
<file path=[Content_Types].xml><?xml version="1.0" encoding="utf-8"?>
<Types xmlns="http://schemas.openxmlformats.org/package/2006/content-types">
  <Default Extension="jpeg" ContentType="image/jpeg"/>
  <Default Extension="mp4" ContentType="vide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9" r:id="rId2"/>
    <p:sldId id="262" r:id="rId3"/>
  </p:sldIdLst>
  <p:sldSz cx="402336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521415D9-36F7-43E2-AB2F-B90AF26B5E84}">
      <p14:sectionLst xmlns:p14="http://schemas.microsoft.com/office/powerpoint/2010/main">
        <p14:section name="Untitled Section" id="{D5C1845B-1829-46C8-8461-DE70A5B06493}">
          <p14:sldIdLst/>
        </p14:section>
        <p14:section name="Untitled Section" id="{EE421EC7-F2B7-4A44-9372-6D525BB1B5FF}">
          <p14:sldIdLst/>
        </p14:section>
        <p14:section name="Untitled Section" id="{1FE259DE-EB07-47B1-832D-CF1DCFE57B59}">
          <p14:sldIdLst>
            <p14:sldId id="259"/>
            <p14:sldId id="262"/>
          </p14:sldIdLst>
        </p14:section>
      </p14:sectionLst>
    </p:ext>
    <p:ext uri="{EFAFB233-063F-42B5-8137-9DF3F51BA10A}">
      <p15:sldGuideLst xmlns:p15="http://schemas.microsoft.com/office/powerpoint/2012/main">
        <p15:guide id="1" orient="horz" pos="10368" userDrawn="1">
          <p15:clr>
            <a:srgbClr val="A4A3A4"/>
          </p15:clr>
        </p15:guide>
        <p15:guide id="2" pos="14256" userDrawn="1">
          <p15:clr>
            <a:srgbClr val="A4A3A4"/>
          </p15:clr>
        </p15:guide>
        <p15:guide id="3" pos="12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658" autoAdjust="0"/>
    <p:restoredTop sz="94575" autoAdjust="0"/>
  </p:normalViewPr>
  <p:slideViewPr>
    <p:cSldViewPr>
      <p:cViewPr>
        <p:scale>
          <a:sx n="28" d="100"/>
          <a:sy n="28" d="100"/>
        </p:scale>
        <p:origin x="972" y="108"/>
      </p:cViewPr>
      <p:guideLst>
        <p:guide orient="horz" pos="10368"/>
        <p:guide pos="14256"/>
        <p:guide pos="12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8104" y="10226675"/>
            <a:ext cx="34197396" cy="7054850"/>
          </a:xfrm>
        </p:spPr>
        <p:txBody>
          <a:bodyPr/>
          <a:lstStyle/>
          <a:p>
            <a:r>
              <a:rPr lang="en-US"/>
              <a:t>Click to edit Master title style</a:t>
            </a:r>
          </a:p>
        </p:txBody>
      </p:sp>
      <p:sp>
        <p:nvSpPr>
          <p:cNvPr id="3" name="Subtitle 2"/>
          <p:cNvSpPr>
            <a:spLocks noGrp="1"/>
          </p:cNvSpPr>
          <p:nvPr>
            <p:ph type="subTitle" idx="1"/>
          </p:nvPr>
        </p:nvSpPr>
        <p:spPr>
          <a:xfrm>
            <a:off x="6034750" y="18653125"/>
            <a:ext cx="28164101" cy="8413750"/>
          </a:xfrm>
        </p:spPr>
        <p:txBody>
          <a:bodyPr/>
          <a:lstStyle>
            <a:lvl1pPr marL="0" indent="0" algn="ctr">
              <a:buNone/>
              <a:defRPr/>
            </a:lvl1pPr>
            <a:lvl2pPr marL="419115" indent="0" algn="ctr">
              <a:buNone/>
              <a:defRPr/>
            </a:lvl2pPr>
            <a:lvl3pPr marL="838230" indent="0" algn="ctr">
              <a:buNone/>
              <a:defRPr/>
            </a:lvl3pPr>
            <a:lvl4pPr marL="1257346" indent="0" algn="ctr">
              <a:buNone/>
              <a:defRPr/>
            </a:lvl4pPr>
            <a:lvl5pPr marL="1676461" indent="0" algn="ctr">
              <a:buNone/>
              <a:defRPr/>
            </a:lvl5pPr>
            <a:lvl6pPr marL="2095576" indent="0" algn="ctr">
              <a:buNone/>
              <a:defRPr/>
            </a:lvl6pPr>
            <a:lvl7pPr marL="2514691" indent="0" algn="ctr">
              <a:buNone/>
              <a:defRPr/>
            </a:lvl7pPr>
            <a:lvl8pPr marL="2933807" indent="0" algn="ctr">
              <a:buNone/>
              <a:defRPr/>
            </a:lvl8pPr>
            <a:lvl9pPr marL="33529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169654" y="1317626"/>
            <a:ext cx="9052851"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11098" y="1317626"/>
            <a:ext cx="27018854"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011100" y="1317625"/>
            <a:ext cx="36211404" cy="5486400"/>
          </a:xfrm>
        </p:spPr>
        <p:txBody>
          <a:bodyPr/>
          <a:lstStyle/>
          <a:p>
            <a:r>
              <a:rPr lang="en-US"/>
              <a:t>Click to edit Master title style</a:t>
            </a:r>
          </a:p>
        </p:txBody>
      </p:sp>
      <p:sp>
        <p:nvSpPr>
          <p:cNvPr id="3" name="Content Placeholder 2"/>
          <p:cNvSpPr>
            <a:spLocks noGrp="1"/>
          </p:cNvSpPr>
          <p:nvPr>
            <p:ph sz="quarter" idx="1"/>
          </p:nvPr>
        </p:nvSpPr>
        <p:spPr>
          <a:xfrm>
            <a:off x="2011101" y="7680327"/>
            <a:ext cx="18035851"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0186653" y="7680327"/>
            <a:ext cx="18035851"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011101" y="18619788"/>
            <a:ext cx="18035851"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0186653" y="18619788"/>
            <a:ext cx="18035851"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21153444"/>
            <a:ext cx="34198852" cy="6537325"/>
          </a:xfrm>
        </p:spPr>
        <p:txBody>
          <a:bodyPr anchor="t"/>
          <a:lstStyle>
            <a:lvl1pPr algn="l">
              <a:defRPr sz="3667" b="1" cap="all"/>
            </a:lvl1pPr>
          </a:lstStyle>
          <a:p>
            <a:r>
              <a:rPr lang="en-US"/>
              <a:t>Click to edit Master title style</a:t>
            </a:r>
          </a:p>
        </p:txBody>
      </p:sp>
      <p:sp>
        <p:nvSpPr>
          <p:cNvPr id="3" name="Text Placeholder 2"/>
          <p:cNvSpPr>
            <a:spLocks noGrp="1"/>
          </p:cNvSpPr>
          <p:nvPr>
            <p:ph type="body" idx="1"/>
          </p:nvPr>
        </p:nvSpPr>
        <p:spPr>
          <a:xfrm>
            <a:off x="3178175" y="13952538"/>
            <a:ext cx="34198852" cy="7200900"/>
          </a:xfrm>
        </p:spPr>
        <p:txBody>
          <a:bodyPr anchor="b"/>
          <a:lstStyle>
            <a:lvl1pPr marL="0" indent="0">
              <a:buNone/>
              <a:defRPr sz="1833"/>
            </a:lvl1pPr>
            <a:lvl2pPr marL="419115" indent="0">
              <a:buNone/>
              <a:defRPr sz="1650"/>
            </a:lvl2pPr>
            <a:lvl3pPr marL="838230" indent="0">
              <a:buNone/>
              <a:defRPr sz="1467"/>
            </a:lvl3pPr>
            <a:lvl4pPr marL="1257346" indent="0">
              <a:buNone/>
              <a:defRPr sz="1283"/>
            </a:lvl4pPr>
            <a:lvl5pPr marL="1676461" indent="0">
              <a:buNone/>
              <a:defRPr sz="1283"/>
            </a:lvl5pPr>
            <a:lvl6pPr marL="2095576" indent="0">
              <a:buNone/>
              <a:defRPr sz="1283"/>
            </a:lvl6pPr>
            <a:lvl7pPr marL="2514691" indent="0">
              <a:buNone/>
              <a:defRPr sz="1283"/>
            </a:lvl7pPr>
            <a:lvl8pPr marL="2933807" indent="0">
              <a:buNone/>
              <a:defRPr sz="1283"/>
            </a:lvl8pPr>
            <a:lvl9pPr marL="3352922" indent="0">
              <a:buNone/>
              <a:defRPr sz="128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11101" y="7680326"/>
            <a:ext cx="18035851" cy="21726525"/>
          </a:xfrm>
        </p:spPr>
        <p:txBody>
          <a:bodyPr/>
          <a:lstStyle>
            <a:lvl1pPr>
              <a:defRPr sz="2567"/>
            </a:lvl1pPr>
            <a:lvl2pPr>
              <a:defRPr sz="2200"/>
            </a:lvl2pPr>
            <a:lvl3pPr>
              <a:defRPr sz="1833"/>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186653" y="7680326"/>
            <a:ext cx="18035851" cy="21726525"/>
          </a:xfrm>
        </p:spPr>
        <p:txBody>
          <a:bodyPr/>
          <a:lstStyle>
            <a:lvl1pPr>
              <a:defRPr sz="2567"/>
            </a:lvl1pPr>
            <a:lvl2pPr>
              <a:defRPr sz="2200"/>
            </a:lvl2pPr>
            <a:lvl3pPr>
              <a:defRPr sz="1833"/>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098" y="7369179"/>
            <a:ext cx="17776826" cy="3070225"/>
          </a:xfrm>
        </p:spPr>
        <p:txBody>
          <a:bodyPr anchor="b"/>
          <a:lstStyle>
            <a:lvl1pPr marL="0" indent="0">
              <a:buNone/>
              <a:defRPr sz="2200" b="1"/>
            </a:lvl1pPr>
            <a:lvl2pPr marL="419115" indent="0">
              <a:buNone/>
              <a:defRPr sz="1833" b="1"/>
            </a:lvl2pPr>
            <a:lvl3pPr marL="838230" indent="0">
              <a:buNone/>
              <a:defRPr sz="1650" b="1"/>
            </a:lvl3pPr>
            <a:lvl4pPr marL="1257346" indent="0">
              <a:buNone/>
              <a:defRPr sz="1467" b="1"/>
            </a:lvl4pPr>
            <a:lvl5pPr marL="1676461" indent="0">
              <a:buNone/>
              <a:defRPr sz="1467" b="1"/>
            </a:lvl5pPr>
            <a:lvl6pPr marL="2095576" indent="0">
              <a:buNone/>
              <a:defRPr sz="1467" b="1"/>
            </a:lvl6pPr>
            <a:lvl7pPr marL="2514691" indent="0">
              <a:buNone/>
              <a:defRPr sz="1467" b="1"/>
            </a:lvl7pPr>
            <a:lvl8pPr marL="2933807" indent="0">
              <a:buNone/>
              <a:defRPr sz="1467" b="1"/>
            </a:lvl8pPr>
            <a:lvl9pPr marL="3352922" indent="0">
              <a:buNone/>
              <a:defRPr sz="1467" b="1"/>
            </a:lvl9pPr>
          </a:lstStyle>
          <a:p>
            <a:pPr lvl="0"/>
            <a:r>
              <a:rPr lang="en-US"/>
              <a:t>Click to edit Master text styles</a:t>
            </a:r>
          </a:p>
        </p:txBody>
      </p:sp>
      <p:sp>
        <p:nvSpPr>
          <p:cNvPr id="4" name="Content Placeholder 3"/>
          <p:cNvSpPr>
            <a:spLocks noGrp="1"/>
          </p:cNvSpPr>
          <p:nvPr>
            <p:ph sz="half" idx="2"/>
          </p:nvPr>
        </p:nvSpPr>
        <p:spPr>
          <a:xfrm>
            <a:off x="2011098" y="10439401"/>
            <a:ext cx="17776826" cy="18965863"/>
          </a:xfrm>
        </p:spPr>
        <p:txBody>
          <a:bodyPr/>
          <a:lstStyle>
            <a:lvl1pPr>
              <a:defRPr sz="2200"/>
            </a:lvl1pPr>
            <a:lvl2pPr>
              <a:defRPr sz="1833"/>
            </a:lvl2pPr>
            <a:lvl3pPr>
              <a:defRPr sz="1650"/>
            </a:lvl3pPr>
            <a:lvl4pPr>
              <a:defRPr sz="1467"/>
            </a:lvl4pPr>
            <a:lvl5pPr>
              <a:defRPr sz="1467"/>
            </a:lvl5pPr>
            <a:lvl6pPr>
              <a:defRPr sz="1467"/>
            </a:lvl6pPr>
            <a:lvl7pPr>
              <a:defRPr sz="1467"/>
            </a:lvl7pPr>
            <a:lvl8pPr>
              <a:defRPr sz="1467"/>
            </a:lvl8pPr>
            <a:lvl9pPr>
              <a:defRPr sz="14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8402" y="7369179"/>
            <a:ext cx="17784101" cy="3070225"/>
          </a:xfrm>
        </p:spPr>
        <p:txBody>
          <a:bodyPr anchor="b"/>
          <a:lstStyle>
            <a:lvl1pPr marL="0" indent="0">
              <a:buNone/>
              <a:defRPr sz="2200" b="1"/>
            </a:lvl1pPr>
            <a:lvl2pPr marL="419115" indent="0">
              <a:buNone/>
              <a:defRPr sz="1833" b="1"/>
            </a:lvl2pPr>
            <a:lvl3pPr marL="838230" indent="0">
              <a:buNone/>
              <a:defRPr sz="1650" b="1"/>
            </a:lvl3pPr>
            <a:lvl4pPr marL="1257346" indent="0">
              <a:buNone/>
              <a:defRPr sz="1467" b="1"/>
            </a:lvl4pPr>
            <a:lvl5pPr marL="1676461" indent="0">
              <a:buNone/>
              <a:defRPr sz="1467" b="1"/>
            </a:lvl5pPr>
            <a:lvl6pPr marL="2095576" indent="0">
              <a:buNone/>
              <a:defRPr sz="1467" b="1"/>
            </a:lvl6pPr>
            <a:lvl7pPr marL="2514691" indent="0">
              <a:buNone/>
              <a:defRPr sz="1467" b="1"/>
            </a:lvl7pPr>
            <a:lvl8pPr marL="2933807" indent="0">
              <a:buNone/>
              <a:defRPr sz="1467" b="1"/>
            </a:lvl8pPr>
            <a:lvl9pPr marL="3352922" indent="0">
              <a:buNone/>
              <a:defRPr sz="1467" b="1"/>
            </a:lvl9pPr>
          </a:lstStyle>
          <a:p>
            <a:pPr lvl="0"/>
            <a:r>
              <a:rPr lang="en-US"/>
              <a:t>Click to edit Master text styles</a:t>
            </a:r>
          </a:p>
        </p:txBody>
      </p:sp>
      <p:sp>
        <p:nvSpPr>
          <p:cNvPr id="6" name="Content Placeholder 5"/>
          <p:cNvSpPr>
            <a:spLocks noGrp="1"/>
          </p:cNvSpPr>
          <p:nvPr>
            <p:ph sz="quarter" idx="4"/>
          </p:nvPr>
        </p:nvSpPr>
        <p:spPr>
          <a:xfrm>
            <a:off x="20438402" y="10439401"/>
            <a:ext cx="17784101" cy="18965863"/>
          </a:xfrm>
        </p:spPr>
        <p:txBody>
          <a:bodyPr/>
          <a:lstStyle>
            <a:lvl1pPr>
              <a:defRPr sz="2200"/>
            </a:lvl1pPr>
            <a:lvl2pPr>
              <a:defRPr sz="1833"/>
            </a:lvl2pPr>
            <a:lvl3pPr>
              <a:defRPr sz="1650"/>
            </a:lvl3pPr>
            <a:lvl4pPr>
              <a:defRPr sz="1467"/>
            </a:lvl4pPr>
            <a:lvl5pPr>
              <a:defRPr sz="1467"/>
            </a:lvl5pPr>
            <a:lvl6pPr>
              <a:defRPr sz="1467"/>
            </a:lvl6pPr>
            <a:lvl7pPr>
              <a:defRPr sz="1467"/>
            </a:lvl7pPr>
            <a:lvl8pPr>
              <a:defRPr sz="1467"/>
            </a:lvl8pPr>
            <a:lvl9pPr>
              <a:defRPr sz="14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097" y="1311275"/>
            <a:ext cx="13236576" cy="5576888"/>
          </a:xfrm>
        </p:spPr>
        <p:txBody>
          <a:bodyPr anchor="b"/>
          <a:lstStyle>
            <a:lvl1pPr algn="l">
              <a:defRPr sz="1833" b="1"/>
            </a:lvl1pPr>
          </a:lstStyle>
          <a:p>
            <a:r>
              <a:rPr lang="en-US"/>
              <a:t>Click to edit Master title style</a:t>
            </a:r>
          </a:p>
        </p:txBody>
      </p:sp>
      <p:sp>
        <p:nvSpPr>
          <p:cNvPr id="3" name="Content Placeholder 2"/>
          <p:cNvSpPr>
            <a:spLocks noGrp="1"/>
          </p:cNvSpPr>
          <p:nvPr>
            <p:ph idx="1"/>
          </p:nvPr>
        </p:nvSpPr>
        <p:spPr>
          <a:xfrm>
            <a:off x="15730801" y="1311275"/>
            <a:ext cx="22491700" cy="28093988"/>
          </a:xfrm>
        </p:spPr>
        <p:txBody>
          <a:bodyPr/>
          <a:lstStyle>
            <a:lvl1pPr>
              <a:defRPr sz="2933"/>
            </a:lvl1pPr>
            <a:lvl2pPr>
              <a:defRPr sz="2567"/>
            </a:lvl2pPr>
            <a:lvl3pPr>
              <a:defRPr sz="2200"/>
            </a:lvl3pPr>
            <a:lvl4pPr>
              <a:defRPr sz="1833"/>
            </a:lvl4pPr>
            <a:lvl5pPr>
              <a:defRPr sz="1833"/>
            </a:lvl5pPr>
            <a:lvl6pPr>
              <a:defRPr sz="1833"/>
            </a:lvl6pPr>
            <a:lvl7pPr>
              <a:defRPr sz="1833"/>
            </a:lvl7pPr>
            <a:lvl8pPr>
              <a:defRPr sz="1833"/>
            </a:lvl8pPr>
            <a:lvl9pPr>
              <a:defRPr sz="18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097" y="6888163"/>
            <a:ext cx="13236576" cy="22517100"/>
          </a:xfrm>
        </p:spPr>
        <p:txBody>
          <a:bodyPr/>
          <a:lstStyle>
            <a:lvl1pPr marL="0" indent="0">
              <a:buNone/>
              <a:defRPr sz="1283"/>
            </a:lvl1pPr>
            <a:lvl2pPr marL="419115" indent="0">
              <a:buNone/>
              <a:defRPr sz="1100"/>
            </a:lvl2pPr>
            <a:lvl3pPr marL="838230" indent="0">
              <a:buNone/>
              <a:defRPr sz="917"/>
            </a:lvl3pPr>
            <a:lvl4pPr marL="1257346" indent="0">
              <a:buNone/>
              <a:defRPr sz="825"/>
            </a:lvl4pPr>
            <a:lvl5pPr marL="1676461" indent="0">
              <a:buNone/>
              <a:defRPr sz="825"/>
            </a:lvl5pPr>
            <a:lvl6pPr marL="2095576" indent="0">
              <a:buNone/>
              <a:defRPr sz="825"/>
            </a:lvl6pPr>
            <a:lvl7pPr marL="2514691" indent="0">
              <a:buNone/>
              <a:defRPr sz="825"/>
            </a:lvl7pPr>
            <a:lvl8pPr marL="2933807" indent="0">
              <a:buNone/>
              <a:defRPr sz="825"/>
            </a:lvl8pPr>
            <a:lvl9pPr marL="3352922" indent="0">
              <a:buNone/>
              <a:defRPr sz="82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5777" y="23042569"/>
            <a:ext cx="24140451" cy="2720975"/>
          </a:xfrm>
        </p:spPr>
        <p:txBody>
          <a:bodyPr anchor="b"/>
          <a:lstStyle>
            <a:lvl1pPr algn="l">
              <a:defRPr sz="1833" b="1"/>
            </a:lvl1pPr>
          </a:lstStyle>
          <a:p>
            <a:r>
              <a:rPr lang="en-US"/>
              <a:t>Click to edit Master title style</a:t>
            </a:r>
          </a:p>
        </p:txBody>
      </p:sp>
      <p:sp>
        <p:nvSpPr>
          <p:cNvPr id="3" name="Picture Placeholder 2"/>
          <p:cNvSpPr>
            <a:spLocks noGrp="1"/>
          </p:cNvSpPr>
          <p:nvPr>
            <p:ph type="pic" idx="1"/>
          </p:nvPr>
        </p:nvSpPr>
        <p:spPr>
          <a:xfrm>
            <a:off x="7885777" y="2941639"/>
            <a:ext cx="24140451" cy="19750087"/>
          </a:xfrm>
        </p:spPr>
        <p:txBody>
          <a:bodyPr/>
          <a:lstStyle>
            <a:lvl1pPr marL="0" indent="0">
              <a:buNone/>
              <a:defRPr sz="2933"/>
            </a:lvl1pPr>
            <a:lvl2pPr marL="419115" indent="0">
              <a:buNone/>
              <a:defRPr sz="2567"/>
            </a:lvl2pPr>
            <a:lvl3pPr marL="838230" indent="0">
              <a:buNone/>
              <a:defRPr sz="2200"/>
            </a:lvl3pPr>
            <a:lvl4pPr marL="1257346" indent="0">
              <a:buNone/>
              <a:defRPr sz="1833"/>
            </a:lvl4pPr>
            <a:lvl5pPr marL="1676461" indent="0">
              <a:buNone/>
              <a:defRPr sz="1833"/>
            </a:lvl5pPr>
            <a:lvl6pPr marL="2095576" indent="0">
              <a:buNone/>
              <a:defRPr sz="1833"/>
            </a:lvl6pPr>
            <a:lvl7pPr marL="2514691" indent="0">
              <a:buNone/>
              <a:defRPr sz="1833"/>
            </a:lvl7pPr>
            <a:lvl8pPr marL="2933807" indent="0">
              <a:buNone/>
              <a:defRPr sz="1833"/>
            </a:lvl8pPr>
            <a:lvl9pPr marL="3352922" indent="0">
              <a:buNone/>
              <a:defRPr sz="1833"/>
            </a:lvl9pPr>
          </a:lstStyle>
          <a:p>
            <a:pPr lvl="0"/>
            <a:endParaRPr lang="en-US" noProof="0"/>
          </a:p>
        </p:txBody>
      </p:sp>
      <p:sp>
        <p:nvSpPr>
          <p:cNvPr id="4" name="Text Placeholder 3"/>
          <p:cNvSpPr>
            <a:spLocks noGrp="1"/>
          </p:cNvSpPr>
          <p:nvPr>
            <p:ph type="body" sz="half" idx="2"/>
          </p:nvPr>
        </p:nvSpPr>
        <p:spPr>
          <a:xfrm>
            <a:off x="7885777" y="25763544"/>
            <a:ext cx="24140451" cy="3862387"/>
          </a:xfrm>
        </p:spPr>
        <p:txBody>
          <a:bodyPr/>
          <a:lstStyle>
            <a:lvl1pPr marL="0" indent="0">
              <a:buNone/>
              <a:defRPr sz="1283"/>
            </a:lvl1pPr>
            <a:lvl2pPr marL="419115" indent="0">
              <a:buNone/>
              <a:defRPr sz="1100"/>
            </a:lvl2pPr>
            <a:lvl3pPr marL="838230" indent="0">
              <a:buNone/>
              <a:defRPr sz="917"/>
            </a:lvl3pPr>
            <a:lvl4pPr marL="1257346" indent="0">
              <a:buNone/>
              <a:defRPr sz="825"/>
            </a:lvl4pPr>
            <a:lvl5pPr marL="1676461" indent="0">
              <a:buNone/>
              <a:defRPr sz="825"/>
            </a:lvl5pPr>
            <a:lvl6pPr marL="2095576" indent="0">
              <a:buNone/>
              <a:defRPr sz="825"/>
            </a:lvl6pPr>
            <a:lvl7pPr marL="2514691" indent="0">
              <a:buNone/>
              <a:defRPr sz="825"/>
            </a:lvl7pPr>
            <a:lvl8pPr marL="2933807" indent="0">
              <a:buNone/>
              <a:defRPr sz="825"/>
            </a:lvl8pPr>
            <a:lvl9pPr marL="3352922" indent="0">
              <a:buNone/>
              <a:defRPr sz="82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11423" y="1317625"/>
            <a:ext cx="36210758"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011423" y="7680326"/>
            <a:ext cx="36210758"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011423" y="29978350"/>
            <a:ext cx="93883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448969">
              <a:defRPr sz="5225"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3746223" y="29978350"/>
            <a:ext cx="127411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448969">
              <a:defRPr sz="5225"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28833823" y="29978350"/>
            <a:ext cx="9388358"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448969">
              <a:defRPr sz="5225"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448969" rtl="0" eaLnBrk="0" fontAlgn="base" hangingPunct="0">
        <a:spcBef>
          <a:spcPct val="0"/>
        </a:spcBef>
        <a:spcAft>
          <a:spcPct val="0"/>
        </a:spcAft>
        <a:defRPr sz="16684">
          <a:solidFill>
            <a:schemeClr val="tx2"/>
          </a:solidFill>
          <a:latin typeface="+mj-lt"/>
          <a:ea typeface="+mj-ea"/>
          <a:cs typeface="+mj-cs"/>
        </a:defRPr>
      </a:lvl1pPr>
      <a:lvl2pPr algn="ctr" defTabSz="3448969" rtl="0" eaLnBrk="0" fontAlgn="base" hangingPunct="0">
        <a:spcBef>
          <a:spcPct val="0"/>
        </a:spcBef>
        <a:spcAft>
          <a:spcPct val="0"/>
        </a:spcAft>
        <a:defRPr sz="16684">
          <a:solidFill>
            <a:schemeClr val="tx2"/>
          </a:solidFill>
          <a:latin typeface="Arial" pitchFamily="34" charset="0"/>
        </a:defRPr>
      </a:lvl2pPr>
      <a:lvl3pPr algn="ctr" defTabSz="3448969" rtl="0" eaLnBrk="0" fontAlgn="base" hangingPunct="0">
        <a:spcBef>
          <a:spcPct val="0"/>
        </a:spcBef>
        <a:spcAft>
          <a:spcPct val="0"/>
        </a:spcAft>
        <a:defRPr sz="16684">
          <a:solidFill>
            <a:schemeClr val="tx2"/>
          </a:solidFill>
          <a:latin typeface="Arial" pitchFamily="34" charset="0"/>
        </a:defRPr>
      </a:lvl3pPr>
      <a:lvl4pPr algn="ctr" defTabSz="3448969" rtl="0" eaLnBrk="0" fontAlgn="base" hangingPunct="0">
        <a:spcBef>
          <a:spcPct val="0"/>
        </a:spcBef>
        <a:spcAft>
          <a:spcPct val="0"/>
        </a:spcAft>
        <a:defRPr sz="16684">
          <a:solidFill>
            <a:schemeClr val="tx2"/>
          </a:solidFill>
          <a:latin typeface="Arial" pitchFamily="34" charset="0"/>
        </a:defRPr>
      </a:lvl4pPr>
      <a:lvl5pPr algn="ctr" defTabSz="3448969" rtl="0" eaLnBrk="0" fontAlgn="base" hangingPunct="0">
        <a:spcBef>
          <a:spcPct val="0"/>
        </a:spcBef>
        <a:spcAft>
          <a:spcPct val="0"/>
        </a:spcAft>
        <a:defRPr sz="16684">
          <a:solidFill>
            <a:schemeClr val="tx2"/>
          </a:solidFill>
          <a:latin typeface="Arial" pitchFamily="34" charset="0"/>
        </a:defRPr>
      </a:lvl5pPr>
      <a:lvl6pPr marL="419115" algn="ctr" defTabSz="3448969" rtl="0" fontAlgn="base">
        <a:spcBef>
          <a:spcPct val="0"/>
        </a:spcBef>
        <a:spcAft>
          <a:spcPct val="0"/>
        </a:spcAft>
        <a:defRPr sz="16684">
          <a:solidFill>
            <a:schemeClr val="tx2"/>
          </a:solidFill>
          <a:latin typeface="Arial" pitchFamily="34" charset="0"/>
        </a:defRPr>
      </a:lvl6pPr>
      <a:lvl7pPr marL="838230" algn="ctr" defTabSz="3448969" rtl="0" fontAlgn="base">
        <a:spcBef>
          <a:spcPct val="0"/>
        </a:spcBef>
        <a:spcAft>
          <a:spcPct val="0"/>
        </a:spcAft>
        <a:defRPr sz="16684">
          <a:solidFill>
            <a:schemeClr val="tx2"/>
          </a:solidFill>
          <a:latin typeface="Arial" pitchFamily="34" charset="0"/>
        </a:defRPr>
      </a:lvl7pPr>
      <a:lvl8pPr marL="1257346" algn="ctr" defTabSz="3448969" rtl="0" fontAlgn="base">
        <a:spcBef>
          <a:spcPct val="0"/>
        </a:spcBef>
        <a:spcAft>
          <a:spcPct val="0"/>
        </a:spcAft>
        <a:defRPr sz="16684">
          <a:solidFill>
            <a:schemeClr val="tx2"/>
          </a:solidFill>
          <a:latin typeface="Arial" pitchFamily="34" charset="0"/>
        </a:defRPr>
      </a:lvl8pPr>
      <a:lvl9pPr marL="1676461" algn="ctr" defTabSz="3448969" rtl="0" fontAlgn="base">
        <a:spcBef>
          <a:spcPct val="0"/>
        </a:spcBef>
        <a:spcAft>
          <a:spcPct val="0"/>
        </a:spcAft>
        <a:defRPr sz="16684">
          <a:solidFill>
            <a:schemeClr val="tx2"/>
          </a:solidFill>
          <a:latin typeface="Arial" pitchFamily="34" charset="0"/>
        </a:defRPr>
      </a:lvl9pPr>
    </p:titleStyle>
    <p:bodyStyle>
      <a:lvl1pPr marL="1292272" indent="-1292272" algn="l" defTabSz="3448969" rtl="0" eaLnBrk="0" fontAlgn="base" hangingPunct="0">
        <a:spcBef>
          <a:spcPct val="20000"/>
        </a:spcBef>
        <a:spcAft>
          <a:spcPct val="0"/>
        </a:spcAft>
        <a:buChar char="•"/>
        <a:defRPr sz="12100">
          <a:solidFill>
            <a:schemeClr val="tx1"/>
          </a:solidFill>
          <a:latin typeface="+mn-lt"/>
          <a:ea typeface="+mn-ea"/>
          <a:cs typeface="+mn-cs"/>
        </a:defRPr>
      </a:lvl1pPr>
      <a:lvl2pPr marL="2802833" indent="-1078349" algn="l" defTabSz="3448969" rtl="0" eaLnBrk="0" fontAlgn="base" hangingPunct="0">
        <a:spcBef>
          <a:spcPct val="20000"/>
        </a:spcBef>
        <a:spcAft>
          <a:spcPct val="0"/>
        </a:spcAft>
        <a:buChar char="–"/>
        <a:defRPr sz="10542">
          <a:solidFill>
            <a:schemeClr val="tx1"/>
          </a:solidFill>
          <a:latin typeface="+mn-lt"/>
        </a:defRPr>
      </a:lvl2pPr>
      <a:lvl3pPr marL="4310484" indent="-861515" algn="l" defTabSz="3448969" rtl="0" eaLnBrk="0" fontAlgn="base" hangingPunct="0">
        <a:spcBef>
          <a:spcPct val="20000"/>
        </a:spcBef>
        <a:spcAft>
          <a:spcPct val="0"/>
        </a:spcAft>
        <a:buChar char="•"/>
        <a:defRPr sz="9075">
          <a:solidFill>
            <a:schemeClr val="tx1"/>
          </a:solidFill>
          <a:latin typeface="+mn-lt"/>
        </a:defRPr>
      </a:lvl3pPr>
      <a:lvl4pPr marL="6034969" indent="-861515" algn="l" defTabSz="3448969" rtl="0" eaLnBrk="0" fontAlgn="base" hangingPunct="0">
        <a:spcBef>
          <a:spcPct val="20000"/>
        </a:spcBef>
        <a:spcAft>
          <a:spcPct val="0"/>
        </a:spcAft>
        <a:buChar char="–"/>
        <a:defRPr sz="7517">
          <a:solidFill>
            <a:schemeClr val="tx1"/>
          </a:solidFill>
          <a:latin typeface="+mn-lt"/>
        </a:defRPr>
      </a:lvl4pPr>
      <a:lvl5pPr marL="7760909" indent="-862970" algn="l" defTabSz="3448969" rtl="0" eaLnBrk="0" fontAlgn="base" hangingPunct="0">
        <a:spcBef>
          <a:spcPct val="20000"/>
        </a:spcBef>
        <a:spcAft>
          <a:spcPct val="0"/>
        </a:spcAft>
        <a:buChar char="»"/>
        <a:defRPr sz="7517">
          <a:solidFill>
            <a:schemeClr val="tx1"/>
          </a:solidFill>
          <a:latin typeface="+mn-lt"/>
        </a:defRPr>
      </a:lvl5pPr>
      <a:lvl6pPr marL="8180024" indent="-862970" algn="l" defTabSz="3448969" rtl="0" fontAlgn="base">
        <a:spcBef>
          <a:spcPct val="20000"/>
        </a:spcBef>
        <a:spcAft>
          <a:spcPct val="0"/>
        </a:spcAft>
        <a:buChar char="»"/>
        <a:defRPr sz="7517">
          <a:solidFill>
            <a:schemeClr val="tx1"/>
          </a:solidFill>
          <a:latin typeface="+mn-lt"/>
        </a:defRPr>
      </a:lvl6pPr>
      <a:lvl7pPr marL="8599139" indent="-862970" algn="l" defTabSz="3448969" rtl="0" fontAlgn="base">
        <a:spcBef>
          <a:spcPct val="20000"/>
        </a:spcBef>
        <a:spcAft>
          <a:spcPct val="0"/>
        </a:spcAft>
        <a:buChar char="»"/>
        <a:defRPr sz="7517">
          <a:solidFill>
            <a:schemeClr val="tx1"/>
          </a:solidFill>
          <a:latin typeface="+mn-lt"/>
        </a:defRPr>
      </a:lvl7pPr>
      <a:lvl8pPr marL="9018254" indent="-862970" algn="l" defTabSz="3448969" rtl="0" fontAlgn="base">
        <a:spcBef>
          <a:spcPct val="20000"/>
        </a:spcBef>
        <a:spcAft>
          <a:spcPct val="0"/>
        </a:spcAft>
        <a:buChar char="»"/>
        <a:defRPr sz="7517">
          <a:solidFill>
            <a:schemeClr val="tx1"/>
          </a:solidFill>
          <a:latin typeface="+mn-lt"/>
        </a:defRPr>
      </a:lvl8pPr>
      <a:lvl9pPr marL="9437370" indent="-862970" algn="l" defTabSz="3448969" rtl="0" fontAlgn="base">
        <a:spcBef>
          <a:spcPct val="20000"/>
        </a:spcBef>
        <a:spcAft>
          <a:spcPct val="0"/>
        </a:spcAft>
        <a:buChar char="»"/>
        <a:defRPr sz="7517">
          <a:solidFill>
            <a:schemeClr val="tx1"/>
          </a:solidFill>
          <a:latin typeface="+mn-lt"/>
        </a:defRPr>
      </a:lvl9pPr>
    </p:bodyStyle>
    <p:otherStyle>
      <a:defPPr>
        <a:defRPr lang="en-US"/>
      </a:defPPr>
      <a:lvl1pPr marL="0" algn="l" defTabSz="838230" rtl="0" eaLnBrk="1" latinLnBrk="0" hangingPunct="1">
        <a:defRPr sz="1650" kern="1200">
          <a:solidFill>
            <a:schemeClr val="tx1"/>
          </a:solidFill>
          <a:latin typeface="+mn-lt"/>
          <a:ea typeface="+mn-ea"/>
          <a:cs typeface="+mn-cs"/>
        </a:defRPr>
      </a:lvl1pPr>
      <a:lvl2pPr marL="419115" algn="l" defTabSz="838230" rtl="0" eaLnBrk="1" latinLnBrk="0" hangingPunct="1">
        <a:defRPr sz="1650" kern="1200">
          <a:solidFill>
            <a:schemeClr val="tx1"/>
          </a:solidFill>
          <a:latin typeface="+mn-lt"/>
          <a:ea typeface="+mn-ea"/>
          <a:cs typeface="+mn-cs"/>
        </a:defRPr>
      </a:lvl2pPr>
      <a:lvl3pPr marL="838230" algn="l" defTabSz="838230" rtl="0" eaLnBrk="1" latinLnBrk="0" hangingPunct="1">
        <a:defRPr sz="1650" kern="1200">
          <a:solidFill>
            <a:schemeClr val="tx1"/>
          </a:solidFill>
          <a:latin typeface="+mn-lt"/>
          <a:ea typeface="+mn-ea"/>
          <a:cs typeface="+mn-cs"/>
        </a:defRPr>
      </a:lvl3pPr>
      <a:lvl4pPr marL="1257346" algn="l" defTabSz="838230" rtl="0" eaLnBrk="1" latinLnBrk="0" hangingPunct="1">
        <a:defRPr sz="1650" kern="1200">
          <a:solidFill>
            <a:schemeClr val="tx1"/>
          </a:solidFill>
          <a:latin typeface="+mn-lt"/>
          <a:ea typeface="+mn-ea"/>
          <a:cs typeface="+mn-cs"/>
        </a:defRPr>
      </a:lvl4pPr>
      <a:lvl5pPr marL="1676461" algn="l" defTabSz="838230" rtl="0" eaLnBrk="1" latinLnBrk="0" hangingPunct="1">
        <a:defRPr sz="1650" kern="1200">
          <a:solidFill>
            <a:schemeClr val="tx1"/>
          </a:solidFill>
          <a:latin typeface="+mn-lt"/>
          <a:ea typeface="+mn-ea"/>
          <a:cs typeface="+mn-cs"/>
        </a:defRPr>
      </a:lvl5pPr>
      <a:lvl6pPr marL="2095576" algn="l" defTabSz="838230" rtl="0" eaLnBrk="1" latinLnBrk="0" hangingPunct="1">
        <a:defRPr sz="1650" kern="1200">
          <a:solidFill>
            <a:schemeClr val="tx1"/>
          </a:solidFill>
          <a:latin typeface="+mn-lt"/>
          <a:ea typeface="+mn-ea"/>
          <a:cs typeface="+mn-cs"/>
        </a:defRPr>
      </a:lvl6pPr>
      <a:lvl7pPr marL="2514691" algn="l" defTabSz="838230" rtl="0" eaLnBrk="1" latinLnBrk="0" hangingPunct="1">
        <a:defRPr sz="1650" kern="1200">
          <a:solidFill>
            <a:schemeClr val="tx1"/>
          </a:solidFill>
          <a:latin typeface="+mn-lt"/>
          <a:ea typeface="+mn-ea"/>
          <a:cs typeface="+mn-cs"/>
        </a:defRPr>
      </a:lvl7pPr>
      <a:lvl8pPr marL="2933807" algn="l" defTabSz="838230" rtl="0" eaLnBrk="1" latinLnBrk="0" hangingPunct="1">
        <a:defRPr sz="1650" kern="1200">
          <a:solidFill>
            <a:schemeClr val="tx1"/>
          </a:solidFill>
          <a:latin typeface="+mn-lt"/>
          <a:ea typeface="+mn-ea"/>
          <a:cs typeface="+mn-cs"/>
        </a:defRPr>
      </a:lvl8pPr>
      <a:lvl9pPr marL="3352922" algn="l" defTabSz="838230" rtl="0" eaLnBrk="1" latinLnBrk="0" hangingPunct="1">
        <a:defRPr sz="1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video" Target="../media/media1.mp4"/><Relationship Id="rId1" Type="http://schemas.microsoft.com/office/2007/relationships/media" Target="../media/media1.mp4"/><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56900"/>
            <a:ext cx="40233600" cy="50291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19115" algn="l" eaLnBrk="1" hangingPunct="1">
              <a:spcBef>
                <a:spcPts val="0"/>
              </a:spcBef>
              <a:spcAft>
                <a:spcPts val="0"/>
              </a:spcAft>
            </a:pPr>
            <a:r>
              <a:rPr lang="en-US" sz="8067" dirty="0">
                <a:solidFill>
                  <a:schemeClr val="bg1"/>
                </a:solidFill>
              </a:rPr>
              <a:t>Modeling Dynamic Contact Angle in OpenFOAM</a:t>
            </a:r>
            <a:br>
              <a:rPr lang="en-US" sz="8800" dirty="0"/>
            </a:br>
            <a:br>
              <a:rPr lang="en-US" sz="3667" dirty="0"/>
            </a:br>
            <a:r>
              <a:rPr lang="en-US" sz="4950" i="1" dirty="0">
                <a:solidFill>
                  <a:srgbClr val="FFFFFF"/>
                </a:solidFill>
              </a:rPr>
              <a:t>Collin Stevenson</a:t>
            </a:r>
            <a:br>
              <a:rPr lang="en-US" sz="4950" i="1" dirty="0">
                <a:solidFill>
                  <a:srgbClr val="FFFFFF"/>
                </a:solidFill>
              </a:rPr>
            </a:br>
            <a:r>
              <a:rPr lang="en-US" sz="4950" i="1" dirty="0">
                <a:solidFill>
                  <a:srgbClr val="FFFFFF"/>
                </a:solidFill>
              </a:rPr>
              <a:t>Department of Mechanical Engineering, University of New Hampshire</a:t>
            </a:r>
          </a:p>
        </p:txBody>
      </p:sp>
      <p:sp>
        <p:nvSpPr>
          <p:cNvPr id="2150" name="Text Box 161"/>
          <p:cNvSpPr txBox="1">
            <a:spLocks noChangeArrowheads="1"/>
          </p:cNvSpPr>
          <p:nvPr/>
        </p:nvSpPr>
        <p:spPr bwMode="auto">
          <a:xfrm>
            <a:off x="36531550" y="10791166"/>
            <a:ext cx="2794000" cy="51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2750" b="0">
              <a:solidFill>
                <a:schemeClr val="tx1"/>
              </a:solidFill>
            </a:endParaRPr>
          </a:p>
        </p:txBody>
      </p:sp>
      <p:sp>
        <p:nvSpPr>
          <p:cNvPr id="2152" name="Rectangle 164"/>
          <p:cNvSpPr>
            <a:spLocks noChangeArrowheads="1"/>
          </p:cNvSpPr>
          <p:nvPr/>
        </p:nvSpPr>
        <p:spPr bwMode="auto">
          <a:xfrm>
            <a:off x="14201903" y="5284738"/>
            <a:ext cx="11734800"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latin typeface="Times New Roman" panose="02020603050405020304" pitchFamily="18" charset="0"/>
                <a:cs typeface="Times New Roman" panose="02020603050405020304" pitchFamily="18" charset="0"/>
              </a:rPr>
              <a:t>Results</a:t>
            </a:r>
            <a:endParaRPr lang="en-US" sz="55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600193" y="15323090"/>
            <a:ext cx="11486445"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rPr>
              <a:t>Methods</a:t>
            </a:r>
          </a:p>
        </p:txBody>
      </p:sp>
      <p:sp>
        <p:nvSpPr>
          <p:cNvPr id="2155" name="Rectangle 167"/>
          <p:cNvSpPr>
            <a:spLocks noChangeArrowheads="1"/>
          </p:cNvSpPr>
          <p:nvPr/>
        </p:nvSpPr>
        <p:spPr bwMode="auto">
          <a:xfrm>
            <a:off x="600192" y="5338803"/>
            <a:ext cx="11371398"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latin typeface="Times New Roman" panose="02020603050405020304" pitchFamily="18" charset="0"/>
                <a:cs typeface="Times New Roman" panose="02020603050405020304" pitchFamily="18" charset="0"/>
              </a:rPr>
              <a:t>Introduction</a:t>
            </a:r>
            <a:endParaRPr lang="en-US" sz="3942"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7602389" y="27116338"/>
            <a:ext cx="11975395"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rPr>
              <a:t>References</a:t>
            </a:r>
            <a:endParaRPr lang="en-US" sz="3942" dirty="0">
              <a:solidFill>
                <a:schemeClr val="accent1"/>
              </a:solidFill>
            </a:endParaRPr>
          </a:p>
        </p:txBody>
      </p:sp>
      <p:sp>
        <p:nvSpPr>
          <p:cNvPr id="7" name="TextBox 6"/>
          <p:cNvSpPr txBox="1"/>
          <p:nvPr/>
        </p:nvSpPr>
        <p:spPr>
          <a:xfrm>
            <a:off x="19392430" y="27684911"/>
            <a:ext cx="11921067" cy="459036"/>
          </a:xfrm>
          <a:prstGeom prst="rect">
            <a:avLst/>
          </a:prstGeom>
          <a:noFill/>
        </p:spPr>
        <p:txBody>
          <a:bodyPr wrap="square" rtlCol="0">
            <a:spAutoFit/>
          </a:bodyPr>
          <a:lstStyle/>
          <a:p>
            <a:pPr indent="-419115" algn="l">
              <a:spcBef>
                <a:spcPts val="1100"/>
              </a:spcBef>
            </a:pPr>
            <a:r>
              <a:rPr lang="en-US" sz="2383" b="0" dirty="0">
                <a:solidFill>
                  <a:schemeClr val="tx1"/>
                </a:solidFill>
                <a:latin typeface="Times New Roman" panose="02020603050405020304" pitchFamily="18" charset="0"/>
                <a:cs typeface="Times New Roman" panose="02020603050405020304" pitchFamily="18" charset="0"/>
              </a:rPr>
              <a:t>.</a:t>
            </a:r>
          </a:p>
        </p:txBody>
      </p:sp>
      <p:sp>
        <p:nvSpPr>
          <p:cNvPr id="74" name="TextBox 29"/>
          <p:cNvSpPr txBox="1">
            <a:spLocks noChangeArrowheads="1"/>
          </p:cNvSpPr>
          <p:nvPr/>
        </p:nvSpPr>
        <p:spPr bwMode="auto">
          <a:xfrm>
            <a:off x="-300098" y="28827109"/>
            <a:ext cx="13970000" cy="3017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lvl="3" algn="l">
              <a:lnSpc>
                <a:spcPct val="150000"/>
              </a:lnSpc>
            </a:pPr>
            <a:r>
              <a:rPr lang="en-US" sz="4400" b="0" dirty="0">
                <a:latin typeface="Times New Roman" pitchFamily="18" charset="0"/>
                <a:cs typeface="Times New Roman" pitchFamily="18" charset="0"/>
              </a:rPr>
              <a:t>For more information contact: </a:t>
            </a:r>
          </a:p>
          <a:p>
            <a:pPr lvl="3" algn="l">
              <a:lnSpc>
                <a:spcPct val="150000"/>
              </a:lnSpc>
            </a:pPr>
            <a:r>
              <a:rPr lang="en-US" sz="4400" b="0" dirty="0">
                <a:latin typeface="Times New Roman" pitchFamily="18" charset="0"/>
                <a:cs typeface="Times New Roman" pitchFamily="18" charset="0"/>
              </a:rPr>
              <a:t>Ivaylo Nedyalkov</a:t>
            </a:r>
          </a:p>
          <a:p>
            <a:pPr lvl="3" algn="l">
              <a:lnSpc>
                <a:spcPct val="150000"/>
              </a:lnSpc>
            </a:pPr>
            <a:r>
              <a:rPr lang="en-US" sz="4400" b="0" dirty="0">
                <a:latin typeface="Times New Roman" pitchFamily="18" charset="0"/>
                <a:cs typeface="Times New Roman" pitchFamily="18" charset="0"/>
              </a:rPr>
              <a:t>DEKA Research </a:t>
            </a:r>
          </a:p>
        </p:txBody>
      </p:sp>
      <p:sp>
        <p:nvSpPr>
          <p:cNvPr id="36" name="Rectangle 164"/>
          <p:cNvSpPr>
            <a:spLocks noChangeArrowheads="1"/>
          </p:cNvSpPr>
          <p:nvPr/>
        </p:nvSpPr>
        <p:spPr bwMode="auto">
          <a:xfrm>
            <a:off x="27566954" y="5338803"/>
            <a:ext cx="11796889"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latin typeface="Times New Roman" panose="02020603050405020304" pitchFamily="18" charset="0"/>
                <a:cs typeface="Times New Roman" panose="02020603050405020304" pitchFamily="18" charset="0"/>
              </a:rPr>
              <a:t>Discussion</a:t>
            </a:r>
            <a:endParaRPr lang="en-US" sz="495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848547" y="7016699"/>
            <a:ext cx="11672711" cy="7540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l" eaLnBrk="1" hangingPunct="1">
              <a:spcBef>
                <a:spcPts val="1100"/>
              </a:spcBef>
            </a:pPr>
            <a:r>
              <a:rPr lang="en-US" sz="4400" b="0" dirty="0">
                <a:latin typeface="Times New Roman" charset="0"/>
                <a:cs typeface="Times New Roman" charset="0"/>
              </a:rPr>
              <a:t>OpenFOAM is an open source cfd software used for numerical analysis for the solution of continuum mechanics, specifically fluid dynamics. This research project focused on capillary flow, which is when gravity's affect on the flow field becomes negligible and the surface forces acting on the fluid dominate. This process was done through DEKA Research, a company located in Manchester, NH. They are currently trying to find a way to model capillary flow while implementing a dynamic contact angle. </a:t>
            </a:r>
          </a:p>
        </p:txBody>
      </p:sp>
      <p:sp>
        <p:nvSpPr>
          <p:cNvPr id="9" name="Rectangle 8"/>
          <p:cNvSpPr/>
          <p:nvPr/>
        </p:nvSpPr>
        <p:spPr>
          <a:xfrm>
            <a:off x="600192" y="17000986"/>
            <a:ext cx="12169423" cy="11233845"/>
          </a:xfrm>
          <a:prstGeom prst="rect">
            <a:avLst/>
          </a:prstGeom>
        </p:spPr>
        <p:txBody>
          <a:bodyPr wrap="square">
            <a:spAutoFit/>
          </a:bodyPr>
          <a:lstStyle/>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Import geometry of DEKA pipe into OpenFOAM using STL files</a:t>
            </a:r>
          </a:p>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Flow designed using an incompressible method called pimpleFoam</a:t>
            </a:r>
          </a:p>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PimpleFoam implements a turbulent model when numerically modeling the flow</a:t>
            </a:r>
          </a:p>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Fluid properties are appropriately assigned to a prescribed field </a:t>
            </a:r>
          </a:p>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Combined case files from DEKA with newfound methods from researching various forums as well as combing knowledge of physical phenomenon's occurring</a:t>
            </a:r>
          </a:p>
          <a:p>
            <a:pPr marL="571500" indent="-571500" algn="l">
              <a:buFont typeface="Arial" panose="020B0604020202020204" pitchFamily="34" charset="0"/>
              <a:buChar char="•"/>
            </a:pPr>
            <a:r>
              <a:rPr lang="en-US" sz="4400" b="0" dirty="0">
                <a:solidFill>
                  <a:srgbClr val="000000"/>
                </a:solidFill>
                <a:latin typeface="Times New Roman" panose="02020603050405020304" pitchFamily="18" charset="0"/>
                <a:cs typeface="Times New Roman" panose="02020603050405020304" pitchFamily="18" charset="0"/>
              </a:rPr>
              <a:t>Model based on contact angle when flow is progressing forward as well as when flow is receding  </a:t>
            </a:r>
          </a:p>
          <a:p>
            <a:pPr marL="571500" indent="-571500" algn="l">
              <a:buFont typeface="Arial" panose="020B0604020202020204" pitchFamily="34" charset="0"/>
              <a:buChar char="•"/>
            </a:pPr>
            <a:br>
              <a:rPr lang="en-US" sz="2000" dirty="0"/>
            </a:br>
            <a:endParaRPr lang="en-US" sz="4400" b="0" dirty="0">
              <a:solidFill>
                <a:srgbClr val="000000"/>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27683058" y="28996387"/>
            <a:ext cx="12169423" cy="3970318"/>
          </a:xfrm>
          <a:prstGeom prst="rect">
            <a:avLst/>
          </a:prstGeom>
        </p:spPr>
        <p:txBody>
          <a:bodyPr wrap="square">
            <a:spAutoFit/>
          </a:bodyPr>
          <a:lstStyle/>
          <a:p>
            <a:pPr algn="l"/>
            <a:r>
              <a:rPr lang="en-US" sz="2800" b="0" dirty="0">
                <a:solidFill>
                  <a:srgbClr val="000000"/>
                </a:solidFill>
                <a:latin typeface="Times New Roman" panose="02020603050405020304" pitchFamily="18" charset="0"/>
                <a:cs typeface="Times New Roman" panose="02020603050405020304" pitchFamily="18" charset="0"/>
              </a:rPr>
              <a:t>Cox, R. G. "The dynamics of the spreading of liquids on a solid surface. Part 1. Viscous</a:t>
            </a:r>
          </a:p>
          <a:p>
            <a:pPr algn="l"/>
            <a:r>
              <a:rPr lang="en-US" sz="2800" b="0" dirty="0" err="1">
                <a:solidFill>
                  <a:srgbClr val="000000"/>
                </a:solidFill>
                <a:latin typeface="Times New Roman" panose="02020603050405020304" pitchFamily="18" charset="0"/>
                <a:cs typeface="Times New Roman" panose="02020603050405020304" pitchFamily="18" charset="0"/>
              </a:rPr>
              <a:t>flow."Journal</a:t>
            </a:r>
            <a:r>
              <a:rPr lang="en-US" sz="2800" b="0" dirty="0">
                <a:solidFill>
                  <a:srgbClr val="000000"/>
                </a:solidFill>
                <a:latin typeface="Times New Roman" panose="02020603050405020304" pitchFamily="18" charset="0"/>
                <a:cs typeface="Times New Roman" panose="02020603050405020304" pitchFamily="18" charset="0"/>
              </a:rPr>
              <a:t> of Fluid Mechanics 168 (1986): 169-194.</a:t>
            </a:r>
          </a:p>
          <a:p>
            <a:pPr algn="l"/>
            <a:r>
              <a:rPr lang="en-US" sz="2800" b="0" dirty="0">
                <a:solidFill>
                  <a:srgbClr val="000000"/>
                </a:solidFill>
                <a:latin typeface="Times New Roman" panose="02020603050405020304" pitchFamily="18" charset="0"/>
                <a:cs typeface="Times New Roman" panose="02020603050405020304" pitchFamily="18" charset="0"/>
              </a:rPr>
              <a:t>Yokoi, Kensuke, Damien </a:t>
            </a:r>
            <a:r>
              <a:rPr lang="en-US" sz="2800" b="0" dirty="0" err="1">
                <a:solidFill>
                  <a:srgbClr val="000000"/>
                </a:solidFill>
                <a:latin typeface="Times New Roman" panose="02020603050405020304" pitchFamily="18" charset="0"/>
                <a:cs typeface="Times New Roman" panose="02020603050405020304" pitchFamily="18" charset="0"/>
              </a:rPr>
              <a:t>Vadillo</a:t>
            </a:r>
            <a:r>
              <a:rPr lang="en-US" sz="2800" b="0" dirty="0">
                <a:solidFill>
                  <a:srgbClr val="000000"/>
                </a:solidFill>
                <a:latin typeface="Times New Roman" panose="02020603050405020304" pitchFamily="18" charset="0"/>
                <a:cs typeface="Times New Roman" panose="02020603050405020304" pitchFamily="18" charset="0"/>
              </a:rPr>
              <a:t>, John </a:t>
            </a:r>
            <a:r>
              <a:rPr lang="en-US" sz="2800" b="0" dirty="0" err="1">
                <a:solidFill>
                  <a:srgbClr val="000000"/>
                </a:solidFill>
                <a:latin typeface="Times New Roman" panose="02020603050405020304" pitchFamily="18" charset="0"/>
                <a:cs typeface="Times New Roman" panose="02020603050405020304" pitchFamily="18" charset="0"/>
              </a:rPr>
              <a:t>Hinch</a:t>
            </a:r>
            <a:r>
              <a:rPr lang="en-US" sz="2800" b="0" dirty="0">
                <a:solidFill>
                  <a:srgbClr val="000000"/>
                </a:solidFill>
                <a:latin typeface="Times New Roman" panose="02020603050405020304" pitchFamily="18" charset="0"/>
                <a:cs typeface="Times New Roman" panose="02020603050405020304" pitchFamily="18" charset="0"/>
              </a:rPr>
              <a:t>, and Ian Hutchings. "Numerical studies of the</a:t>
            </a:r>
          </a:p>
          <a:p>
            <a:pPr algn="l"/>
            <a:r>
              <a:rPr lang="en-US" sz="2800" b="0" dirty="0">
                <a:solidFill>
                  <a:srgbClr val="000000"/>
                </a:solidFill>
                <a:latin typeface="Times New Roman" panose="02020603050405020304" pitchFamily="18" charset="0"/>
                <a:cs typeface="Times New Roman" panose="02020603050405020304" pitchFamily="18" charset="0"/>
              </a:rPr>
              <a:t>influence of the dynamic contact angle on a droplet impacting on a dry surface." Physics of</a:t>
            </a:r>
          </a:p>
          <a:p>
            <a:pPr algn="l"/>
            <a:r>
              <a:rPr lang="en-US" sz="2800" b="0" dirty="0">
                <a:solidFill>
                  <a:srgbClr val="000000"/>
                </a:solidFill>
                <a:latin typeface="Times New Roman" panose="02020603050405020304" pitchFamily="18" charset="0"/>
                <a:cs typeface="Times New Roman" panose="02020603050405020304" pitchFamily="18" charset="0"/>
              </a:rPr>
              <a:t>Fluids (1994-present) 21, no. 7 (2009): 072102.</a:t>
            </a:r>
          </a:p>
          <a:p>
            <a:pPr algn="l"/>
            <a:endParaRPr lang="en-US" sz="2800" b="0" dirty="0">
              <a:solidFill>
                <a:srgbClr val="000000"/>
              </a:solidFill>
              <a:latin typeface="Times New Roman" panose="02020603050405020304" pitchFamily="18" charset="0"/>
              <a:cs typeface="Times New Roman" panose="02020603050405020304" pitchFamily="18" charset="0"/>
            </a:endParaRPr>
          </a:p>
        </p:txBody>
      </p:sp>
      <p:sp>
        <p:nvSpPr>
          <p:cNvPr id="24" name="Rectangle 166"/>
          <p:cNvSpPr>
            <a:spLocks noChangeArrowheads="1"/>
          </p:cNvSpPr>
          <p:nvPr/>
        </p:nvSpPr>
        <p:spPr bwMode="auto">
          <a:xfrm>
            <a:off x="600193" y="27355800"/>
            <a:ext cx="11486445" cy="12573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25730" tIns="62865" rIns="125730" bIns="62865" anchor="ctr"/>
          <a:lstStyle/>
          <a:p>
            <a:pPr defTabSz="3448969"/>
            <a:r>
              <a:rPr lang="en-US" sz="5500" dirty="0">
                <a:solidFill>
                  <a:srgbClr val="CCCCCC"/>
                </a:solidFill>
              </a:rPr>
              <a:t>Contacts</a:t>
            </a:r>
          </a:p>
        </p:txBody>
      </p:sp>
      <p:sp>
        <p:nvSpPr>
          <p:cNvPr id="30" name="Rectangle 29"/>
          <p:cNvSpPr/>
          <p:nvPr/>
        </p:nvSpPr>
        <p:spPr>
          <a:xfrm>
            <a:off x="27683057" y="13164080"/>
            <a:ext cx="12169423" cy="10926068"/>
          </a:xfrm>
          <a:prstGeom prst="rect">
            <a:avLst/>
          </a:prstGeom>
        </p:spPr>
        <p:txBody>
          <a:bodyPr wrap="square">
            <a:spAutoFit/>
          </a:bodyPr>
          <a:lstStyle/>
          <a:p>
            <a:pPr algn="l"/>
            <a:r>
              <a:rPr lang="en-US" sz="4400" b="0" dirty="0">
                <a:solidFill>
                  <a:srgbClr val="000000"/>
                </a:solidFill>
                <a:latin typeface="Times New Roman" panose="02020603050405020304" pitchFamily="18" charset="0"/>
                <a:cs typeface="Times New Roman" panose="02020603050405020304" pitchFamily="18" charset="0"/>
              </a:rPr>
              <a:t>The end goal was to model a particular flow within a specific container. Videos and actual data depicting the exact flow cannot be shown due to legality issues within DEKA. Instead, an arbitrary presentation of the method used to model a dynamic contact angle is given. This will provide insight into what the final product will end up being. Before this new model was developed, the numerical model showed large air bubbles within the flow that was not accurate. This previous model was made using a constant contact angle. This technique is based on constants found through empirical experiments as well as the capillary number. This is a simplified model for numerical analysis and does not tell the full story. For DEKA’s purposes, this was accurate enough to model their flow. </a:t>
            </a:r>
          </a:p>
        </p:txBody>
      </p:sp>
      <p:pic>
        <p:nvPicPr>
          <p:cNvPr id="4" name="Picture 3" descr="Text&#10;&#10;Description automatically generated">
            <a:extLst>
              <a:ext uri="{FF2B5EF4-FFF2-40B4-BE49-F238E27FC236}">
                <a16:creationId xmlns:a16="http://schemas.microsoft.com/office/drawing/2014/main" id="{C9C5EF46-C2C5-4DC1-B0D0-B3594393F4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691" y="1122024"/>
            <a:ext cx="14753956" cy="2471349"/>
          </a:xfrm>
          <a:prstGeom prst="rect">
            <a:avLst/>
          </a:prstGeom>
        </p:spPr>
      </p:pic>
      <p:pic>
        <p:nvPicPr>
          <p:cNvPr id="6" name="Picture 5">
            <a:extLst>
              <a:ext uri="{FF2B5EF4-FFF2-40B4-BE49-F238E27FC236}">
                <a16:creationId xmlns:a16="http://schemas.microsoft.com/office/drawing/2014/main" id="{67E6EAAE-E530-4C24-9EE6-C99A84EA79D1}"/>
              </a:ext>
            </a:extLst>
          </p:cNvPr>
          <p:cNvPicPr>
            <a:picLocks noChangeAspect="1"/>
          </p:cNvPicPr>
          <p:nvPr/>
        </p:nvPicPr>
        <p:blipFill>
          <a:blip r:embed="rId3"/>
          <a:stretch>
            <a:fillRect/>
          </a:stretch>
        </p:blipFill>
        <p:spPr>
          <a:xfrm>
            <a:off x="27339630" y="7742827"/>
            <a:ext cx="12251535" cy="4095821"/>
          </a:xfrm>
          <a:prstGeom prst="rect">
            <a:avLst/>
          </a:prstGeom>
        </p:spPr>
      </p:pic>
      <p:pic>
        <p:nvPicPr>
          <p:cNvPr id="17" name="Picture 16" descr="A picture containing shape&#10;&#10;Description automatically generated">
            <a:extLst>
              <a:ext uri="{FF2B5EF4-FFF2-40B4-BE49-F238E27FC236}">
                <a16:creationId xmlns:a16="http://schemas.microsoft.com/office/drawing/2014/main" id="{AA9A8141-E3A0-4467-B4C7-1A6C4F5FA1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754516" y="7716948"/>
            <a:ext cx="10909135" cy="6367250"/>
          </a:xfrm>
          <a:prstGeom prst="rect">
            <a:avLst/>
          </a:prstGeom>
        </p:spPr>
      </p:pic>
      <p:sp>
        <p:nvSpPr>
          <p:cNvPr id="27" name="TextBox 26">
            <a:extLst>
              <a:ext uri="{FF2B5EF4-FFF2-40B4-BE49-F238E27FC236}">
                <a16:creationId xmlns:a16="http://schemas.microsoft.com/office/drawing/2014/main" id="{69CFBB14-929A-413C-A045-9FC05945F578}"/>
              </a:ext>
            </a:extLst>
          </p:cNvPr>
          <p:cNvSpPr txBox="1"/>
          <p:nvPr/>
        </p:nvSpPr>
        <p:spPr>
          <a:xfrm>
            <a:off x="14478000" y="7162800"/>
            <a:ext cx="11226875" cy="754053"/>
          </a:xfrm>
          <a:prstGeom prst="rect">
            <a:avLst/>
          </a:prstGeom>
          <a:noFill/>
        </p:spPr>
        <p:txBody>
          <a:bodyPr wrap="square" rtlCol="0">
            <a:spAutoFit/>
          </a:bodyPr>
          <a:lstStyle/>
          <a:p>
            <a:pPr algn="l"/>
            <a:endParaRPr lang="en-US" b="0" dirty="0"/>
          </a:p>
        </p:txBody>
      </p:sp>
      <p:pic>
        <p:nvPicPr>
          <p:cNvPr id="31" name="Picture 30" descr="A picture containing text, device&#10;&#10;Description automatically generated">
            <a:extLst>
              <a:ext uri="{FF2B5EF4-FFF2-40B4-BE49-F238E27FC236}">
                <a16:creationId xmlns:a16="http://schemas.microsoft.com/office/drawing/2014/main" id="{3058B6E4-4B02-4742-BC31-8437A0F798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987911" y="25331493"/>
            <a:ext cx="13716081" cy="3980542"/>
          </a:xfrm>
          <a:prstGeom prst="rect">
            <a:avLst/>
          </a:prstGeom>
        </p:spPr>
      </p:pic>
      <mc:AlternateContent xmlns:mc="http://schemas.openxmlformats.org/markup-compatibility/2006">
        <mc:Choice xmlns:a14="http://schemas.microsoft.com/office/drawing/2010/main" Requires="a14">
          <p:sp>
            <p:nvSpPr>
              <p:cNvPr id="32" name="TextBox 31">
                <a:extLst>
                  <a:ext uri="{FF2B5EF4-FFF2-40B4-BE49-F238E27FC236}">
                    <a16:creationId xmlns:a16="http://schemas.microsoft.com/office/drawing/2014/main" id="{98B11517-C7A3-464D-8AB6-57DCC7AF3255}"/>
                  </a:ext>
                </a:extLst>
              </p:cNvPr>
              <p:cNvSpPr txBox="1"/>
              <p:nvPr/>
            </p:nvSpPr>
            <p:spPr>
              <a:xfrm>
                <a:off x="12556830" y="22761352"/>
                <a:ext cx="14782800" cy="1727845"/>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sSubSup>
                        <m:sSubSupPr>
                          <m:ctrlPr>
                            <a:rPr lang="en-US" sz="9600" i="1" smtClean="0">
                              <a:solidFill>
                                <a:schemeClr val="tx1"/>
                              </a:solidFill>
                              <a:latin typeface="Cambria Math" panose="02040503050406030204" pitchFamily="18" charset="0"/>
                            </a:rPr>
                          </m:ctrlPr>
                        </m:sSubSupPr>
                        <m:e>
                          <m:r>
                            <a:rPr lang="en-US" sz="9600" i="1" smtClean="0">
                              <a:solidFill>
                                <a:schemeClr val="tx1"/>
                              </a:solidFill>
                              <a:latin typeface="Cambria Math" panose="02040503050406030204" pitchFamily="18" charset="0"/>
                            </a:rPr>
                            <m:t>𝜃</m:t>
                          </m:r>
                        </m:e>
                        <m:sub>
                          <m:r>
                            <a:rPr lang="en-US" sz="9600" b="1" i="1" smtClean="0">
                              <a:solidFill>
                                <a:schemeClr val="tx1"/>
                              </a:solidFill>
                              <a:latin typeface="Cambria Math" panose="02040503050406030204" pitchFamily="18" charset="0"/>
                            </a:rPr>
                            <m:t>𝒂𝒅𝒗</m:t>
                          </m:r>
                        </m:sub>
                        <m:sup>
                          <m:r>
                            <a:rPr lang="en-US" sz="9600" i="1" smtClean="0">
                              <a:solidFill>
                                <a:schemeClr val="tx1"/>
                              </a:solidFill>
                              <a:latin typeface="Cambria Math" panose="02040503050406030204" pitchFamily="18" charset="0"/>
                            </a:rPr>
                            <m:t>3</m:t>
                          </m:r>
                        </m:sup>
                      </m:sSubSup>
                      <m:r>
                        <a:rPr lang="en-US" sz="9600" i="1" smtClean="0">
                          <a:solidFill>
                            <a:schemeClr val="tx1"/>
                          </a:solidFill>
                          <a:latin typeface="Cambria Math" panose="02040503050406030204" pitchFamily="18" charset="0"/>
                        </a:rPr>
                        <m:t>−</m:t>
                      </m:r>
                      <m:sSubSup>
                        <m:sSubSupPr>
                          <m:ctrlPr>
                            <a:rPr lang="en-US" sz="9600" i="1" smtClean="0">
                              <a:solidFill>
                                <a:schemeClr val="tx1"/>
                              </a:solidFill>
                              <a:latin typeface="Cambria Math" panose="02040503050406030204" pitchFamily="18" charset="0"/>
                            </a:rPr>
                          </m:ctrlPr>
                        </m:sSubSupPr>
                        <m:e>
                          <m:r>
                            <a:rPr lang="en-US" sz="9600" i="1" smtClean="0">
                              <a:solidFill>
                                <a:schemeClr val="tx1"/>
                              </a:solidFill>
                              <a:latin typeface="Cambria Math" panose="02040503050406030204" pitchFamily="18" charset="0"/>
                            </a:rPr>
                            <m:t>𝜃</m:t>
                          </m:r>
                        </m:e>
                        <m:sub>
                          <m:r>
                            <a:rPr lang="en-US" sz="9600" b="1" i="1" smtClean="0">
                              <a:solidFill>
                                <a:schemeClr val="tx1"/>
                              </a:solidFill>
                              <a:latin typeface="Cambria Math" panose="02040503050406030204" pitchFamily="18" charset="0"/>
                            </a:rPr>
                            <m:t>𝒓𝒆𝒄</m:t>
                          </m:r>
                        </m:sub>
                        <m:sup>
                          <m:r>
                            <a:rPr lang="en-US" sz="9600" i="1" smtClean="0">
                              <a:solidFill>
                                <a:schemeClr val="tx1"/>
                              </a:solidFill>
                              <a:latin typeface="Cambria Math" panose="02040503050406030204" pitchFamily="18" charset="0"/>
                            </a:rPr>
                            <m:t>3</m:t>
                          </m:r>
                        </m:sup>
                      </m:sSubSup>
                      <m:r>
                        <a:rPr lang="en-US" sz="9600" i="1" smtClean="0">
                          <a:solidFill>
                            <a:schemeClr val="tx1"/>
                          </a:solidFill>
                          <a:latin typeface="Cambria Math" panose="02040503050406030204" pitchFamily="18" charset="0"/>
                        </a:rPr>
                        <m:t>~</m:t>
                      </m:r>
                      <m:r>
                        <a:rPr lang="en-US" sz="9600" i="1" smtClean="0">
                          <a:solidFill>
                            <a:schemeClr val="tx1"/>
                          </a:solidFill>
                          <a:latin typeface="Cambria Math" panose="02040503050406030204" pitchFamily="18" charset="0"/>
                        </a:rPr>
                        <m:t>𝑢</m:t>
                      </m:r>
                    </m:oMath>
                  </m:oMathPara>
                </a14:m>
                <a:endParaRPr lang="en-US" sz="9600" dirty="0">
                  <a:solidFill>
                    <a:schemeClr val="tx1"/>
                  </a:solidFill>
                </a:endParaRPr>
              </a:p>
            </p:txBody>
          </p:sp>
        </mc:Choice>
        <mc:Fallback>
          <p:sp>
            <p:nvSpPr>
              <p:cNvPr id="32" name="TextBox 31">
                <a:extLst>
                  <a:ext uri="{FF2B5EF4-FFF2-40B4-BE49-F238E27FC236}">
                    <a16:creationId xmlns:a16="http://schemas.microsoft.com/office/drawing/2014/main" id="{98B11517-C7A3-464D-8AB6-57DCC7AF3255}"/>
                  </a:ext>
                </a:extLst>
              </p:cNvPr>
              <p:cNvSpPr txBox="1">
                <a:spLocks noRot="1" noChangeAspect="1" noMove="1" noResize="1" noEditPoints="1" noAdjustHandles="1" noChangeArrowheads="1" noChangeShapeType="1" noTextEdit="1"/>
              </p:cNvSpPr>
              <p:nvPr/>
            </p:nvSpPr>
            <p:spPr>
              <a:xfrm>
                <a:off x="12556830" y="22761352"/>
                <a:ext cx="14782800" cy="1727845"/>
              </a:xfrm>
              <a:prstGeom prst="rect">
                <a:avLst/>
              </a:prstGeom>
              <a:blipFill>
                <a:blip r:embed="rId6"/>
                <a:stretch>
                  <a:fillRect/>
                </a:stretch>
              </a:blipFill>
            </p:spPr>
            <p:txBody>
              <a:bodyPr/>
              <a:lstStyle/>
              <a:p>
                <a:r>
                  <a:rPr lang="en-US">
                    <a:noFill/>
                  </a:rPr>
                  <a:t> </a:t>
                </a:r>
              </a:p>
            </p:txBody>
          </p:sp>
        </mc:Fallback>
      </mc:AlternateContent>
      <p:sp>
        <p:nvSpPr>
          <p:cNvPr id="35" name="TextBox 34">
            <a:extLst>
              <a:ext uri="{FF2B5EF4-FFF2-40B4-BE49-F238E27FC236}">
                <a16:creationId xmlns:a16="http://schemas.microsoft.com/office/drawing/2014/main" id="{49967B6E-2D9E-4949-B98F-E2C59A8C23EA}"/>
              </a:ext>
            </a:extLst>
          </p:cNvPr>
          <p:cNvSpPr txBox="1"/>
          <p:nvPr/>
        </p:nvSpPr>
        <p:spPr>
          <a:xfrm>
            <a:off x="14601396" y="14935200"/>
            <a:ext cx="11226875" cy="7239000"/>
          </a:xfrm>
          <a:prstGeom prst="rect">
            <a:avLst/>
          </a:prstGeom>
          <a:noFill/>
        </p:spPr>
        <p:txBody>
          <a:bodyPr wrap="square" rtlCol="0">
            <a:spAutoFit/>
          </a:bodyPr>
          <a:lstStyle/>
          <a:p>
            <a:endParaRPr lang="en-US" dirty="0"/>
          </a:p>
        </p:txBody>
      </p:sp>
      <p:sp>
        <p:nvSpPr>
          <p:cNvPr id="37" name="TextBox 36">
            <a:extLst>
              <a:ext uri="{FF2B5EF4-FFF2-40B4-BE49-F238E27FC236}">
                <a16:creationId xmlns:a16="http://schemas.microsoft.com/office/drawing/2014/main" id="{20C4FCD3-97BB-499E-8315-8E1D4196A266}"/>
              </a:ext>
            </a:extLst>
          </p:cNvPr>
          <p:cNvSpPr txBox="1"/>
          <p:nvPr/>
        </p:nvSpPr>
        <p:spPr>
          <a:xfrm>
            <a:off x="14989383" y="14888451"/>
            <a:ext cx="10439400" cy="7525137"/>
          </a:xfrm>
          <a:prstGeom prst="rect">
            <a:avLst/>
          </a:prstGeom>
          <a:noFill/>
        </p:spPr>
        <p:txBody>
          <a:bodyPr wrap="square" rtlCol="0">
            <a:spAutoFit/>
          </a:bodyPr>
          <a:lstStyle/>
          <a:p>
            <a:pPr marL="571500" indent="-571500" algn="l">
              <a:buFont typeface="Arial" panose="020B0604020202020204" pitchFamily="34" charset="0"/>
              <a:buChar char="•"/>
            </a:pPr>
            <a:r>
              <a:rPr lang="en-US" sz="4400" b="0" dirty="0">
                <a:solidFill>
                  <a:schemeClr val="tx1"/>
                </a:solidFill>
                <a:latin typeface="Times New Roman" panose="02020603050405020304" pitchFamily="18" charset="0"/>
                <a:cs typeface="Times New Roman" panose="02020603050405020304" pitchFamily="18" charset="0"/>
              </a:rPr>
              <a:t>Multiple different cases were run to try and get the most accurate model using different values for k</a:t>
            </a:r>
          </a:p>
          <a:p>
            <a:pPr marL="571500" indent="-571500" algn="l">
              <a:buFont typeface="Arial" panose="020B0604020202020204" pitchFamily="34" charset="0"/>
              <a:buChar char="•"/>
            </a:pPr>
            <a:r>
              <a:rPr lang="en-US" sz="4400" b="0" dirty="0">
                <a:solidFill>
                  <a:schemeClr val="tx1"/>
                </a:solidFill>
                <a:latin typeface="Times New Roman" panose="02020603050405020304" pitchFamily="18" charset="0"/>
                <a:cs typeface="Times New Roman" panose="02020603050405020304" pitchFamily="18" charset="0"/>
              </a:rPr>
              <a:t>Image above represents a constant contact angle of 45 degrees</a:t>
            </a:r>
          </a:p>
          <a:p>
            <a:pPr marL="571500" indent="-571500" algn="l">
              <a:buFont typeface="Arial" panose="020B0604020202020204" pitchFamily="34" charset="0"/>
              <a:buChar char="•"/>
            </a:pPr>
            <a:r>
              <a:rPr lang="en-US" sz="4400" b="0" dirty="0">
                <a:solidFill>
                  <a:schemeClr val="tx1"/>
                </a:solidFill>
                <a:latin typeface="Times New Roman" panose="02020603050405020304" pitchFamily="18" charset="0"/>
                <a:cs typeface="Times New Roman" panose="02020603050405020304" pitchFamily="18" charset="0"/>
              </a:rPr>
              <a:t>Contact angle can be seen progressively decreasing from the initial 90 degrees as the flow progresses</a:t>
            </a:r>
          </a:p>
          <a:p>
            <a:pPr marL="571500" indent="-571500" algn="l">
              <a:buFont typeface="Arial" panose="020B0604020202020204" pitchFamily="34" charset="0"/>
              <a:buChar char="•"/>
            </a:pPr>
            <a:r>
              <a:rPr lang="en-US" sz="4400" b="0" dirty="0">
                <a:solidFill>
                  <a:schemeClr val="tx1"/>
                </a:solidFill>
                <a:latin typeface="Times New Roman" panose="02020603050405020304" pitchFamily="18" charset="0"/>
                <a:cs typeface="Times New Roman" panose="02020603050405020304" pitchFamily="18" charset="0"/>
              </a:rPr>
              <a:t>Results can then be applied to a more specific model for DEKA</a:t>
            </a:r>
            <a:endParaRPr lang="en-US" b="0" dirty="0">
              <a:solidFill>
                <a:schemeClr val="tx1"/>
              </a:solidFill>
            </a:endParaRPr>
          </a:p>
          <a:p>
            <a:pPr marL="571500" indent="-571500" algn="l">
              <a:buFont typeface="Arial" panose="020B0604020202020204" pitchFamily="34" charset="0"/>
              <a:buChar cha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F2D35-8FB9-422B-833F-2F41EC440EBB}"/>
              </a:ext>
            </a:extLst>
          </p:cNvPr>
          <p:cNvSpPr>
            <a:spLocks noGrp="1"/>
          </p:cNvSpPr>
          <p:nvPr>
            <p:ph type="title" sz="quarter"/>
          </p:nvPr>
        </p:nvSpPr>
        <p:spPr/>
        <p:txBody>
          <a:bodyPr/>
          <a:lstStyle/>
          <a:p>
            <a:endParaRPr lang="en-US"/>
          </a:p>
        </p:txBody>
      </p:sp>
      <p:pic>
        <p:nvPicPr>
          <p:cNvPr id="7" name="dynamicangle">
            <a:hlinkClick r:id="" action="ppaction://media"/>
            <a:extLst>
              <a:ext uri="{FF2B5EF4-FFF2-40B4-BE49-F238E27FC236}">
                <a16:creationId xmlns:a16="http://schemas.microsoft.com/office/drawing/2014/main" id="{246CCA1E-7D83-4E20-BC08-67F946ECF076}"/>
              </a:ext>
            </a:extLst>
          </p:cNvPr>
          <p:cNvPicPr>
            <a:picLocks noGrp="1" noChangeAspect="1"/>
          </p:cNvPicPr>
          <p:nvPr>
            <p:ph sz="quarter" idx="1"/>
            <a:videoFile r:link="rId2"/>
            <p:extLst>
              <p:ext uri="{DAA4B4D4-6D71-4841-9C94-3DE7FCFB9230}">
                <p14:media xmlns:p14="http://schemas.microsoft.com/office/powerpoint/2010/main" r:embed="rId1"/>
              </p:ext>
            </p:extLst>
          </p:nvPr>
        </p:nvPicPr>
        <p:blipFill>
          <a:blip r:embed="rId4"/>
          <a:stretch>
            <a:fillRect/>
          </a:stretch>
        </p:blipFill>
        <p:spPr>
          <a:xfrm>
            <a:off x="0" y="0"/>
            <a:ext cx="40233599" cy="32918399"/>
          </a:xfrm>
        </p:spPr>
      </p:pic>
    </p:spTree>
    <p:extLst>
      <p:ext uri="{BB962C8B-B14F-4D97-AF65-F5344CB8AC3E}">
        <p14:creationId xmlns:p14="http://schemas.microsoft.com/office/powerpoint/2010/main" val="411941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6599"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7045</TotalTime>
  <Words>487</Words>
  <Application>Microsoft Office PowerPoint</Application>
  <PresentationFormat>Custom</PresentationFormat>
  <Paragraphs>30</Paragraphs>
  <Slides>2</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Cambria Math</vt:lpstr>
      <vt:lpstr>Times New Roman</vt:lpstr>
      <vt:lpstr>Default Design</vt:lpstr>
      <vt:lpstr>Modeling Dynamic Contact Angle in OpenFOAM  Collin Stevenson Department of Mechanical Engineering, University of New Hampshire</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Stevenson, Collin</cp:lastModifiedBy>
  <cp:revision>301</cp:revision>
  <cp:lastPrinted>2014-02-24T14:53:09Z</cp:lastPrinted>
  <dcterms:created xsi:type="dcterms:W3CDTF">2004-07-26T21:45:23Z</dcterms:created>
  <dcterms:modified xsi:type="dcterms:W3CDTF">2021-04-26T02:40:53Z</dcterms:modified>
  <cp:category>science research poster</cp:category>
</cp:coreProperties>
</file>