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
  </p:handoutMasterIdLst>
  <p:sldIdLst>
    <p:sldId id="259" r:id="rId2"/>
    <p:sldId id="260" r:id="rId3"/>
  </p:sldIdLst>
  <p:sldSz cx="36576000" cy="29260800"/>
  <p:notesSz cx="7077075" cy="9363075"/>
  <p:defaultTextStyle>
    <a:defPPr>
      <a:defRPr lang="en-US"/>
    </a:defPPr>
    <a:lvl1pPr algn="ctr" rtl="0" fontAlgn="base">
      <a:spcBef>
        <a:spcPct val="0"/>
      </a:spcBef>
      <a:spcAft>
        <a:spcPct val="0"/>
      </a:spcAft>
      <a:defRPr sz="4300" b="1" kern="1200">
        <a:solidFill>
          <a:srgbClr val="FF9900"/>
        </a:solidFill>
        <a:latin typeface="Arial" charset="0"/>
        <a:ea typeface="+mn-ea"/>
        <a:cs typeface="+mn-cs"/>
      </a:defRPr>
    </a:lvl1pPr>
    <a:lvl2pPr marL="457200" algn="ctr" rtl="0" fontAlgn="base">
      <a:spcBef>
        <a:spcPct val="0"/>
      </a:spcBef>
      <a:spcAft>
        <a:spcPct val="0"/>
      </a:spcAft>
      <a:defRPr sz="4300" b="1" kern="1200">
        <a:solidFill>
          <a:srgbClr val="FF9900"/>
        </a:solidFill>
        <a:latin typeface="Arial" charset="0"/>
        <a:ea typeface="+mn-ea"/>
        <a:cs typeface="+mn-cs"/>
      </a:defRPr>
    </a:lvl2pPr>
    <a:lvl3pPr marL="914400" algn="ctr" rtl="0" fontAlgn="base">
      <a:spcBef>
        <a:spcPct val="0"/>
      </a:spcBef>
      <a:spcAft>
        <a:spcPct val="0"/>
      </a:spcAft>
      <a:defRPr sz="4300" b="1" kern="1200">
        <a:solidFill>
          <a:srgbClr val="FF9900"/>
        </a:solidFill>
        <a:latin typeface="Arial" charset="0"/>
        <a:ea typeface="+mn-ea"/>
        <a:cs typeface="+mn-cs"/>
      </a:defRPr>
    </a:lvl3pPr>
    <a:lvl4pPr marL="1371600" algn="ctr" rtl="0" fontAlgn="base">
      <a:spcBef>
        <a:spcPct val="0"/>
      </a:spcBef>
      <a:spcAft>
        <a:spcPct val="0"/>
      </a:spcAft>
      <a:defRPr sz="4300" b="1" kern="1200">
        <a:solidFill>
          <a:srgbClr val="FF9900"/>
        </a:solidFill>
        <a:latin typeface="Arial" charset="0"/>
        <a:ea typeface="+mn-ea"/>
        <a:cs typeface="+mn-cs"/>
      </a:defRPr>
    </a:lvl4pPr>
    <a:lvl5pPr marL="1828800" algn="ctr" rtl="0" fontAlgn="base">
      <a:spcBef>
        <a:spcPct val="0"/>
      </a:spcBef>
      <a:spcAft>
        <a:spcPct val="0"/>
      </a:spcAft>
      <a:defRPr sz="4300" b="1" kern="1200">
        <a:solidFill>
          <a:srgbClr val="FF9900"/>
        </a:solidFill>
        <a:latin typeface="Arial" charset="0"/>
        <a:ea typeface="+mn-ea"/>
        <a:cs typeface="+mn-cs"/>
      </a:defRPr>
    </a:lvl5pPr>
    <a:lvl6pPr marL="2286000" algn="l" defTabSz="914400" rtl="0" eaLnBrk="1" latinLnBrk="0" hangingPunct="1">
      <a:defRPr sz="4300" b="1" kern="1200">
        <a:solidFill>
          <a:srgbClr val="FF9900"/>
        </a:solidFill>
        <a:latin typeface="Arial" charset="0"/>
        <a:ea typeface="+mn-ea"/>
        <a:cs typeface="+mn-cs"/>
      </a:defRPr>
    </a:lvl6pPr>
    <a:lvl7pPr marL="2743200" algn="l" defTabSz="914400" rtl="0" eaLnBrk="1" latinLnBrk="0" hangingPunct="1">
      <a:defRPr sz="4300" b="1" kern="1200">
        <a:solidFill>
          <a:srgbClr val="FF9900"/>
        </a:solidFill>
        <a:latin typeface="Arial" charset="0"/>
        <a:ea typeface="+mn-ea"/>
        <a:cs typeface="+mn-cs"/>
      </a:defRPr>
    </a:lvl7pPr>
    <a:lvl8pPr marL="3200400" algn="l" defTabSz="914400" rtl="0" eaLnBrk="1" latinLnBrk="0" hangingPunct="1">
      <a:defRPr sz="4300" b="1" kern="1200">
        <a:solidFill>
          <a:srgbClr val="FF9900"/>
        </a:solidFill>
        <a:latin typeface="Arial" charset="0"/>
        <a:ea typeface="+mn-ea"/>
        <a:cs typeface="+mn-cs"/>
      </a:defRPr>
    </a:lvl8pPr>
    <a:lvl9pPr marL="3657600" algn="l" defTabSz="914400" rtl="0" eaLnBrk="1" latinLnBrk="0" hangingPunct="1">
      <a:defRPr sz="4300" b="1" kern="1200">
        <a:solidFill>
          <a:srgbClr val="FF9900"/>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orient="horz" pos="9216">
          <p15:clr>
            <a:srgbClr val="A4A3A4"/>
          </p15:clr>
        </p15:guide>
        <p15:guide id="4"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6A"/>
    <a:srgbClr val="000066"/>
    <a:srgbClr val="CCCCCC"/>
    <a:srgbClr val="999999"/>
    <a:srgbClr val="FF9900"/>
    <a:srgbClr val="990000"/>
    <a:srgbClr val="000050"/>
    <a:srgbClr val="0033CC"/>
    <a:srgbClr val="000622"/>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658" autoAdjust="0"/>
    <p:restoredTop sz="94575" autoAdjust="0"/>
  </p:normalViewPr>
  <p:slideViewPr>
    <p:cSldViewPr>
      <p:cViewPr>
        <p:scale>
          <a:sx n="32" d="100"/>
          <a:sy n="32" d="100"/>
        </p:scale>
        <p:origin x="288" y="-152"/>
      </p:cViewPr>
      <p:guideLst>
        <p:guide orient="horz" pos="10368"/>
        <p:guide pos="15552"/>
        <p:guide orient="horz" pos="9216"/>
        <p:guide pos="115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t" anchorCtr="0" compatLnSpc="1">
            <a:prstTxWarp prst="textNoShape">
              <a:avLst/>
            </a:prstTxWarp>
          </a:bodyPr>
          <a:lstStyle>
            <a:lvl1pPr algn="l" defTabSz="942804">
              <a:defRPr sz="1200" b="0">
                <a:solidFill>
                  <a:schemeClr val="tx1"/>
                </a:solidFill>
                <a:latin typeface="Arial" pitchFamily="34" charset="0"/>
              </a:defRPr>
            </a:lvl1pPr>
          </a:lstStyle>
          <a:p>
            <a:pPr>
              <a:defRPr/>
            </a:pPr>
            <a:endParaRPr lang="en-US"/>
          </a:p>
        </p:txBody>
      </p:sp>
      <p:sp>
        <p:nvSpPr>
          <p:cNvPr id="29699" name="Rectangle 3"/>
          <p:cNvSpPr>
            <a:spLocks noGrp="1" noChangeArrowheads="1"/>
          </p:cNvSpPr>
          <p:nvPr>
            <p:ph type="dt" sz="quarter" idx="1"/>
          </p:nvPr>
        </p:nvSpPr>
        <p:spPr bwMode="auto">
          <a:xfrm>
            <a:off x="4008727" y="1"/>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t" anchorCtr="0" compatLnSpc="1">
            <a:prstTxWarp prst="textNoShape">
              <a:avLst/>
            </a:prstTxWarp>
          </a:bodyPr>
          <a:lstStyle>
            <a:lvl1pPr algn="r" defTabSz="942804">
              <a:defRPr sz="1200" b="0">
                <a:solidFill>
                  <a:schemeClr val="tx1"/>
                </a:solidFill>
                <a:latin typeface="Arial" pitchFamily="34" charset="0"/>
              </a:defRPr>
            </a:lvl1pPr>
          </a:lstStyle>
          <a:p>
            <a:pPr>
              <a:defRPr/>
            </a:pPr>
            <a:endParaRPr lang="en-US"/>
          </a:p>
        </p:txBody>
      </p:sp>
      <p:sp>
        <p:nvSpPr>
          <p:cNvPr id="29700" name="Rectangle 4"/>
          <p:cNvSpPr>
            <a:spLocks noGrp="1" noChangeArrowheads="1"/>
          </p:cNvSpPr>
          <p:nvPr>
            <p:ph type="ftr" sz="quarter" idx="2"/>
          </p:nvPr>
        </p:nvSpPr>
        <p:spPr bwMode="auto">
          <a:xfrm>
            <a:off x="0" y="8893313"/>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b" anchorCtr="0" compatLnSpc="1">
            <a:prstTxWarp prst="textNoShape">
              <a:avLst/>
            </a:prstTxWarp>
          </a:bodyPr>
          <a:lstStyle>
            <a:lvl1pPr algn="l" defTabSz="942804">
              <a:defRPr sz="1200" b="0">
                <a:solidFill>
                  <a:schemeClr val="tx1"/>
                </a:solidFill>
                <a:latin typeface="Arial" pitchFamily="34" charset="0"/>
              </a:defRPr>
            </a:lvl1pPr>
          </a:lstStyle>
          <a:p>
            <a:pPr>
              <a:defRPr/>
            </a:pPr>
            <a:endParaRPr lang="en-US"/>
          </a:p>
        </p:txBody>
      </p:sp>
      <p:sp>
        <p:nvSpPr>
          <p:cNvPr id="29701" name="Rectangle 5"/>
          <p:cNvSpPr>
            <a:spLocks noGrp="1" noChangeArrowheads="1"/>
          </p:cNvSpPr>
          <p:nvPr>
            <p:ph type="sldNum" sz="quarter" idx="3"/>
          </p:nvPr>
        </p:nvSpPr>
        <p:spPr bwMode="auto">
          <a:xfrm>
            <a:off x="4008727" y="8893313"/>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b" anchorCtr="0" compatLnSpc="1">
            <a:prstTxWarp prst="textNoShape">
              <a:avLst/>
            </a:prstTxWarp>
          </a:bodyPr>
          <a:lstStyle>
            <a:lvl1pPr algn="r" defTabSz="942804">
              <a:defRPr sz="1200" b="0">
                <a:solidFill>
                  <a:schemeClr val="tx1"/>
                </a:solidFill>
                <a:latin typeface="Arial" pitchFamily="34" charset="0"/>
              </a:defRPr>
            </a:lvl1pPr>
          </a:lstStyle>
          <a:p>
            <a:pPr>
              <a:defRPr/>
            </a:pPr>
            <a:fld id="{BDCE5CEB-6363-420F-BE45-85B064B89173}" type="slidenum">
              <a:rPr lang="en-US"/>
              <a:pPr>
                <a:defRPr/>
              </a:pPr>
              <a:t>‹#›</a:t>
            </a:fld>
            <a:endParaRPr lang="en-US"/>
          </a:p>
        </p:txBody>
      </p:sp>
    </p:spTree>
    <p:extLst>
      <p:ext uri="{BB962C8B-B14F-4D97-AF65-F5344CB8AC3E}">
        <p14:creationId xmlns:p14="http://schemas.microsoft.com/office/powerpoint/2010/main" val="8485261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32" y="9090377"/>
            <a:ext cx="31088541" cy="6270978"/>
          </a:xfrm>
        </p:spPr>
        <p:txBody>
          <a:bodyPr/>
          <a:lstStyle/>
          <a:p>
            <a:r>
              <a:rPr lang="en-US"/>
              <a:t>Click to edit Master title style</a:t>
            </a:r>
          </a:p>
        </p:txBody>
      </p:sp>
      <p:sp>
        <p:nvSpPr>
          <p:cNvPr id="3" name="Subtitle 2"/>
          <p:cNvSpPr>
            <a:spLocks noGrp="1"/>
          </p:cNvSpPr>
          <p:nvPr>
            <p:ph type="subTitle" idx="1"/>
          </p:nvPr>
        </p:nvSpPr>
        <p:spPr>
          <a:xfrm>
            <a:off x="5486137" y="16580556"/>
            <a:ext cx="25603729" cy="747888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D5278E-ED96-461A-883E-5FD94BC35AA3}" type="slidenum">
              <a:rPr lang="en-US"/>
              <a:pPr>
                <a:defRPr/>
              </a:pPr>
              <a:t>‹#›</a:t>
            </a:fld>
            <a:endParaRPr lang="en-US"/>
          </a:p>
        </p:txBody>
      </p:sp>
    </p:spTree>
    <p:extLst>
      <p:ext uri="{BB962C8B-B14F-4D97-AF65-F5344CB8AC3E}">
        <p14:creationId xmlns:p14="http://schemas.microsoft.com/office/powerpoint/2010/main" val="387922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5C329-9094-49E3-ADB9-7C70C8CFFD34}" type="slidenum">
              <a:rPr lang="en-US"/>
              <a:pPr>
                <a:defRPr/>
              </a:pPr>
              <a:t>‹#›</a:t>
            </a:fld>
            <a:endParaRPr lang="en-US"/>
          </a:p>
        </p:txBody>
      </p:sp>
    </p:spTree>
    <p:extLst>
      <p:ext uri="{BB962C8B-B14F-4D97-AF65-F5344CB8AC3E}">
        <p14:creationId xmlns:p14="http://schemas.microsoft.com/office/powerpoint/2010/main" val="415916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868" y="1171222"/>
            <a:ext cx="8229864" cy="2496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272" y="1171222"/>
            <a:ext cx="24562594" cy="2496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BC182-0EAC-4479-8D18-C53192F402C0}" type="slidenum">
              <a:rPr lang="en-US"/>
              <a:pPr>
                <a:defRPr/>
              </a:pPr>
              <a:t>‹#›</a:t>
            </a:fld>
            <a:endParaRPr lang="en-US"/>
          </a:p>
        </p:txBody>
      </p:sp>
    </p:spTree>
    <p:extLst>
      <p:ext uri="{BB962C8B-B14F-4D97-AF65-F5344CB8AC3E}">
        <p14:creationId xmlns:p14="http://schemas.microsoft.com/office/powerpoint/2010/main" val="16837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8273" y="1171222"/>
            <a:ext cx="32919459" cy="4876800"/>
          </a:xfrm>
        </p:spPr>
        <p:txBody>
          <a:bodyPr/>
          <a:lstStyle/>
          <a:p>
            <a:r>
              <a:rPr lang="en-US"/>
              <a:t>Click to edit Master title style</a:t>
            </a:r>
          </a:p>
        </p:txBody>
      </p:sp>
      <p:sp>
        <p:nvSpPr>
          <p:cNvPr id="3" name="Content Placeholder 2"/>
          <p:cNvSpPr>
            <a:spLocks noGrp="1"/>
          </p:cNvSpPr>
          <p:nvPr>
            <p:ph sz="quarter" idx="1"/>
          </p:nvPr>
        </p:nvSpPr>
        <p:spPr>
          <a:xfrm>
            <a:off x="1828273" y="6826957"/>
            <a:ext cx="16396229" cy="958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8351503" y="6826957"/>
            <a:ext cx="16396229" cy="958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828273" y="16550923"/>
            <a:ext cx="16396229" cy="9588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8351503" y="16550923"/>
            <a:ext cx="16396229" cy="9588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8E7164-4707-4A19-A6AB-6533AC9FA80C}" type="slidenum">
              <a:rPr lang="en-US"/>
              <a:pPr>
                <a:defRPr/>
              </a:pPr>
              <a:t>‹#›</a:t>
            </a:fld>
            <a:endParaRPr lang="en-US"/>
          </a:p>
        </p:txBody>
      </p:sp>
    </p:spTree>
    <p:extLst>
      <p:ext uri="{BB962C8B-B14F-4D97-AF65-F5344CB8AC3E}">
        <p14:creationId xmlns:p14="http://schemas.microsoft.com/office/powerpoint/2010/main" val="93065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D8D97-1826-4078-ADDA-4E99B734A4D4}" type="slidenum">
              <a:rPr lang="en-US"/>
              <a:pPr>
                <a:defRPr/>
              </a:pPr>
              <a:t>‹#›</a:t>
            </a:fld>
            <a:endParaRPr lang="en-US"/>
          </a:p>
        </p:txBody>
      </p:sp>
    </p:spTree>
    <p:extLst>
      <p:ext uri="{BB962C8B-B14F-4D97-AF65-F5344CB8AC3E}">
        <p14:creationId xmlns:p14="http://schemas.microsoft.com/office/powerpoint/2010/main" val="199901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8803061"/>
            <a:ext cx="31089865" cy="581095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89250" y="12402256"/>
            <a:ext cx="31089865" cy="6400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73675-D381-4E0E-B86F-9F9EFE05722F}" type="slidenum">
              <a:rPr lang="en-US"/>
              <a:pPr>
                <a:defRPr/>
              </a:pPr>
              <a:t>‹#›</a:t>
            </a:fld>
            <a:endParaRPr lang="en-US"/>
          </a:p>
        </p:txBody>
      </p:sp>
    </p:spTree>
    <p:extLst>
      <p:ext uri="{BB962C8B-B14F-4D97-AF65-F5344CB8AC3E}">
        <p14:creationId xmlns:p14="http://schemas.microsoft.com/office/powerpoint/2010/main" val="350424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273" y="6826957"/>
            <a:ext cx="16396229" cy="193124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3" y="6826957"/>
            <a:ext cx="16396229" cy="193124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F8DAF2-D655-47B3-A184-648194FE7E75}" type="slidenum">
              <a:rPr lang="en-US"/>
              <a:pPr>
                <a:defRPr/>
              </a:pPr>
              <a:t>‹#›</a:t>
            </a:fld>
            <a:endParaRPr lang="en-US"/>
          </a:p>
        </p:txBody>
      </p:sp>
    </p:spTree>
    <p:extLst>
      <p:ext uri="{BB962C8B-B14F-4D97-AF65-F5344CB8AC3E}">
        <p14:creationId xmlns:p14="http://schemas.microsoft.com/office/powerpoint/2010/main" val="380980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2" y="6550381"/>
            <a:ext cx="16160751" cy="27290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272" y="9279468"/>
            <a:ext cx="16160751" cy="168585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7" y="6550381"/>
            <a:ext cx="16167364" cy="27290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8580367" y="9279468"/>
            <a:ext cx="16167364" cy="168585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1F92EC-8C3C-4F10-858C-C66E68A9ECA2}" type="slidenum">
              <a:rPr lang="en-US"/>
              <a:pPr>
                <a:defRPr/>
              </a:pPr>
              <a:t>‹#›</a:t>
            </a:fld>
            <a:endParaRPr lang="en-US"/>
          </a:p>
        </p:txBody>
      </p:sp>
    </p:spTree>
    <p:extLst>
      <p:ext uri="{BB962C8B-B14F-4D97-AF65-F5344CB8AC3E}">
        <p14:creationId xmlns:p14="http://schemas.microsoft.com/office/powerpoint/2010/main" val="76885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8AEDA9-9C5F-4252-8D07-E5D3174E9901}" type="slidenum">
              <a:rPr lang="en-US"/>
              <a:pPr>
                <a:defRPr/>
              </a:pPr>
              <a:t>‹#›</a:t>
            </a:fld>
            <a:endParaRPr lang="en-US"/>
          </a:p>
        </p:txBody>
      </p:sp>
    </p:spTree>
    <p:extLst>
      <p:ext uri="{BB962C8B-B14F-4D97-AF65-F5344CB8AC3E}">
        <p14:creationId xmlns:p14="http://schemas.microsoft.com/office/powerpoint/2010/main" val="3965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0FBADD-EE0D-4AEE-A966-D1DAD5921D3E}" type="slidenum">
              <a:rPr lang="en-US"/>
              <a:pPr>
                <a:defRPr/>
              </a:pPr>
              <a:t>‹#›</a:t>
            </a:fld>
            <a:endParaRPr lang="en-US"/>
          </a:p>
        </p:txBody>
      </p:sp>
    </p:spTree>
    <p:extLst>
      <p:ext uri="{BB962C8B-B14F-4D97-AF65-F5344CB8AC3E}">
        <p14:creationId xmlns:p14="http://schemas.microsoft.com/office/powerpoint/2010/main" val="48936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165577"/>
            <a:ext cx="12033251" cy="495723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4300729" y="1165577"/>
            <a:ext cx="20447000" cy="249724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6122811"/>
            <a:ext cx="12033251" cy="20015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56635-F299-487E-8478-361B2D7E66D4}" type="slidenum">
              <a:rPr lang="en-US"/>
              <a:pPr>
                <a:defRPr/>
              </a:pPr>
              <a:t>‹#›</a:t>
            </a:fld>
            <a:endParaRPr lang="en-US"/>
          </a:p>
        </p:txBody>
      </p:sp>
    </p:spTree>
    <p:extLst>
      <p:ext uri="{BB962C8B-B14F-4D97-AF65-F5344CB8AC3E}">
        <p14:creationId xmlns:p14="http://schemas.microsoft.com/office/powerpoint/2010/main" val="50034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9" y="20482283"/>
            <a:ext cx="21945864" cy="241864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168889" y="2614790"/>
            <a:ext cx="21945864" cy="175556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7168889" y="22900928"/>
            <a:ext cx="21945864" cy="34332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18BA4C-6842-4480-8686-9E83B0824346}" type="slidenum">
              <a:rPr lang="en-US"/>
              <a:pPr>
                <a:defRPr/>
              </a:pPr>
              <a:t>‹#›</a:t>
            </a:fld>
            <a:endParaRPr lang="en-US"/>
          </a:p>
        </p:txBody>
      </p:sp>
    </p:spTree>
    <p:extLst>
      <p:ext uri="{BB962C8B-B14F-4D97-AF65-F5344CB8AC3E}">
        <p14:creationId xmlns:p14="http://schemas.microsoft.com/office/powerpoint/2010/main" val="327819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A9A9"/>
            </a:gs>
            <a:gs pos="50000">
              <a:srgbClr val="990000"/>
            </a:gs>
            <a:gs pos="100000">
              <a:srgbClr val="DDA9A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567" y="1171222"/>
            <a:ext cx="3291887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567" y="6826957"/>
            <a:ext cx="32918871" cy="1931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828567" y="26647422"/>
            <a:ext cx="8534871"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l" defTabSz="3762375">
              <a:defRPr sz="5700" b="0">
                <a:solidFill>
                  <a:schemeClr val="tx1"/>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2496567" y="26647422"/>
            <a:ext cx="11582871"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defTabSz="3762375">
              <a:defRPr sz="5700" b="0">
                <a:solidFill>
                  <a:schemeClr val="tx1"/>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26212567" y="26647422"/>
            <a:ext cx="8534871"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r" defTabSz="3762375">
              <a:defRPr sz="5700" b="0">
                <a:solidFill>
                  <a:schemeClr val="tx1"/>
                </a:solidFill>
                <a:latin typeface="Arial" pitchFamily="34" charset="0"/>
              </a:defRPr>
            </a:lvl1pPr>
          </a:lstStyle>
          <a:p>
            <a:pPr>
              <a:defRPr/>
            </a:pPr>
            <a:fld id="{5D3B0B1D-8805-4920-9608-A1D4D0B3D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pitchFamily="34" charset="0"/>
        </a:defRPr>
      </a:lvl2pPr>
      <a:lvl3pPr algn="ctr" defTabSz="3762375" rtl="0" eaLnBrk="0" fontAlgn="base" hangingPunct="0">
        <a:spcBef>
          <a:spcPct val="0"/>
        </a:spcBef>
        <a:spcAft>
          <a:spcPct val="0"/>
        </a:spcAft>
        <a:defRPr sz="18200">
          <a:solidFill>
            <a:schemeClr val="tx2"/>
          </a:solidFill>
          <a:latin typeface="Arial" pitchFamily="34" charset="0"/>
        </a:defRPr>
      </a:lvl3pPr>
      <a:lvl4pPr algn="ctr" defTabSz="3762375" rtl="0" eaLnBrk="0" fontAlgn="base" hangingPunct="0">
        <a:spcBef>
          <a:spcPct val="0"/>
        </a:spcBef>
        <a:spcAft>
          <a:spcPct val="0"/>
        </a:spcAft>
        <a:defRPr sz="18200">
          <a:solidFill>
            <a:schemeClr val="tx2"/>
          </a:solidFill>
          <a:latin typeface="Arial" pitchFamily="34" charset="0"/>
        </a:defRPr>
      </a:lvl4pPr>
      <a:lvl5pPr algn="ctr" defTabSz="3762375" rtl="0" eaLnBrk="0" fontAlgn="base" hangingPunct="0">
        <a:spcBef>
          <a:spcPct val="0"/>
        </a:spcBef>
        <a:spcAft>
          <a:spcPct val="0"/>
        </a:spcAft>
        <a:defRPr sz="18200">
          <a:solidFill>
            <a:schemeClr val="tx2"/>
          </a:solidFill>
          <a:latin typeface="Arial" pitchFamily="34" charset="0"/>
        </a:defRPr>
      </a:lvl5pPr>
      <a:lvl6pPr marL="457200" algn="ctr" defTabSz="3762375" rtl="0" fontAlgn="base">
        <a:spcBef>
          <a:spcPct val="0"/>
        </a:spcBef>
        <a:spcAft>
          <a:spcPct val="0"/>
        </a:spcAft>
        <a:defRPr sz="18200">
          <a:solidFill>
            <a:schemeClr val="tx2"/>
          </a:solidFill>
          <a:latin typeface="Arial" pitchFamily="34" charset="0"/>
        </a:defRPr>
      </a:lvl6pPr>
      <a:lvl7pPr marL="914400" algn="ctr" defTabSz="3762375" rtl="0" fontAlgn="base">
        <a:spcBef>
          <a:spcPct val="0"/>
        </a:spcBef>
        <a:spcAft>
          <a:spcPct val="0"/>
        </a:spcAft>
        <a:defRPr sz="18200">
          <a:solidFill>
            <a:schemeClr val="tx2"/>
          </a:solidFill>
          <a:latin typeface="Arial" pitchFamily="34" charset="0"/>
        </a:defRPr>
      </a:lvl7pPr>
      <a:lvl8pPr marL="1371600" algn="ctr" defTabSz="3762375" rtl="0" fontAlgn="base">
        <a:spcBef>
          <a:spcPct val="0"/>
        </a:spcBef>
        <a:spcAft>
          <a:spcPct val="0"/>
        </a:spcAft>
        <a:defRPr sz="18200">
          <a:solidFill>
            <a:schemeClr val="tx2"/>
          </a:solidFill>
          <a:latin typeface="Arial" pitchFamily="34" charset="0"/>
        </a:defRPr>
      </a:lvl8pPr>
      <a:lvl9pPr marL="1828800" algn="ctr" defTabSz="3762375" rtl="0" fontAlgn="base">
        <a:spcBef>
          <a:spcPct val="0"/>
        </a:spcBef>
        <a:spcAft>
          <a:spcPct val="0"/>
        </a:spcAft>
        <a:defRPr sz="18200">
          <a:solidFill>
            <a:schemeClr val="tx2"/>
          </a:solidFill>
          <a:latin typeface="Arial" pitchFamily="34" charset="0"/>
        </a:defRPr>
      </a:lvl9pPr>
    </p:titleStyle>
    <p:bodyStyle>
      <a:lvl1pPr marL="1409700" indent="-1409700" algn="l" defTabSz="3762375" rtl="0" eaLnBrk="0" fontAlgn="base" hangingPunct="0">
        <a:spcBef>
          <a:spcPct val="20000"/>
        </a:spcBef>
        <a:spcAft>
          <a:spcPct val="0"/>
        </a:spcAft>
        <a:buChar char="•"/>
        <a:defRPr sz="13200">
          <a:solidFill>
            <a:schemeClr val="tx1"/>
          </a:solidFill>
          <a:latin typeface="+mn-lt"/>
          <a:ea typeface="+mn-ea"/>
          <a:cs typeface="+mn-cs"/>
        </a:defRPr>
      </a:lvl1pPr>
      <a:lvl2pPr marL="3057525" indent="-1176338" algn="l" defTabSz="3762375" rtl="0" eaLnBrk="0" fontAlgn="base" hangingPunct="0">
        <a:spcBef>
          <a:spcPct val="20000"/>
        </a:spcBef>
        <a:spcAft>
          <a:spcPct val="0"/>
        </a:spcAft>
        <a:buChar char="–"/>
        <a:defRPr sz="11500">
          <a:solidFill>
            <a:schemeClr val="tx1"/>
          </a:solidFill>
          <a:latin typeface="+mn-lt"/>
        </a:defRPr>
      </a:lvl2pPr>
      <a:lvl3pPr marL="4702175" indent="-939800" algn="l" defTabSz="3762375" rtl="0" eaLnBrk="0" fontAlgn="base" hangingPunct="0">
        <a:spcBef>
          <a:spcPct val="20000"/>
        </a:spcBef>
        <a:spcAft>
          <a:spcPct val="0"/>
        </a:spcAft>
        <a:buChar char="•"/>
        <a:defRPr sz="9900">
          <a:solidFill>
            <a:schemeClr val="tx1"/>
          </a:solidFill>
          <a:latin typeface="+mn-lt"/>
        </a:defRPr>
      </a:lvl3pPr>
      <a:lvl4pPr marL="6583363" indent="-939800" algn="l" defTabSz="3762375" rtl="0" eaLnBrk="0" fontAlgn="base" hangingPunct="0">
        <a:spcBef>
          <a:spcPct val="20000"/>
        </a:spcBef>
        <a:spcAft>
          <a:spcPct val="0"/>
        </a:spcAft>
        <a:buChar char="–"/>
        <a:defRPr sz="8200">
          <a:solidFill>
            <a:schemeClr val="tx1"/>
          </a:solidFill>
          <a:latin typeface="+mn-lt"/>
        </a:defRPr>
      </a:lvl4pPr>
      <a:lvl5pPr marL="8466138" indent="-941388" algn="l" defTabSz="3762375" rtl="0" eaLnBrk="0" fontAlgn="base" hangingPunct="0">
        <a:spcBef>
          <a:spcPct val="20000"/>
        </a:spcBef>
        <a:spcAft>
          <a:spcPct val="0"/>
        </a:spcAft>
        <a:buChar char="»"/>
        <a:defRPr sz="8200">
          <a:solidFill>
            <a:schemeClr val="tx1"/>
          </a:solidFill>
          <a:latin typeface="+mn-lt"/>
        </a:defRPr>
      </a:lvl5pPr>
      <a:lvl6pPr marL="8923338" indent="-941388" algn="l" defTabSz="3762375" rtl="0" fontAlgn="base">
        <a:spcBef>
          <a:spcPct val="20000"/>
        </a:spcBef>
        <a:spcAft>
          <a:spcPct val="0"/>
        </a:spcAft>
        <a:buChar char="»"/>
        <a:defRPr sz="8200">
          <a:solidFill>
            <a:schemeClr val="tx1"/>
          </a:solidFill>
          <a:latin typeface="+mn-lt"/>
        </a:defRPr>
      </a:lvl6pPr>
      <a:lvl7pPr marL="9380538" indent="-941388" algn="l" defTabSz="3762375" rtl="0" fontAlgn="base">
        <a:spcBef>
          <a:spcPct val="20000"/>
        </a:spcBef>
        <a:spcAft>
          <a:spcPct val="0"/>
        </a:spcAft>
        <a:buChar char="»"/>
        <a:defRPr sz="8200">
          <a:solidFill>
            <a:schemeClr val="tx1"/>
          </a:solidFill>
          <a:latin typeface="+mn-lt"/>
        </a:defRPr>
      </a:lvl7pPr>
      <a:lvl8pPr marL="9837738" indent="-941388" algn="l" defTabSz="3762375" rtl="0" fontAlgn="base">
        <a:spcBef>
          <a:spcPct val="20000"/>
        </a:spcBef>
        <a:spcAft>
          <a:spcPct val="0"/>
        </a:spcAft>
        <a:buChar char="»"/>
        <a:defRPr sz="8200">
          <a:solidFill>
            <a:schemeClr val="tx1"/>
          </a:solidFill>
          <a:latin typeface="+mn-lt"/>
        </a:defRPr>
      </a:lvl8pPr>
      <a:lvl9pPr marL="10294938"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xml.rels><?xml version="1.0" encoding="UTF-8" standalone="yes"?>
<Relationships xmlns="http://schemas.openxmlformats.org/package/2006/relationships"><Relationship Id="rId3" Type="http://schemas.openxmlformats.org/officeDocument/2006/relationships/hyperlink" Target="http://posters.unh.edu/" TargetMode="External"/><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hyperlink" Target="http://goo.gl/1E7TJ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sz="quarter"/>
          </p:nvPr>
        </p:nvSpPr>
        <p:spPr>
          <a:xfrm>
            <a:off x="15240" y="-126117"/>
            <a:ext cx="36576000" cy="4876799"/>
          </a:xfrm>
          <a:gradFill>
            <a:gsLst>
              <a:gs pos="0">
                <a:schemeClr val="tx2">
                  <a:lumMod val="50000"/>
                </a:schemeClr>
              </a:gs>
              <a:gs pos="50000">
                <a:schemeClr val="tx2">
                  <a:lumMod val="75000"/>
                </a:schemeClr>
              </a:gs>
              <a:gs pos="100000">
                <a:schemeClr val="tx2">
                  <a:lumMod val="50000"/>
                </a:schemeClr>
              </a:gs>
            </a:gsLst>
            <a:lin ang="5400000" scaled="1"/>
          </a:gradFill>
          <a:ln>
            <a:solidFill>
              <a:schemeClr val="tx1"/>
            </a:solidFill>
            <a:miter lim="800000"/>
            <a:headEnd/>
            <a:tailEnd/>
          </a:ln>
        </p:spPr>
        <p:txBody>
          <a:bodyPr>
            <a:normAutofit fontScale="90000"/>
          </a:bodyPr>
          <a:lstStyle/>
          <a:p>
            <a:pPr indent="-457200" algn="l" eaLnBrk="1" hangingPunct="1">
              <a:spcBef>
                <a:spcPts val="0"/>
              </a:spcBef>
              <a:spcAft>
                <a:spcPts val="0"/>
              </a:spcAft>
            </a:pPr>
            <a:r>
              <a:rPr lang="en-US" sz="8800" dirty="0">
                <a:solidFill>
                  <a:schemeClr val="bg1"/>
                </a:solidFill>
              </a:rPr>
              <a:t>Design and optimization of a micron-sized bonding technique for electronic measurement of 2-D material flakes</a:t>
            </a:r>
            <a:br>
              <a:rPr lang="en-US" sz="8800" dirty="0">
                <a:solidFill>
                  <a:schemeClr val="bg1"/>
                </a:solidFill>
              </a:rPr>
            </a:br>
            <a:br>
              <a:rPr lang="en-US" sz="4000" dirty="0"/>
            </a:br>
            <a:r>
              <a:rPr lang="en-US" sz="5400" i="1" dirty="0">
                <a:solidFill>
                  <a:srgbClr val="FFFFFF"/>
                </a:solidFill>
              </a:rPr>
              <a:t>Riley Powell</a:t>
            </a:r>
            <a:br>
              <a:rPr lang="en-US" sz="5400" i="1" dirty="0">
                <a:solidFill>
                  <a:srgbClr val="FFFFFF"/>
                </a:solidFill>
              </a:rPr>
            </a:br>
            <a:r>
              <a:rPr lang="en-US" sz="5400" i="1" dirty="0">
                <a:solidFill>
                  <a:srgbClr val="FFFFFF"/>
                </a:solidFill>
              </a:rPr>
              <a:t>Department of Physics, University of New Hampshire</a:t>
            </a:r>
          </a:p>
        </p:txBody>
      </p:sp>
      <p:sp>
        <p:nvSpPr>
          <p:cNvPr id="2152" name="Rectangle 164"/>
          <p:cNvSpPr>
            <a:spLocks noChangeArrowheads="1"/>
          </p:cNvSpPr>
          <p:nvPr/>
        </p:nvSpPr>
        <p:spPr bwMode="auto">
          <a:xfrm>
            <a:off x="12812889" y="5418666"/>
            <a:ext cx="10668000"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Design</a:t>
            </a:r>
            <a:endParaRPr lang="en-US" sz="60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155" name="Rectangle 167"/>
          <p:cNvSpPr>
            <a:spLocks noChangeArrowheads="1"/>
          </p:cNvSpPr>
          <p:nvPr/>
        </p:nvSpPr>
        <p:spPr bwMode="auto">
          <a:xfrm>
            <a:off x="669033" y="5418666"/>
            <a:ext cx="10337634"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Introduction</a:t>
            </a:r>
            <a:endParaRPr lang="en-US" dirty="0">
              <a:solidFill>
                <a:srgbClr val="999999"/>
              </a:solidFill>
              <a:latin typeface="Times New Roman" panose="02020603050405020304" pitchFamily="18" charset="0"/>
              <a:cs typeface="Times New Roman" panose="02020603050405020304" pitchFamily="18" charset="0"/>
            </a:endParaRPr>
          </a:p>
        </p:txBody>
      </p:sp>
      <p:sp>
        <p:nvSpPr>
          <p:cNvPr id="19" name="Rectangle 165"/>
          <p:cNvSpPr>
            <a:spLocks noChangeArrowheads="1"/>
          </p:cNvSpPr>
          <p:nvPr/>
        </p:nvSpPr>
        <p:spPr bwMode="auto">
          <a:xfrm>
            <a:off x="24899399" y="25380104"/>
            <a:ext cx="10886723"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Ackno</a:t>
            </a:r>
            <a:r>
              <a:rPr lang="en-US" sz="6000" dirty="0">
                <a:solidFill>
                  <a:schemeClr val="bg1">
                    <a:lumMod val="75000"/>
                  </a:schemeClr>
                </a:solidFill>
                <a:latin typeface="Times New Roman" panose="02020603050405020304" pitchFamily="18" charset="0"/>
                <a:cs typeface="Times New Roman" panose="02020603050405020304" pitchFamily="18" charset="0"/>
              </a:rPr>
              <a:t>wledgements</a:t>
            </a:r>
            <a:endParaRPr lang="en-US" sz="60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66224" y="1016003"/>
            <a:ext cx="10724444" cy="3423441"/>
          </a:xfrm>
          <a:prstGeom prst="rect">
            <a:avLst/>
          </a:prstGeom>
        </p:spPr>
      </p:pic>
      <p:sp>
        <p:nvSpPr>
          <p:cNvPr id="74" name="TextBox 29"/>
          <p:cNvSpPr txBox="1">
            <a:spLocks noChangeArrowheads="1"/>
          </p:cNvSpPr>
          <p:nvPr/>
        </p:nvSpPr>
        <p:spPr bwMode="auto">
          <a:xfrm>
            <a:off x="-715384" y="26364762"/>
            <a:ext cx="12700000" cy="200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100">
                <a:solidFill>
                  <a:schemeClr val="tx1"/>
                </a:solidFill>
                <a:latin typeface="Arial" charset="0"/>
                <a:ea typeface="ＭＳ Ｐゴシック" pitchFamily="-105" charset="-128"/>
              </a:defRPr>
            </a:lvl1pPr>
            <a:lvl2pPr marL="742950" indent="-285750">
              <a:defRPr sz="4100">
                <a:solidFill>
                  <a:schemeClr val="tx1"/>
                </a:solidFill>
                <a:latin typeface="Arial" charset="0"/>
                <a:ea typeface="ＭＳ Ｐゴシック" pitchFamily="-105" charset="-128"/>
              </a:defRPr>
            </a:lvl2pPr>
            <a:lvl3pPr marL="1143000" indent="-228600">
              <a:defRPr sz="4100">
                <a:solidFill>
                  <a:schemeClr val="tx1"/>
                </a:solidFill>
                <a:latin typeface="Arial" charset="0"/>
                <a:ea typeface="ＭＳ Ｐゴシック" pitchFamily="-105" charset="-128"/>
              </a:defRPr>
            </a:lvl3pPr>
            <a:lvl4pPr marL="1600200" indent="-228600">
              <a:defRPr sz="4100">
                <a:solidFill>
                  <a:schemeClr val="tx1"/>
                </a:solidFill>
                <a:latin typeface="Arial" charset="0"/>
                <a:ea typeface="ＭＳ Ｐゴシック" pitchFamily="-105" charset="-128"/>
              </a:defRPr>
            </a:lvl4pPr>
            <a:lvl5pPr marL="2057400" indent="-228600">
              <a:defRPr sz="4100">
                <a:solidFill>
                  <a:schemeClr val="tx1"/>
                </a:solidFill>
                <a:latin typeface="Arial" charset="0"/>
                <a:ea typeface="ＭＳ Ｐゴシック" pitchFamily="-105" charset="-128"/>
              </a:defRPr>
            </a:lvl5pPr>
            <a:lvl6pPr marL="2514600" indent="-228600" eaLnBrk="0" fontAlgn="base" hangingPunct="0">
              <a:spcBef>
                <a:spcPct val="0"/>
              </a:spcBef>
              <a:spcAft>
                <a:spcPct val="0"/>
              </a:spcAft>
              <a:defRPr sz="4100">
                <a:solidFill>
                  <a:schemeClr val="tx1"/>
                </a:solidFill>
                <a:latin typeface="Arial" charset="0"/>
                <a:ea typeface="ＭＳ Ｐゴシック" pitchFamily="-105" charset="-128"/>
              </a:defRPr>
            </a:lvl6pPr>
            <a:lvl7pPr marL="2971800" indent="-228600" eaLnBrk="0" fontAlgn="base" hangingPunct="0">
              <a:spcBef>
                <a:spcPct val="0"/>
              </a:spcBef>
              <a:spcAft>
                <a:spcPct val="0"/>
              </a:spcAft>
              <a:defRPr sz="4100">
                <a:solidFill>
                  <a:schemeClr val="tx1"/>
                </a:solidFill>
                <a:latin typeface="Arial" charset="0"/>
                <a:ea typeface="ＭＳ Ｐゴシック" pitchFamily="-105" charset="-128"/>
              </a:defRPr>
            </a:lvl7pPr>
            <a:lvl8pPr marL="3429000" indent="-228600" eaLnBrk="0" fontAlgn="base" hangingPunct="0">
              <a:spcBef>
                <a:spcPct val="0"/>
              </a:spcBef>
              <a:spcAft>
                <a:spcPct val="0"/>
              </a:spcAft>
              <a:defRPr sz="4100">
                <a:solidFill>
                  <a:schemeClr val="tx1"/>
                </a:solidFill>
                <a:latin typeface="Arial" charset="0"/>
                <a:ea typeface="ＭＳ Ｐゴシック" pitchFamily="-105" charset="-128"/>
              </a:defRPr>
            </a:lvl8pPr>
            <a:lvl9pPr marL="3886200" indent="-228600" eaLnBrk="0" fontAlgn="base" hangingPunct="0">
              <a:spcBef>
                <a:spcPct val="0"/>
              </a:spcBef>
              <a:spcAft>
                <a:spcPct val="0"/>
              </a:spcAft>
              <a:defRPr sz="4100">
                <a:solidFill>
                  <a:schemeClr val="tx1"/>
                </a:solidFill>
                <a:latin typeface="Arial" charset="0"/>
                <a:ea typeface="ＭＳ Ｐゴシック" pitchFamily="-105" charset="-128"/>
              </a:defRPr>
            </a:lvl9pPr>
          </a:lstStyle>
          <a:p>
            <a:pPr lvl="3" algn="l">
              <a:lnSpc>
                <a:spcPct val="150000"/>
              </a:lnSpc>
            </a:pPr>
            <a:r>
              <a:rPr lang="en-US" sz="4400" b="0" dirty="0">
                <a:latin typeface="Times New Roman" pitchFamily="18" charset="0"/>
                <a:cs typeface="Times New Roman" pitchFamily="18" charset="0"/>
              </a:rPr>
              <a:t>For more information contact: rjp1024@</a:t>
            </a:r>
            <a:r>
              <a:rPr lang="en-US" sz="4400" b="0" dirty="0">
                <a:latin typeface="Times New Roman" charset="0"/>
                <a:cs typeface="Times New Roman" charset="0"/>
              </a:rPr>
              <a:t>wildcats.unh.edu</a:t>
            </a:r>
            <a:endParaRPr lang="en-US" sz="4400" b="0" dirty="0">
              <a:latin typeface="Times New Roman" pitchFamily="18" charset="0"/>
              <a:cs typeface="Times New Roman" pitchFamily="18" charset="0"/>
            </a:endParaRPr>
          </a:p>
        </p:txBody>
      </p:sp>
      <p:sp>
        <p:nvSpPr>
          <p:cNvPr id="36" name="Rectangle 164"/>
          <p:cNvSpPr>
            <a:spLocks noChangeArrowheads="1"/>
          </p:cNvSpPr>
          <p:nvPr/>
        </p:nvSpPr>
        <p:spPr bwMode="auto">
          <a:xfrm>
            <a:off x="25004891" y="5418666"/>
            <a:ext cx="10724444"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Results</a:t>
            </a:r>
            <a:endParaRPr lang="en-US" sz="54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0" name="Text Box 2546"/>
          <p:cNvSpPr txBox="1">
            <a:spLocks noChangeArrowheads="1"/>
          </p:cNvSpPr>
          <p:nvPr/>
        </p:nvSpPr>
        <p:spPr bwMode="auto">
          <a:xfrm>
            <a:off x="653793" y="6903600"/>
            <a:ext cx="10903390" cy="7017306"/>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eaLnBrk="0" hangingPunct="0">
              <a:defRPr sz="6000">
                <a:solidFill>
                  <a:schemeClr val="tx1"/>
                </a:solidFill>
                <a:latin typeface="Arial" charset="0"/>
                <a:ea typeface="ＭＳ Ｐゴシック" charset="0"/>
              </a:defRPr>
            </a:lvl1pPr>
            <a:lvl2pPr marL="1200150" indent="-457200" eaLnBrk="0" hangingPunct="0">
              <a:defRPr sz="6000">
                <a:solidFill>
                  <a:schemeClr val="tx1"/>
                </a:solidFill>
                <a:latin typeface="Arial" charset="0"/>
                <a:ea typeface="ＭＳ Ｐゴシック" charset="0"/>
              </a:defRPr>
            </a:lvl2pPr>
            <a:lvl3pPr marL="1143000" indent="-228600" eaLnBrk="0" hangingPunct="0">
              <a:defRPr sz="6000">
                <a:solidFill>
                  <a:schemeClr val="tx1"/>
                </a:solidFill>
                <a:latin typeface="Arial" charset="0"/>
                <a:ea typeface="ＭＳ Ｐゴシック" charset="0"/>
              </a:defRPr>
            </a:lvl3pPr>
            <a:lvl4pPr marL="1600200" indent="-228600" eaLnBrk="0" hangingPunct="0">
              <a:defRPr sz="6000">
                <a:solidFill>
                  <a:schemeClr val="tx1"/>
                </a:solidFill>
                <a:latin typeface="Arial" charset="0"/>
                <a:ea typeface="ＭＳ Ｐゴシック" charset="0"/>
              </a:defRPr>
            </a:lvl4pPr>
            <a:lvl5pPr marL="2057400" indent="-228600" eaLnBrk="0" hangingPunct="0">
              <a:defRPr sz="6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6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6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6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6000">
                <a:solidFill>
                  <a:schemeClr val="tx1"/>
                </a:solidFill>
                <a:latin typeface="Arial" charset="0"/>
                <a:ea typeface="ＭＳ Ｐゴシック" charset="0"/>
              </a:defRPr>
            </a:lvl9pPr>
          </a:lstStyle>
          <a:p>
            <a:pPr marL="0" indent="0" algn="l" eaLnBrk="1" hangingPunct="1">
              <a:spcBef>
                <a:spcPts val="1200"/>
              </a:spcBef>
            </a:pPr>
            <a:r>
              <a:rPr lang="en-US" sz="4400" b="0" dirty="0">
                <a:latin typeface="Times New Roman" charset="0"/>
                <a:cs typeface="Times New Roman" charset="0"/>
              </a:rPr>
              <a:t>The search for new materials continually pushes the edge of technology. Two dimensional materials represent a paradigm shift in the capabilities of materials that we are searching for.</a:t>
            </a:r>
          </a:p>
          <a:p>
            <a:pPr marL="0" indent="0" algn="l" eaLnBrk="1" hangingPunct="1">
              <a:spcBef>
                <a:spcPts val="1200"/>
              </a:spcBef>
            </a:pPr>
            <a:r>
              <a:rPr lang="en-US" sz="4400" b="0" dirty="0">
                <a:latin typeface="Times New Roman" charset="0"/>
                <a:cs typeface="Times New Roman" charset="0"/>
              </a:rPr>
              <a:t>Techniques to test and interact with these materials are required to further our understanding of them. The method developed here allows for simple and efficient placement of electrical contacts on these materials.</a:t>
            </a:r>
          </a:p>
        </p:txBody>
      </p:sp>
      <p:sp>
        <p:nvSpPr>
          <p:cNvPr id="9" name="Rectangle 8"/>
          <p:cNvSpPr/>
          <p:nvPr/>
        </p:nvSpPr>
        <p:spPr>
          <a:xfrm>
            <a:off x="460974" y="16105221"/>
            <a:ext cx="11063111" cy="8217634"/>
          </a:xfrm>
          <a:prstGeom prst="rect">
            <a:avLst/>
          </a:prstGeom>
          <a:ln>
            <a:solidFill>
              <a:schemeClr val="tx1">
                <a:lumMod val="50000"/>
                <a:lumOff val="50000"/>
              </a:schemeClr>
            </a:solidFill>
          </a:ln>
        </p:spPr>
        <p:txBody>
          <a:bodyPr wrap="square">
            <a:spAutoFit/>
          </a:bodyPr>
          <a:lstStyle/>
          <a:p>
            <a:pPr marL="685800" indent="-685800" algn="l">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Graphite flakes deposited on SiO2 used as samples.</a:t>
            </a:r>
          </a:p>
          <a:p>
            <a:pPr marL="457200" indent="-457200" algn="l">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 25 um gold wire dipped into melted indium.</a:t>
            </a:r>
          </a:p>
          <a:p>
            <a:pPr marL="457200" indent="-457200" algn="l">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An hq graphene 2D transfer system.</a:t>
            </a:r>
          </a:p>
          <a:p>
            <a:pPr marL="457200" indent="-457200" algn="l">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A Newport XYZ linear stage on milled Al.</a:t>
            </a:r>
          </a:p>
          <a:p>
            <a:pPr marL="457200" indent="-457200" algn="l">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Fine indium tips are created by quickly dipping and removing the gold wires.</a:t>
            </a:r>
          </a:p>
          <a:p>
            <a:pPr marL="457200" indent="-457200" algn="l">
              <a:buFont typeface="Wingdings" pitchFamily="2" charset="2"/>
              <a:buChar char="q"/>
            </a:pPr>
            <a:endParaRPr lang="en-US" sz="4400" b="0" dirty="0">
              <a:solidFill>
                <a:srgbClr val="000000"/>
              </a:solidFill>
              <a:latin typeface="Times New Roman" panose="02020603050405020304" pitchFamily="18" charset="0"/>
              <a:cs typeface="Times New Roman" panose="02020603050405020304" pitchFamily="18" charset="0"/>
            </a:endParaRPr>
          </a:p>
          <a:p>
            <a:pPr marL="457200" indent="-457200" algn="l">
              <a:buFont typeface="Wingdings" pitchFamily="2" charset="2"/>
              <a:buChar char="q"/>
            </a:pPr>
            <a:endParaRPr lang="en-US" sz="4400" b="0" dirty="0">
              <a:solidFill>
                <a:srgbClr val="000000"/>
              </a:solidFill>
              <a:latin typeface="Times New Roman" panose="02020603050405020304" pitchFamily="18" charset="0"/>
              <a:cs typeface="Times New Roman" panose="02020603050405020304" pitchFamily="18" charset="0"/>
            </a:endParaRPr>
          </a:p>
          <a:p>
            <a:pPr marL="457200" indent="-457200" algn="l">
              <a:buFont typeface="Wingdings" pitchFamily="2" charset="2"/>
              <a:buChar char="q"/>
            </a:pPr>
            <a:endParaRPr lang="en-US" sz="4400" b="0" dirty="0">
              <a:solidFill>
                <a:srgbClr val="000000"/>
              </a:solidFill>
              <a:latin typeface="Times New Roman" panose="02020603050405020304" pitchFamily="18" charset="0"/>
              <a:cs typeface="Times New Roman" panose="02020603050405020304" pitchFamily="18" charset="0"/>
            </a:endParaRPr>
          </a:p>
          <a:p>
            <a:pPr marL="457200" indent="-457200" algn="l">
              <a:buFont typeface="Wingdings" pitchFamily="2" charset="2"/>
              <a:buChar char="q"/>
            </a:pPr>
            <a:endParaRPr lang="en-US" sz="4400" b="0" dirty="0">
              <a:solidFill>
                <a:srgbClr val="000000"/>
              </a:solidFill>
              <a:latin typeface="Times New Roman" panose="02020603050405020304" pitchFamily="18" charset="0"/>
              <a:cs typeface="Times New Roman" panose="02020603050405020304" pitchFamily="18" charset="0"/>
            </a:endParaRPr>
          </a:p>
          <a:p>
            <a:pPr marL="457200" indent="-457200" algn="l">
              <a:buFont typeface="Wingdings" pitchFamily="2" charset="2"/>
              <a:buChar char="q"/>
            </a:pPr>
            <a:endParaRPr lang="en-US" sz="4400" b="0" dirty="0">
              <a:solidFill>
                <a:srgbClr val="0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5078553" y="26653495"/>
            <a:ext cx="11063111" cy="1446550"/>
          </a:xfrm>
          <a:prstGeom prst="rect">
            <a:avLst/>
          </a:prstGeom>
          <a:ln>
            <a:solidFill>
              <a:schemeClr val="tx1">
                <a:lumMod val="50000"/>
                <a:lumOff val="50000"/>
              </a:schemeClr>
            </a:solidFill>
          </a:ln>
        </p:spPr>
        <p:txBody>
          <a:bodyPr wrap="square">
            <a:spAutoFit/>
          </a:bodyPr>
          <a:lstStyle/>
          <a:p>
            <a:pPr algn="l"/>
            <a:r>
              <a:rPr lang="en-US" sz="4400" b="0" dirty="0">
                <a:solidFill>
                  <a:schemeClr val="tx1"/>
                </a:solidFill>
                <a:latin typeface="Times New Roman" charset="0"/>
                <a:cs typeface="Times New Roman" charset="0"/>
              </a:rPr>
              <a:t>Many thanks to Steven Arias, Jake Riffle, Paige Waldo,  and Shawna Hollen.</a:t>
            </a:r>
            <a:endParaRPr lang="en-US" sz="4400" b="0" dirty="0">
              <a:solidFill>
                <a:srgbClr val="000000"/>
              </a:solidFill>
              <a:latin typeface="Times New Roman" panose="02020603050405020304" pitchFamily="18" charset="0"/>
              <a:cs typeface="Times New Roman" panose="02020603050405020304" pitchFamily="18" charset="0"/>
            </a:endParaRPr>
          </a:p>
        </p:txBody>
      </p:sp>
      <p:sp>
        <p:nvSpPr>
          <p:cNvPr id="24" name="Rectangle 166"/>
          <p:cNvSpPr>
            <a:spLocks noChangeArrowheads="1"/>
          </p:cNvSpPr>
          <p:nvPr/>
        </p:nvSpPr>
        <p:spPr bwMode="auto">
          <a:xfrm>
            <a:off x="555046" y="25004175"/>
            <a:ext cx="10442223"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Contacts</a:t>
            </a:r>
          </a:p>
        </p:txBody>
      </p:sp>
      <p:sp>
        <p:nvSpPr>
          <p:cNvPr id="35" name="Rectangle 164">
            <a:extLst>
              <a:ext uri="{FF2B5EF4-FFF2-40B4-BE49-F238E27FC236}">
                <a16:creationId xmlns:a16="http://schemas.microsoft.com/office/drawing/2014/main" id="{5783A373-9A3E-0948-A024-096CE997B4CA}"/>
              </a:ext>
            </a:extLst>
          </p:cNvPr>
          <p:cNvSpPr>
            <a:spLocks noChangeArrowheads="1"/>
          </p:cNvSpPr>
          <p:nvPr/>
        </p:nvSpPr>
        <p:spPr bwMode="auto">
          <a:xfrm>
            <a:off x="24835557" y="16553505"/>
            <a:ext cx="10724444"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Discussion</a:t>
            </a:r>
            <a:endParaRPr lang="en-US" sz="54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D8D4C39C-77E7-AC4D-A4D2-BF00A8DA3930}"/>
              </a:ext>
            </a:extLst>
          </p:cNvPr>
          <p:cNvSpPr/>
          <p:nvPr/>
        </p:nvSpPr>
        <p:spPr>
          <a:xfrm>
            <a:off x="24835557" y="6826579"/>
            <a:ext cx="11086650" cy="9325630"/>
          </a:xfrm>
          <a:prstGeom prst="rect">
            <a:avLst/>
          </a:prstGeom>
          <a:ln>
            <a:solidFill>
              <a:schemeClr val="tx1">
                <a:lumMod val="50000"/>
                <a:lumOff val="50000"/>
              </a:schemeClr>
            </a:solidFill>
          </a:ln>
        </p:spPr>
        <p:txBody>
          <a:bodyPr wrap="square">
            <a:spAutoFit/>
          </a:bodyPr>
          <a:lstStyle/>
          <a:p>
            <a:pPr marL="685800" indent="-685800" algn="l">
              <a:buFont typeface="Wingdings" pitchFamily="2" charset="2"/>
              <a:buChar char="q"/>
            </a:pPr>
            <a:r>
              <a:rPr lang="en-US" sz="4000" b="0" dirty="0">
                <a:solidFill>
                  <a:srgbClr val="000000"/>
                </a:solidFill>
                <a:latin typeface="Times New Roman" panose="02020603050405020304" pitchFamily="18" charset="0"/>
                <a:cs typeface="Times New Roman" panose="02020603050405020304" pitchFamily="18" charset="0"/>
              </a:rPr>
              <a:t>The technique has proven successful on graphite flakes and has had a minimum distance between indium tips of 20um</a:t>
            </a:r>
            <a:r>
              <a:rPr lang="en-US" sz="4000" b="0" dirty="0">
                <a:solidFill>
                  <a:schemeClr val="tx1"/>
                </a:solidFill>
                <a:latin typeface="Times New Roman" charset="0"/>
                <a:cs typeface="Times New Roman" charset="0"/>
              </a:rPr>
              <a:t>. See figure 3.A and 3.B</a:t>
            </a:r>
          </a:p>
          <a:p>
            <a:pPr marL="685800" indent="-685800" algn="l">
              <a:buFont typeface="Wingdings" pitchFamily="2" charset="2"/>
              <a:buChar char="q"/>
            </a:pPr>
            <a:r>
              <a:rPr lang="en-US" sz="4000" b="0" dirty="0">
                <a:solidFill>
                  <a:schemeClr val="tx1"/>
                </a:solidFill>
                <a:latin typeface="Times New Roman" charset="0"/>
                <a:cs typeface="Times New Roman" charset="0"/>
              </a:rPr>
              <a:t>Connections are checked by running a current through the sample. see figure 3 for a samples IV curve.</a:t>
            </a:r>
          </a:p>
          <a:p>
            <a:pPr marL="685800" indent="-685800" algn="l">
              <a:buFont typeface="Wingdings" pitchFamily="2" charset="2"/>
              <a:buChar char="q"/>
            </a:pPr>
            <a:r>
              <a:rPr lang="en-US" sz="4000" b="0" dirty="0">
                <a:solidFill>
                  <a:schemeClr val="tx1"/>
                </a:solidFill>
                <a:latin typeface="Times New Roman" charset="0"/>
                <a:cs typeface="Times New Roman" charset="0"/>
              </a:rPr>
              <a:t>An STM device has been successfully created using this technique, but the scale is not one of interest (&gt;50um).</a:t>
            </a:r>
          </a:p>
          <a:p>
            <a:pPr marL="685800" indent="-685800" algn="l">
              <a:buFont typeface="Wingdings" pitchFamily="2" charset="2"/>
              <a:buChar char="q"/>
            </a:pPr>
            <a:endParaRPr lang="en-US" sz="4000" b="0" dirty="0">
              <a:solidFill>
                <a:schemeClr val="tx1"/>
              </a:solidFill>
              <a:latin typeface="Times New Roman" charset="0"/>
              <a:cs typeface="Times New Roman" charset="0"/>
            </a:endParaRPr>
          </a:p>
          <a:p>
            <a:pPr marL="685800" indent="-685800" algn="l">
              <a:buFont typeface="Wingdings" pitchFamily="2" charset="2"/>
              <a:buChar char="q"/>
            </a:pPr>
            <a:endParaRPr lang="en-US" sz="4000" b="0" dirty="0">
              <a:solidFill>
                <a:schemeClr val="tx1"/>
              </a:solidFill>
              <a:latin typeface="Times New Roman" charset="0"/>
              <a:cs typeface="Times New Roman" charset="0"/>
            </a:endParaRPr>
          </a:p>
          <a:p>
            <a:pPr marL="685800" indent="-685800" algn="l">
              <a:buFont typeface="Wingdings" pitchFamily="2" charset="2"/>
              <a:buChar char="q"/>
            </a:pPr>
            <a:endParaRPr lang="en-US" sz="4000" b="0" dirty="0">
              <a:solidFill>
                <a:schemeClr val="tx1"/>
              </a:solidFill>
              <a:latin typeface="Times New Roman" charset="0"/>
              <a:cs typeface="Times New Roman" charset="0"/>
            </a:endParaRPr>
          </a:p>
          <a:p>
            <a:pPr marL="685800" indent="-685800" algn="l">
              <a:buFont typeface="Wingdings" pitchFamily="2" charset="2"/>
              <a:buChar char="q"/>
            </a:pPr>
            <a:endParaRPr lang="en-US" sz="4000" b="0" dirty="0">
              <a:solidFill>
                <a:schemeClr val="tx1"/>
              </a:solidFill>
              <a:latin typeface="Times New Roman" charset="0"/>
              <a:cs typeface="Times New Roman" charset="0"/>
            </a:endParaRPr>
          </a:p>
          <a:p>
            <a:pPr marL="685800" indent="-685800" algn="l">
              <a:buFont typeface="Wingdings" pitchFamily="2" charset="2"/>
              <a:buChar char="q"/>
            </a:pPr>
            <a:endParaRPr lang="en-US" sz="4000" b="0" dirty="0">
              <a:solidFill>
                <a:schemeClr val="tx1"/>
              </a:solidFill>
              <a:latin typeface="Times New Roman" charset="0"/>
              <a:cs typeface="Times New Roman" charset="0"/>
            </a:endParaRPr>
          </a:p>
          <a:p>
            <a:pPr marL="685800" indent="-685800" algn="l">
              <a:buFont typeface="Wingdings" pitchFamily="2" charset="2"/>
              <a:buChar char="q"/>
            </a:pPr>
            <a:endParaRPr lang="en-US" sz="4000" b="0" dirty="0">
              <a:solidFill>
                <a:schemeClr val="tx1"/>
              </a:solidFill>
              <a:latin typeface="Times New Roman" charset="0"/>
              <a:cs typeface="Times New Roman" charset="0"/>
            </a:endParaRPr>
          </a:p>
        </p:txBody>
      </p:sp>
      <p:sp>
        <p:nvSpPr>
          <p:cNvPr id="50" name="Text Box 2546">
            <a:extLst>
              <a:ext uri="{FF2B5EF4-FFF2-40B4-BE49-F238E27FC236}">
                <a16:creationId xmlns:a16="http://schemas.microsoft.com/office/drawing/2014/main" id="{7D83B225-246D-B64C-B415-256573CB795F}"/>
              </a:ext>
            </a:extLst>
          </p:cNvPr>
          <p:cNvSpPr txBox="1">
            <a:spLocks noChangeArrowheads="1"/>
          </p:cNvSpPr>
          <p:nvPr/>
        </p:nvSpPr>
        <p:spPr bwMode="auto">
          <a:xfrm>
            <a:off x="12604407" y="6803648"/>
            <a:ext cx="11152641" cy="2212913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eaLnBrk="0" hangingPunct="0">
              <a:defRPr sz="6000">
                <a:solidFill>
                  <a:schemeClr val="tx1"/>
                </a:solidFill>
                <a:latin typeface="Arial" charset="0"/>
                <a:ea typeface="ＭＳ Ｐゴシック" charset="0"/>
              </a:defRPr>
            </a:lvl1pPr>
            <a:lvl2pPr marL="1200150" indent="-457200" eaLnBrk="0" hangingPunct="0">
              <a:defRPr sz="6000">
                <a:solidFill>
                  <a:schemeClr val="tx1"/>
                </a:solidFill>
                <a:latin typeface="Arial" charset="0"/>
                <a:ea typeface="ＭＳ Ｐゴシック" charset="0"/>
              </a:defRPr>
            </a:lvl2pPr>
            <a:lvl3pPr marL="1143000" indent="-228600" eaLnBrk="0" hangingPunct="0">
              <a:defRPr sz="6000">
                <a:solidFill>
                  <a:schemeClr val="tx1"/>
                </a:solidFill>
                <a:latin typeface="Arial" charset="0"/>
                <a:ea typeface="ＭＳ Ｐゴシック" charset="0"/>
              </a:defRPr>
            </a:lvl3pPr>
            <a:lvl4pPr marL="1600200" indent="-228600" eaLnBrk="0" hangingPunct="0">
              <a:defRPr sz="6000">
                <a:solidFill>
                  <a:schemeClr val="tx1"/>
                </a:solidFill>
                <a:latin typeface="Arial" charset="0"/>
                <a:ea typeface="ＭＳ Ｐゴシック" charset="0"/>
              </a:defRPr>
            </a:lvl4pPr>
            <a:lvl5pPr marL="2057400" indent="-228600" eaLnBrk="0" hangingPunct="0">
              <a:defRPr sz="6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6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6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6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6000">
                <a:solidFill>
                  <a:schemeClr val="tx1"/>
                </a:solidFill>
                <a:latin typeface="Arial" charset="0"/>
                <a:ea typeface="ＭＳ Ｐゴシック" charset="0"/>
              </a:defRPr>
            </a:lvl9pPr>
          </a:lstStyle>
          <a:p>
            <a:pPr marL="571500" indent="-571500" algn="l" eaLnBrk="1" hangingPunct="1">
              <a:spcBef>
                <a:spcPts val="1200"/>
              </a:spcBef>
              <a:buFont typeface="Wingdings" pitchFamily="2" charset="2"/>
              <a:buChar char="q"/>
            </a:pPr>
            <a:r>
              <a:rPr lang="en-US" sz="4400" b="0" dirty="0">
                <a:latin typeface="Times New Roman" charset="0"/>
                <a:cs typeface="Times New Roman" charset="0"/>
              </a:rPr>
              <a:t>The design must allo</a:t>
            </a:r>
            <a:r>
              <a:rPr lang="en-US" sz="4400" b="0" dirty="0">
                <a:solidFill>
                  <a:srgbClr val="000000"/>
                </a:solidFill>
                <a:latin typeface="Times New Roman" panose="02020603050405020304" pitchFamily="18" charset="0"/>
                <a:cs typeface="Times New Roman" panose="02020603050405020304" pitchFamily="18" charset="0"/>
              </a:rPr>
              <a:t>w for two attachments to be made that conduct an electrical flow, are quick to create, and precise.</a:t>
            </a:r>
          </a:p>
          <a:p>
            <a:pPr marL="571500" indent="-571500" algn="l" eaLnBrk="1" hangingPunct="1">
              <a:spcBef>
                <a:spcPts val="1200"/>
              </a:spcBef>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The transfer stage holds one wire and the XYZ stage holds a second wire. This allows for independent placement of two wires.</a:t>
            </a:r>
          </a:p>
          <a:p>
            <a:pPr marL="571500" indent="-571500" algn="l" eaLnBrk="1" hangingPunct="1">
              <a:spcBef>
                <a:spcPts val="1200"/>
              </a:spcBef>
              <a:buFont typeface="Wingdings" pitchFamily="2" charset="2"/>
              <a:buChar char="q"/>
            </a:pPr>
            <a:r>
              <a:rPr lang="en-US" sz="4400" b="0" dirty="0">
                <a:latin typeface="Times New Roman" charset="0"/>
                <a:cs typeface="Times New Roman" charset="0"/>
              </a:rPr>
              <a:t>Figure 2. shows the techniques set-up. Form right to left can be seen the transfer system wire holder, the sample stage, the XYZ stage attached to a base of Al.</a:t>
            </a: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571500" indent="-571500" algn="l" eaLnBrk="1" hangingPunct="1">
              <a:spcBef>
                <a:spcPts val="1200"/>
              </a:spcBef>
              <a:buFont typeface="Wingdings" pitchFamily="2" charset="2"/>
              <a:buChar char="q"/>
            </a:pPr>
            <a:endParaRPr lang="en-US" sz="4400" b="0" dirty="0">
              <a:latin typeface="Times New Roman" charset="0"/>
              <a:cs typeface="Times New Roman" charset="0"/>
            </a:endParaRPr>
          </a:p>
          <a:p>
            <a:pPr marL="0" indent="0" algn="l" eaLnBrk="1" hangingPunct="1">
              <a:spcBef>
                <a:spcPts val="1200"/>
              </a:spcBef>
            </a:pPr>
            <a:endParaRPr lang="en-US" sz="4400" b="0" dirty="0">
              <a:latin typeface="Times New Roman" charset="0"/>
              <a:cs typeface="Times New Roman" charset="0"/>
            </a:endParaRPr>
          </a:p>
          <a:p>
            <a:pPr marL="0" indent="0" algn="l" eaLnBrk="1" hangingPunct="1">
              <a:spcBef>
                <a:spcPts val="1200"/>
              </a:spcBef>
            </a:pPr>
            <a:endParaRPr lang="en-US" sz="4400" b="0" dirty="0">
              <a:latin typeface="Times New Roman" charset="0"/>
              <a:cs typeface="Times New Roman" charset="0"/>
            </a:endParaRPr>
          </a:p>
          <a:p>
            <a:pPr marL="0" indent="0" algn="l" eaLnBrk="1" hangingPunct="1">
              <a:spcBef>
                <a:spcPts val="1200"/>
              </a:spcBef>
            </a:pPr>
            <a:endParaRPr lang="en-US" sz="4400" b="0" dirty="0">
              <a:latin typeface="Times New Roman" charset="0"/>
              <a:cs typeface="Times New Roman" charset="0"/>
            </a:endParaRPr>
          </a:p>
        </p:txBody>
      </p:sp>
      <p:sp>
        <p:nvSpPr>
          <p:cNvPr id="54" name="Text Box 2546">
            <a:extLst>
              <a:ext uri="{FF2B5EF4-FFF2-40B4-BE49-F238E27FC236}">
                <a16:creationId xmlns:a16="http://schemas.microsoft.com/office/drawing/2014/main" id="{30E85F14-0267-FD4E-B9FA-EF66BE579BC0}"/>
              </a:ext>
            </a:extLst>
          </p:cNvPr>
          <p:cNvSpPr txBox="1">
            <a:spLocks noChangeArrowheads="1"/>
          </p:cNvSpPr>
          <p:nvPr/>
        </p:nvSpPr>
        <p:spPr bwMode="auto">
          <a:xfrm>
            <a:off x="25135513" y="17868216"/>
            <a:ext cx="10290434" cy="717119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eaLnBrk="0" hangingPunct="0">
              <a:defRPr sz="6000">
                <a:solidFill>
                  <a:schemeClr val="tx1"/>
                </a:solidFill>
                <a:latin typeface="Arial" charset="0"/>
                <a:ea typeface="ＭＳ Ｐゴシック" charset="0"/>
              </a:defRPr>
            </a:lvl1pPr>
            <a:lvl2pPr marL="1200150" indent="-457200" eaLnBrk="0" hangingPunct="0">
              <a:defRPr sz="6000">
                <a:solidFill>
                  <a:schemeClr val="tx1"/>
                </a:solidFill>
                <a:latin typeface="Arial" charset="0"/>
                <a:ea typeface="ＭＳ Ｐゴシック" charset="0"/>
              </a:defRPr>
            </a:lvl2pPr>
            <a:lvl3pPr marL="1143000" indent="-228600" eaLnBrk="0" hangingPunct="0">
              <a:defRPr sz="6000">
                <a:solidFill>
                  <a:schemeClr val="tx1"/>
                </a:solidFill>
                <a:latin typeface="Arial" charset="0"/>
                <a:ea typeface="ＭＳ Ｐゴシック" charset="0"/>
              </a:defRPr>
            </a:lvl3pPr>
            <a:lvl4pPr marL="1600200" indent="-228600" eaLnBrk="0" hangingPunct="0">
              <a:defRPr sz="6000">
                <a:solidFill>
                  <a:schemeClr val="tx1"/>
                </a:solidFill>
                <a:latin typeface="Arial" charset="0"/>
                <a:ea typeface="ＭＳ Ｐゴシック" charset="0"/>
              </a:defRPr>
            </a:lvl4pPr>
            <a:lvl5pPr marL="2057400" indent="-228600" eaLnBrk="0" hangingPunct="0">
              <a:defRPr sz="6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6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6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6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6000">
                <a:solidFill>
                  <a:schemeClr val="tx1"/>
                </a:solidFill>
                <a:latin typeface="Arial" charset="0"/>
                <a:ea typeface="ＭＳ Ｐゴシック" charset="0"/>
              </a:defRPr>
            </a:lvl9pPr>
          </a:lstStyle>
          <a:p>
            <a:pPr marL="571500" indent="-571500" algn="l" eaLnBrk="1" hangingPunct="1">
              <a:spcBef>
                <a:spcPts val="1200"/>
              </a:spcBef>
              <a:buFont typeface="Wingdings" pitchFamily="2" charset="2"/>
              <a:buChar char="q"/>
            </a:pPr>
            <a:r>
              <a:rPr lang="en-US" sz="4400" b="0" dirty="0">
                <a:latin typeface="Times New Roman" charset="0"/>
                <a:cs typeface="Times New Roman" charset="0"/>
              </a:rPr>
              <a:t>A problem </a:t>
            </a:r>
            <a:r>
              <a:rPr lang="en-US" sz="4400" b="0" dirty="0">
                <a:solidFill>
                  <a:srgbClr val="000000"/>
                </a:solidFill>
                <a:latin typeface="Times New Roman" panose="02020603050405020304" pitchFamily="18" charset="0"/>
                <a:cs typeface="Times New Roman" panose="02020603050405020304" pitchFamily="18" charset="0"/>
              </a:rPr>
              <a:t>was identified in the heating process, but proposed solutions were not successful.</a:t>
            </a:r>
          </a:p>
          <a:p>
            <a:pPr marL="571500" indent="-571500" algn="l" eaLnBrk="1" hangingPunct="1">
              <a:spcBef>
                <a:spcPts val="1200"/>
              </a:spcBef>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The future of this technique is to create devices for STM measurements but as of now the technique is too rough on smaller scale flakes to be applicable.</a:t>
            </a:r>
          </a:p>
          <a:p>
            <a:pPr marL="571500" indent="-571500" algn="l" eaLnBrk="1" hangingPunct="1">
              <a:spcBef>
                <a:spcPts val="1200"/>
              </a:spcBef>
              <a:buFont typeface="Wingdings" pitchFamily="2" charset="2"/>
              <a:buChar char="q"/>
            </a:pPr>
            <a:r>
              <a:rPr lang="en-US" sz="4400" b="0" dirty="0">
                <a:solidFill>
                  <a:srgbClr val="000000"/>
                </a:solidFill>
                <a:latin typeface="Times New Roman" panose="02020603050405020304" pitchFamily="18" charset="0"/>
                <a:cs typeface="Times New Roman" panose="02020603050405020304" pitchFamily="18" charset="0"/>
              </a:rPr>
              <a:t>The equipment was chosen over a probe station and wire bonder due to design considerations.</a:t>
            </a:r>
          </a:p>
        </p:txBody>
      </p:sp>
      <p:grpSp>
        <p:nvGrpSpPr>
          <p:cNvPr id="51" name="Group 50">
            <a:extLst>
              <a:ext uri="{FF2B5EF4-FFF2-40B4-BE49-F238E27FC236}">
                <a16:creationId xmlns:a16="http://schemas.microsoft.com/office/drawing/2014/main" id="{0E6E4170-3421-D548-9123-0D906BAE0167}"/>
              </a:ext>
            </a:extLst>
          </p:cNvPr>
          <p:cNvGrpSpPr/>
          <p:nvPr/>
        </p:nvGrpSpPr>
        <p:grpSpPr>
          <a:xfrm>
            <a:off x="13321538" y="14071941"/>
            <a:ext cx="9272448" cy="6560622"/>
            <a:chOff x="12326938" y="19039830"/>
            <a:chExt cx="9367673" cy="8020511"/>
          </a:xfrm>
        </p:grpSpPr>
        <p:pic>
          <p:nvPicPr>
            <p:cNvPr id="44" name="Picture 43">
              <a:extLst>
                <a:ext uri="{FF2B5EF4-FFF2-40B4-BE49-F238E27FC236}">
                  <a16:creationId xmlns:a16="http://schemas.microsoft.com/office/drawing/2014/main" id="{0758DF1D-8A41-8244-BBAC-CA85A998428A}"/>
                </a:ext>
              </a:extLst>
            </p:cNvPr>
            <p:cNvPicPr>
              <a:picLocks noChangeAspect="1"/>
            </p:cNvPicPr>
            <p:nvPr/>
          </p:nvPicPr>
          <p:blipFill>
            <a:blip r:embed="rId3"/>
            <a:stretch>
              <a:fillRect/>
            </a:stretch>
          </p:blipFill>
          <p:spPr>
            <a:xfrm>
              <a:off x="12326938" y="19039830"/>
              <a:ext cx="9367673" cy="7025755"/>
            </a:xfrm>
            <a:prstGeom prst="rect">
              <a:avLst/>
            </a:prstGeom>
          </p:spPr>
        </p:pic>
        <p:sp>
          <p:nvSpPr>
            <p:cNvPr id="48" name="TextBox 47">
              <a:extLst>
                <a:ext uri="{FF2B5EF4-FFF2-40B4-BE49-F238E27FC236}">
                  <a16:creationId xmlns:a16="http://schemas.microsoft.com/office/drawing/2014/main" id="{C7FF4B0C-5816-5444-BAC5-3E0ACE823152}"/>
                </a:ext>
              </a:extLst>
            </p:cNvPr>
            <p:cNvSpPr txBox="1"/>
            <p:nvPr/>
          </p:nvSpPr>
          <p:spPr>
            <a:xfrm>
              <a:off x="17764657" y="21525561"/>
              <a:ext cx="618960" cy="865407"/>
            </a:xfrm>
            <a:prstGeom prst="rect">
              <a:avLst/>
            </a:prstGeom>
            <a:noFill/>
          </p:spPr>
          <p:txBody>
            <a:bodyPr wrap="none" rtlCol="0">
              <a:spAutoFit/>
            </a:bodyPr>
            <a:lstStyle/>
            <a:p>
              <a:r>
                <a:rPr lang="en-US" sz="4000" dirty="0">
                  <a:ln>
                    <a:solidFill>
                      <a:schemeClr val="tx1"/>
                    </a:solidFill>
                  </a:ln>
                  <a:solidFill>
                    <a:srgbClr val="FFC000"/>
                  </a:solidFill>
                </a:rPr>
                <a:t>3.</a:t>
              </a:r>
            </a:p>
          </p:txBody>
        </p:sp>
        <p:sp>
          <p:nvSpPr>
            <p:cNvPr id="58" name="TextBox 57">
              <a:extLst>
                <a:ext uri="{FF2B5EF4-FFF2-40B4-BE49-F238E27FC236}">
                  <a16:creationId xmlns:a16="http://schemas.microsoft.com/office/drawing/2014/main" id="{B9F45A3F-3E87-D243-956B-B38AE1EACBAD}"/>
                </a:ext>
              </a:extLst>
            </p:cNvPr>
            <p:cNvSpPr txBox="1"/>
            <p:nvPr/>
          </p:nvSpPr>
          <p:spPr>
            <a:xfrm>
              <a:off x="15535207" y="21528886"/>
              <a:ext cx="618960" cy="865407"/>
            </a:xfrm>
            <a:prstGeom prst="rect">
              <a:avLst/>
            </a:prstGeom>
            <a:noFill/>
          </p:spPr>
          <p:txBody>
            <a:bodyPr wrap="none" rtlCol="0">
              <a:spAutoFit/>
            </a:bodyPr>
            <a:lstStyle/>
            <a:p>
              <a:r>
                <a:rPr lang="en-US" sz="4000" dirty="0">
                  <a:ln>
                    <a:solidFill>
                      <a:schemeClr val="tx1"/>
                    </a:solidFill>
                  </a:ln>
                  <a:solidFill>
                    <a:srgbClr val="FFC000"/>
                  </a:solidFill>
                </a:rPr>
                <a:t>2.</a:t>
              </a:r>
            </a:p>
          </p:txBody>
        </p:sp>
        <p:sp>
          <p:nvSpPr>
            <p:cNvPr id="59" name="TextBox 58">
              <a:extLst>
                <a:ext uri="{FF2B5EF4-FFF2-40B4-BE49-F238E27FC236}">
                  <a16:creationId xmlns:a16="http://schemas.microsoft.com/office/drawing/2014/main" id="{37D89226-BCBE-7247-9DFE-5758DA3486BC}"/>
                </a:ext>
              </a:extLst>
            </p:cNvPr>
            <p:cNvSpPr txBox="1"/>
            <p:nvPr/>
          </p:nvSpPr>
          <p:spPr>
            <a:xfrm>
              <a:off x="12996277" y="21597607"/>
              <a:ext cx="618960" cy="865407"/>
            </a:xfrm>
            <a:prstGeom prst="rect">
              <a:avLst/>
            </a:prstGeom>
            <a:noFill/>
          </p:spPr>
          <p:txBody>
            <a:bodyPr wrap="none" rtlCol="0">
              <a:spAutoFit/>
            </a:bodyPr>
            <a:lstStyle/>
            <a:p>
              <a:r>
                <a:rPr lang="en-US" sz="4000" dirty="0">
                  <a:ln>
                    <a:solidFill>
                      <a:schemeClr val="tx1"/>
                    </a:solidFill>
                  </a:ln>
                  <a:solidFill>
                    <a:srgbClr val="FFC000"/>
                  </a:solidFill>
                </a:rPr>
                <a:t>1.</a:t>
              </a:r>
            </a:p>
          </p:txBody>
        </p:sp>
        <p:sp>
          <p:nvSpPr>
            <p:cNvPr id="49" name="TextBox 48">
              <a:extLst>
                <a:ext uri="{FF2B5EF4-FFF2-40B4-BE49-F238E27FC236}">
                  <a16:creationId xmlns:a16="http://schemas.microsoft.com/office/drawing/2014/main" id="{D47639CC-B6E1-C14A-8222-EC17C4DF9695}"/>
                </a:ext>
              </a:extLst>
            </p:cNvPr>
            <p:cNvSpPr txBox="1"/>
            <p:nvPr/>
          </p:nvSpPr>
          <p:spPr>
            <a:xfrm>
              <a:off x="13586253" y="26289000"/>
              <a:ext cx="6849042" cy="771341"/>
            </a:xfrm>
            <a:prstGeom prst="rect">
              <a:avLst/>
            </a:prstGeom>
            <a:noFill/>
          </p:spPr>
          <p:txBody>
            <a:bodyPr wrap="none" rtlCol="0">
              <a:spAutoFit/>
            </a:bodyPr>
            <a:lstStyle/>
            <a:p>
              <a:r>
                <a:rPr lang="en-US" sz="3500" dirty="0">
                  <a:solidFill>
                    <a:schemeClr val="tx1"/>
                  </a:solidFill>
                </a:rPr>
                <a:t>Figure 2. </a:t>
              </a:r>
              <a:r>
                <a:rPr lang="en-US" sz="3500" b="0" dirty="0">
                  <a:solidFill>
                    <a:schemeClr val="tx1"/>
                  </a:solidFill>
                </a:rPr>
                <a:t>bonding method set-up</a:t>
              </a:r>
            </a:p>
          </p:txBody>
        </p:sp>
      </p:grpSp>
      <p:grpSp>
        <p:nvGrpSpPr>
          <p:cNvPr id="56" name="Group 55">
            <a:extLst>
              <a:ext uri="{FF2B5EF4-FFF2-40B4-BE49-F238E27FC236}">
                <a16:creationId xmlns:a16="http://schemas.microsoft.com/office/drawing/2014/main" id="{3A1A00FF-D577-A943-B79D-BB3189607D6A}"/>
              </a:ext>
            </a:extLst>
          </p:cNvPr>
          <p:cNvGrpSpPr/>
          <p:nvPr/>
        </p:nvGrpSpPr>
        <p:grpSpPr>
          <a:xfrm>
            <a:off x="12762808" y="20953911"/>
            <a:ext cx="10811493" cy="7669501"/>
            <a:chOff x="12587632" y="19024953"/>
            <a:chExt cx="9598251" cy="4521096"/>
          </a:xfrm>
        </p:grpSpPr>
        <p:grpSp>
          <p:nvGrpSpPr>
            <p:cNvPr id="34" name="Group 33">
              <a:extLst>
                <a:ext uri="{FF2B5EF4-FFF2-40B4-BE49-F238E27FC236}">
                  <a16:creationId xmlns:a16="http://schemas.microsoft.com/office/drawing/2014/main" id="{1E9E1C5A-3347-5241-B635-082C8DC86707}"/>
                </a:ext>
              </a:extLst>
            </p:cNvPr>
            <p:cNvGrpSpPr/>
            <p:nvPr/>
          </p:nvGrpSpPr>
          <p:grpSpPr>
            <a:xfrm>
              <a:off x="17866009" y="19024953"/>
              <a:ext cx="4319874" cy="3207273"/>
              <a:chOff x="12634433" y="9961475"/>
              <a:chExt cx="9006367" cy="8174276"/>
            </a:xfrm>
          </p:grpSpPr>
          <p:pic>
            <p:nvPicPr>
              <p:cNvPr id="27" name="Picture 26">
                <a:extLst>
                  <a:ext uri="{FF2B5EF4-FFF2-40B4-BE49-F238E27FC236}">
                    <a16:creationId xmlns:a16="http://schemas.microsoft.com/office/drawing/2014/main" id="{2D578B02-EC53-7844-971C-437ECCD7E484}"/>
                  </a:ext>
                </a:extLst>
              </p:cNvPr>
              <p:cNvPicPr>
                <a:picLocks noChangeAspect="1"/>
              </p:cNvPicPr>
              <p:nvPr/>
            </p:nvPicPr>
            <p:blipFill>
              <a:blip r:embed="rId4"/>
              <a:stretch>
                <a:fillRect/>
              </a:stretch>
            </p:blipFill>
            <p:spPr>
              <a:xfrm>
                <a:off x="12674120" y="9961475"/>
                <a:ext cx="8966680" cy="8174276"/>
              </a:xfrm>
              <a:prstGeom prst="rect">
                <a:avLst/>
              </a:prstGeom>
            </p:spPr>
          </p:pic>
          <p:pic>
            <p:nvPicPr>
              <p:cNvPr id="28" name="Picture 27">
                <a:extLst>
                  <a:ext uri="{FF2B5EF4-FFF2-40B4-BE49-F238E27FC236}">
                    <a16:creationId xmlns:a16="http://schemas.microsoft.com/office/drawing/2014/main" id="{A12299E5-96C5-2241-AEE2-A7FBB65EAC26}"/>
                  </a:ext>
                </a:extLst>
              </p:cNvPr>
              <p:cNvPicPr>
                <a:picLocks noChangeAspect="1"/>
              </p:cNvPicPr>
              <p:nvPr/>
            </p:nvPicPr>
            <p:blipFill>
              <a:blip r:embed="rId5"/>
              <a:stretch>
                <a:fillRect/>
              </a:stretch>
            </p:blipFill>
            <p:spPr>
              <a:xfrm>
                <a:off x="12634433" y="15478433"/>
                <a:ext cx="2806227" cy="2538297"/>
              </a:xfrm>
              <a:prstGeom prst="rect">
                <a:avLst/>
              </a:prstGeom>
            </p:spPr>
          </p:pic>
        </p:grpSp>
        <p:grpSp>
          <p:nvGrpSpPr>
            <p:cNvPr id="41" name="Group 40">
              <a:extLst>
                <a:ext uri="{FF2B5EF4-FFF2-40B4-BE49-F238E27FC236}">
                  <a16:creationId xmlns:a16="http://schemas.microsoft.com/office/drawing/2014/main" id="{3FD6A2EA-049B-454E-B2FD-7A0041DD054F}"/>
                </a:ext>
              </a:extLst>
            </p:cNvPr>
            <p:cNvGrpSpPr/>
            <p:nvPr/>
          </p:nvGrpSpPr>
          <p:grpSpPr>
            <a:xfrm>
              <a:off x="12715014" y="19024954"/>
              <a:ext cx="4300838" cy="3207273"/>
              <a:chOff x="13261951" y="17526988"/>
              <a:chExt cx="10345490" cy="7848302"/>
            </a:xfrm>
          </p:grpSpPr>
          <p:pic>
            <p:nvPicPr>
              <p:cNvPr id="39" name="Picture 38">
                <a:extLst>
                  <a:ext uri="{FF2B5EF4-FFF2-40B4-BE49-F238E27FC236}">
                    <a16:creationId xmlns:a16="http://schemas.microsoft.com/office/drawing/2014/main" id="{E863159D-1990-A143-9427-4D2EFA7EB772}"/>
                  </a:ext>
                </a:extLst>
              </p:cNvPr>
              <p:cNvPicPr>
                <a:picLocks noChangeAspect="1"/>
              </p:cNvPicPr>
              <p:nvPr/>
            </p:nvPicPr>
            <p:blipFill>
              <a:blip r:embed="rId6"/>
              <a:stretch>
                <a:fillRect/>
              </a:stretch>
            </p:blipFill>
            <p:spPr>
              <a:xfrm>
                <a:off x="13261952" y="17526988"/>
                <a:ext cx="10345489" cy="7848302"/>
              </a:xfrm>
              <a:prstGeom prst="rect">
                <a:avLst/>
              </a:prstGeom>
            </p:spPr>
          </p:pic>
          <p:pic>
            <p:nvPicPr>
              <p:cNvPr id="40" name="Picture 39">
                <a:extLst>
                  <a:ext uri="{FF2B5EF4-FFF2-40B4-BE49-F238E27FC236}">
                    <a16:creationId xmlns:a16="http://schemas.microsoft.com/office/drawing/2014/main" id="{4C2136F2-3334-C849-A61F-0B3316A84DF5}"/>
                  </a:ext>
                </a:extLst>
              </p:cNvPr>
              <p:cNvPicPr>
                <a:picLocks noChangeAspect="1"/>
              </p:cNvPicPr>
              <p:nvPr/>
            </p:nvPicPr>
            <p:blipFill>
              <a:blip r:embed="rId7"/>
              <a:stretch>
                <a:fillRect/>
              </a:stretch>
            </p:blipFill>
            <p:spPr>
              <a:xfrm>
                <a:off x="13261951" y="22905153"/>
                <a:ext cx="2968649" cy="2470137"/>
              </a:xfrm>
              <a:prstGeom prst="rect">
                <a:avLst/>
              </a:prstGeom>
            </p:spPr>
          </p:pic>
        </p:grpSp>
        <p:sp>
          <p:nvSpPr>
            <p:cNvPr id="52" name="TextBox 51">
              <a:extLst>
                <a:ext uri="{FF2B5EF4-FFF2-40B4-BE49-F238E27FC236}">
                  <a16:creationId xmlns:a16="http://schemas.microsoft.com/office/drawing/2014/main" id="{A4C80C99-BDCE-7E47-8F13-531B569CF97D}"/>
                </a:ext>
              </a:extLst>
            </p:cNvPr>
            <p:cNvSpPr txBox="1"/>
            <p:nvPr/>
          </p:nvSpPr>
          <p:spPr>
            <a:xfrm>
              <a:off x="12587632" y="22221601"/>
              <a:ext cx="4710808" cy="1324448"/>
            </a:xfrm>
            <a:prstGeom prst="rect">
              <a:avLst/>
            </a:prstGeom>
            <a:noFill/>
          </p:spPr>
          <p:txBody>
            <a:bodyPr wrap="square" rtlCol="0">
              <a:spAutoFit/>
            </a:bodyPr>
            <a:lstStyle/>
            <a:p>
              <a:r>
                <a:rPr lang="en-US" sz="3500" dirty="0">
                  <a:solidFill>
                    <a:schemeClr val="tx1"/>
                  </a:solidFill>
                </a:rPr>
                <a:t>Figure 3. A</a:t>
              </a:r>
            </a:p>
            <a:p>
              <a:r>
                <a:rPr lang="en-US" sz="3500" b="0" dirty="0">
                  <a:solidFill>
                    <a:schemeClr val="tx1"/>
                  </a:solidFill>
                </a:rPr>
                <a:t>Connected graphite flake with a tip gap distance of 20um.</a:t>
              </a:r>
              <a:r>
                <a:rPr lang="en-US" sz="3500" dirty="0">
                  <a:solidFill>
                    <a:schemeClr val="tx1"/>
                  </a:solidFill>
                </a:rPr>
                <a:t> </a:t>
              </a:r>
            </a:p>
          </p:txBody>
        </p:sp>
        <p:sp>
          <p:nvSpPr>
            <p:cNvPr id="53" name="TextBox 52">
              <a:extLst>
                <a:ext uri="{FF2B5EF4-FFF2-40B4-BE49-F238E27FC236}">
                  <a16:creationId xmlns:a16="http://schemas.microsoft.com/office/drawing/2014/main" id="{D324AF54-0DA1-FF4C-AB47-40FE6B2DF001}"/>
                </a:ext>
              </a:extLst>
            </p:cNvPr>
            <p:cNvSpPr txBox="1"/>
            <p:nvPr/>
          </p:nvSpPr>
          <p:spPr>
            <a:xfrm>
              <a:off x="17439065" y="22301192"/>
              <a:ext cx="4710809" cy="1006944"/>
            </a:xfrm>
            <a:prstGeom prst="rect">
              <a:avLst/>
            </a:prstGeom>
            <a:noFill/>
          </p:spPr>
          <p:txBody>
            <a:bodyPr wrap="square" rtlCol="0">
              <a:spAutoFit/>
            </a:bodyPr>
            <a:lstStyle/>
            <a:p>
              <a:r>
                <a:rPr lang="en-US" sz="3500" dirty="0">
                  <a:solidFill>
                    <a:schemeClr val="tx1"/>
                  </a:solidFill>
                </a:rPr>
                <a:t>Figure 3.B</a:t>
              </a:r>
            </a:p>
            <a:p>
              <a:r>
                <a:rPr lang="en-US" sz="3500" b="0" dirty="0">
                  <a:solidFill>
                    <a:schemeClr val="tx1"/>
                  </a:solidFill>
                </a:rPr>
                <a:t>Indium tips melted onto a 30x100um flake.</a:t>
              </a:r>
            </a:p>
          </p:txBody>
        </p:sp>
      </p:grpSp>
      <p:sp>
        <p:nvSpPr>
          <p:cNvPr id="73" name="Rectangle 166">
            <a:extLst>
              <a:ext uri="{FF2B5EF4-FFF2-40B4-BE49-F238E27FC236}">
                <a16:creationId xmlns:a16="http://schemas.microsoft.com/office/drawing/2014/main" id="{BFC1EAA1-9808-DB42-B30B-7089D1AD552A}"/>
              </a:ext>
            </a:extLst>
          </p:cNvPr>
          <p:cNvSpPr>
            <a:spLocks noChangeArrowheads="1"/>
          </p:cNvSpPr>
          <p:nvPr/>
        </p:nvSpPr>
        <p:spPr bwMode="auto">
          <a:xfrm>
            <a:off x="555047" y="14679310"/>
            <a:ext cx="10442223"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Materials and Methods</a:t>
            </a:r>
          </a:p>
        </p:txBody>
      </p:sp>
      <p:pic>
        <p:nvPicPr>
          <p:cNvPr id="67" name="Picture 66">
            <a:extLst>
              <a:ext uri="{FF2B5EF4-FFF2-40B4-BE49-F238E27FC236}">
                <a16:creationId xmlns:a16="http://schemas.microsoft.com/office/drawing/2014/main" id="{19F58100-989F-C44F-AD5B-84612C3C6889}"/>
              </a:ext>
            </a:extLst>
          </p:cNvPr>
          <p:cNvPicPr>
            <a:picLocks noChangeAspect="1"/>
          </p:cNvPicPr>
          <p:nvPr/>
        </p:nvPicPr>
        <p:blipFill>
          <a:blip r:embed="rId8"/>
          <a:stretch>
            <a:fillRect/>
          </a:stretch>
        </p:blipFill>
        <p:spPr>
          <a:xfrm>
            <a:off x="26832205" y="12344097"/>
            <a:ext cx="8783058" cy="3521664"/>
          </a:xfrm>
          <a:prstGeom prst="rect">
            <a:avLst/>
          </a:prstGeom>
        </p:spPr>
      </p:pic>
      <p:sp>
        <p:nvSpPr>
          <p:cNvPr id="68" name="TextBox 67">
            <a:extLst>
              <a:ext uri="{FF2B5EF4-FFF2-40B4-BE49-F238E27FC236}">
                <a16:creationId xmlns:a16="http://schemas.microsoft.com/office/drawing/2014/main" id="{6DFE6E82-C4FC-2641-907B-BC64EB6BD5B4}"/>
              </a:ext>
            </a:extLst>
          </p:cNvPr>
          <p:cNvSpPr txBox="1"/>
          <p:nvPr/>
        </p:nvSpPr>
        <p:spPr>
          <a:xfrm>
            <a:off x="24804272" y="12541774"/>
            <a:ext cx="2072023" cy="3323987"/>
          </a:xfrm>
          <a:prstGeom prst="rect">
            <a:avLst/>
          </a:prstGeom>
          <a:noFill/>
        </p:spPr>
        <p:txBody>
          <a:bodyPr wrap="square" rtlCol="0">
            <a:spAutoFit/>
          </a:bodyPr>
          <a:lstStyle/>
          <a:p>
            <a:r>
              <a:rPr lang="en-US" sz="3500" dirty="0">
                <a:solidFill>
                  <a:schemeClr val="tx1"/>
                </a:solidFill>
              </a:rPr>
              <a:t>Figure 3.</a:t>
            </a:r>
          </a:p>
          <a:p>
            <a:r>
              <a:rPr lang="en-US" sz="3500" b="0" dirty="0">
                <a:solidFill>
                  <a:schemeClr val="tx1"/>
                </a:solidFill>
              </a:rPr>
              <a:t>IV curve of the flake in figure 2.B </a:t>
            </a:r>
          </a:p>
        </p:txBody>
      </p:sp>
      <p:pic>
        <p:nvPicPr>
          <p:cNvPr id="70" name="Picture 69">
            <a:extLst>
              <a:ext uri="{FF2B5EF4-FFF2-40B4-BE49-F238E27FC236}">
                <a16:creationId xmlns:a16="http://schemas.microsoft.com/office/drawing/2014/main" id="{3D2F4981-D501-6444-B540-5E81470DD86E}"/>
              </a:ext>
            </a:extLst>
          </p:cNvPr>
          <p:cNvPicPr>
            <a:picLocks noChangeAspect="1"/>
          </p:cNvPicPr>
          <p:nvPr/>
        </p:nvPicPr>
        <p:blipFill>
          <a:blip r:embed="rId9"/>
          <a:stretch>
            <a:fillRect/>
          </a:stretch>
        </p:blipFill>
        <p:spPr>
          <a:xfrm>
            <a:off x="669033" y="20953911"/>
            <a:ext cx="3518799" cy="3112403"/>
          </a:xfrm>
          <a:prstGeom prst="rect">
            <a:avLst/>
          </a:prstGeom>
        </p:spPr>
      </p:pic>
      <p:sp>
        <p:nvSpPr>
          <p:cNvPr id="72" name="TextBox 71">
            <a:extLst>
              <a:ext uri="{FF2B5EF4-FFF2-40B4-BE49-F238E27FC236}">
                <a16:creationId xmlns:a16="http://schemas.microsoft.com/office/drawing/2014/main" id="{3875897F-9EA9-3242-AA1F-4DC1C315E85E}"/>
              </a:ext>
            </a:extLst>
          </p:cNvPr>
          <p:cNvSpPr txBox="1"/>
          <p:nvPr/>
        </p:nvSpPr>
        <p:spPr>
          <a:xfrm>
            <a:off x="3886387" y="21151712"/>
            <a:ext cx="7637698" cy="1708160"/>
          </a:xfrm>
          <a:prstGeom prst="rect">
            <a:avLst/>
          </a:prstGeom>
          <a:noFill/>
        </p:spPr>
        <p:txBody>
          <a:bodyPr wrap="square" rtlCol="0">
            <a:spAutoFit/>
          </a:bodyPr>
          <a:lstStyle/>
          <a:p>
            <a:r>
              <a:rPr lang="en-US" sz="3500" dirty="0">
                <a:solidFill>
                  <a:schemeClr val="tx1"/>
                </a:solidFill>
              </a:rPr>
              <a:t>Figure 1.</a:t>
            </a:r>
          </a:p>
          <a:p>
            <a:r>
              <a:rPr lang="en-US" sz="3500" dirty="0">
                <a:solidFill>
                  <a:schemeClr val="tx1"/>
                </a:solidFill>
              </a:rPr>
              <a:t> </a:t>
            </a:r>
            <a:r>
              <a:rPr lang="en-US" sz="3500" b="0" dirty="0">
                <a:solidFill>
                  <a:schemeClr val="tx1"/>
                </a:solidFill>
              </a:rPr>
              <a:t>Indium tip created by dipping gold wire into melted indium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grpSp>
        <p:nvGrpSpPr>
          <p:cNvPr id="7" name="Group 6"/>
          <p:cNvGrpSpPr/>
          <p:nvPr/>
        </p:nvGrpSpPr>
        <p:grpSpPr>
          <a:xfrm>
            <a:off x="0" y="-16934"/>
            <a:ext cx="36576000" cy="29277733"/>
            <a:chOff x="3038168" y="2271252"/>
            <a:chExt cx="26871560" cy="17255617"/>
          </a:xfrm>
        </p:grpSpPr>
        <p:sp>
          <p:nvSpPr>
            <p:cNvPr id="8" name="Rectangle 7"/>
            <p:cNvSpPr/>
            <p:nvPr/>
          </p:nvSpPr>
          <p:spPr>
            <a:xfrm>
              <a:off x="3038168" y="2271252"/>
              <a:ext cx="26871560" cy="172556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95020" y="3923074"/>
              <a:ext cx="23095973" cy="4988400"/>
            </a:xfrm>
            <a:prstGeom prst="rect">
              <a:avLst/>
            </a:prstGeom>
            <a:noFill/>
          </p:spPr>
          <p:txBody>
            <a:bodyPr wrap="square" rtlCol="0">
              <a:spAutoFit/>
            </a:bodyPr>
            <a:lstStyle/>
            <a:p>
              <a:pPr algn="ctr"/>
              <a:r>
                <a:rPr lang="en-US" sz="8800" dirty="0">
                  <a:solidFill>
                    <a:schemeClr val="tx2"/>
                  </a:solidFill>
                  <a:effectLst>
                    <a:outerShdw blurRad="38100" dist="38100" dir="2700000" algn="tl">
                      <a:srgbClr val="000000">
                        <a:alpha val="43137"/>
                      </a:srgbClr>
                    </a:outerShdw>
                  </a:effectLst>
                </a:rPr>
                <a:t>This poster template provided courtesy of </a:t>
              </a:r>
            </a:p>
            <a:p>
              <a:pPr algn="ctr"/>
              <a:r>
                <a:rPr lang="en-US" sz="8800" dirty="0">
                  <a:solidFill>
                    <a:schemeClr val="tx2"/>
                  </a:solidFill>
                  <a:effectLst>
                    <a:outerShdw blurRad="38100" dist="38100" dir="2700000" algn="tl">
                      <a:srgbClr val="000000">
                        <a:alpha val="43137"/>
                      </a:srgbClr>
                    </a:outerShdw>
                  </a:effectLst>
                </a:rPr>
                <a:t>UNH </a:t>
              </a:r>
              <a:r>
                <a:rPr lang="en-US" sz="5400" dirty="0">
                  <a:solidFill>
                    <a:schemeClr val="tx2"/>
                  </a:solidFill>
                  <a:effectLst>
                    <a:outerShdw blurRad="38100" dist="38100" dir="2700000" algn="tl">
                      <a:srgbClr val="000000">
                        <a:alpha val="43137"/>
                      </a:srgbClr>
                    </a:outerShdw>
                  </a:effectLst>
                </a:rPr>
                <a:t>ESRC</a:t>
              </a:r>
              <a:r>
                <a:rPr lang="en-US" sz="8800" dirty="0">
                  <a:solidFill>
                    <a:schemeClr val="tx2"/>
                  </a:solidFill>
                  <a:effectLst>
                    <a:outerShdw blurRad="38100" dist="38100" dir="2700000" algn="tl">
                      <a:srgbClr val="000000">
                        <a:alpha val="43137"/>
                      </a:srgbClr>
                    </a:outerShdw>
                  </a:effectLst>
                </a:rPr>
                <a:t> Poster Printing Services</a:t>
              </a:r>
            </a:p>
            <a:p>
              <a:pPr algn="ctr"/>
              <a:endParaRPr lang="en-US" sz="8800" dirty="0">
                <a:solidFill>
                  <a:schemeClr val="tx2"/>
                </a:solidFill>
              </a:endParaRPr>
            </a:p>
            <a:p>
              <a:pPr algn="ctr"/>
              <a:endParaRPr lang="en-US" sz="9600" dirty="0">
                <a:solidFill>
                  <a:schemeClr val="tx2"/>
                </a:solidFill>
              </a:endParaRPr>
            </a:p>
            <a:p>
              <a:pPr algn="ctr"/>
              <a:r>
                <a:rPr lang="en-US" sz="9600" dirty="0">
                  <a:solidFill>
                    <a:schemeClr val="tx2"/>
                  </a:solidFill>
                </a:rPr>
                <a:t>Trust us to make your poster look </a:t>
              </a:r>
              <a:r>
                <a:rPr lang="en-US" sz="9600" b="1" dirty="0">
                  <a:solidFill>
                    <a:schemeClr val="tx2"/>
                  </a:solidFill>
                </a:rPr>
                <a:t>GREAT!</a:t>
              </a:r>
            </a:p>
            <a:p>
              <a:pPr algn="ctr"/>
              <a:endParaRPr lang="en-US" sz="8800" dirty="0">
                <a:solidFill>
                  <a:schemeClr val="accent5">
                    <a:lumMod val="75000"/>
                  </a:schemeClr>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219" y="12425448"/>
              <a:ext cx="2478029" cy="2983999"/>
            </a:xfrm>
            <a:prstGeom prst="rect">
              <a:avLst/>
            </a:prstGeom>
          </p:spPr>
        </p:pic>
        <p:sp>
          <p:nvSpPr>
            <p:cNvPr id="11" name="TextBox 10"/>
            <p:cNvSpPr txBox="1"/>
            <p:nvPr/>
          </p:nvSpPr>
          <p:spPr>
            <a:xfrm>
              <a:off x="9291484" y="12729302"/>
              <a:ext cx="18199509" cy="2376292"/>
            </a:xfrm>
            <a:prstGeom prst="rect">
              <a:avLst/>
            </a:prstGeom>
            <a:noFill/>
          </p:spPr>
          <p:txBody>
            <a:bodyPr wrap="square" rtlCol="0">
              <a:spAutoFit/>
            </a:bodyPr>
            <a:lstStyle/>
            <a:p>
              <a:r>
                <a:rPr lang="en-US" sz="8800" b="1" dirty="0">
                  <a:solidFill>
                    <a:srgbClr val="00126A"/>
                  </a:solidFill>
                </a:rPr>
                <a:t>Website:</a:t>
              </a:r>
              <a:r>
                <a:rPr lang="en-US" sz="8800" b="1" dirty="0">
                  <a:solidFill>
                    <a:schemeClr val="accent5">
                      <a:lumMod val="75000"/>
                    </a:schemeClr>
                  </a:solidFill>
                </a:rPr>
                <a:t> </a:t>
              </a:r>
              <a:r>
                <a:rPr lang="en-US" sz="8800" dirty="0">
                  <a:solidFill>
                    <a:schemeClr val="accent5">
                      <a:lumMod val="75000"/>
                    </a:schemeClr>
                  </a:solidFill>
                  <a:hlinkClick r:id="rId3"/>
                </a:rPr>
                <a:t>http://posters.unh.edu</a:t>
              </a:r>
              <a:endParaRPr lang="en-US" sz="8800" dirty="0">
                <a:solidFill>
                  <a:schemeClr val="accent5">
                    <a:lumMod val="75000"/>
                  </a:schemeClr>
                </a:solidFill>
              </a:endParaRPr>
            </a:p>
            <a:p>
              <a:r>
                <a:rPr lang="en-US" sz="8800" b="1" dirty="0">
                  <a:solidFill>
                    <a:schemeClr val="tx2"/>
                  </a:solidFill>
                </a:rPr>
                <a:t>Poster Guide: </a:t>
              </a:r>
              <a:r>
                <a:rPr lang="en-US" sz="8800" dirty="0">
                  <a:solidFill>
                    <a:schemeClr val="accent5">
                      <a:lumMod val="75000"/>
                    </a:schemeClr>
                  </a:solidFill>
                  <a:hlinkClick r:id="rId4"/>
                </a:rPr>
                <a:t>http://goo.gl/1E7TJY</a:t>
              </a:r>
              <a:endParaRPr lang="en-US" sz="8800" dirty="0">
                <a:solidFill>
                  <a:schemeClr val="accent5">
                    <a:lumMod val="75000"/>
                  </a:schemeClr>
                </a:solidFill>
              </a:endParaRPr>
            </a:p>
            <a:p>
              <a:endParaRPr lang="en-US" sz="8000" dirty="0"/>
            </a:p>
          </p:txBody>
        </p:sp>
        <p:sp>
          <p:nvSpPr>
            <p:cNvPr id="12" name="TextBox 11"/>
            <p:cNvSpPr txBox="1"/>
            <p:nvPr/>
          </p:nvSpPr>
          <p:spPr>
            <a:xfrm>
              <a:off x="9306233" y="18039145"/>
              <a:ext cx="13273548" cy="1107996"/>
            </a:xfrm>
            <a:prstGeom prst="rect">
              <a:avLst/>
            </a:prstGeom>
            <a:noFill/>
          </p:spPr>
          <p:txBody>
            <a:bodyPr wrap="square" rtlCol="0">
              <a:spAutoFit/>
            </a:bodyPr>
            <a:lstStyle/>
            <a:p>
              <a:r>
                <a:rPr lang="en-US" sz="6600" dirty="0">
                  <a:solidFill>
                    <a:schemeClr val="bg2">
                      <a:lumMod val="50000"/>
                    </a:schemeClr>
                  </a:solidFill>
                  <a:effectLst>
                    <a:outerShdw blurRad="38100" dist="38100" dir="2700000" algn="tl">
                      <a:srgbClr val="000000">
                        <a:alpha val="43137"/>
                      </a:srgbClr>
                    </a:outerShdw>
                  </a:effectLst>
                </a:rPr>
                <a:t>DELETE THIS SLIDE BEFORE PRINTING</a:t>
              </a:r>
            </a:p>
          </p:txBody>
        </p:sp>
      </p:grpSp>
    </p:spTree>
    <p:extLst>
      <p:ext uri="{BB962C8B-B14F-4D97-AF65-F5344CB8AC3E}">
        <p14:creationId xmlns:p14="http://schemas.microsoft.com/office/powerpoint/2010/main" val="2851939280"/>
      </p:ext>
    </p:extLst>
  </p:cSld>
  <p:clrMapOvr>
    <a:masterClrMapping/>
  </p:clrMapOvr>
</p:sld>
</file>

<file path=ppt/theme/theme1.xml><?xml version="1.0" encoding="utf-8"?>
<a:theme xmlns:a="http://schemas.openxmlformats.org/drawingml/2006/main" name="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10369</TotalTime>
  <Words>503</Words>
  <Application>Microsoft Macintosh PowerPoint</Application>
  <PresentationFormat>Custom</PresentationFormat>
  <Paragraphs>69</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Times New Roman</vt:lpstr>
      <vt:lpstr>Wingdings</vt:lpstr>
      <vt:lpstr>Default Design</vt:lpstr>
      <vt:lpstr>Design and optimization of a micron-sized bonding technique for electronic measurement of 2-D material flakes  Riley Powell Department of Physics, University of New Hampshire</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Powell, Riley J</cp:lastModifiedBy>
  <cp:revision>330</cp:revision>
  <cp:lastPrinted>2014-02-24T14:53:09Z</cp:lastPrinted>
  <dcterms:created xsi:type="dcterms:W3CDTF">2004-07-26T21:45:23Z</dcterms:created>
  <dcterms:modified xsi:type="dcterms:W3CDTF">2021-04-26T02:43:07Z</dcterms:modified>
  <cp:category>science research poster</cp:category>
</cp:coreProperties>
</file>