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438912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reg B" initials="GB" lastIdx="2" clrIdx="0">
    <p:extLst>
      <p:ext uri="{19B8F6BF-5375-455C-9EA6-DF929625EA0E}">
        <p15:presenceInfo xmlns:p15="http://schemas.microsoft.com/office/powerpoint/2012/main" userId="3b7298e5c08063dd" providerId="Windows Live"/>
      </p:ext>
    </p:extLst>
  </p:cmAuthor>
  <p:cmAuthor id="2" name="Murcko, Sara" initials="MS" lastIdx="4" clrIdx="1">
    <p:extLst>
      <p:ext uri="{19B8F6BF-5375-455C-9EA6-DF929625EA0E}">
        <p15:presenceInfo xmlns:p15="http://schemas.microsoft.com/office/powerpoint/2012/main" userId="S::slm1051@wildcats.unh.edu::4113cfc4-4367-4910-8ca9-8a767e2d44e8" providerId="AD"/>
      </p:ext>
    </p:extLst>
  </p:cmAuthor>
  <p:cmAuthor id="3" name="Sara Murcko" initials="SM" lastIdx="1" clrIdx="2">
    <p:extLst>
      <p:ext uri="{19B8F6BF-5375-455C-9EA6-DF929625EA0E}">
        <p15:presenceInfo xmlns:p15="http://schemas.microsoft.com/office/powerpoint/2012/main" userId="SFWQrZ+vIL9fs32MdJ94SYCpbr+UUk7AxFysSnr1pNc=" providerId="None"/>
      </p:ext>
    </p:extLst>
  </p:cmAuthor>
  <p:cmAuthor id="4" name="Gregory Bush" initials="GB" lastIdx="4" clrIdx="3">
    <p:extLst>
      <p:ext uri="{19B8F6BF-5375-455C-9EA6-DF929625EA0E}">
        <p15:presenceInfo xmlns:p15="http://schemas.microsoft.com/office/powerpoint/2012/main" userId="7THkqjDGOQTnoTL01qt2emRrjIxX2q78Pa6vbivLseA=" providerId="None"/>
      </p:ext>
    </p:extLst>
  </p:cmAuthor>
  <p:cmAuthor id="5" name="Jim Malley" initials="JM" lastIdx="4" clrIdx="4">
    <p:extLst>
      <p:ext uri="{19B8F6BF-5375-455C-9EA6-DF929625EA0E}">
        <p15:presenceInfo xmlns:p15="http://schemas.microsoft.com/office/powerpoint/2012/main" userId="/zjoaEuOy8Obyd/cK6g1slR3/CMiopPb6UJyenbpuq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3E89"/>
    <a:srgbClr val="FF0000"/>
    <a:srgbClr val="DDE5D1"/>
    <a:srgbClr val="FFFFCC"/>
    <a:srgbClr val="FFFF99"/>
    <a:srgbClr val="FFFF66"/>
    <a:srgbClr val="EAF2C4"/>
    <a:srgbClr val="E5D2D1"/>
    <a:srgbClr val="C6F0E5"/>
    <a:srgbClr val="D5D1E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50" autoAdjust="0"/>
    <p:restoredTop sz="94660"/>
  </p:normalViewPr>
  <p:slideViewPr>
    <p:cSldViewPr snapToGrid="0">
      <p:cViewPr>
        <p:scale>
          <a:sx n="28" d="100"/>
          <a:sy n="28" d="100"/>
        </p:scale>
        <p:origin x="-14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4AA06E-0F59-4952-880E-FB5BB953EDC2}" type="datetimeFigureOut">
              <a:rPr lang="en-US" smtClean="0"/>
              <a:t>4/25/2021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588204-98EE-4BD7-B81A-B625A3D54382}" type="slidenum">
              <a:rPr lang="en-US" smtClean="0"/>
              <a:t>‹#›</a:t>
            </a:fld>
            <a:endParaRPr lang="en-US"/>
          </a:p>
        </p:txBody>
      </p:sp>
    </p:spTree>
    <p:extLst>
      <p:ext uri="{BB962C8B-B14F-4D97-AF65-F5344CB8AC3E}">
        <p14:creationId xmlns:p14="http://schemas.microsoft.com/office/powerpoint/2010/main" val="911260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3C664E-D1FE-4C85-9064-653C0922D9F0}" type="datetimeFigureOut">
              <a:rPr lang="en-US" smtClean="0"/>
              <a:t>4/25/2021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86DCD2-2CBC-4874-BC4A-BB48128680A5}" type="slidenum">
              <a:rPr lang="en-US" smtClean="0"/>
              <a:t>‹#›</a:t>
            </a:fld>
            <a:endParaRPr lang="en-US"/>
          </a:p>
        </p:txBody>
      </p:sp>
    </p:spTree>
    <p:extLst>
      <p:ext uri="{BB962C8B-B14F-4D97-AF65-F5344CB8AC3E}">
        <p14:creationId xmlns:p14="http://schemas.microsoft.com/office/powerpoint/2010/main" val="2974986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3C664E-D1FE-4C85-9064-653C0922D9F0}" type="datetimeFigureOut">
              <a:rPr lang="en-US" smtClean="0"/>
              <a:t>4/25/2021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86DCD2-2CBC-4874-BC4A-BB48128680A5}" type="slidenum">
              <a:rPr lang="en-US" smtClean="0"/>
              <a:t>‹#›</a:t>
            </a:fld>
            <a:endParaRPr lang="en-US"/>
          </a:p>
        </p:txBody>
      </p:sp>
    </p:spTree>
    <p:extLst>
      <p:ext uri="{BB962C8B-B14F-4D97-AF65-F5344CB8AC3E}">
        <p14:creationId xmlns:p14="http://schemas.microsoft.com/office/powerpoint/2010/main" val="3993607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3C664E-D1FE-4C85-9064-653C0922D9F0}" type="datetimeFigureOut">
              <a:rPr lang="en-US" smtClean="0"/>
              <a:t>4/25/2021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86DCD2-2CBC-4874-BC4A-BB48128680A5}" type="slidenum">
              <a:rPr lang="en-US" smtClean="0"/>
              <a:t>‹#›</a:t>
            </a:fld>
            <a:endParaRPr lang="en-US"/>
          </a:p>
        </p:txBody>
      </p:sp>
    </p:spTree>
    <p:extLst>
      <p:ext uri="{BB962C8B-B14F-4D97-AF65-F5344CB8AC3E}">
        <p14:creationId xmlns:p14="http://schemas.microsoft.com/office/powerpoint/2010/main" val="920319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3C664E-D1FE-4C85-9064-653C0922D9F0}" type="datetimeFigureOut">
              <a:rPr lang="en-US" smtClean="0"/>
              <a:t>4/25/2021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86DCD2-2CBC-4874-BC4A-BB48128680A5}" type="slidenum">
              <a:rPr lang="en-US" smtClean="0"/>
              <a:t>‹#›</a:t>
            </a:fld>
            <a:endParaRPr lang="en-US"/>
          </a:p>
        </p:txBody>
      </p:sp>
    </p:spTree>
    <p:extLst>
      <p:ext uri="{BB962C8B-B14F-4D97-AF65-F5344CB8AC3E}">
        <p14:creationId xmlns:p14="http://schemas.microsoft.com/office/powerpoint/2010/main" val="1824337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63C664E-D1FE-4C85-9064-653C0922D9F0}" type="datetimeFigureOut">
              <a:rPr lang="en-US" smtClean="0"/>
              <a:t>4/25/2021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86DCD2-2CBC-4874-BC4A-BB48128680A5}" type="slidenum">
              <a:rPr lang="en-US" smtClean="0"/>
              <a:t>‹#›</a:t>
            </a:fld>
            <a:endParaRPr lang="en-US"/>
          </a:p>
        </p:txBody>
      </p:sp>
    </p:spTree>
    <p:extLst>
      <p:ext uri="{BB962C8B-B14F-4D97-AF65-F5344CB8AC3E}">
        <p14:creationId xmlns:p14="http://schemas.microsoft.com/office/powerpoint/2010/main" val="1548628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3C664E-D1FE-4C85-9064-653C0922D9F0}" type="datetimeFigureOut">
              <a:rPr lang="en-US" smtClean="0"/>
              <a:t>4/25/2021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86DCD2-2CBC-4874-BC4A-BB48128680A5}" type="slidenum">
              <a:rPr lang="en-US" smtClean="0"/>
              <a:t>‹#›</a:t>
            </a:fld>
            <a:endParaRPr lang="en-US"/>
          </a:p>
        </p:txBody>
      </p:sp>
    </p:spTree>
    <p:extLst>
      <p:ext uri="{BB962C8B-B14F-4D97-AF65-F5344CB8AC3E}">
        <p14:creationId xmlns:p14="http://schemas.microsoft.com/office/powerpoint/2010/main" val="1469233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3C664E-D1FE-4C85-9064-653C0922D9F0}" type="datetimeFigureOut">
              <a:rPr lang="en-US" smtClean="0"/>
              <a:t>4/25/2021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86DCD2-2CBC-4874-BC4A-BB48128680A5}" type="slidenum">
              <a:rPr lang="en-US" smtClean="0"/>
              <a:t>‹#›</a:t>
            </a:fld>
            <a:endParaRPr lang="en-US"/>
          </a:p>
        </p:txBody>
      </p:sp>
    </p:spTree>
    <p:extLst>
      <p:ext uri="{BB962C8B-B14F-4D97-AF65-F5344CB8AC3E}">
        <p14:creationId xmlns:p14="http://schemas.microsoft.com/office/powerpoint/2010/main" val="1109633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3C664E-D1FE-4C85-9064-653C0922D9F0}" type="datetimeFigureOut">
              <a:rPr lang="en-US" smtClean="0"/>
              <a:t>4/25/2021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86DCD2-2CBC-4874-BC4A-BB48128680A5}" type="slidenum">
              <a:rPr lang="en-US" smtClean="0"/>
              <a:t>‹#›</a:t>
            </a:fld>
            <a:endParaRPr lang="en-US"/>
          </a:p>
        </p:txBody>
      </p:sp>
    </p:spTree>
    <p:extLst>
      <p:ext uri="{BB962C8B-B14F-4D97-AF65-F5344CB8AC3E}">
        <p14:creationId xmlns:p14="http://schemas.microsoft.com/office/powerpoint/2010/main" val="3834487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3C664E-D1FE-4C85-9064-653C0922D9F0}" type="datetimeFigureOut">
              <a:rPr lang="en-US" smtClean="0"/>
              <a:t>4/25/2021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86DCD2-2CBC-4874-BC4A-BB48128680A5}" type="slidenum">
              <a:rPr lang="en-US" smtClean="0"/>
              <a:t>‹#›</a:t>
            </a:fld>
            <a:endParaRPr lang="en-US"/>
          </a:p>
        </p:txBody>
      </p:sp>
    </p:spTree>
    <p:extLst>
      <p:ext uri="{BB962C8B-B14F-4D97-AF65-F5344CB8AC3E}">
        <p14:creationId xmlns:p14="http://schemas.microsoft.com/office/powerpoint/2010/main" val="3211287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Edit Master text styles</a:t>
            </a:r>
          </a:p>
        </p:txBody>
      </p:sp>
      <p:sp>
        <p:nvSpPr>
          <p:cNvPr id="5" name="Date Placeholder 4"/>
          <p:cNvSpPr>
            <a:spLocks noGrp="1"/>
          </p:cNvSpPr>
          <p:nvPr>
            <p:ph type="dt" sz="half" idx="10"/>
          </p:nvPr>
        </p:nvSpPr>
        <p:spPr/>
        <p:txBody>
          <a:bodyPr/>
          <a:lstStyle/>
          <a:p>
            <a:fld id="{863C664E-D1FE-4C85-9064-653C0922D9F0}" type="datetimeFigureOut">
              <a:rPr lang="en-US" smtClean="0"/>
              <a:t>4/25/2021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86DCD2-2CBC-4874-BC4A-BB48128680A5}" type="slidenum">
              <a:rPr lang="en-US" smtClean="0"/>
              <a:t>‹#›</a:t>
            </a:fld>
            <a:endParaRPr lang="en-US"/>
          </a:p>
        </p:txBody>
      </p:sp>
    </p:spTree>
    <p:extLst>
      <p:ext uri="{BB962C8B-B14F-4D97-AF65-F5344CB8AC3E}">
        <p14:creationId xmlns:p14="http://schemas.microsoft.com/office/powerpoint/2010/main" val="1572593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Edit Master text styles</a:t>
            </a:r>
          </a:p>
        </p:txBody>
      </p:sp>
      <p:sp>
        <p:nvSpPr>
          <p:cNvPr id="5" name="Date Placeholder 4"/>
          <p:cNvSpPr>
            <a:spLocks noGrp="1"/>
          </p:cNvSpPr>
          <p:nvPr>
            <p:ph type="dt" sz="half" idx="10"/>
          </p:nvPr>
        </p:nvSpPr>
        <p:spPr/>
        <p:txBody>
          <a:bodyPr/>
          <a:lstStyle/>
          <a:p>
            <a:fld id="{863C664E-D1FE-4C85-9064-653C0922D9F0}" type="datetimeFigureOut">
              <a:rPr lang="en-US" smtClean="0"/>
              <a:t>4/25/2021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86DCD2-2CBC-4874-BC4A-BB48128680A5}" type="slidenum">
              <a:rPr lang="en-US" smtClean="0"/>
              <a:t>‹#›</a:t>
            </a:fld>
            <a:endParaRPr lang="en-US"/>
          </a:p>
        </p:txBody>
      </p:sp>
    </p:spTree>
    <p:extLst>
      <p:ext uri="{BB962C8B-B14F-4D97-AF65-F5344CB8AC3E}">
        <p14:creationId xmlns:p14="http://schemas.microsoft.com/office/powerpoint/2010/main" val="2615620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863C664E-D1FE-4C85-9064-653C0922D9F0}" type="datetimeFigureOut">
              <a:rPr lang="en-US" smtClean="0"/>
              <a:t>4/25/2021</a:t>
            </a:fld>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3886DCD2-2CBC-4874-BC4A-BB48128680A5}" type="slidenum">
              <a:rPr lang="en-US" smtClean="0"/>
              <a:t>‹#›</a:t>
            </a:fld>
            <a:endParaRPr lang="en-US"/>
          </a:p>
        </p:txBody>
      </p:sp>
    </p:spTree>
    <p:extLst>
      <p:ext uri="{BB962C8B-B14F-4D97-AF65-F5344CB8AC3E}">
        <p14:creationId xmlns:p14="http://schemas.microsoft.com/office/powerpoint/2010/main" val="4675730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Diagram&#10;&#10;Description automatically generated">
            <a:extLst>
              <a:ext uri="{FF2B5EF4-FFF2-40B4-BE49-F238E27FC236}">
                <a16:creationId xmlns:a16="http://schemas.microsoft.com/office/drawing/2014/main" id="{F5554A0C-3F0D-49A6-9F12-581E1029BE3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60951" y="4868985"/>
            <a:ext cx="24450613" cy="17661363"/>
          </a:xfrm>
          <a:prstGeom prst="rect">
            <a:avLst/>
          </a:prstGeom>
          <a:ln w="76200">
            <a:solidFill>
              <a:srgbClr val="0070C0"/>
            </a:solidFill>
          </a:ln>
        </p:spPr>
      </p:pic>
      <p:pic>
        <p:nvPicPr>
          <p:cNvPr id="8" name="Picture 7" descr="Chart&#10;&#10;Description automatically generated">
            <a:extLst>
              <a:ext uri="{FF2B5EF4-FFF2-40B4-BE49-F238E27FC236}">
                <a16:creationId xmlns:a16="http://schemas.microsoft.com/office/drawing/2014/main" id="{FE146819-2E97-F840-B702-8CE66070A102}"/>
              </a:ext>
            </a:extLst>
          </p:cNvPr>
          <p:cNvPicPr>
            <a:picLocks noChangeAspect="1"/>
          </p:cNvPicPr>
          <p:nvPr/>
        </p:nvPicPr>
        <p:blipFill rotWithShape="1">
          <a:blip r:embed="rId3">
            <a:extLst>
              <a:ext uri="{28A0092B-C50C-407E-A947-70E740481C1C}">
                <a14:useLocalDpi xmlns:a14="http://schemas.microsoft.com/office/drawing/2010/main" val="0"/>
              </a:ext>
            </a:extLst>
          </a:blip>
          <a:srcRect l="426" t="1289" r="1708" b="2351"/>
          <a:stretch/>
        </p:blipFill>
        <p:spPr>
          <a:xfrm>
            <a:off x="31034128" y="15618904"/>
            <a:ext cx="12060654" cy="8961823"/>
          </a:xfrm>
          <a:prstGeom prst="rect">
            <a:avLst/>
          </a:prstGeom>
          <a:ln w="190500" cap="sq">
            <a:solidFill>
              <a:srgbClr val="243E89"/>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4" name="Rectangle 3">
            <a:extLst>
              <a:ext uri="{FF2B5EF4-FFF2-40B4-BE49-F238E27FC236}">
                <a16:creationId xmlns:a16="http://schemas.microsoft.com/office/drawing/2014/main" id="{0921FF47-C24D-469F-9133-A730262F77C1}"/>
              </a:ext>
            </a:extLst>
          </p:cNvPr>
          <p:cNvSpPr/>
          <p:nvPr/>
        </p:nvSpPr>
        <p:spPr>
          <a:xfrm>
            <a:off x="0" y="-537882"/>
            <a:ext cx="43891200" cy="3657600"/>
          </a:xfrm>
          <a:prstGeom prst="rect">
            <a:avLst/>
          </a:prstGeom>
          <a:solidFill>
            <a:srgbClr val="243E89"/>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6000" b="1" dirty="0">
                <a:latin typeface="Lato" panose="020F0502020204030203" pitchFamily="34" charset="0"/>
                <a:ea typeface="Lato" panose="020F0502020204030203" pitchFamily="34" charset="0"/>
                <a:cs typeface="Lato" panose="020F0502020204030203" pitchFamily="34" charset="0"/>
              </a:rPr>
              <a:t>Quantifying the PFAS Cycle</a:t>
            </a:r>
            <a:endParaRPr lang="en-US" sz="6000" b="1" dirty="0">
              <a:solidFill>
                <a:schemeClr val="bg1"/>
              </a:solidFill>
              <a:latin typeface="Lato" panose="020F0502020204030203" pitchFamily="34" charset="0"/>
              <a:ea typeface="Lato" panose="020F0502020204030203" pitchFamily="34" charset="0"/>
              <a:cs typeface="Lato" panose="020F0502020204030203" pitchFamily="34" charset="0"/>
            </a:endParaRPr>
          </a:p>
          <a:p>
            <a:pPr algn="ctr"/>
            <a:r>
              <a:rPr lang="en-US" sz="4000" dirty="0">
                <a:solidFill>
                  <a:schemeClr val="bg1"/>
                </a:solidFill>
                <a:latin typeface="MS Reference Sans Serif"/>
                <a:cs typeface="Times New Roman"/>
              </a:rPr>
              <a:t> Sara Murcko (PM), Gregory Bush, Garry Yapto</a:t>
            </a:r>
          </a:p>
          <a:p>
            <a:pPr algn="ctr"/>
            <a:r>
              <a:rPr lang="en-US" sz="4000" dirty="0">
                <a:solidFill>
                  <a:schemeClr val="bg1"/>
                </a:solidFill>
                <a:latin typeface="MS Reference Sans Serif"/>
                <a:cs typeface="Times New Roman"/>
              </a:rPr>
              <a:t>Project Sponsor: Harrison </a:t>
            </a:r>
            <a:r>
              <a:rPr lang="en-US" sz="4000" dirty="0" err="1">
                <a:solidFill>
                  <a:schemeClr val="bg1"/>
                </a:solidFill>
                <a:latin typeface="MS Reference Sans Serif"/>
                <a:cs typeface="Times New Roman"/>
              </a:rPr>
              <a:t>Roakes</a:t>
            </a:r>
            <a:r>
              <a:rPr lang="en-US" sz="4000" dirty="0">
                <a:solidFill>
                  <a:schemeClr val="bg1"/>
                </a:solidFill>
                <a:latin typeface="MS Reference Sans Serif"/>
                <a:cs typeface="Times New Roman"/>
              </a:rPr>
              <a:t>, PE (Sanborn Head) | Faculty Advisor: Dr. Jim Malley  </a:t>
            </a:r>
          </a:p>
          <a:p>
            <a:pPr algn="ctr"/>
            <a:r>
              <a:rPr lang="en-US" sz="4000" dirty="0">
                <a:solidFill>
                  <a:schemeClr val="bg1"/>
                </a:solidFill>
                <a:latin typeface="MS Reference Sans Serif"/>
                <a:cs typeface="Times New Roman"/>
              </a:rPr>
              <a:t>Civil and Environmental Engineering Capstone</a:t>
            </a:r>
          </a:p>
        </p:txBody>
      </p:sp>
      <p:sp>
        <p:nvSpPr>
          <p:cNvPr id="10" name="TextBox 9">
            <a:extLst>
              <a:ext uri="{FF2B5EF4-FFF2-40B4-BE49-F238E27FC236}">
                <a16:creationId xmlns:a16="http://schemas.microsoft.com/office/drawing/2014/main" id="{C8C70FED-2EED-46F4-8227-957021E2DEE2}"/>
              </a:ext>
            </a:extLst>
          </p:cNvPr>
          <p:cNvSpPr txBox="1"/>
          <p:nvPr/>
        </p:nvSpPr>
        <p:spPr>
          <a:xfrm>
            <a:off x="868424" y="20273305"/>
            <a:ext cx="10119420" cy="4307421"/>
          </a:xfrm>
          <a:prstGeom prst="rect">
            <a:avLst/>
          </a:prstGeom>
          <a:noFill/>
        </p:spPr>
        <p:txBody>
          <a:bodyPr wrap="square" lIns="91440" tIns="45720" rIns="91440" bIns="45720" rtlCol="0" anchor="t">
            <a:spAutoFit/>
          </a:bodyPr>
          <a:lstStyle/>
          <a:p>
            <a:pPr marL="571500" indent="-571500" fontAlgn="base">
              <a:buFont typeface="Arial" panose="020B0604020202020204" pitchFamily="34" charset="0"/>
              <a:buChar char="•"/>
            </a:pPr>
            <a:r>
              <a:rPr lang="en-US" sz="3300" dirty="0">
                <a:latin typeface="Lato"/>
                <a:ea typeface="Lato" panose="020F0502020204030203" pitchFamily="34" charset="0"/>
                <a:cs typeface="Lato" panose="020F0502020204030203" pitchFamily="34" charset="0"/>
              </a:rPr>
              <a:t>Collect existing data on PFOA and PFOS concentrations and flows in the environment </a:t>
            </a:r>
          </a:p>
          <a:p>
            <a:pPr marL="571500" indent="-571500" fontAlgn="base">
              <a:buFont typeface="Arial" panose="020B0604020202020204" pitchFamily="34" charset="0"/>
              <a:buChar char="•"/>
            </a:pPr>
            <a:r>
              <a:rPr lang="en-US" sz="3300" dirty="0">
                <a:latin typeface="Lato"/>
                <a:ea typeface="Lato" panose="020F0502020204030203" pitchFamily="34" charset="0"/>
                <a:cs typeface="Lato" panose="020F0502020204030203" pitchFamily="34" charset="0"/>
              </a:rPr>
              <a:t>Build a quantitative model of PFOA/PFOS mass flow and long-term storage between major natural and man-made environmental sectors</a:t>
            </a:r>
          </a:p>
          <a:p>
            <a:pPr marL="571500" indent="-571500">
              <a:buFont typeface="Arial" panose="020B0604020202020204" pitchFamily="34" charset="0"/>
              <a:buChar char="•"/>
            </a:pPr>
            <a:r>
              <a:rPr lang="en-US" sz="3300" dirty="0">
                <a:latin typeface="Lato" panose="020F0502020204030203" pitchFamily="34" charset="0"/>
                <a:ea typeface="Lato" panose="020F0502020204030203" pitchFamily="34" charset="0"/>
                <a:cs typeface="Lato" panose="020F0502020204030203" pitchFamily="34" charset="0"/>
              </a:rPr>
              <a:t>Review this model for errors that can help explain data gaps and potentially inaccurate values found in our research. </a:t>
            </a:r>
            <a:endParaRPr lang="en-US" sz="3300" dirty="0">
              <a:highlight>
                <a:srgbClr val="FFFF00"/>
              </a:highlight>
              <a:latin typeface="Lato" panose="020F0502020204030203" pitchFamily="34" charset="0"/>
              <a:ea typeface="Lato" panose="020F0502020204030203" pitchFamily="34" charset="0"/>
              <a:cs typeface="Lato" panose="020F0502020204030203" pitchFamily="34" charset="0"/>
            </a:endParaRPr>
          </a:p>
        </p:txBody>
      </p:sp>
      <p:sp>
        <p:nvSpPr>
          <p:cNvPr id="17" name="Rectangle 16">
            <a:extLst>
              <a:ext uri="{FF2B5EF4-FFF2-40B4-BE49-F238E27FC236}">
                <a16:creationId xmlns:a16="http://schemas.microsoft.com/office/drawing/2014/main" id="{F14FF431-F4E0-49D9-A3E6-478954BFEB91}"/>
              </a:ext>
            </a:extLst>
          </p:cNvPr>
          <p:cNvSpPr/>
          <p:nvPr/>
        </p:nvSpPr>
        <p:spPr>
          <a:xfrm>
            <a:off x="543794" y="26253161"/>
            <a:ext cx="10635714" cy="6370975"/>
          </a:xfrm>
          <a:prstGeom prst="rect">
            <a:avLst/>
          </a:prstGeom>
        </p:spPr>
        <p:txBody>
          <a:bodyPr wrap="square" lIns="91440" tIns="45720" rIns="91440" bIns="45720" anchor="t">
            <a:spAutoFit/>
          </a:bodyPr>
          <a:lstStyle/>
          <a:p>
            <a:pPr marL="1028700" lvl="1" indent="-571500" fontAlgn="base">
              <a:buFont typeface="Arial" panose="020B0604020202020204" pitchFamily="34" charset="0"/>
              <a:buChar char="•"/>
            </a:pPr>
            <a:r>
              <a:rPr lang="en-US" sz="3300" dirty="0">
                <a:latin typeface="Lato" panose="020F0502020204030203" pitchFamily="34" charset="0"/>
                <a:ea typeface="Lato" panose="020F0502020204030203" pitchFamily="34" charset="0"/>
                <a:cs typeface="Lato" panose="020F0502020204030203" pitchFamily="34" charset="0"/>
              </a:rPr>
              <a:t>Reviewed literature on PFAS fate and transport, and mass flow between significant environmental sectors</a:t>
            </a:r>
          </a:p>
          <a:p>
            <a:pPr marL="1028700" lvl="1" indent="-571500" fontAlgn="base">
              <a:buFont typeface="Arial" panose="020B0604020202020204" pitchFamily="34" charset="0"/>
              <a:buChar char="•"/>
            </a:pPr>
            <a:r>
              <a:rPr lang="en-US" sz="3300" dirty="0">
                <a:latin typeface="Lato"/>
                <a:ea typeface="Lato" panose="020F0502020204030203" pitchFamily="34" charset="0"/>
                <a:cs typeface="Lato" panose="020F0502020204030203" pitchFamily="34" charset="0"/>
              </a:rPr>
              <a:t>Extrapolated data found to magnitudes that represent the entire United States</a:t>
            </a:r>
          </a:p>
          <a:p>
            <a:pPr marL="1028700" lvl="1" indent="-571500">
              <a:buFont typeface="Arial" panose="020B0604020202020204" pitchFamily="34" charset="0"/>
              <a:buChar char="•"/>
            </a:pPr>
            <a:r>
              <a:rPr lang="en-US" sz="3300" dirty="0">
                <a:latin typeface="Lato" panose="020F0502020204030203" pitchFamily="34" charset="0"/>
                <a:ea typeface="Lato" panose="020F0502020204030203" pitchFamily="34" charset="0"/>
                <a:cs typeface="Lato" panose="020F0502020204030203" pitchFamily="34" charset="0"/>
              </a:rPr>
              <a:t>Created a conceptual model of industries and sectors where PFOA and PFOS are found</a:t>
            </a:r>
          </a:p>
          <a:p>
            <a:pPr marL="1028700" lvl="1" indent="-571500">
              <a:buFont typeface="Arial" panose="020B0604020202020204" pitchFamily="34" charset="0"/>
              <a:buChar char="•"/>
            </a:pPr>
            <a:r>
              <a:rPr lang="en-US" sz="3300" dirty="0">
                <a:latin typeface="Lato" panose="020F0502020204030203" pitchFamily="34" charset="0"/>
                <a:ea typeface="Lato" panose="020F0502020204030203" pitchFamily="34" charset="0"/>
                <a:cs typeface="Lato" panose="020F0502020204030203" pitchFamily="34" charset="0"/>
              </a:rPr>
              <a:t>Organized findings into a series of calculation worksheets</a:t>
            </a:r>
          </a:p>
          <a:p>
            <a:pPr marL="1028700" lvl="1" indent="-571500">
              <a:buFont typeface="Arial" panose="020B0604020202020204" pitchFamily="34" charset="0"/>
              <a:buChar char="•"/>
            </a:pPr>
            <a:r>
              <a:rPr lang="en-US" sz="3300" dirty="0">
                <a:latin typeface="Lato"/>
                <a:ea typeface="Lato" panose="020F0502020204030203" pitchFamily="34" charset="0"/>
                <a:cs typeface="Lato" panose="020F0502020204030203" pitchFamily="34" charset="0"/>
              </a:rPr>
              <a:t>Built a quantitative model using Stella Professional to visualize mass flows and predict storage in sectors</a:t>
            </a:r>
          </a:p>
        </p:txBody>
      </p:sp>
      <p:sp>
        <p:nvSpPr>
          <p:cNvPr id="21" name="Rectangle: Rounded Corners 20">
            <a:extLst>
              <a:ext uri="{FF2B5EF4-FFF2-40B4-BE49-F238E27FC236}">
                <a16:creationId xmlns:a16="http://schemas.microsoft.com/office/drawing/2014/main" id="{0FF63DFE-72FF-4F6E-9396-24E2B5314282}"/>
              </a:ext>
            </a:extLst>
          </p:cNvPr>
          <p:cNvSpPr/>
          <p:nvPr/>
        </p:nvSpPr>
        <p:spPr>
          <a:xfrm>
            <a:off x="868424" y="3416084"/>
            <a:ext cx="10348218" cy="1065925"/>
          </a:xfrm>
          <a:prstGeom prst="roundRect">
            <a:avLst/>
          </a:prstGeom>
          <a:solidFill>
            <a:srgbClr val="243E8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0" b="1" dirty="0">
                <a:latin typeface="Lato" panose="020F0502020204030203" pitchFamily="34" charset="0"/>
                <a:ea typeface="Lato" panose="020F0502020204030203" pitchFamily="34" charset="0"/>
                <a:cs typeface="Lato" panose="020F0502020204030203" pitchFamily="34" charset="0"/>
              </a:rPr>
              <a:t>Introduction</a:t>
            </a:r>
          </a:p>
        </p:txBody>
      </p:sp>
      <p:pic>
        <p:nvPicPr>
          <p:cNvPr id="1026" name="Picture 2" descr="Sanborn, Head &amp; Associates | Engineering &amp; Geoscience Consulting Firm">
            <a:extLst>
              <a:ext uri="{FF2B5EF4-FFF2-40B4-BE49-F238E27FC236}">
                <a16:creationId xmlns:a16="http://schemas.microsoft.com/office/drawing/2014/main" id="{58A15D8F-6681-4D03-B215-BCF33342F28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038585" y="13566"/>
            <a:ext cx="8984777" cy="2605159"/>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53CB454D-03E8-4980-856F-CB77027F6B7B}"/>
              </a:ext>
            </a:extLst>
          </p:cNvPr>
          <p:cNvSpPr txBox="1"/>
          <p:nvPr/>
        </p:nvSpPr>
        <p:spPr>
          <a:xfrm>
            <a:off x="868424" y="4766238"/>
            <a:ext cx="10348218" cy="13803779"/>
          </a:xfrm>
          <a:prstGeom prst="rect">
            <a:avLst/>
          </a:prstGeom>
          <a:noFill/>
        </p:spPr>
        <p:txBody>
          <a:bodyPr wrap="square" lIns="91440" tIns="45720" rIns="91440" bIns="45720" rtlCol="0" anchor="t">
            <a:spAutoFit/>
          </a:bodyPr>
          <a:lstStyle/>
          <a:p>
            <a:r>
              <a:rPr lang="en-US" sz="3300" dirty="0">
                <a:latin typeface="Lato" panose="020F0502020204030203" pitchFamily="34" charset="0"/>
                <a:ea typeface="Lato" panose="020F0502020204030203" pitchFamily="34" charset="0"/>
                <a:cs typeface="Lato" panose="020F0502020204030203" pitchFamily="34" charset="0"/>
              </a:rPr>
              <a:t>Per- and polyfluoroalkyl substances (PFAS) are a group of thousands of man-made chemicals used worldwide. Categorized as an emerging contaminant, they have become a considerable concern in many communities as attempts to remediate these persistent contaminants become more prevalent. It has become clear that PFAS are present in many locations and media, and that they have their own cycle throughout the environment. Since PFAS degrade minimally over time, identifying and quantifying where they may end up in the environment will help to provide context for future research, data collection, and regulation.</a:t>
            </a:r>
          </a:p>
          <a:p>
            <a:endParaRPr lang="en-US" sz="3300" dirty="0">
              <a:latin typeface="Lato" panose="020F0502020204030203" pitchFamily="34" charset="0"/>
              <a:ea typeface="Lato" panose="020F0502020204030203" pitchFamily="34" charset="0"/>
              <a:cs typeface="Lato" panose="020F0502020204030203" pitchFamily="34" charset="0"/>
            </a:endParaRPr>
          </a:p>
          <a:p>
            <a:r>
              <a:rPr lang="en-US" sz="3300" dirty="0">
                <a:latin typeface="Lato"/>
                <a:ea typeface="Lato" panose="020F0502020204030203" pitchFamily="34" charset="0"/>
                <a:cs typeface="Lato" panose="020F0502020204030203" pitchFamily="34" charset="0"/>
              </a:rPr>
              <a:t>Perfluorooctanoic acid (PFOA) and </a:t>
            </a:r>
            <a:r>
              <a:rPr lang="en-US" sz="3300" dirty="0" err="1">
                <a:latin typeface="Lato"/>
                <a:ea typeface="Lato" panose="020F0502020204030203" pitchFamily="34" charset="0"/>
                <a:cs typeface="Lato" panose="020F0502020204030203" pitchFamily="34" charset="0"/>
              </a:rPr>
              <a:t>perfluorooctane</a:t>
            </a:r>
            <a:r>
              <a:rPr lang="en-US" sz="3300" dirty="0">
                <a:latin typeface="Lato"/>
                <a:ea typeface="Lato" panose="020F0502020204030203" pitchFamily="34" charset="0"/>
                <a:cs typeface="Lato" panose="020F0502020204030203" pitchFamily="34" charset="0"/>
              </a:rPr>
              <a:t> sulfonate (PFOS) are two types of PFAS contaminants that are focused on due to their abundance in the environment. While there have been numerous studies that have focused on PFOA and PFOS flow through specific sectors and specific locations around the United States, there are none that we are aware of that have attempted to quantify these chemicals across multiple diverse sectors and regions. Therefore, this project aims to establish mass flow values for PFOA and PFOS pathways in the United States as they move through the environment, such as from biosolids to farmland or firefighting foam to soils, through literature review of available data. </a:t>
            </a:r>
          </a:p>
        </p:txBody>
      </p:sp>
      <p:sp>
        <p:nvSpPr>
          <p:cNvPr id="47" name="TextBox 46">
            <a:extLst>
              <a:ext uri="{FF2B5EF4-FFF2-40B4-BE49-F238E27FC236}">
                <a16:creationId xmlns:a16="http://schemas.microsoft.com/office/drawing/2014/main" id="{5B4B7CE6-8504-49BA-A673-A298AD61A68E}"/>
              </a:ext>
            </a:extLst>
          </p:cNvPr>
          <p:cNvSpPr txBox="1"/>
          <p:nvPr/>
        </p:nvSpPr>
        <p:spPr>
          <a:xfrm>
            <a:off x="11669259" y="24551496"/>
            <a:ext cx="17214262" cy="8740854"/>
          </a:xfrm>
          <a:prstGeom prst="rect">
            <a:avLst/>
          </a:prstGeom>
          <a:noFill/>
        </p:spPr>
        <p:txBody>
          <a:bodyPr wrap="square" lIns="91440" tIns="45720" rIns="91440" bIns="45720" anchor="t">
            <a:spAutoFit/>
          </a:bodyPr>
          <a:lstStyle/>
          <a:p>
            <a:pPr marL="457200" indent="-457200" fontAlgn="base">
              <a:buFont typeface="Arial" panose="020B0604020202020204" pitchFamily="34" charset="0"/>
              <a:buChar char="•"/>
            </a:pPr>
            <a:r>
              <a:rPr lang="en-US" sz="3300" dirty="0">
                <a:latin typeface="Lato" panose="020F0502020204030203"/>
                <a:ea typeface="+mn-lt"/>
                <a:cs typeface="+mn-lt"/>
              </a:rPr>
              <a:t>The top four greatest mass flows found included wastewater treatment sludge to landfills and wastewater treatment discharge to surface water, as well as irrigation and ground water to surface water mass flows.</a:t>
            </a:r>
          </a:p>
          <a:p>
            <a:pPr marL="914400" lvl="1" indent="-457200" fontAlgn="base">
              <a:buFont typeface="Courier New" panose="02070309020205020404" pitchFamily="49" charset="0"/>
              <a:buChar char="o"/>
            </a:pPr>
            <a:r>
              <a:rPr lang="en-US" sz="3300" dirty="0">
                <a:latin typeface="Lato" panose="020F0502020204030203"/>
                <a:ea typeface="+mn-lt"/>
                <a:cs typeface="+mn-lt"/>
              </a:rPr>
              <a:t> This indicates that wastewater treatment plants are key managers of PFAS in the environment</a:t>
            </a:r>
          </a:p>
          <a:p>
            <a:pPr marL="457200" indent="-457200" fontAlgn="base">
              <a:buFont typeface="Arial" panose="020B0604020202020204" pitchFamily="34" charset="0"/>
              <a:buChar char="•"/>
            </a:pPr>
            <a:r>
              <a:rPr lang="en-US" sz="3300" dirty="0">
                <a:latin typeface="Lato" panose="020F0502020204030203"/>
                <a:ea typeface="+mn-lt"/>
                <a:cs typeface="+mn-lt"/>
              </a:rPr>
              <a:t>The data gathered in this project are from widely diverse geographical locations and environmental sectors, and therefore each calculated and extrapolated value brings with it a high degree of uncertainty.</a:t>
            </a:r>
            <a:endParaRPr lang="en-US" sz="3300" dirty="0">
              <a:latin typeface="Lato" panose="020F0502020204030203"/>
              <a:ea typeface="Lato" panose="020F0502020204030203" pitchFamily="34" charset="0"/>
              <a:cs typeface="Lato" panose="020F0502020204030203" pitchFamily="34" charset="0"/>
            </a:endParaRPr>
          </a:p>
          <a:p>
            <a:pPr marL="457200" indent="-457200">
              <a:buFont typeface="Arial,Sans-Serif" panose="020B0604020202020204" pitchFamily="34" charset="0"/>
              <a:buChar char="•"/>
            </a:pPr>
            <a:r>
              <a:rPr lang="en-US" sz="3300" dirty="0">
                <a:latin typeface="Lato" panose="020F0502020204030203"/>
                <a:ea typeface="+mn-lt"/>
                <a:cs typeface="+mn-lt"/>
              </a:rPr>
              <a:t>Establishing mass flows of PFOA and PFOS was challenging for the following reasons:</a:t>
            </a:r>
            <a:endParaRPr lang="en-US" sz="3300" dirty="0">
              <a:latin typeface="Lato" panose="020F0502020204030203"/>
              <a:cs typeface="Calibri"/>
            </a:endParaRPr>
          </a:p>
          <a:p>
            <a:pPr marL="914400" lvl="1" indent="-457200">
              <a:buFont typeface="Courier New,monospace" panose="020B0604020202020204" pitchFamily="34" charset="0"/>
              <a:buChar char="o"/>
            </a:pPr>
            <a:r>
              <a:rPr lang="en-US" sz="3300" dirty="0">
                <a:latin typeface="Lato" panose="020F0502020204030203"/>
                <a:ea typeface="+mn-lt"/>
                <a:cs typeface="+mn-lt"/>
              </a:rPr>
              <a:t>Concentration and flow data were often found to be from localized or specific studies; thus, it was difficult to extrapolate these data to be applicable on a national scale.</a:t>
            </a:r>
          </a:p>
          <a:p>
            <a:pPr marL="914400" lvl="1" indent="-457200">
              <a:buFont typeface="Courier New,monospace" panose="020B0604020202020204" pitchFamily="34" charset="0"/>
              <a:buChar char="o"/>
            </a:pPr>
            <a:r>
              <a:rPr lang="en-US" sz="3300" dirty="0">
                <a:latin typeface="Lato" panose="020F0502020204030203"/>
                <a:ea typeface="+mn-lt"/>
                <a:cs typeface="+mn-lt"/>
              </a:rPr>
              <a:t>The magnitudes of flows (e.g., tons of biosolids landfilled per day) were difficult to estimate on a national scale because most of these statistics are not readily available.</a:t>
            </a:r>
          </a:p>
          <a:p>
            <a:pPr marL="457200" indent="-457200">
              <a:buFont typeface="Arial,Sans-Serif" panose="020B0604020202020204" pitchFamily="34" charset="0"/>
              <a:buChar char="•"/>
            </a:pPr>
            <a:r>
              <a:rPr lang="en-US" sz="3300" dirty="0">
                <a:latin typeface="Lato" panose="020F0502020204030203"/>
                <a:ea typeface="+mn-lt"/>
                <a:cs typeface="+mn-lt"/>
              </a:rPr>
              <a:t>Because the project necessarily focused on a simplified flow network and there is some uncertainty in the mass flows, we found that there were some cases where there are unexpected storage and significant missing links (e.g., industry and consumer wastes).</a:t>
            </a:r>
          </a:p>
          <a:p>
            <a:pPr marL="457200" indent="-457200">
              <a:buFont typeface="Arial,Sans-Serif" panose="020B0604020202020204" pitchFamily="34" charset="0"/>
              <a:buChar char="•"/>
            </a:pPr>
            <a:endParaRPr lang="en-US" sz="3400" dirty="0">
              <a:latin typeface="Lato"/>
              <a:ea typeface="Lato" panose="020F0502020204030203" pitchFamily="34" charset="0"/>
              <a:cs typeface="Lato" panose="020F0502020204030203" pitchFamily="34" charset="0"/>
            </a:endParaRPr>
          </a:p>
        </p:txBody>
      </p:sp>
      <p:sp>
        <p:nvSpPr>
          <p:cNvPr id="19" name="Rectangle: Rounded Corners 20">
            <a:extLst>
              <a:ext uri="{FF2B5EF4-FFF2-40B4-BE49-F238E27FC236}">
                <a16:creationId xmlns:a16="http://schemas.microsoft.com/office/drawing/2014/main" id="{8207A8D5-6476-5441-8DC0-CBA250827E4D}"/>
              </a:ext>
            </a:extLst>
          </p:cNvPr>
          <p:cNvSpPr/>
          <p:nvPr/>
        </p:nvSpPr>
        <p:spPr>
          <a:xfrm>
            <a:off x="11922661" y="3415028"/>
            <a:ext cx="23727195" cy="1065925"/>
          </a:xfrm>
          <a:prstGeom prst="roundRect">
            <a:avLst/>
          </a:prstGeom>
          <a:solidFill>
            <a:srgbClr val="243E8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0" b="1" dirty="0">
                <a:latin typeface="Lato" panose="020F0502020204030203" pitchFamily="34" charset="0"/>
                <a:ea typeface="Lato" panose="020F0502020204030203" pitchFamily="34" charset="0"/>
                <a:cs typeface="Lato" panose="020F0502020204030203" pitchFamily="34" charset="0"/>
              </a:rPr>
              <a:t>Results</a:t>
            </a:r>
          </a:p>
        </p:txBody>
      </p:sp>
      <p:sp>
        <p:nvSpPr>
          <p:cNvPr id="20" name="Rectangle: Rounded Corners 20">
            <a:extLst>
              <a:ext uri="{FF2B5EF4-FFF2-40B4-BE49-F238E27FC236}">
                <a16:creationId xmlns:a16="http://schemas.microsoft.com/office/drawing/2014/main" id="{5FE8CE6D-D14B-1C4B-B8EF-6659DC4BE426}"/>
              </a:ext>
            </a:extLst>
          </p:cNvPr>
          <p:cNvSpPr/>
          <p:nvPr/>
        </p:nvSpPr>
        <p:spPr>
          <a:xfrm>
            <a:off x="964256" y="18830947"/>
            <a:ext cx="10252386" cy="1065925"/>
          </a:xfrm>
          <a:prstGeom prst="roundRect">
            <a:avLst/>
          </a:prstGeom>
          <a:solidFill>
            <a:srgbClr val="243E8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0" b="1" dirty="0">
                <a:latin typeface="Lato" panose="020F0502020204030203" pitchFamily="34" charset="0"/>
                <a:ea typeface="Lato" panose="020F0502020204030203" pitchFamily="34" charset="0"/>
                <a:cs typeface="Lato" panose="020F0502020204030203" pitchFamily="34" charset="0"/>
              </a:rPr>
              <a:t>Project Scope &amp; Objectives</a:t>
            </a:r>
          </a:p>
        </p:txBody>
      </p:sp>
      <p:sp>
        <p:nvSpPr>
          <p:cNvPr id="24" name="Rectangle: Rounded Corners 20">
            <a:extLst>
              <a:ext uri="{FF2B5EF4-FFF2-40B4-BE49-F238E27FC236}">
                <a16:creationId xmlns:a16="http://schemas.microsoft.com/office/drawing/2014/main" id="{90BAFFFE-5FE6-D446-A29E-6A3FD1003908}"/>
              </a:ext>
            </a:extLst>
          </p:cNvPr>
          <p:cNvSpPr/>
          <p:nvPr/>
        </p:nvSpPr>
        <p:spPr>
          <a:xfrm>
            <a:off x="735458" y="24921937"/>
            <a:ext cx="10252386" cy="1065925"/>
          </a:xfrm>
          <a:prstGeom prst="roundRect">
            <a:avLst/>
          </a:prstGeom>
          <a:solidFill>
            <a:srgbClr val="243E8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0" b="1" dirty="0">
                <a:latin typeface="Lato" panose="020F0502020204030203" pitchFamily="34" charset="0"/>
                <a:ea typeface="Lato" panose="020F0502020204030203" pitchFamily="34" charset="0"/>
                <a:cs typeface="Lato" panose="020F0502020204030203" pitchFamily="34" charset="0"/>
              </a:rPr>
              <a:t>Methods</a:t>
            </a:r>
          </a:p>
        </p:txBody>
      </p:sp>
      <p:sp>
        <p:nvSpPr>
          <p:cNvPr id="26" name="Rectangle: Rounded Corners 20">
            <a:extLst>
              <a:ext uri="{FF2B5EF4-FFF2-40B4-BE49-F238E27FC236}">
                <a16:creationId xmlns:a16="http://schemas.microsoft.com/office/drawing/2014/main" id="{95135BC0-4DB4-4249-B51D-9E0065C5B850}"/>
              </a:ext>
            </a:extLst>
          </p:cNvPr>
          <p:cNvSpPr/>
          <p:nvPr/>
        </p:nvSpPr>
        <p:spPr>
          <a:xfrm>
            <a:off x="11887572" y="23303296"/>
            <a:ext cx="16663813" cy="1065925"/>
          </a:xfrm>
          <a:prstGeom prst="roundRect">
            <a:avLst/>
          </a:prstGeom>
          <a:solidFill>
            <a:srgbClr val="243E8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0" b="1" dirty="0">
                <a:latin typeface="Lato" panose="020F0502020204030203" pitchFamily="34" charset="0"/>
                <a:ea typeface="Lato" panose="020F0502020204030203" pitchFamily="34" charset="0"/>
                <a:cs typeface="Lato" panose="020F0502020204030203" pitchFamily="34" charset="0"/>
              </a:rPr>
              <a:t>Results and Recommendations for Future Work</a:t>
            </a:r>
          </a:p>
        </p:txBody>
      </p:sp>
      <p:sp>
        <p:nvSpPr>
          <p:cNvPr id="29" name="TextBox 28">
            <a:extLst>
              <a:ext uri="{FF2B5EF4-FFF2-40B4-BE49-F238E27FC236}">
                <a16:creationId xmlns:a16="http://schemas.microsoft.com/office/drawing/2014/main" id="{931EE39F-0A48-B645-98C8-D1390DC4E8F5}"/>
              </a:ext>
            </a:extLst>
          </p:cNvPr>
          <p:cNvSpPr txBox="1"/>
          <p:nvPr/>
        </p:nvSpPr>
        <p:spPr>
          <a:xfrm>
            <a:off x="11887572" y="22687743"/>
            <a:ext cx="16663813" cy="615553"/>
          </a:xfrm>
          <a:prstGeom prst="rect">
            <a:avLst/>
          </a:prstGeom>
          <a:noFill/>
        </p:spPr>
        <p:txBody>
          <a:bodyPr wrap="square" lIns="91440" tIns="45720" rIns="91440" bIns="45720" anchor="t">
            <a:spAutoFit/>
          </a:bodyPr>
          <a:lstStyle/>
          <a:p>
            <a:pPr fontAlgn="base"/>
            <a:r>
              <a:rPr lang="en-US" sz="3400" i="1" dirty="0">
                <a:ea typeface="+mn-lt"/>
                <a:cs typeface="Calibri"/>
              </a:rPr>
              <a:t>Figure 1: PFOA and PFOS mass flow diagram</a:t>
            </a:r>
          </a:p>
        </p:txBody>
      </p:sp>
      <p:sp>
        <p:nvSpPr>
          <p:cNvPr id="31" name="TextBox 30">
            <a:extLst>
              <a:ext uri="{FF2B5EF4-FFF2-40B4-BE49-F238E27FC236}">
                <a16:creationId xmlns:a16="http://schemas.microsoft.com/office/drawing/2014/main" id="{3FCE3152-00A6-254D-955C-158172B62138}"/>
              </a:ext>
            </a:extLst>
          </p:cNvPr>
          <p:cNvSpPr txBox="1"/>
          <p:nvPr/>
        </p:nvSpPr>
        <p:spPr>
          <a:xfrm>
            <a:off x="31002596" y="24636710"/>
            <a:ext cx="12157303" cy="615553"/>
          </a:xfrm>
          <a:prstGeom prst="rect">
            <a:avLst/>
          </a:prstGeom>
          <a:noFill/>
        </p:spPr>
        <p:txBody>
          <a:bodyPr wrap="square" lIns="91440" tIns="45720" rIns="91440" bIns="45720" anchor="t">
            <a:spAutoFit/>
          </a:bodyPr>
          <a:lstStyle/>
          <a:p>
            <a:pPr fontAlgn="base"/>
            <a:r>
              <a:rPr lang="en-US" sz="3400" i="1" dirty="0">
                <a:ea typeface="+mn-lt"/>
                <a:cs typeface="Calibri"/>
              </a:rPr>
              <a:t>Figure 2: PFOA and PFOS Concentrations in parts per trillion (ppt)</a:t>
            </a:r>
          </a:p>
        </p:txBody>
      </p:sp>
      <p:sp>
        <p:nvSpPr>
          <p:cNvPr id="32" name="TextBox 31">
            <a:extLst>
              <a:ext uri="{FF2B5EF4-FFF2-40B4-BE49-F238E27FC236}">
                <a16:creationId xmlns:a16="http://schemas.microsoft.com/office/drawing/2014/main" id="{A10E1809-BE56-404D-A160-E9F222503ED2}"/>
              </a:ext>
            </a:extLst>
          </p:cNvPr>
          <p:cNvSpPr txBox="1"/>
          <p:nvPr/>
        </p:nvSpPr>
        <p:spPr>
          <a:xfrm>
            <a:off x="36507655" y="9835031"/>
            <a:ext cx="6666901" cy="2123658"/>
          </a:xfrm>
          <a:prstGeom prst="rect">
            <a:avLst/>
          </a:prstGeom>
          <a:noFill/>
        </p:spPr>
        <p:txBody>
          <a:bodyPr wrap="square" lIns="91440" tIns="45720" rIns="91440" bIns="45720" rtlCol="0" anchor="t">
            <a:spAutoFit/>
          </a:bodyPr>
          <a:lstStyle/>
          <a:p>
            <a:r>
              <a:rPr lang="en-US" sz="3300" dirty="0">
                <a:latin typeface="Lato" panose="020F0502020204030203" pitchFamily="34" charset="0"/>
                <a:ea typeface="Lato" panose="020F0502020204030203" pitchFamily="34" charset="0"/>
                <a:cs typeface="Lato" panose="020F0502020204030203" pitchFamily="34" charset="0"/>
              </a:rPr>
              <a:t>Thank you to Dr. Jim Malley, Dr. Paula Mouser, and Harrison Roakes for support and guidance throughout this project. </a:t>
            </a:r>
          </a:p>
        </p:txBody>
      </p:sp>
      <p:sp>
        <p:nvSpPr>
          <p:cNvPr id="33" name="Rectangle: Rounded Corners 20">
            <a:extLst>
              <a:ext uri="{FF2B5EF4-FFF2-40B4-BE49-F238E27FC236}">
                <a16:creationId xmlns:a16="http://schemas.microsoft.com/office/drawing/2014/main" id="{B83F345D-CBE9-F243-AF79-32C5BCDFFC4B}"/>
              </a:ext>
            </a:extLst>
          </p:cNvPr>
          <p:cNvSpPr/>
          <p:nvPr/>
        </p:nvSpPr>
        <p:spPr>
          <a:xfrm>
            <a:off x="36493898" y="8711645"/>
            <a:ext cx="6666901" cy="1065925"/>
          </a:xfrm>
          <a:prstGeom prst="roundRect">
            <a:avLst/>
          </a:prstGeom>
          <a:solidFill>
            <a:srgbClr val="243E8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0" b="1" dirty="0">
                <a:latin typeface="Lato" panose="020F0502020204030203" pitchFamily="34" charset="0"/>
                <a:ea typeface="Lato" panose="020F0502020204030203" pitchFamily="34" charset="0"/>
                <a:cs typeface="Lato" panose="020F0502020204030203" pitchFamily="34" charset="0"/>
              </a:rPr>
              <a:t>Acknowledgements</a:t>
            </a:r>
          </a:p>
        </p:txBody>
      </p:sp>
      <p:sp>
        <p:nvSpPr>
          <p:cNvPr id="34" name="Rectangle: Rounded Corners 20">
            <a:extLst>
              <a:ext uri="{FF2B5EF4-FFF2-40B4-BE49-F238E27FC236}">
                <a16:creationId xmlns:a16="http://schemas.microsoft.com/office/drawing/2014/main" id="{AF37E7FF-31ED-CE4D-88FC-F08207F240F0}"/>
              </a:ext>
            </a:extLst>
          </p:cNvPr>
          <p:cNvSpPr/>
          <p:nvPr/>
        </p:nvSpPr>
        <p:spPr>
          <a:xfrm>
            <a:off x="36507655" y="12148292"/>
            <a:ext cx="6666901" cy="1065925"/>
          </a:xfrm>
          <a:prstGeom prst="roundRect">
            <a:avLst/>
          </a:prstGeom>
          <a:solidFill>
            <a:srgbClr val="243E8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0" b="1" dirty="0">
                <a:latin typeface="Lato" panose="020F0502020204030203" pitchFamily="34" charset="0"/>
                <a:ea typeface="Lato" panose="020F0502020204030203" pitchFamily="34" charset="0"/>
                <a:cs typeface="Lato" panose="020F0502020204030203" pitchFamily="34" charset="0"/>
              </a:rPr>
              <a:t>References</a:t>
            </a:r>
          </a:p>
        </p:txBody>
      </p:sp>
      <p:sp>
        <p:nvSpPr>
          <p:cNvPr id="35" name="TextBox 34">
            <a:extLst>
              <a:ext uri="{FF2B5EF4-FFF2-40B4-BE49-F238E27FC236}">
                <a16:creationId xmlns:a16="http://schemas.microsoft.com/office/drawing/2014/main" id="{8B927F04-9E19-1343-A408-3209E9684121}"/>
              </a:ext>
            </a:extLst>
          </p:cNvPr>
          <p:cNvSpPr txBox="1"/>
          <p:nvPr/>
        </p:nvSpPr>
        <p:spPr>
          <a:xfrm>
            <a:off x="36493897" y="13310613"/>
            <a:ext cx="6666901" cy="1615827"/>
          </a:xfrm>
          <a:prstGeom prst="rect">
            <a:avLst/>
          </a:prstGeom>
          <a:noFill/>
        </p:spPr>
        <p:txBody>
          <a:bodyPr wrap="square" lIns="91440" tIns="45720" rIns="91440" bIns="45720" rtlCol="0" anchor="t">
            <a:spAutoFit/>
          </a:bodyPr>
          <a:lstStyle/>
          <a:p>
            <a:r>
              <a:rPr lang="en-US" sz="3300" dirty="0">
                <a:latin typeface="Lato"/>
                <a:ea typeface="Lato" panose="020F0502020204030203" pitchFamily="34" charset="0"/>
                <a:cs typeface="Lato" panose="020F0502020204030203" pitchFamily="34" charset="0"/>
              </a:rPr>
              <a:t>Numerous sources were utilized throughout this project, and are available upon request</a:t>
            </a:r>
          </a:p>
        </p:txBody>
      </p:sp>
      <p:sp>
        <p:nvSpPr>
          <p:cNvPr id="37" name="TextBox 36">
            <a:extLst>
              <a:ext uri="{FF2B5EF4-FFF2-40B4-BE49-F238E27FC236}">
                <a16:creationId xmlns:a16="http://schemas.microsoft.com/office/drawing/2014/main" id="{C90A715D-EEAA-9D43-AF1C-4046D0090C09}"/>
              </a:ext>
            </a:extLst>
          </p:cNvPr>
          <p:cNvSpPr txBox="1"/>
          <p:nvPr/>
        </p:nvSpPr>
        <p:spPr>
          <a:xfrm>
            <a:off x="29181609" y="25829968"/>
            <a:ext cx="13992947" cy="7217360"/>
          </a:xfrm>
          <a:prstGeom prst="rect">
            <a:avLst/>
          </a:prstGeom>
          <a:noFill/>
        </p:spPr>
        <p:txBody>
          <a:bodyPr wrap="square" lIns="91440" tIns="45720" rIns="91440" bIns="45720" anchor="t">
            <a:spAutoFit/>
          </a:bodyPr>
          <a:lstStyle/>
          <a:p>
            <a:pPr marL="457200" indent="-457200">
              <a:buFont typeface="Arial" panose="020B0604020202020204" pitchFamily="34" charset="0"/>
              <a:buChar char="•"/>
            </a:pPr>
            <a:r>
              <a:rPr lang="en-US" sz="3300" dirty="0">
                <a:latin typeface="Lato" panose="020F0502020204030203"/>
                <a:ea typeface="+mn-lt"/>
                <a:cs typeface="+mn-lt"/>
              </a:rPr>
              <a:t>There are multiple sectors missing from the model that are known to have an important impact on the PFAS cycle. More research on PFAS mass flow in/out of these sectors would likely reduce the number of data gaps. Known examples of these data gaps include the following: </a:t>
            </a:r>
          </a:p>
          <a:p>
            <a:pPr marL="914400" lvl="1" indent="-457200">
              <a:buFont typeface="Courier New"/>
              <a:buChar char="o"/>
            </a:pPr>
            <a:r>
              <a:rPr lang="en-US" sz="3300" dirty="0">
                <a:latin typeface="Lato" panose="020F0502020204030203"/>
                <a:ea typeface="+mn-lt"/>
                <a:cs typeface="+mn-lt"/>
              </a:rPr>
              <a:t>Industrial/commercial releases to the environment</a:t>
            </a:r>
          </a:p>
          <a:p>
            <a:pPr marL="914400" lvl="1" indent="-457200">
              <a:buFont typeface="Courier New"/>
              <a:buChar char="o"/>
            </a:pPr>
            <a:r>
              <a:rPr lang="en-US" sz="3300" dirty="0">
                <a:latin typeface="Lato" panose="020F0502020204030203"/>
                <a:ea typeface="+mn-lt"/>
                <a:cs typeface="+mn-lt"/>
              </a:rPr>
              <a:t>Non-leachate inflows to wastewater treatment plants</a:t>
            </a:r>
          </a:p>
          <a:p>
            <a:pPr marL="914400" lvl="1" indent="-457200">
              <a:buFont typeface="Courier New"/>
              <a:buChar char="o"/>
            </a:pPr>
            <a:r>
              <a:rPr lang="en-US" sz="3300" dirty="0">
                <a:latin typeface="Lato" panose="020F0502020204030203"/>
                <a:ea typeface="+mn-lt"/>
                <a:cs typeface="+mn-lt"/>
              </a:rPr>
              <a:t>Residential/consumer product flow into landfills</a:t>
            </a:r>
          </a:p>
          <a:p>
            <a:pPr marL="914400" lvl="1" indent="-457200">
              <a:buFont typeface="Courier New"/>
              <a:buChar char="o"/>
            </a:pPr>
            <a:r>
              <a:rPr lang="en-US" sz="3300" dirty="0">
                <a:latin typeface="Lato" panose="020F0502020204030203"/>
                <a:ea typeface="+mn-lt"/>
                <a:cs typeface="+mn-lt"/>
              </a:rPr>
              <a:t>Releases into the air from any source, and subsequent deposition into the known cycle</a:t>
            </a:r>
          </a:p>
          <a:p>
            <a:pPr marL="457200" indent="-457200">
              <a:buFont typeface="Arial,Sans-Serif"/>
              <a:buChar char="•"/>
            </a:pPr>
            <a:r>
              <a:rPr lang="en-US" sz="3300" dirty="0">
                <a:latin typeface="Lato" panose="020F0502020204030203"/>
                <a:ea typeface="+mn-lt"/>
                <a:cs typeface="+mn-lt"/>
              </a:rPr>
              <a:t>Data management was crucial in calculating the mass flows values. For future research, it is highly advised to plan in advanced by making a streamlined data sheet or utilizing a mass flow software. This will minimize any miscalculations and save time. </a:t>
            </a:r>
            <a:endParaRPr lang="en-US" sz="3300" dirty="0">
              <a:latin typeface="Lato" panose="020F0502020204030203"/>
            </a:endParaRPr>
          </a:p>
          <a:p>
            <a:pPr marL="457200" indent="-457200">
              <a:buFont typeface="Arial"/>
              <a:buChar char="•"/>
            </a:pPr>
            <a:endParaRPr lang="en-US" sz="3400" dirty="0">
              <a:latin typeface="Calibri"/>
              <a:cs typeface="Calibri"/>
            </a:endParaRPr>
          </a:p>
        </p:txBody>
      </p:sp>
      <p:sp>
        <p:nvSpPr>
          <p:cNvPr id="6" name="TextBox 5">
            <a:extLst>
              <a:ext uri="{FF2B5EF4-FFF2-40B4-BE49-F238E27FC236}">
                <a16:creationId xmlns:a16="http://schemas.microsoft.com/office/drawing/2014/main" id="{5CB9D262-6D66-44E8-A15B-43E78CCF49D1}"/>
              </a:ext>
            </a:extLst>
          </p:cNvPr>
          <p:cNvSpPr txBox="1"/>
          <p:nvPr/>
        </p:nvSpPr>
        <p:spPr>
          <a:xfrm>
            <a:off x="36025055" y="22838125"/>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solidFill>
                  <a:schemeClr val="bg1">
                    <a:lumMod val="50000"/>
                  </a:schemeClr>
                </a:solidFill>
                <a:cs typeface="Calibri"/>
              </a:rPr>
              <a:t>Not applicable</a:t>
            </a:r>
          </a:p>
        </p:txBody>
      </p:sp>
      <p:sp>
        <p:nvSpPr>
          <p:cNvPr id="27" name="TextBox 26">
            <a:extLst>
              <a:ext uri="{FF2B5EF4-FFF2-40B4-BE49-F238E27FC236}">
                <a16:creationId xmlns:a16="http://schemas.microsoft.com/office/drawing/2014/main" id="{938A31EA-C604-4861-8686-3C1BE9F650E0}"/>
              </a:ext>
            </a:extLst>
          </p:cNvPr>
          <p:cNvSpPr txBox="1"/>
          <p:nvPr/>
        </p:nvSpPr>
        <p:spPr>
          <a:xfrm>
            <a:off x="36025055" y="23281096"/>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solidFill>
                  <a:schemeClr val="bg1">
                    <a:lumMod val="50000"/>
                  </a:schemeClr>
                </a:solidFill>
              </a:rPr>
              <a:t>Not applicable</a:t>
            </a:r>
            <a:endParaRPr lang="en-US" b="1" dirty="0">
              <a:solidFill>
                <a:schemeClr val="bg1">
                  <a:lumMod val="50000"/>
                </a:schemeClr>
              </a:solidFill>
              <a:cs typeface="Calibri"/>
            </a:endParaRPr>
          </a:p>
        </p:txBody>
      </p:sp>
      <p:pic>
        <p:nvPicPr>
          <p:cNvPr id="18" name="Picture 21" descr="Diagram&#10;&#10;Description automatically generated">
            <a:extLst>
              <a:ext uri="{FF2B5EF4-FFF2-40B4-BE49-F238E27FC236}">
                <a16:creationId xmlns:a16="http://schemas.microsoft.com/office/drawing/2014/main" id="{44C24853-FFD1-4854-BBDB-A91D237967F9}"/>
              </a:ext>
            </a:extLst>
          </p:cNvPr>
          <p:cNvPicPr>
            <a:picLocks noChangeAspect="1"/>
          </p:cNvPicPr>
          <p:nvPr/>
        </p:nvPicPr>
        <p:blipFill>
          <a:blip r:embed="rId5"/>
          <a:stretch>
            <a:fillRect/>
          </a:stretch>
        </p:blipFill>
        <p:spPr>
          <a:xfrm>
            <a:off x="36253192" y="3476412"/>
            <a:ext cx="4716022" cy="4951430"/>
          </a:xfrm>
          <a:prstGeom prst="rect">
            <a:avLst/>
          </a:prstGeom>
        </p:spPr>
      </p:pic>
      <p:sp>
        <p:nvSpPr>
          <p:cNvPr id="22" name="TextBox 21">
            <a:extLst>
              <a:ext uri="{FF2B5EF4-FFF2-40B4-BE49-F238E27FC236}">
                <a16:creationId xmlns:a16="http://schemas.microsoft.com/office/drawing/2014/main" id="{F5F6D0DC-1C49-43EF-89FA-3DBC1011186F}"/>
              </a:ext>
            </a:extLst>
          </p:cNvPr>
          <p:cNvSpPr txBox="1"/>
          <p:nvPr/>
        </p:nvSpPr>
        <p:spPr>
          <a:xfrm>
            <a:off x="40950088" y="3474306"/>
            <a:ext cx="2490299" cy="270843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400" i="1" dirty="0"/>
              <a:t>Figure 3: Chemical Structure of PFOA and PFOS</a:t>
            </a:r>
            <a:endParaRPr lang="en-US" sz="3400" i="1" dirty="0">
              <a:cs typeface="Calibri"/>
            </a:endParaRPr>
          </a:p>
        </p:txBody>
      </p:sp>
      <p:pic>
        <p:nvPicPr>
          <p:cNvPr id="15" name="Picture 14" descr="Text&#10;&#10;Description automatically generated">
            <a:extLst>
              <a:ext uri="{FF2B5EF4-FFF2-40B4-BE49-F238E27FC236}">
                <a16:creationId xmlns:a16="http://schemas.microsoft.com/office/drawing/2014/main" id="{D445D02F-A304-4974-AB99-EC6243D9CB3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67838" y="-111856"/>
            <a:ext cx="7785197" cy="3126585"/>
          </a:xfrm>
          <a:prstGeom prst="rect">
            <a:avLst/>
          </a:prstGeom>
        </p:spPr>
      </p:pic>
    </p:spTree>
    <p:extLst>
      <p:ext uri="{BB962C8B-B14F-4D97-AF65-F5344CB8AC3E}">
        <p14:creationId xmlns:p14="http://schemas.microsoft.com/office/powerpoint/2010/main" val="869737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3717</TotalTime>
  <Words>806</Words>
  <Application>Microsoft Office PowerPoint</Application>
  <PresentationFormat>Custom</PresentationFormat>
  <Paragraphs>42</Paragraphs>
  <Slides>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Arial</vt:lpstr>
      <vt:lpstr>Arial,Sans-Serif</vt:lpstr>
      <vt:lpstr>Calibri</vt:lpstr>
      <vt:lpstr>Calibri Light</vt:lpstr>
      <vt:lpstr>Courier New</vt:lpstr>
      <vt:lpstr>Courier New,monospace</vt:lpstr>
      <vt:lpstr>Lato</vt:lpstr>
      <vt:lpstr>MS Reference Sans Serif</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Caitlin Burnett</dc:creator>
  <cp:lastModifiedBy>Murcko, Sara</cp:lastModifiedBy>
  <cp:revision>1354</cp:revision>
  <dcterms:created xsi:type="dcterms:W3CDTF">2019-04-18T19:58:32Z</dcterms:created>
  <dcterms:modified xsi:type="dcterms:W3CDTF">2021-04-26T02:30:21Z</dcterms:modified>
</cp:coreProperties>
</file>