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1"/>
  </p:sldMasterIdLst>
  <p:notesMasterIdLst>
    <p:notesMasterId r:id="rId19"/>
  </p:notesMasterIdLst>
  <p:sldIdLst>
    <p:sldId id="256" r:id="rId2"/>
    <p:sldId id="267" r:id="rId3"/>
    <p:sldId id="259" r:id="rId4"/>
    <p:sldId id="261" r:id="rId5"/>
    <p:sldId id="268" r:id="rId6"/>
    <p:sldId id="262" r:id="rId7"/>
    <p:sldId id="263" r:id="rId8"/>
    <p:sldId id="264" r:id="rId9"/>
    <p:sldId id="269" r:id="rId10"/>
    <p:sldId id="265" r:id="rId11"/>
    <p:sldId id="266" r:id="rId12"/>
    <p:sldId id="270" r:id="rId13"/>
    <p:sldId id="271" r:id="rId14"/>
    <p:sldId id="274" r:id="rId15"/>
    <p:sldId id="273" r:id="rId16"/>
    <p:sldId id="275"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599"/>
  </p:normalViewPr>
  <p:slideViewPr>
    <p:cSldViewPr snapToGrid="0" snapToObjects="1">
      <p:cViewPr varScale="1">
        <p:scale>
          <a:sx n="106" d="100"/>
          <a:sy n="106" d="100"/>
        </p:scale>
        <p:origin x="79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A3E1A9-AED4-6849-AED1-5B33CBE6309A}" type="datetimeFigureOut">
              <a:rPr lang="en-US" smtClean="0"/>
              <a:t>4/25/21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1E897E-9EF1-4B42-B665-6D0260B1FD9B}" type="slidenum">
              <a:rPr lang="en-US" smtClean="0"/>
              <a:t>‹#›</a:t>
            </a:fld>
            <a:endParaRPr lang="en-US"/>
          </a:p>
        </p:txBody>
      </p:sp>
    </p:spTree>
    <p:extLst>
      <p:ext uri="{BB962C8B-B14F-4D97-AF65-F5344CB8AC3E}">
        <p14:creationId xmlns:p14="http://schemas.microsoft.com/office/powerpoint/2010/main" val="1782605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name is Danielle</a:t>
            </a:r>
            <a:r>
              <a:rPr lang="en-US" baseline="0" dirty="0" smtClean="0"/>
              <a:t> Curtin and I will be discussing my research project on </a:t>
            </a:r>
            <a:endParaRPr lang="en-US" dirty="0"/>
          </a:p>
        </p:txBody>
      </p:sp>
      <p:sp>
        <p:nvSpPr>
          <p:cNvPr id="4" name="Slide Number Placeholder 3"/>
          <p:cNvSpPr>
            <a:spLocks noGrp="1"/>
          </p:cNvSpPr>
          <p:nvPr>
            <p:ph type="sldNum" sz="quarter" idx="10"/>
          </p:nvPr>
        </p:nvSpPr>
        <p:spPr/>
        <p:txBody>
          <a:bodyPr/>
          <a:lstStyle/>
          <a:p>
            <a:fld id="{941E897E-9EF1-4B42-B665-6D0260B1FD9B}" type="slidenum">
              <a:rPr lang="en-US" smtClean="0"/>
              <a:t>1</a:t>
            </a:fld>
            <a:endParaRPr lang="en-US"/>
          </a:p>
        </p:txBody>
      </p:sp>
    </p:spTree>
    <p:extLst>
      <p:ext uri="{BB962C8B-B14F-4D97-AF65-F5344CB8AC3E}">
        <p14:creationId xmlns:p14="http://schemas.microsoft.com/office/powerpoint/2010/main" val="19319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matched pairs platform</a:t>
            </a:r>
            <a:r>
              <a:rPr lang="en-US" baseline="0" dirty="0" smtClean="0"/>
              <a:t> in JMP enables a hypothesis test to be conducted in order to determine if there is a significant difference. Here, the knowledge is tested to show the effect of Project ECHO. Each providers answers were averaged in order to calculate the difference in overall knowledge. There is a mean difference seen of 0.34821, meaning their knowledge overall did increase between all of the providers. A </a:t>
            </a:r>
            <a:r>
              <a:rPr lang="en-US" baseline="0" dirty="0" err="1" smtClean="0"/>
              <a:t>Bonferonni</a:t>
            </a:r>
            <a:r>
              <a:rPr lang="en-US" baseline="0" dirty="0" smtClean="0"/>
              <a:t> Correction was used because of the small sample size. This correction is used to avoid getting a Type 1 error, which is rejecting a true null hypothesis. The correction is done by dividing the alpha level by the number of tests performed, which would be the number of knowledge questions asked. After the calculation, the alpha which will be compared to the p-value is 0.003. With this correction to alpha, making it conservative, it is concluded that the test is not statistically significant, with the p-value being much larger than 0.003. With the small sample size, it is difficult to see significant differences even though overall, there was a positive mean difference seen. </a:t>
            </a:r>
            <a:endParaRPr lang="en-US" dirty="0"/>
          </a:p>
        </p:txBody>
      </p:sp>
      <p:sp>
        <p:nvSpPr>
          <p:cNvPr id="4" name="Slide Number Placeholder 3"/>
          <p:cNvSpPr>
            <a:spLocks noGrp="1"/>
          </p:cNvSpPr>
          <p:nvPr>
            <p:ph type="sldNum" sz="quarter" idx="10"/>
          </p:nvPr>
        </p:nvSpPr>
        <p:spPr/>
        <p:txBody>
          <a:bodyPr/>
          <a:lstStyle/>
          <a:p>
            <a:fld id="{941E897E-9EF1-4B42-B665-6D0260B1FD9B}" type="slidenum">
              <a:rPr lang="en-US" smtClean="0"/>
              <a:t>10</a:t>
            </a:fld>
            <a:endParaRPr lang="en-US"/>
          </a:p>
        </p:txBody>
      </p:sp>
    </p:spTree>
    <p:extLst>
      <p:ext uri="{BB962C8B-B14F-4D97-AF65-F5344CB8AC3E}">
        <p14:creationId xmlns:p14="http://schemas.microsoft.com/office/powerpoint/2010/main" val="1393811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matched pairs test was conducted in JMP to analyze the difference in confidence questions, just as it was done to the knowledge questions. Again, because there</a:t>
            </a:r>
            <a:r>
              <a:rPr lang="en-US" baseline="0" dirty="0" smtClean="0"/>
              <a:t> are only 7 providers, a </a:t>
            </a:r>
            <a:r>
              <a:rPr lang="en-US" baseline="0" dirty="0" err="1" smtClean="0"/>
              <a:t>Bonferonni</a:t>
            </a:r>
            <a:r>
              <a:rPr lang="en-US" baseline="0" dirty="0" smtClean="0"/>
              <a:t> Correction was used to reduce the chance of a false positive result. After the calculation, the p-value is now being compared to 0.0025. With the p-value being much larger than 0.0025, it cannot be concluded that the difference is statistically significant. There is an improvement seen between the pre and post questions, as seen with a positive mean difference of 0.10827</a:t>
            </a:r>
            <a:endParaRPr lang="en-US" dirty="0"/>
          </a:p>
        </p:txBody>
      </p:sp>
      <p:sp>
        <p:nvSpPr>
          <p:cNvPr id="4" name="Slide Number Placeholder 3"/>
          <p:cNvSpPr>
            <a:spLocks noGrp="1"/>
          </p:cNvSpPr>
          <p:nvPr>
            <p:ph type="sldNum" sz="quarter" idx="10"/>
          </p:nvPr>
        </p:nvSpPr>
        <p:spPr/>
        <p:txBody>
          <a:bodyPr/>
          <a:lstStyle/>
          <a:p>
            <a:fld id="{941E897E-9EF1-4B42-B665-6D0260B1FD9B}" type="slidenum">
              <a:rPr lang="en-US" smtClean="0"/>
              <a:t>11</a:t>
            </a:fld>
            <a:endParaRPr lang="en-US"/>
          </a:p>
        </p:txBody>
      </p:sp>
    </p:spTree>
    <p:extLst>
      <p:ext uri="{BB962C8B-B14F-4D97-AF65-F5344CB8AC3E}">
        <p14:creationId xmlns:p14="http://schemas.microsoft.com/office/powerpoint/2010/main" val="727831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the distribution platform</a:t>
            </a:r>
            <a:r>
              <a:rPr lang="en-US" baseline="0" dirty="0" smtClean="0"/>
              <a:t> in JMP, the confidence difference was calculated and analyzed, as shown. The distribution shows a moderately normal distribution, but skewed right. This means that the provider’s knowledge most likely either did not change or changed for the better. This being said, differences less than zero actually show that their knowledge decreased after working with Project ECHO. The outcome is similar to that of the matched pairs test, agreeing that there is not a significant enough difference.</a:t>
            </a:r>
            <a:endParaRPr lang="en-US" dirty="0"/>
          </a:p>
        </p:txBody>
      </p:sp>
      <p:sp>
        <p:nvSpPr>
          <p:cNvPr id="4" name="Slide Number Placeholder 3"/>
          <p:cNvSpPr>
            <a:spLocks noGrp="1"/>
          </p:cNvSpPr>
          <p:nvPr>
            <p:ph type="sldNum" sz="quarter" idx="10"/>
          </p:nvPr>
        </p:nvSpPr>
        <p:spPr/>
        <p:txBody>
          <a:bodyPr/>
          <a:lstStyle/>
          <a:p>
            <a:fld id="{941E897E-9EF1-4B42-B665-6D0260B1FD9B}" type="slidenum">
              <a:rPr lang="en-US" smtClean="0"/>
              <a:t>12</a:t>
            </a:fld>
            <a:endParaRPr lang="en-US"/>
          </a:p>
        </p:txBody>
      </p:sp>
    </p:spTree>
    <p:extLst>
      <p:ext uri="{BB962C8B-B14F-4D97-AF65-F5344CB8AC3E}">
        <p14:creationId xmlns:p14="http://schemas.microsoft.com/office/powerpoint/2010/main" val="1599485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the distribution platform</a:t>
            </a:r>
            <a:r>
              <a:rPr lang="en-US" baseline="0" dirty="0" smtClean="0"/>
              <a:t> in JMP, the confidence difference was calculated and analyzed, as shown. This analysis is compared to the match pairs test to confirm the results. The distribution does not appear normal, with negative values meaning their confidence decreased in the post questions compared to the pre questions. The overall mean is positive, as discussed in the matched pairs test, meaning there overall is a positive change, but not enough to be statistically significant, this is supported by the matched pairs test.</a:t>
            </a:r>
            <a:endParaRPr lang="en-US" dirty="0"/>
          </a:p>
        </p:txBody>
      </p:sp>
      <p:sp>
        <p:nvSpPr>
          <p:cNvPr id="4" name="Slide Number Placeholder 3"/>
          <p:cNvSpPr>
            <a:spLocks noGrp="1"/>
          </p:cNvSpPr>
          <p:nvPr>
            <p:ph type="sldNum" sz="quarter" idx="10"/>
          </p:nvPr>
        </p:nvSpPr>
        <p:spPr/>
        <p:txBody>
          <a:bodyPr/>
          <a:lstStyle/>
          <a:p>
            <a:fld id="{941E897E-9EF1-4B42-B665-6D0260B1FD9B}" type="slidenum">
              <a:rPr lang="en-US" smtClean="0"/>
              <a:t>13</a:t>
            </a:fld>
            <a:endParaRPr lang="en-US"/>
          </a:p>
        </p:txBody>
      </p:sp>
    </p:spTree>
    <p:extLst>
      <p:ext uri="{BB962C8B-B14F-4D97-AF65-F5344CB8AC3E}">
        <p14:creationId xmlns:p14="http://schemas.microsoft.com/office/powerpoint/2010/main" val="1579001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matched pairs test</a:t>
            </a:r>
            <a:r>
              <a:rPr lang="en-US" baseline="0" dirty="0" smtClean="0"/>
              <a:t> shows an example of one of the specific questions included in the survey. This question asked their knowledge of referral resources for local community resources and social supports services to support addiction care. Only one provider’s knowledge score decreased, while the others all improved or stayed the same. With a p-value of 0.0714, it is not statistically significant, but with a mean difference of 0.85714, you can see there was improvement. Looking at a question in more detail can allow Project ECHO to know exactly where processes are working, and where they need improvement in.</a:t>
            </a:r>
            <a:endParaRPr lang="en-US" dirty="0"/>
          </a:p>
        </p:txBody>
      </p:sp>
      <p:sp>
        <p:nvSpPr>
          <p:cNvPr id="4" name="Slide Number Placeholder 3"/>
          <p:cNvSpPr>
            <a:spLocks noGrp="1"/>
          </p:cNvSpPr>
          <p:nvPr>
            <p:ph type="sldNum" sz="quarter" idx="10"/>
          </p:nvPr>
        </p:nvSpPr>
        <p:spPr/>
        <p:txBody>
          <a:bodyPr/>
          <a:lstStyle/>
          <a:p>
            <a:fld id="{941E897E-9EF1-4B42-B665-6D0260B1FD9B}" type="slidenum">
              <a:rPr lang="en-US" smtClean="0"/>
              <a:t>14</a:t>
            </a:fld>
            <a:endParaRPr lang="en-US"/>
          </a:p>
        </p:txBody>
      </p:sp>
    </p:spTree>
    <p:extLst>
      <p:ext uri="{BB962C8B-B14F-4D97-AF65-F5344CB8AC3E}">
        <p14:creationId xmlns:p14="http://schemas.microsoft.com/office/powerpoint/2010/main" val="1386429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Looking at specific questions can allow the team to convey where medical</a:t>
            </a:r>
            <a:r>
              <a:rPr lang="en-US" baseline="0" dirty="0" smtClean="0"/>
              <a:t> professionals working with the patients may need extra support in, while some areas made them more knowledgeable and confident.</a:t>
            </a:r>
            <a:endParaRPr lang="en-US" dirty="0"/>
          </a:p>
        </p:txBody>
      </p:sp>
      <p:sp>
        <p:nvSpPr>
          <p:cNvPr id="4" name="Slide Number Placeholder 3"/>
          <p:cNvSpPr>
            <a:spLocks noGrp="1"/>
          </p:cNvSpPr>
          <p:nvPr>
            <p:ph type="sldNum" sz="quarter" idx="10"/>
          </p:nvPr>
        </p:nvSpPr>
        <p:spPr/>
        <p:txBody>
          <a:bodyPr/>
          <a:lstStyle/>
          <a:p>
            <a:fld id="{941E897E-9EF1-4B42-B665-6D0260B1FD9B}" type="slidenum">
              <a:rPr lang="en-US" smtClean="0"/>
              <a:t>15</a:t>
            </a:fld>
            <a:endParaRPr lang="en-US"/>
          </a:p>
        </p:txBody>
      </p:sp>
    </p:spTree>
    <p:extLst>
      <p:ext uri="{BB962C8B-B14F-4D97-AF65-F5344CB8AC3E}">
        <p14:creationId xmlns:p14="http://schemas.microsoft.com/office/powerpoint/2010/main" val="17667720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your time,</a:t>
            </a:r>
            <a:r>
              <a:rPr lang="en-US" baseline="0" dirty="0" smtClean="0"/>
              <a:t> I would like to open it up to any questions you may have.</a:t>
            </a:r>
            <a:endParaRPr lang="en-US" dirty="0"/>
          </a:p>
        </p:txBody>
      </p:sp>
      <p:sp>
        <p:nvSpPr>
          <p:cNvPr id="4" name="Slide Number Placeholder 3"/>
          <p:cNvSpPr>
            <a:spLocks noGrp="1"/>
          </p:cNvSpPr>
          <p:nvPr>
            <p:ph type="sldNum" sz="quarter" idx="10"/>
          </p:nvPr>
        </p:nvSpPr>
        <p:spPr/>
        <p:txBody>
          <a:bodyPr/>
          <a:lstStyle/>
          <a:p>
            <a:fld id="{941E897E-9EF1-4B42-B665-6D0260B1FD9B}" type="slidenum">
              <a:rPr lang="en-US" smtClean="0"/>
              <a:t>16</a:t>
            </a:fld>
            <a:endParaRPr lang="en-US"/>
          </a:p>
        </p:txBody>
      </p:sp>
    </p:spTree>
    <p:extLst>
      <p:ext uri="{BB962C8B-B14F-4D97-AF65-F5344CB8AC3E}">
        <p14:creationId xmlns:p14="http://schemas.microsoft.com/office/powerpoint/2010/main" val="2067315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smtClean="0"/>
              <a:t>In the United States, specifically New Hampshire, many</a:t>
            </a:r>
            <a:r>
              <a:rPr lang="en-US" sz="1200" baseline="0" dirty="0" smtClean="0"/>
              <a:t> struggle with drug addiction.</a:t>
            </a:r>
            <a:r>
              <a:rPr lang="en-US" sz="1200" dirty="0" smtClean="0"/>
              <a:t> With this crisis, there is a need for support and treatments for these patients when they go to a facility. Project ECHO, which partners with the University of New Hampshire, is a practice that allows a group of specialists to video call practitioners who need to assist patients that require attention regarding substance use. This allows the licensed specialists to help perform and administer aid that may not be able to be done without their knowledge and assistance. The goal of Project ECHO is for everyone involved to learn more and feel more confident about helping the patients in need. There is a stigma around patients suffering from Substance Use Disorder, which sometimes results in not knowing enough about how to administer help to these individuals. With Project ECHO, these walls begin to come down, and more practices and skills are taught and learned in order to improve the lives of these patients. Along with the collaboration allowed by Project ECHO, there is knowledge gained about what addiction does to the patient and how it affects their mental health as well. This education paves the way to a brighter future where stigma around addiction is lessened. </a:t>
            </a:r>
            <a:endParaRPr lang="en-US" sz="1200" dirty="0" smtClean="0">
              <a:effectLst/>
            </a:endParaRPr>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941E897E-9EF1-4B42-B665-6D0260B1FD9B}" type="slidenum">
              <a:rPr lang="en-US" smtClean="0"/>
              <a:t>2</a:t>
            </a:fld>
            <a:endParaRPr lang="en-US"/>
          </a:p>
        </p:txBody>
      </p:sp>
    </p:spTree>
    <p:extLst>
      <p:ext uri="{BB962C8B-B14F-4D97-AF65-F5344CB8AC3E}">
        <p14:creationId xmlns:p14="http://schemas.microsoft.com/office/powerpoint/2010/main" val="921971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data set used for this analysis is a survey that was provided by Kelsi West, the project director. Seven providers were willing and able to complete the survey. They were given the questions before collaborating with Project ECHO. It includes 16 questions regarding knowledge surrounding treatment of patients with substance use disorder, and 20 questions about their confidence. These same questions are asked after working with project ECHO. Other questions that were a part of the survey included questions about the providers background, demographics, etc. It is assumed that the providers answered the questions truthfully and to the best of their ability. </a:t>
            </a:r>
            <a:endParaRPr lang="en-US" dirty="0"/>
          </a:p>
        </p:txBody>
      </p:sp>
      <p:sp>
        <p:nvSpPr>
          <p:cNvPr id="4" name="Slide Number Placeholder 3"/>
          <p:cNvSpPr>
            <a:spLocks noGrp="1"/>
          </p:cNvSpPr>
          <p:nvPr>
            <p:ph type="sldNum" sz="quarter" idx="10"/>
          </p:nvPr>
        </p:nvSpPr>
        <p:spPr/>
        <p:txBody>
          <a:bodyPr/>
          <a:lstStyle/>
          <a:p>
            <a:fld id="{941E897E-9EF1-4B42-B665-6D0260B1FD9B}" type="slidenum">
              <a:rPr lang="en-US" smtClean="0"/>
              <a:t>3</a:t>
            </a:fld>
            <a:endParaRPr lang="en-US"/>
          </a:p>
        </p:txBody>
      </p:sp>
    </p:spTree>
    <p:extLst>
      <p:ext uri="{BB962C8B-B14F-4D97-AF65-F5344CB8AC3E}">
        <p14:creationId xmlns:p14="http://schemas.microsoft.com/office/powerpoint/2010/main" val="700615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scale of which the questions were answered range from not knowledgeable to very knowledgeable, and not confident to completely confident.</a:t>
            </a:r>
          </a:p>
          <a:p>
            <a:r>
              <a:rPr lang="en-US" baseline="0" dirty="0" smtClean="0"/>
              <a:t>Once I had received the surveys I completed data cleaning, in which I recoded the data from qualitative responses to quantitative responses in order to perform the analysis.</a:t>
            </a:r>
            <a:endParaRPr lang="en-US" dirty="0"/>
          </a:p>
        </p:txBody>
      </p:sp>
      <p:sp>
        <p:nvSpPr>
          <p:cNvPr id="4" name="Slide Number Placeholder 3"/>
          <p:cNvSpPr>
            <a:spLocks noGrp="1"/>
          </p:cNvSpPr>
          <p:nvPr>
            <p:ph type="sldNum" sz="quarter" idx="10"/>
          </p:nvPr>
        </p:nvSpPr>
        <p:spPr/>
        <p:txBody>
          <a:bodyPr/>
          <a:lstStyle/>
          <a:p>
            <a:fld id="{941E897E-9EF1-4B42-B665-6D0260B1FD9B}" type="slidenum">
              <a:rPr lang="en-US" smtClean="0"/>
              <a:t>4</a:t>
            </a:fld>
            <a:endParaRPr lang="en-US"/>
          </a:p>
        </p:txBody>
      </p:sp>
    </p:spTree>
    <p:extLst>
      <p:ext uri="{BB962C8B-B14F-4D97-AF65-F5344CB8AC3E}">
        <p14:creationId xmlns:p14="http://schemas.microsoft.com/office/powerpoint/2010/main" val="1001896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a:t>
            </a:r>
            <a:r>
              <a:rPr lang="en-US" baseline="0" dirty="0" smtClean="0"/>
              <a:t> to learn more about the background such as who the providers are, the extent of the opioid use crisis, and more, exploratory data analysis was conducted to understand the data.</a:t>
            </a:r>
            <a:endParaRPr lang="en-US" dirty="0"/>
          </a:p>
        </p:txBody>
      </p:sp>
      <p:sp>
        <p:nvSpPr>
          <p:cNvPr id="4" name="Slide Number Placeholder 3"/>
          <p:cNvSpPr>
            <a:spLocks noGrp="1"/>
          </p:cNvSpPr>
          <p:nvPr>
            <p:ph type="sldNum" sz="quarter" idx="10"/>
          </p:nvPr>
        </p:nvSpPr>
        <p:spPr/>
        <p:txBody>
          <a:bodyPr/>
          <a:lstStyle/>
          <a:p>
            <a:fld id="{941E897E-9EF1-4B42-B665-6D0260B1FD9B}" type="slidenum">
              <a:rPr lang="en-US" smtClean="0"/>
              <a:t>5</a:t>
            </a:fld>
            <a:endParaRPr lang="en-US"/>
          </a:p>
        </p:txBody>
      </p:sp>
    </p:spTree>
    <p:extLst>
      <p:ext uri="{BB962C8B-B14F-4D97-AF65-F5344CB8AC3E}">
        <p14:creationId xmlns:p14="http://schemas.microsoft.com/office/powerpoint/2010/main" val="1987976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The New</a:t>
            </a:r>
            <a:r>
              <a:rPr lang="en-US" sz="1200" b="0" i="0" u="none" strike="noStrike" kern="1200" baseline="0" dirty="0" smtClean="0">
                <a:solidFill>
                  <a:schemeClr val="tx1"/>
                </a:solidFill>
                <a:effectLst/>
                <a:latin typeface="+mn-lt"/>
                <a:ea typeface="+mn-ea"/>
                <a:cs typeface="+mn-cs"/>
              </a:rPr>
              <a:t> Hampshire Department of Health and Human Services states that “</a:t>
            </a:r>
            <a:r>
              <a:rPr lang="en-US" sz="1200" b="0" i="0" u="none" strike="noStrike" kern="1200" dirty="0" smtClean="0">
                <a:solidFill>
                  <a:schemeClr val="tx1"/>
                </a:solidFill>
                <a:effectLst/>
                <a:latin typeface="+mn-lt"/>
                <a:ea typeface="+mn-ea"/>
                <a:cs typeface="+mn-cs"/>
              </a:rPr>
              <a:t>The term “opioids” refers to prescription medications used to relieve pain as well as illegal drugs such as heroin. Opioids are highly addictive. In New Hampshire, and across the United States, there is an opioid addiction crisis. This crisis includes heroin, street fentanyl, other illicit opioids, and the misuse of prescription drugs.” end quote Changes</a:t>
            </a:r>
            <a:r>
              <a:rPr lang="en-US" sz="1200" b="0" i="0" u="none" strike="noStrike" kern="1200" baseline="0" dirty="0" smtClean="0">
                <a:solidFill>
                  <a:schemeClr val="tx1"/>
                </a:solidFill>
                <a:effectLst/>
                <a:latin typeface="+mn-lt"/>
                <a:ea typeface="+mn-ea"/>
                <a:cs typeface="+mn-cs"/>
              </a:rPr>
              <a:t> are being made to tame this crisis, including the work of Project ECHO. In this histogram, the number of deaths due to opioid use are measured by counties in NH. The highlighted bars represent where the 7 providers are located. The most recent data found was between 2017-2019.</a:t>
            </a:r>
            <a:endParaRPr lang="en-US" dirty="0"/>
          </a:p>
        </p:txBody>
      </p:sp>
      <p:sp>
        <p:nvSpPr>
          <p:cNvPr id="4" name="Slide Number Placeholder 3"/>
          <p:cNvSpPr>
            <a:spLocks noGrp="1"/>
          </p:cNvSpPr>
          <p:nvPr>
            <p:ph type="sldNum" sz="quarter" idx="10"/>
          </p:nvPr>
        </p:nvSpPr>
        <p:spPr/>
        <p:txBody>
          <a:bodyPr/>
          <a:lstStyle/>
          <a:p>
            <a:fld id="{941E897E-9EF1-4B42-B665-6D0260B1FD9B}" type="slidenum">
              <a:rPr lang="en-US" smtClean="0"/>
              <a:t>6</a:t>
            </a:fld>
            <a:endParaRPr lang="en-US"/>
          </a:p>
        </p:txBody>
      </p:sp>
    </p:spTree>
    <p:extLst>
      <p:ext uri="{BB962C8B-B14F-4D97-AF65-F5344CB8AC3E}">
        <p14:creationId xmlns:p14="http://schemas.microsoft.com/office/powerpoint/2010/main" val="338834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graph shows the distribution of the position held by the respondents of the survey.</a:t>
            </a:r>
            <a:r>
              <a:rPr lang="en-US" baseline="0" dirty="0" smtClean="0"/>
              <a:t> The most represented role is a nurse practitioner, and the least represented are chief medical officers and psychiatrists.</a:t>
            </a:r>
            <a:endParaRPr lang="en-US" dirty="0"/>
          </a:p>
        </p:txBody>
      </p:sp>
      <p:sp>
        <p:nvSpPr>
          <p:cNvPr id="4" name="Slide Number Placeholder 3"/>
          <p:cNvSpPr>
            <a:spLocks noGrp="1"/>
          </p:cNvSpPr>
          <p:nvPr>
            <p:ph type="sldNum" sz="quarter" idx="10"/>
          </p:nvPr>
        </p:nvSpPr>
        <p:spPr/>
        <p:txBody>
          <a:bodyPr/>
          <a:lstStyle/>
          <a:p>
            <a:fld id="{941E897E-9EF1-4B42-B665-6D0260B1FD9B}" type="slidenum">
              <a:rPr lang="en-US" smtClean="0"/>
              <a:t>7</a:t>
            </a:fld>
            <a:endParaRPr lang="en-US"/>
          </a:p>
        </p:txBody>
      </p:sp>
    </p:spTree>
    <p:extLst>
      <p:ext uri="{BB962C8B-B14F-4D97-AF65-F5344CB8AC3E}">
        <p14:creationId xmlns:p14="http://schemas.microsoft.com/office/powerpoint/2010/main" val="137462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distribution allows us to see how many patients are under the respondents care for opioid use disorder with medication assisted treatment. These numbers range from 10 patients to 700. The difference between providers can be due to the type of facility that the professionals work at as well as where they are located. </a:t>
            </a:r>
            <a:endParaRPr lang="en-US" dirty="0"/>
          </a:p>
        </p:txBody>
      </p:sp>
      <p:sp>
        <p:nvSpPr>
          <p:cNvPr id="4" name="Slide Number Placeholder 3"/>
          <p:cNvSpPr>
            <a:spLocks noGrp="1"/>
          </p:cNvSpPr>
          <p:nvPr>
            <p:ph type="sldNum" sz="quarter" idx="10"/>
          </p:nvPr>
        </p:nvSpPr>
        <p:spPr/>
        <p:txBody>
          <a:bodyPr/>
          <a:lstStyle/>
          <a:p>
            <a:fld id="{941E897E-9EF1-4B42-B665-6D0260B1FD9B}" type="slidenum">
              <a:rPr lang="en-US" smtClean="0"/>
              <a:t>8</a:t>
            </a:fld>
            <a:endParaRPr lang="en-US"/>
          </a:p>
        </p:txBody>
      </p:sp>
    </p:spTree>
    <p:extLst>
      <p:ext uri="{BB962C8B-B14F-4D97-AF65-F5344CB8AC3E}">
        <p14:creationId xmlns:p14="http://schemas.microsoft.com/office/powerpoint/2010/main" val="2001363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a:t>
            </a:r>
            <a:r>
              <a:rPr lang="en-US" baseline="0" dirty="0" smtClean="0"/>
              <a:t> data cleaning and management, the analysis was conducted to find if there is a significant difference of confidence and knowledge before and after working with Project ECHO.</a:t>
            </a:r>
            <a:endParaRPr lang="en-US" dirty="0"/>
          </a:p>
        </p:txBody>
      </p:sp>
      <p:sp>
        <p:nvSpPr>
          <p:cNvPr id="4" name="Slide Number Placeholder 3"/>
          <p:cNvSpPr>
            <a:spLocks noGrp="1"/>
          </p:cNvSpPr>
          <p:nvPr>
            <p:ph type="sldNum" sz="quarter" idx="10"/>
          </p:nvPr>
        </p:nvSpPr>
        <p:spPr/>
        <p:txBody>
          <a:bodyPr/>
          <a:lstStyle/>
          <a:p>
            <a:fld id="{941E897E-9EF1-4B42-B665-6D0260B1FD9B}" type="slidenum">
              <a:rPr lang="en-US" smtClean="0"/>
              <a:t>9</a:t>
            </a:fld>
            <a:endParaRPr lang="en-US"/>
          </a:p>
        </p:txBody>
      </p:sp>
    </p:spTree>
    <p:extLst>
      <p:ext uri="{BB962C8B-B14F-4D97-AF65-F5344CB8AC3E}">
        <p14:creationId xmlns:p14="http://schemas.microsoft.com/office/powerpoint/2010/main" val="1197966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28403" y="945913"/>
            <a:ext cx="8637073" cy="2618554"/>
          </a:xfrm>
        </p:spPr>
        <p:txBody>
          <a:bodyPr bIns="0" anchor="b">
            <a:normAutofit/>
          </a:bodyPr>
          <a:lstStyle>
            <a:lvl1pPr algn="l">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1128404" y="3564467"/>
            <a:ext cx="8637072" cy="1071095"/>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9192B78-10E5-EA47-A03E-DB62A1C000AF}" type="datetimeFigureOut">
              <a:rPr lang="en-US" smtClean="0"/>
              <a:t>4/14/21</a:t>
            </a:fld>
            <a:endParaRPr lang="en-US"/>
          </a:p>
        </p:txBody>
      </p:sp>
      <p:sp>
        <p:nvSpPr>
          <p:cNvPr id="5" name="Footer Placeholder 4"/>
          <p:cNvSpPr>
            <a:spLocks noGrp="1"/>
          </p:cNvSpPr>
          <p:nvPr>
            <p:ph type="ftr" sz="quarter" idx="11"/>
          </p:nvPr>
        </p:nvSpPr>
        <p:spPr>
          <a:xfrm>
            <a:off x="1127124" y="329307"/>
            <a:ext cx="5943668" cy="309201"/>
          </a:xfrm>
        </p:spPr>
        <p:txBody>
          <a:bodyPr/>
          <a:lstStyle/>
          <a:p>
            <a:endParaRPr lang="en-US"/>
          </a:p>
        </p:txBody>
      </p:sp>
      <p:sp>
        <p:nvSpPr>
          <p:cNvPr id="6" name="Slide Number Placeholder 5"/>
          <p:cNvSpPr>
            <a:spLocks noGrp="1"/>
          </p:cNvSpPr>
          <p:nvPr>
            <p:ph type="sldNum" sz="quarter" idx="12"/>
          </p:nvPr>
        </p:nvSpPr>
        <p:spPr>
          <a:xfrm>
            <a:off x="9924392" y="134930"/>
            <a:ext cx="811019" cy="503578"/>
          </a:xfrm>
        </p:spPr>
        <p:txBody>
          <a:bodyPr/>
          <a:lstStyle/>
          <a:p>
            <a:fld id="{243A1B4C-B031-2C42-A186-475001B35403}" type="slidenum">
              <a:rPr lang="en-US" smtClean="0"/>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192B78-10E5-EA47-A03E-DB62A1C000AF}" type="datetimeFigureOut">
              <a:rPr lang="en-US" smtClean="0"/>
              <a:t>4/14/21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3A1B4C-B031-2C42-A186-475001B35403}" type="slidenum">
              <a:rPr lang="en-US" smtClean="0"/>
              <a:t>‹#›</a:t>
            </a:fld>
            <a:endParaRPr lang="en-US"/>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4709" y="798973"/>
            <a:ext cx="1615742" cy="4659889"/>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30270" y="798973"/>
            <a:ext cx="7828830" cy="46598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192B78-10E5-EA47-A03E-DB62A1C000AF}" type="datetimeFigureOut">
              <a:rPr lang="en-US" smtClean="0"/>
              <a:t>4/14/21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3A1B4C-B031-2C42-A186-475001B35403}" type="slidenum">
              <a:rPr lang="en-US" smtClean="0"/>
              <a:t>‹#›</a:t>
            </a:fld>
            <a:endParaRPr lang="en-US"/>
          </a:p>
        </p:txBody>
      </p:sp>
      <p:pic>
        <p:nvPicPr>
          <p:cNvPr id="17" name="Picture 16"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59215" b="36435"/>
          <a:stretch/>
        </p:blipFill>
        <p:spPr>
          <a:xfrm rot="5400000">
            <a:off x="8642279" y="3046916"/>
            <a:ext cx="4663440" cy="15544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sz="1200"/>
            </a:lvl1pPr>
          </a:lstStyle>
          <a:p>
            <a:fld id="{79192B78-10E5-EA47-A03E-DB62A1C000AF}" type="datetimeFigureOut">
              <a:rPr lang="en-US" smtClean="0"/>
              <a:t>4/14/21</a:t>
            </a:fld>
            <a:endParaRPr lang="en-US"/>
          </a:p>
        </p:txBody>
      </p:sp>
      <p:sp>
        <p:nvSpPr>
          <p:cNvPr id="5" name="Footer Placeholder 4"/>
          <p:cNvSpPr>
            <a:spLocks noGrp="1"/>
          </p:cNvSpPr>
          <p:nvPr>
            <p:ph type="ftr" sz="quarter" idx="11"/>
          </p:nvPr>
        </p:nvSpPr>
        <p:spPr/>
        <p:txBody>
          <a:bodyPr/>
          <a:lstStyle>
            <a:lvl1pPr>
              <a:defRPr sz="1200"/>
            </a:lvl1pPr>
          </a:lstStyle>
          <a:p>
            <a:endParaRPr lang="en-US"/>
          </a:p>
        </p:txBody>
      </p:sp>
      <p:sp>
        <p:nvSpPr>
          <p:cNvPr id="6" name="Slide Number Placeholder 5"/>
          <p:cNvSpPr>
            <a:spLocks noGrp="1"/>
          </p:cNvSpPr>
          <p:nvPr>
            <p:ph type="sldNum" sz="quarter" idx="12"/>
          </p:nvPr>
        </p:nvSpPr>
        <p:spPr/>
        <p:txBody>
          <a:bodyPr/>
          <a:lstStyle/>
          <a:p>
            <a:fld id="{243A1B4C-B031-2C42-A186-475001B35403}" type="slidenum">
              <a:rPr lang="en-US" smtClean="0"/>
              <a:t>‹#›</a:t>
            </a:fld>
            <a:endParaRPr lang="en-US"/>
          </a:p>
        </p:txBody>
      </p:sp>
      <p:pic>
        <p:nvPicPr>
          <p:cNvPr id="24" name="Picture 2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9167" y="1756129"/>
            <a:ext cx="8619060" cy="2050065"/>
          </a:xfrm>
        </p:spPr>
        <p:txBody>
          <a:bodyPr anchor="b">
            <a:normAutofit/>
          </a:bodyPr>
          <a:lstStyle>
            <a:lvl1pPr algn="l">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29166" y="3806195"/>
            <a:ext cx="861906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192B78-10E5-EA47-A03E-DB62A1C000AF}" type="datetimeFigureOut">
              <a:rPr lang="en-US" smtClean="0"/>
              <a:t>4/14/21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3A1B4C-B031-2C42-A186-475001B35403}" type="slidenum">
              <a:rPr lang="en-US" smtClean="0"/>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31052" y="958037"/>
            <a:ext cx="9605635" cy="10593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9166" y="2165621"/>
            <a:ext cx="4645152" cy="32938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95606" y="2171769"/>
            <a:ext cx="4645152" cy="328709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9192B78-10E5-EA47-A03E-DB62A1C000AF}" type="datetimeFigureOut">
              <a:rPr lang="en-US" smtClean="0"/>
              <a:t>4/14/21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3A1B4C-B031-2C42-A186-475001B35403}" type="slidenum">
              <a:rPr lang="en-US" smtClean="0"/>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9166" y="953336"/>
            <a:ext cx="9607661" cy="105631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9166" y="2169727"/>
            <a:ext cx="4645152" cy="801943"/>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9166" y="2974448"/>
            <a:ext cx="4645152" cy="24938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4337" y="2173181"/>
            <a:ext cx="4645152" cy="802237"/>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94337" y="2971669"/>
            <a:ext cx="4645152" cy="248719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9192B78-10E5-EA47-A03E-DB62A1C000AF}" type="datetimeFigureOut">
              <a:rPr lang="en-US" smtClean="0"/>
              <a:t>4/14/21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3A1B4C-B031-2C42-A186-475001B35403}" type="slidenum">
              <a:rPr lang="en-US" smtClean="0"/>
              <a:t>‹#›</a:t>
            </a:fld>
            <a:endParaRPr lang="en-US"/>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9192B78-10E5-EA47-A03E-DB62A1C000AF}" type="datetimeFigureOut">
              <a:rPr lang="en-US" smtClean="0"/>
              <a:t>4/14/21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3A1B4C-B031-2C42-A186-475001B35403}" type="slidenum">
              <a:rPr lang="en-US" smtClean="0"/>
              <a:t>‹#›</a:t>
            </a:fld>
            <a:endParaRPr lang="en-US"/>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192B78-10E5-EA47-A03E-DB62A1C000AF}" type="datetimeFigureOut">
              <a:rPr lang="en-US" smtClean="0"/>
              <a:t>4/14/21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3A1B4C-B031-2C42-A186-475001B3540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4291" y="952578"/>
            <a:ext cx="3275013" cy="2322176"/>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4723334" y="952578"/>
            <a:ext cx="6012470" cy="4505221"/>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4291" y="3274754"/>
            <a:ext cx="3275013" cy="217891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192B78-10E5-EA47-A03E-DB62A1C000AF}" type="datetimeFigureOut">
              <a:rPr lang="en-US" smtClean="0"/>
              <a:t>4/14/21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3A1B4C-B031-2C42-A186-475001B35403}" type="slidenum">
              <a:rPr lang="en-US" smtClean="0"/>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29124" y="1129513"/>
            <a:ext cx="5854872" cy="1924208"/>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28247" y="3053721"/>
            <a:ext cx="5846486" cy="2096013"/>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1125300" y="5469856"/>
            <a:ext cx="5849605" cy="320123"/>
          </a:xfrm>
        </p:spPr>
        <p:txBody>
          <a:bodyPr/>
          <a:lstStyle>
            <a:lvl1pPr algn="l">
              <a:defRPr/>
            </a:lvl1pPr>
          </a:lstStyle>
          <a:p>
            <a:fld id="{79192B78-10E5-EA47-A03E-DB62A1C000AF}" type="datetimeFigureOut">
              <a:rPr lang="en-US" smtClean="0"/>
              <a:t>4/14/21</a:t>
            </a:fld>
            <a:endParaRPr lang="en-US"/>
          </a:p>
        </p:txBody>
      </p:sp>
      <p:sp>
        <p:nvSpPr>
          <p:cNvPr id="6" name="Footer Placeholder 5"/>
          <p:cNvSpPr>
            <a:spLocks noGrp="1"/>
          </p:cNvSpPr>
          <p:nvPr>
            <p:ph type="ftr" sz="quarter" idx="11"/>
          </p:nvPr>
        </p:nvSpPr>
        <p:spPr>
          <a:xfrm>
            <a:off x="1125300" y="318640"/>
            <a:ext cx="4877818" cy="320931"/>
          </a:xfrm>
        </p:spPr>
        <p:txBody>
          <a:bodyPr/>
          <a:lstStyle/>
          <a:p>
            <a:endParaRPr lang="en-US" dirty="0"/>
          </a:p>
        </p:txBody>
      </p:sp>
      <p:sp>
        <p:nvSpPr>
          <p:cNvPr id="7" name="Slide Number Placeholder 6"/>
          <p:cNvSpPr>
            <a:spLocks noGrp="1"/>
          </p:cNvSpPr>
          <p:nvPr>
            <p:ph type="sldNum" sz="quarter" idx="12"/>
          </p:nvPr>
        </p:nvSpPr>
        <p:spPr>
          <a:xfrm>
            <a:off x="6176794" y="137408"/>
            <a:ext cx="811019" cy="503578"/>
          </a:xfrm>
        </p:spPr>
        <p:txBody>
          <a:bodyPr/>
          <a:lstStyle/>
          <a:p>
            <a:fld id="{243A1B4C-B031-2C42-A186-475001B35403}" type="slidenum">
              <a:rPr lang="en-US" smtClean="0"/>
              <a:t>‹#›</a:t>
            </a:fld>
            <a:endParaRPr lang="en-US"/>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1125460" y="643464"/>
            <a:ext cx="5879592" cy="15544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30270" y="953324"/>
            <a:ext cx="9603275" cy="1049235"/>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30270" y="2171769"/>
            <a:ext cx="9603275" cy="329457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32830" y="330370"/>
            <a:ext cx="2515396"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79192B78-10E5-EA47-A03E-DB62A1C000AF}" type="datetimeFigureOut">
              <a:rPr lang="en-US" smtClean="0"/>
              <a:t>4/14/21</a:t>
            </a:fld>
            <a:endParaRPr lang="en-US"/>
          </a:p>
        </p:txBody>
      </p:sp>
      <p:sp>
        <p:nvSpPr>
          <p:cNvPr id="5" name="Footer Placeholder 4"/>
          <p:cNvSpPr>
            <a:spLocks noGrp="1"/>
          </p:cNvSpPr>
          <p:nvPr>
            <p:ph type="ftr" sz="quarter" idx="3"/>
          </p:nvPr>
        </p:nvSpPr>
        <p:spPr>
          <a:xfrm>
            <a:off x="1130270"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918076" y="137408"/>
            <a:ext cx="811019" cy="503578"/>
          </a:xfrm>
          <a:prstGeom prst="rect">
            <a:avLst/>
          </a:prstGeom>
        </p:spPr>
        <p:txBody>
          <a:bodyPr vert="horz" lIns="91440" tIns="45720" rIns="91440" bIns="45720" rtlCol="0" anchor="t"/>
          <a:lstStyle>
            <a:lvl1pPr algn="r">
              <a:defRPr sz="2800">
                <a:solidFill>
                  <a:schemeClr val="accent1"/>
                </a:solidFill>
              </a:defRPr>
            </a:lvl1pPr>
          </a:lstStyle>
          <a:p>
            <a:fld id="{243A1B4C-B031-2C42-A186-475001B35403}" type="slidenum">
              <a:rPr lang="en-US" smtClean="0"/>
              <a:t>‹#›</a:t>
            </a:fld>
            <a:endParaRPr lang="en-US"/>
          </a:p>
        </p:txBody>
      </p:sp>
    </p:spTree>
    <p:extLst>
      <p:ext uri="{BB962C8B-B14F-4D97-AF65-F5344CB8AC3E}">
        <p14:creationId xmlns:p14="http://schemas.microsoft.com/office/powerpoint/2010/main" val="79304593"/>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rugabuse.gov/drug-topics/opioids/opioid-summaries-by-state/new-hampshire-opioid-"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tiff"/><Relationship Id="rId4" Type="http://schemas.openxmlformats.org/officeDocument/2006/relationships/image" Target="../media/image5.tiff"/><Relationship Id="rId5" Type="http://schemas.openxmlformats.org/officeDocument/2006/relationships/image" Target="../media/image6.tif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sz="4800" b="1" dirty="0"/>
              <a:t>Project ECHO and the </a:t>
            </a:r>
            <a:r>
              <a:rPr lang="en-US" sz="4800" b="1" dirty="0" smtClean="0"/>
              <a:t>Confidence and Knowledge </a:t>
            </a:r>
            <a:r>
              <a:rPr lang="en-US" sz="4800" b="1" dirty="0"/>
              <a:t>of Treatment for Patients with Substance Use Disorder </a:t>
            </a:r>
            <a:endParaRPr lang="en-US" sz="4800" dirty="0"/>
          </a:p>
        </p:txBody>
      </p:sp>
      <p:sp>
        <p:nvSpPr>
          <p:cNvPr id="3" name="Subtitle 2"/>
          <p:cNvSpPr>
            <a:spLocks noGrp="1"/>
          </p:cNvSpPr>
          <p:nvPr>
            <p:ph type="subTitle" idx="1"/>
          </p:nvPr>
        </p:nvSpPr>
        <p:spPr>
          <a:xfrm>
            <a:off x="1128403" y="4478867"/>
            <a:ext cx="8637072" cy="1071095"/>
          </a:xfrm>
        </p:spPr>
        <p:txBody>
          <a:bodyPr/>
          <a:lstStyle/>
          <a:p>
            <a:pPr algn="ctr"/>
            <a:r>
              <a:rPr lang="en-US" dirty="0" smtClean="0"/>
              <a:t>Danielle Curtin</a:t>
            </a:r>
          </a:p>
          <a:p>
            <a:pPr algn="ctr"/>
            <a:r>
              <a:rPr lang="en-US" dirty="0" smtClean="0"/>
              <a:t>Faculty Advisor: Michelle Capozzoli</a:t>
            </a:r>
            <a:endParaRPr lang="en-US" dirty="0"/>
          </a:p>
        </p:txBody>
      </p:sp>
      <p:pic>
        <p:nvPicPr>
          <p:cNvPr id="4" name="Picture 3"/>
          <p:cNvPicPr>
            <a:picLocks noChangeAspect="1"/>
          </p:cNvPicPr>
          <p:nvPr/>
        </p:nvPicPr>
        <p:blipFill>
          <a:blip r:embed="rId3"/>
          <a:stretch>
            <a:fillRect/>
          </a:stretch>
        </p:blipFill>
        <p:spPr>
          <a:xfrm>
            <a:off x="9152021" y="3761347"/>
            <a:ext cx="3686907" cy="2506133"/>
          </a:xfrm>
          <a:prstGeom prst="rect">
            <a:avLst/>
          </a:prstGeom>
        </p:spPr>
      </p:pic>
    </p:spTree>
    <p:extLst>
      <p:ext uri="{BB962C8B-B14F-4D97-AF65-F5344CB8AC3E}">
        <p14:creationId xmlns:p14="http://schemas.microsoft.com/office/powerpoint/2010/main" val="2700465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Shows the effect Project ECHO has, based on the difference in Knowledge</a:t>
            </a:r>
            <a:br>
              <a:rPr lang="en-US" dirty="0"/>
            </a:br>
            <a:endParaRPr lang="en-US" dirty="0"/>
          </a:p>
        </p:txBody>
      </p:sp>
      <p:pic>
        <p:nvPicPr>
          <p:cNvPr id="1026" name="Picture 2" descr="https://lh6.googleusercontent.com/cg1xVDVkzu_7YMMvqRvp6Ad4L-rJZQelF86KB_iSprhIvHIf1kNH64OU3p7IAv9qHunrC80LLIC365JLkLzryjeMqchwsB6Dcl11wkTUhD4QZ2y59m1xPAr7RV7RDI_kSRTxY0m1"/>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757873" y="952500"/>
            <a:ext cx="3943330" cy="4505325"/>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7"/>
          <p:cNvSpPr>
            <a:spLocks noGrp="1"/>
          </p:cNvSpPr>
          <p:nvPr>
            <p:ph type="body" sz="half" idx="2"/>
          </p:nvPr>
        </p:nvSpPr>
        <p:spPr/>
        <p:txBody>
          <a:bodyPr/>
          <a:lstStyle/>
          <a:p>
            <a:r>
              <a:rPr lang="en-US" dirty="0" smtClean="0"/>
              <a:t>alpha </a:t>
            </a:r>
            <a:r>
              <a:rPr lang="en-US" sz="1000" dirty="0" smtClean="0"/>
              <a:t>Bonferroni Corrected</a:t>
            </a:r>
            <a:r>
              <a:rPr lang="el-GR" dirty="0" smtClean="0"/>
              <a:t> </a:t>
            </a:r>
            <a:r>
              <a:rPr lang="en-US" dirty="0" smtClean="0"/>
              <a:t>= 0.05/16</a:t>
            </a:r>
          </a:p>
          <a:p>
            <a:r>
              <a:rPr lang="en-US" dirty="0"/>
              <a:t>alpha </a:t>
            </a:r>
            <a:r>
              <a:rPr lang="en-US" sz="1000" dirty="0" smtClean="0"/>
              <a:t>Bonferroni Corrected </a:t>
            </a:r>
            <a:r>
              <a:rPr lang="en-US" dirty="0" smtClean="0"/>
              <a:t>= 0.003</a:t>
            </a:r>
            <a:endParaRPr lang="en-US" sz="1000"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1524510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Shows the effect Project ECHO has, based on the difference in </a:t>
            </a:r>
            <a:r>
              <a:rPr lang="en-US" dirty="0" smtClean="0"/>
              <a:t>Confidence</a:t>
            </a:r>
            <a:r>
              <a:rPr lang="en-US" dirty="0"/>
              <a:t/>
            </a:r>
            <a:br>
              <a:rPr lang="en-US" dirty="0"/>
            </a:br>
            <a:endParaRPr lang="en-US" dirty="0"/>
          </a:p>
        </p:txBody>
      </p:sp>
      <p:sp>
        <p:nvSpPr>
          <p:cNvPr id="4" name="Text Placeholder 3"/>
          <p:cNvSpPr>
            <a:spLocks noGrp="1"/>
          </p:cNvSpPr>
          <p:nvPr>
            <p:ph type="body" sz="half" idx="2"/>
          </p:nvPr>
        </p:nvSpPr>
        <p:spPr/>
        <p:txBody>
          <a:bodyPr>
            <a:normAutofit/>
          </a:bodyPr>
          <a:lstStyle/>
          <a:p>
            <a:r>
              <a:rPr lang="en-US" dirty="0"/>
              <a:t> alpha </a:t>
            </a:r>
            <a:r>
              <a:rPr lang="en-US" sz="1000" dirty="0" smtClean="0"/>
              <a:t>Bonferroni </a:t>
            </a:r>
            <a:r>
              <a:rPr lang="en-US" sz="1000" dirty="0"/>
              <a:t>Corrected</a:t>
            </a:r>
            <a:r>
              <a:rPr lang="el-GR" sz="1000" dirty="0"/>
              <a:t> </a:t>
            </a:r>
            <a:r>
              <a:rPr lang="en-US" dirty="0"/>
              <a:t>= </a:t>
            </a:r>
            <a:r>
              <a:rPr lang="en-US" dirty="0" smtClean="0"/>
              <a:t>0.05/20</a:t>
            </a:r>
            <a:endParaRPr lang="en-US" dirty="0"/>
          </a:p>
          <a:p>
            <a:r>
              <a:rPr lang="en-US" dirty="0"/>
              <a:t>alpha </a:t>
            </a:r>
            <a:r>
              <a:rPr lang="en-US" sz="1000" dirty="0" smtClean="0"/>
              <a:t>Bonferroni </a:t>
            </a:r>
            <a:r>
              <a:rPr lang="en-US" sz="1000" dirty="0"/>
              <a:t>Corrected </a:t>
            </a:r>
            <a:r>
              <a:rPr lang="en-US" dirty="0"/>
              <a:t>= </a:t>
            </a:r>
            <a:r>
              <a:rPr lang="en-US" dirty="0" smtClean="0"/>
              <a:t>0.0025</a:t>
            </a:r>
            <a:endParaRPr lang="en-US" dirty="0"/>
          </a:p>
        </p:txBody>
      </p:sp>
      <p:pic>
        <p:nvPicPr>
          <p:cNvPr id="2050" name="Picture 2" descr="https://lh5.googleusercontent.com/TcIw_U4A74cpabKjUVxWL71-t3JCU-wbB7Hegx5IYVtaj8Atrrc8-W7-2jnarZN8o4HSq6H8IkF-07BIacPEqHsU7irn4aaCw31ZUAxmhgaHZ0bNQNZKvbw_FlX8d-CxTQaVQ3x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725090" y="952500"/>
            <a:ext cx="4008896" cy="450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1470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smtClean="0"/>
              <a:t>Knowledge Distribution</a:t>
            </a:r>
            <a:endParaRPr lang="en-US" sz="2700" dirty="0"/>
          </a:p>
        </p:txBody>
      </p:sp>
      <p:pic>
        <p:nvPicPr>
          <p:cNvPr id="3074" name="Picture 2" descr="https://lh6.googleusercontent.com/uo2_HpcPj-DNbDzo-9_z5YdWnwWPSx9XEEG71II9GjtqlfjhJylufoNZZy4YUwXep-aoOhYeV5nW4YtlKNytYXDV-rkIUNhBWBvIM4v0Zktjw6ENusiSwANwUymHBYLsr8Qq5yR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86718" y="1533430"/>
            <a:ext cx="6971882" cy="3482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9064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smtClean="0"/>
              <a:t>Confidence Distribution</a:t>
            </a:r>
            <a:endParaRPr lang="en-US" sz="2700" dirty="0"/>
          </a:p>
        </p:txBody>
      </p:sp>
      <p:pic>
        <p:nvPicPr>
          <p:cNvPr id="4098" name="Picture 2" descr="https://lh5.googleusercontent.com/d4BVqEbtFD9P8WBtibQO7gYDUX6NCRZS5LjqfNV4ztKVzRaScu0sOnUIXy503ejGlGwYfIVbY-YBxw7QTPQcDXNqgKnMbP32_rucCxTj8t_UskuLIzPE86BIld_J3qJLXWyn4L_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86718" y="1523980"/>
            <a:ext cx="6813645" cy="3501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95768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Specific Question</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12961" y="952500"/>
            <a:ext cx="5433154" cy="4505325"/>
          </a:xfrm>
        </p:spPr>
      </p:pic>
    </p:spTree>
    <p:extLst>
      <p:ext uri="{BB962C8B-B14F-4D97-AF65-F5344CB8AC3E}">
        <p14:creationId xmlns:p14="http://schemas.microsoft.com/office/powerpoint/2010/main" val="8893303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Based on the Matched Pairs test and the distributions, the difference between pre and post questions is not statistically significant</a:t>
            </a:r>
          </a:p>
          <a:p>
            <a:r>
              <a:rPr lang="en-US" dirty="0" smtClean="0"/>
              <a:t>The small sample size is a factor is this conclusion. Even though there was an improvement seen in the mean difference in both knowledge and confidence questions, there are not enough points for it to be statistically significant</a:t>
            </a:r>
          </a:p>
          <a:p>
            <a:r>
              <a:rPr lang="en-US" dirty="0" smtClean="0"/>
              <a:t>With the project in progress, findings will be shared with research team: Marcy Doyle, Olivia </a:t>
            </a:r>
            <a:r>
              <a:rPr lang="en-US" dirty="0" err="1" smtClean="0"/>
              <a:t>Skaltsis</a:t>
            </a:r>
            <a:r>
              <a:rPr lang="en-US" dirty="0" smtClean="0"/>
              <a:t>, and </a:t>
            </a:r>
            <a:r>
              <a:rPr lang="en-US" dirty="0"/>
              <a:t>Kelsi West</a:t>
            </a:r>
            <a:r>
              <a:rPr lang="en-US" dirty="0" smtClean="0"/>
              <a:t> so the information can be shared with Project ECHO, which will help them see what is working and what may need improvements</a:t>
            </a:r>
          </a:p>
          <a:p>
            <a:endParaRPr lang="en-US" dirty="0"/>
          </a:p>
        </p:txBody>
      </p:sp>
    </p:spTree>
    <p:extLst>
      <p:ext uri="{BB962C8B-B14F-4D97-AF65-F5344CB8AC3E}">
        <p14:creationId xmlns:p14="http://schemas.microsoft.com/office/powerpoint/2010/main" val="4568316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2460" y="2733998"/>
            <a:ext cx="9603275" cy="1049235"/>
          </a:xfrm>
        </p:spPr>
        <p:txBody>
          <a:bodyPr>
            <a:noAutofit/>
          </a:bodyPr>
          <a:lstStyle/>
          <a:p>
            <a:pPr algn="ctr"/>
            <a:r>
              <a:rPr lang="en-US" sz="4500" dirty="0" smtClean="0"/>
              <a:t>Thank you!</a:t>
            </a:r>
            <a:br>
              <a:rPr lang="en-US" sz="4500" dirty="0" smtClean="0"/>
            </a:br>
            <a:r>
              <a:rPr lang="en-US" sz="4500" dirty="0"/>
              <a:t/>
            </a:r>
            <a:br>
              <a:rPr lang="en-US" sz="4500" dirty="0"/>
            </a:br>
            <a:r>
              <a:rPr lang="en-US" sz="4500" dirty="0" smtClean="0"/>
              <a:t>Questions?</a:t>
            </a:r>
            <a:endParaRPr lang="en-US" sz="4500" dirty="0"/>
          </a:p>
        </p:txBody>
      </p:sp>
    </p:spTree>
    <p:extLst>
      <p:ext uri="{BB962C8B-B14F-4D97-AF65-F5344CB8AC3E}">
        <p14:creationId xmlns:p14="http://schemas.microsoft.com/office/powerpoint/2010/main" val="18348663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 Cited</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sz="1400" dirty="0"/>
              <a:t>Doyle, Marcy, and Kelsi West. “PACT-MAT Pre and Post Survey Data.” </a:t>
            </a:r>
            <a:r>
              <a:rPr lang="en-US" sz="1400" i="1" dirty="0"/>
              <a:t>PACT-MAT Pre-Post Survey </a:t>
            </a:r>
            <a:r>
              <a:rPr lang="en-US" sz="1400" i="1" dirty="0" smtClean="0"/>
              <a:t>Data</a:t>
            </a:r>
            <a:r>
              <a:rPr lang="en-US" sz="1400" dirty="0" smtClean="0"/>
              <a:t>, 2021. </a:t>
            </a:r>
          </a:p>
          <a:p>
            <a:pPr marL="0" indent="0">
              <a:buNone/>
            </a:pPr>
            <a:r>
              <a:rPr lang="en-US" sz="1400" dirty="0" smtClean="0"/>
              <a:t>DHHS</a:t>
            </a:r>
            <a:r>
              <a:rPr lang="en-US" sz="1400" dirty="0"/>
              <a:t>. “Opioid Abuse: Bureau of Drug and Alcohol Services: New Hampshire Department of Health and </a:t>
            </a:r>
            <a:r>
              <a:rPr lang="en-US" sz="1400" dirty="0" smtClean="0"/>
              <a:t>	Human </a:t>
            </a:r>
            <a:r>
              <a:rPr lang="en-US" sz="1400" dirty="0"/>
              <a:t>Services.” </a:t>
            </a:r>
            <a:r>
              <a:rPr lang="en-US" sz="1400" i="1" dirty="0" smtClean="0"/>
              <a:t>Opioid </a:t>
            </a:r>
            <a:r>
              <a:rPr lang="en-US" sz="1400" i="1" dirty="0"/>
              <a:t>Abuse | Bureau of Drug and Alcohol Services | New Hampshire </a:t>
            </a:r>
            <a:r>
              <a:rPr lang="en-US" sz="1400" i="1" dirty="0" smtClean="0"/>
              <a:t>	Department </a:t>
            </a:r>
            <a:r>
              <a:rPr lang="en-US" sz="1400" i="1" dirty="0"/>
              <a:t>of </a:t>
            </a:r>
            <a:r>
              <a:rPr lang="en-US" sz="1400" i="1" dirty="0" smtClean="0"/>
              <a:t>	Health </a:t>
            </a:r>
            <a:r>
              <a:rPr lang="en-US" sz="1400" i="1" dirty="0"/>
              <a:t>and Human 	Services</a:t>
            </a:r>
            <a:r>
              <a:rPr lang="en-US" sz="1400" dirty="0"/>
              <a:t>, </a:t>
            </a:r>
            <a:r>
              <a:rPr lang="en-US" sz="1400" dirty="0" err="1"/>
              <a:t>www.dhhs.nh.gov</a:t>
            </a:r>
            <a:r>
              <a:rPr lang="en-US" sz="1400" dirty="0"/>
              <a:t>/</a:t>
            </a:r>
            <a:r>
              <a:rPr lang="en-US" sz="1400" dirty="0" err="1"/>
              <a:t>dcbcs</a:t>
            </a:r>
            <a:r>
              <a:rPr lang="en-US" sz="1400" dirty="0"/>
              <a:t>/</a:t>
            </a:r>
            <a:r>
              <a:rPr lang="en-US" sz="1400" dirty="0" err="1"/>
              <a:t>bdas</a:t>
            </a:r>
            <a:r>
              <a:rPr lang="en-US" sz="1400" dirty="0"/>
              <a:t>/</a:t>
            </a:r>
            <a:r>
              <a:rPr lang="en-US" sz="1400" dirty="0" err="1"/>
              <a:t>opioids.htm</a:t>
            </a:r>
            <a:r>
              <a:rPr lang="en-US" sz="1400" dirty="0"/>
              <a:t>. </a:t>
            </a:r>
            <a:endParaRPr lang="en-US" sz="1400" dirty="0" smtClean="0"/>
          </a:p>
          <a:p>
            <a:pPr marL="0" indent="0">
              <a:buNone/>
            </a:pPr>
            <a:r>
              <a:rPr lang="en-US" sz="1400" dirty="0"/>
              <a:t>Meier </a:t>
            </a:r>
            <a:r>
              <a:rPr lang="en-US" sz="1400" dirty="0" smtClean="0"/>
              <a:t>et al. “Understanding </a:t>
            </a:r>
            <a:r>
              <a:rPr lang="en-US" sz="1400" dirty="0"/>
              <a:t>the Increase in Opioid Overdoses in New Hampshire: A Rapid Epidemiologic </a:t>
            </a:r>
            <a:r>
              <a:rPr lang="en-US" sz="1400" dirty="0" smtClean="0"/>
              <a:t>	Assessment</a:t>
            </a:r>
            <a:r>
              <a:rPr lang="en-US" sz="1400" dirty="0"/>
              <a:t>.” </a:t>
            </a:r>
            <a:r>
              <a:rPr lang="en-US" sz="1400" i="1" dirty="0"/>
              <a:t>Drug and </a:t>
            </a:r>
            <a:r>
              <a:rPr lang="en-US" sz="1400" i="1" dirty="0" smtClean="0"/>
              <a:t>Alcohol </a:t>
            </a:r>
            <a:r>
              <a:rPr lang="en-US" sz="1400" i="1" dirty="0"/>
              <a:t>Dependence</a:t>
            </a:r>
            <a:r>
              <a:rPr lang="en-US" sz="1400" dirty="0"/>
              <a:t>, U.S. National Library of Medicine, </a:t>
            </a:r>
            <a:r>
              <a:rPr lang="en-US" sz="1400" dirty="0" smtClean="0"/>
              <a:t>	</a:t>
            </a:r>
            <a:r>
              <a:rPr lang="en-US" sz="1400" dirty="0" err="1" smtClean="0"/>
              <a:t>pubmed.ncbi.nlm.nih.gov</a:t>
            </a:r>
            <a:r>
              <a:rPr lang="en-US" sz="1400" dirty="0" smtClean="0"/>
              <a:t>/32065941</a:t>
            </a:r>
            <a:r>
              <a:rPr lang="en-US" sz="1400" dirty="0"/>
              <a:t>/. </a:t>
            </a:r>
          </a:p>
          <a:p>
            <a:pPr marL="0" indent="0">
              <a:buNone/>
            </a:pPr>
            <a:r>
              <a:rPr lang="en-US" sz="1400" dirty="0" smtClean="0"/>
              <a:t>National </a:t>
            </a:r>
            <a:r>
              <a:rPr lang="en-US" sz="1400" dirty="0"/>
              <a:t>Institute on Drug Abuse. “New Hampshire: Opioid-Involved Deaths and Related Harms.” </a:t>
            </a:r>
            <a:r>
              <a:rPr lang="en-US" sz="1400" i="1" dirty="0"/>
              <a:t>National </a:t>
            </a:r>
            <a:r>
              <a:rPr lang="en-US" sz="1400" i="1" dirty="0" smtClean="0"/>
              <a:t>	Institute </a:t>
            </a:r>
            <a:r>
              <a:rPr lang="en-US" sz="1400" i="1" dirty="0"/>
              <a:t>on Drug </a:t>
            </a:r>
            <a:r>
              <a:rPr lang="en-US" sz="1400" i="1" dirty="0" smtClean="0"/>
              <a:t>Abuse</a:t>
            </a:r>
            <a:r>
              <a:rPr lang="en-US" sz="1400" dirty="0"/>
              <a:t>, 13 Apr. 2021, </a:t>
            </a:r>
            <a:r>
              <a:rPr lang="en-US" sz="1400" dirty="0" smtClean="0">
                <a:hlinkClick r:id="rId2"/>
              </a:rPr>
              <a:t>www.drugabuse.gov/drug-topics/opioids/opioid-summaries-by-</a:t>
            </a:r>
            <a:r>
              <a:rPr lang="en-US" sz="1400" dirty="0" smtClean="0">
                <a:solidFill>
                  <a:schemeClr val="bg1"/>
                </a:solidFill>
                <a:hlinkClick r:id="rId2"/>
              </a:rPr>
              <a:t>	</a:t>
            </a:r>
            <a:r>
              <a:rPr lang="en-US" sz="1400" dirty="0" smtClean="0">
                <a:hlinkClick r:id="rId2"/>
              </a:rPr>
              <a:t>state/new-hampshire-opioid-</a:t>
            </a:r>
            <a:r>
              <a:rPr lang="en-US" sz="1400" dirty="0" smtClean="0"/>
              <a:t>involved-deaths-related-harms</a:t>
            </a:r>
            <a:r>
              <a:rPr lang="en-US" sz="1400" dirty="0"/>
              <a:t>. </a:t>
            </a:r>
            <a:endParaRPr lang="en-US" sz="1400" dirty="0" smtClean="0"/>
          </a:p>
          <a:p>
            <a:pPr marL="0" indent="0">
              <a:buNone/>
            </a:pPr>
            <a:r>
              <a:rPr lang="en-US" sz="1400" dirty="0"/>
              <a:t>UNH. “Project ECHO.” </a:t>
            </a:r>
            <a:r>
              <a:rPr lang="en-US" sz="1400" i="1" dirty="0"/>
              <a:t>College of Health and Human Services</a:t>
            </a:r>
            <a:r>
              <a:rPr lang="en-US" sz="1400" dirty="0"/>
              <a:t>, 9 Dec. 2020, </a:t>
            </a:r>
            <a:r>
              <a:rPr lang="en-US" sz="1400" dirty="0" err="1" smtClean="0"/>
              <a:t>chhs.unh.edu</a:t>
            </a:r>
            <a:r>
              <a:rPr lang="en-US" sz="1400" dirty="0" smtClean="0"/>
              <a:t>/institute-health-policy-	practice/project-echo</a:t>
            </a:r>
            <a:r>
              <a:rPr lang="en-US" sz="1400" dirty="0"/>
              <a:t>. </a:t>
            </a:r>
          </a:p>
          <a:p>
            <a:pPr marL="0" indent="0">
              <a:buNone/>
            </a:pPr>
            <a:endParaRPr lang="en-US" sz="1400" dirty="0" smtClean="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p:txBody>
      </p:sp>
    </p:spTree>
    <p:extLst>
      <p:ext uri="{BB962C8B-B14F-4D97-AF65-F5344CB8AC3E}">
        <p14:creationId xmlns:p14="http://schemas.microsoft.com/office/powerpoint/2010/main" val="7823308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3388895" y="837520"/>
            <a:ext cx="5116620" cy="2761540"/>
          </a:xfrm>
          <a:prstGeom prst="rect">
            <a:avLst/>
          </a:prstGeom>
        </p:spPr>
      </p:pic>
      <p:pic>
        <p:nvPicPr>
          <p:cNvPr id="5" name="Picture 4"/>
          <p:cNvPicPr>
            <a:picLocks noChangeAspect="1"/>
          </p:cNvPicPr>
          <p:nvPr/>
        </p:nvPicPr>
        <p:blipFill>
          <a:blip r:embed="rId4"/>
          <a:stretch>
            <a:fillRect/>
          </a:stretch>
        </p:blipFill>
        <p:spPr>
          <a:xfrm>
            <a:off x="996531" y="3714863"/>
            <a:ext cx="4253749" cy="2028711"/>
          </a:xfrm>
          <a:prstGeom prst="rect">
            <a:avLst/>
          </a:prstGeom>
        </p:spPr>
      </p:pic>
      <p:pic>
        <p:nvPicPr>
          <p:cNvPr id="6" name="Picture 5"/>
          <p:cNvPicPr>
            <a:picLocks noChangeAspect="1"/>
          </p:cNvPicPr>
          <p:nvPr/>
        </p:nvPicPr>
        <p:blipFill>
          <a:blip r:embed="rId5"/>
          <a:stretch>
            <a:fillRect/>
          </a:stretch>
        </p:blipFill>
        <p:spPr>
          <a:xfrm>
            <a:off x="7009398" y="3714864"/>
            <a:ext cx="3810000" cy="2133600"/>
          </a:xfrm>
          <a:prstGeom prst="rect">
            <a:avLst/>
          </a:prstGeom>
        </p:spPr>
      </p:pic>
    </p:spTree>
    <p:extLst>
      <p:ext uri="{BB962C8B-B14F-4D97-AF65-F5344CB8AC3E}">
        <p14:creationId xmlns:p14="http://schemas.microsoft.com/office/powerpoint/2010/main" val="15004156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survey </a:t>
            </a:r>
            <a:r>
              <a:rPr lang="en-US" dirty="0" smtClean="0"/>
              <a:t>includes </a:t>
            </a:r>
            <a:r>
              <a:rPr lang="en-US" dirty="0" smtClean="0"/>
              <a:t>16 questions regarding knowledge, 20 questions regarding their confidence on subjects surrounding treating patients with SUD, and other qualitative questions including demographics, </a:t>
            </a:r>
            <a:r>
              <a:rPr lang="en-US" dirty="0" smtClean="0"/>
              <a:t>background, </a:t>
            </a:r>
            <a:r>
              <a:rPr lang="en-US" dirty="0" smtClean="0"/>
              <a:t>and other specific questions about the program.</a:t>
            </a:r>
          </a:p>
          <a:p>
            <a:r>
              <a:rPr lang="en-US" dirty="0"/>
              <a:t>PACT-MAT Provider Pre-Post survey </a:t>
            </a:r>
            <a:r>
              <a:rPr lang="en-US" dirty="0" smtClean="0"/>
              <a:t>was distributed so that medical professionals were tested on their knowledge and confidence of treating patients with SUD before collaborating with Project ECHO</a:t>
            </a:r>
          </a:p>
          <a:p>
            <a:r>
              <a:rPr lang="en-US" dirty="0" smtClean="0"/>
              <a:t>After working with the program, the same questions were asked to measure any improvements that were </a:t>
            </a:r>
            <a:r>
              <a:rPr lang="en-US" dirty="0" smtClean="0"/>
              <a:t>made</a:t>
            </a:r>
          </a:p>
          <a:p>
            <a:r>
              <a:rPr lang="en-US" dirty="0"/>
              <a:t>This data was provided by Kelsi West, who is the project director. </a:t>
            </a:r>
            <a:endParaRPr lang="en-US" dirty="0"/>
          </a:p>
        </p:txBody>
      </p:sp>
    </p:spTree>
    <p:extLst>
      <p:ext uri="{BB962C8B-B14F-4D97-AF65-F5344CB8AC3E}">
        <p14:creationId xmlns:p14="http://schemas.microsoft.com/office/powerpoint/2010/main" val="18128382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a:t>
            </a:r>
            <a:endParaRPr lang="en-US" dirty="0"/>
          </a:p>
        </p:txBody>
      </p:sp>
      <p:sp>
        <p:nvSpPr>
          <p:cNvPr id="3" name="Content Placeholder 2"/>
          <p:cNvSpPr>
            <a:spLocks noGrp="1"/>
          </p:cNvSpPr>
          <p:nvPr>
            <p:ph idx="1"/>
          </p:nvPr>
        </p:nvSpPr>
        <p:spPr>
          <a:xfrm>
            <a:off x="1130270" y="2057400"/>
            <a:ext cx="5511162" cy="3294576"/>
          </a:xfrm>
        </p:spPr>
        <p:txBody>
          <a:bodyPr>
            <a:normAutofit/>
          </a:bodyPr>
          <a:lstStyle/>
          <a:p>
            <a:pPr marL="0" indent="0">
              <a:lnSpc>
                <a:spcPct val="150000"/>
              </a:lnSpc>
              <a:buNone/>
            </a:pPr>
            <a:r>
              <a:rPr lang="en-US" dirty="0"/>
              <a:t>1</a:t>
            </a:r>
            <a:r>
              <a:rPr lang="en-US" dirty="0" smtClean="0"/>
              <a:t> = Not Knowledgeable</a:t>
            </a:r>
          </a:p>
          <a:p>
            <a:pPr marL="0" indent="0">
              <a:lnSpc>
                <a:spcPct val="150000"/>
              </a:lnSpc>
              <a:buNone/>
            </a:pPr>
            <a:r>
              <a:rPr lang="en-US" dirty="0"/>
              <a:t>2</a:t>
            </a:r>
            <a:r>
              <a:rPr lang="en-US" dirty="0" smtClean="0"/>
              <a:t> = Slightly </a:t>
            </a:r>
            <a:r>
              <a:rPr lang="en-US" dirty="0"/>
              <a:t>Knowledgeable</a:t>
            </a:r>
          </a:p>
          <a:p>
            <a:pPr marL="0" indent="0">
              <a:lnSpc>
                <a:spcPct val="150000"/>
              </a:lnSpc>
              <a:buNone/>
            </a:pPr>
            <a:r>
              <a:rPr lang="en-US" dirty="0"/>
              <a:t>3</a:t>
            </a:r>
            <a:r>
              <a:rPr lang="en-US" dirty="0" smtClean="0"/>
              <a:t> = Fairly </a:t>
            </a:r>
            <a:r>
              <a:rPr lang="en-US" dirty="0"/>
              <a:t>Knowledgeable</a:t>
            </a:r>
          </a:p>
          <a:p>
            <a:pPr marL="0" indent="0">
              <a:lnSpc>
                <a:spcPct val="150000"/>
              </a:lnSpc>
              <a:buNone/>
            </a:pPr>
            <a:r>
              <a:rPr lang="en-US" dirty="0"/>
              <a:t>4</a:t>
            </a:r>
            <a:r>
              <a:rPr lang="en-US" dirty="0" smtClean="0"/>
              <a:t> = </a:t>
            </a:r>
            <a:r>
              <a:rPr lang="en-US" dirty="0"/>
              <a:t>Knowledgeable</a:t>
            </a:r>
          </a:p>
          <a:p>
            <a:pPr marL="0" indent="0">
              <a:lnSpc>
                <a:spcPct val="150000"/>
              </a:lnSpc>
              <a:buNone/>
            </a:pPr>
            <a:r>
              <a:rPr lang="en-US" dirty="0"/>
              <a:t>5</a:t>
            </a:r>
            <a:r>
              <a:rPr lang="en-US" dirty="0" smtClean="0"/>
              <a:t> = Very </a:t>
            </a:r>
            <a:r>
              <a:rPr lang="en-US" dirty="0"/>
              <a:t>Knowledgeable</a:t>
            </a:r>
          </a:p>
          <a:p>
            <a:pPr marL="0" indent="0">
              <a:lnSpc>
                <a:spcPct val="150000"/>
              </a:lnSpc>
              <a:buNone/>
            </a:pPr>
            <a:endParaRPr lang="en-US" dirty="0"/>
          </a:p>
        </p:txBody>
      </p:sp>
      <p:sp>
        <p:nvSpPr>
          <p:cNvPr id="4" name="TextBox 3"/>
          <p:cNvSpPr txBox="1"/>
          <p:nvPr/>
        </p:nvSpPr>
        <p:spPr>
          <a:xfrm>
            <a:off x="5582652" y="2002559"/>
            <a:ext cx="6208295" cy="2922531"/>
          </a:xfrm>
          <a:prstGeom prst="rect">
            <a:avLst/>
          </a:prstGeom>
          <a:noFill/>
        </p:spPr>
        <p:txBody>
          <a:bodyPr wrap="square" rtlCol="0">
            <a:spAutoFit/>
          </a:bodyPr>
          <a:lstStyle/>
          <a:p>
            <a:pPr>
              <a:lnSpc>
                <a:spcPct val="200000"/>
              </a:lnSpc>
            </a:pPr>
            <a:r>
              <a:rPr lang="en-US" sz="1900" dirty="0" smtClean="0"/>
              <a:t>1 = Not Confident</a:t>
            </a:r>
          </a:p>
          <a:p>
            <a:pPr>
              <a:lnSpc>
                <a:spcPct val="200000"/>
              </a:lnSpc>
            </a:pPr>
            <a:r>
              <a:rPr lang="en-US" sz="1900" dirty="0" smtClean="0"/>
              <a:t>2 = Somewhat Lacking </a:t>
            </a:r>
            <a:r>
              <a:rPr lang="en-US" sz="1900" dirty="0"/>
              <a:t>C</a:t>
            </a:r>
            <a:r>
              <a:rPr lang="en-US" sz="1900" dirty="0" smtClean="0"/>
              <a:t>onfidence</a:t>
            </a:r>
          </a:p>
          <a:p>
            <a:pPr>
              <a:lnSpc>
                <a:spcPct val="200000"/>
              </a:lnSpc>
            </a:pPr>
            <a:r>
              <a:rPr lang="en-US" sz="1900" dirty="0" smtClean="0"/>
              <a:t>3 = Neither Lacking Confidence Nor Confident</a:t>
            </a:r>
          </a:p>
          <a:p>
            <a:pPr>
              <a:lnSpc>
                <a:spcPct val="200000"/>
              </a:lnSpc>
            </a:pPr>
            <a:r>
              <a:rPr lang="en-US" sz="1900" dirty="0" smtClean="0"/>
              <a:t>4 = Somewhat Confident</a:t>
            </a:r>
          </a:p>
          <a:p>
            <a:pPr>
              <a:lnSpc>
                <a:spcPct val="200000"/>
              </a:lnSpc>
            </a:pPr>
            <a:r>
              <a:rPr lang="en-US" sz="1900" dirty="0" smtClean="0"/>
              <a:t>5 = Completely Confident</a:t>
            </a:r>
            <a:endParaRPr lang="en-US" sz="1900" dirty="0"/>
          </a:p>
        </p:txBody>
      </p:sp>
    </p:spTree>
    <p:extLst>
      <p:ext uri="{BB962C8B-B14F-4D97-AF65-F5344CB8AC3E}">
        <p14:creationId xmlns:p14="http://schemas.microsoft.com/office/powerpoint/2010/main" val="19105302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t>Exploratory Data Analysis </a:t>
            </a:r>
            <a:endParaRPr lang="en-US" sz="5400" dirty="0"/>
          </a:p>
        </p:txBody>
      </p:sp>
    </p:spTree>
    <p:extLst>
      <p:ext uri="{BB962C8B-B14F-4D97-AF65-F5344CB8AC3E}">
        <p14:creationId xmlns:p14="http://schemas.microsoft.com/office/powerpoint/2010/main" val="4727037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Deaths from Opioids by County</a:t>
            </a:r>
            <a:endParaRPr lang="en-US" b="1" dirty="0"/>
          </a:p>
        </p:txBody>
      </p:sp>
      <p:pic>
        <p:nvPicPr>
          <p:cNvPr id="5" name="Picture 2" descr="https://lh6.googleusercontent.com/A8-OEPF9Hdaxlu3pZ5EGl1vgcQ9WUIGfMZZZ2WfI-NgVh3Ox7R-lbELP7DbzlPV2DwAGHw584ubgQWWHVndFpYKkqnLVfxRtQjJQ1giiQJNT6wPkad7BdEOZibWMLRpGKfTk9Xu8"/>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722813" y="1074857"/>
            <a:ext cx="6013450" cy="4260611"/>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half" idx="2"/>
          </p:nvPr>
        </p:nvSpPr>
        <p:spPr/>
        <p:txBody>
          <a:bodyPr/>
          <a:lstStyle/>
          <a:p>
            <a:pPr algn="ctr"/>
            <a:r>
              <a:rPr lang="en-US" i="1" dirty="0" smtClean="0"/>
              <a:t>Most up to date data was from 2017-2019. The highlighted counties are </a:t>
            </a:r>
            <a:r>
              <a:rPr lang="en-US" i="1" dirty="0" smtClean="0"/>
              <a:t>those </a:t>
            </a:r>
            <a:r>
              <a:rPr lang="en-US" i="1" dirty="0" smtClean="0"/>
              <a:t>represented in the survey</a:t>
            </a:r>
            <a:endParaRPr lang="en-US" i="1" dirty="0"/>
          </a:p>
        </p:txBody>
      </p:sp>
    </p:spTree>
    <p:extLst>
      <p:ext uri="{BB962C8B-B14F-4D97-AF65-F5344CB8AC3E}">
        <p14:creationId xmlns:p14="http://schemas.microsoft.com/office/powerpoint/2010/main" val="12298507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4290" y="1046747"/>
            <a:ext cx="3275013" cy="1337670"/>
          </a:xfrm>
        </p:spPr>
        <p:txBody>
          <a:bodyPr/>
          <a:lstStyle/>
          <a:p>
            <a:pPr algn="ctr"/>
            <a:r>
              <a:rPr lang="en-US" b="1" dirty="0" smtClean="0"/>
              <a:t>Distribution of Positions of Respondents</a:t>
            </a:r>
            <a:endParaRPr lang="en-US" b="1" dirty="0"/>
          </a:p>
        </p:txBody>
      </p:sp>
      <p:sp>
        <p:nvSpPr>
          <p:cNvPr id="4" name="Text Placeholder 3"/>
          <p:cNvSpPr>
            <a:spLocks noGrp="1"/>
          </p:cNvSpPr>
          <p:nvPr>
            <p:ph type="body" sz="half" idx="2"/>
          </p:nvPr>
        </p:nvSpPr>
        <p:spPr/>
        <p:txBody>
          <a:bodyPr/>
          <a:lstStyle/>
          <a:p>
            <a:r>
              <a:rPr lang="en-US" i="1" dirty="0" smtClean="0"/>
              <a:t>Most represented: Nurse Practitioners</a:t>
            </a:r>
          </a:p>
          <a:p>
            <a:r>
              <a:rPr lang="en-US" i="1" dirty="0" smtClean="0"/>
              <a:t>Least Represented: </a:t>
            </a:r>
            <a:r>
              <a:rPr lang="en-US" i="1" dirty="0" smtClean="0"/>
              <a:t>CMO &amp; Psychiatrists </a:t>
            </a:r>
            <a:endParaRPr lang="en-US" i="1" dirty="0"/>
          </a:p>
        </p:txBody>
      </p:sp>
      <p:pic>
        <p:nvPicPr>
          <p:cNvPr id="1026" name="Picture 2" descr="https://lh3.googleusercontent.com/m44d9QN6LR6Z_BwWZgGRVEXQe68fk0oBvE5kutGi3YC2JAIBY_67doVykSCt3GqRnxzTW7CWgp21SsvlygCMKuNwJFqxb6aR6L6Y1A4BdlJTOIUadJH1klmb5-II_41-iNljJXAQ"/>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722813" y="1842549"/>
            <a:ext cx="6013450" cy="2725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15377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Patients Under Respondents’ Care for Opioid Use Disorder with Medication-Assisted Treatment</a:t>
            </a:r>
            <a:endParaRPr lang="en-US" b="1" dirty="0"/>
          </a:p>
        </p:txBody>
      </p:sp>
      <p:sp>
        <p:nvSpPr>
          <p:cNvPr id="4" name="Text Placeholder 3"/>
          <p:cNvSpPr>
            <a:spLocks noGrp="1"/>
          </p:cNvSpPr>
          <p:nvPr>
            <p:ph type="body" sz="half" idx="2"/>
          </p:nvPr>
        </p:nvSpPr>
        <p:spPr>
          <a:xfrm>
            <a:off x="1124291" y="4044775"/>
            <a:ext cx="3275013" cy="2178918"/>
          </a:xfrm>
        </p:spPr>
        <p:txBody>
          <a:bodyPr/>
          <a:lstStyle/>
          <a:p>
            <a:r>
              <a:rPr lang="en-US" i="1" dirty="0"/>
              <a:t>R</a:t>
            </a:r>
            <a:r>
              <a:rPr lang="en-US" i="1" dirty="0" smtClean="0"/>
              <a:t>anges from 10-700 patients</a:t>
            </a:r>
            <a:endParaRPr lang="en-US" i="1" dirty="0"/>
          </a:p>
        </p:txBody>
      </p:sp>
      <p:pic>
        <p:nvPicPr>
          <p:cNvPr id="3074" name="Picture 2" descr="https://lh6.googleusercontent.com/ua98jzbpmUoQvEXEWyQ3oYdBwYEkjHLpIC351pv9ixMNg-vc8aRl9JT9VWaIeCjBJHKqu9oJdut7JwzZ6CbrvpQKsK1Q7UIr5fBmGKsa0PTeXMWHTzd9798NmZLqtqUAjyurWpPF"/>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14529" y="1657721"/>
            <a:ext cx="7139976" cy="3234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31495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t>Results</a:t>
            </a:r>
            <a:endParaRPr lang="en-US" sz="5400" dirty="0"/>
          </a:p>
        </p:txBody>
      </p:sp>
    </p:spTree>
    <p:extLst>
      <p:ext uri="{BB962C8B-B14F-4D97-AF65-F5344CB8AC3E}">
        <p14:creationId xmlns:p14="http://schemas.microsoft.com/office/powerpoint/2010/main" val="987654662"/>
      </p:ext>
    </p:extLst>
  </p:cSld>
  <p:clrMapOvr>
    <a:masterClrMapping/>
  </p:clrMapOvr>
  <p:timing>
    <p:tnLst>
      <p:par>
        <p:cTn id="1" dur="indefinite" restart="never" nodeType="tmRoot"/>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Gallery">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20218</TotalTime>
  <Words>1801</Words>
  <Application>Microsoft Macintosh PowerPoint</Application>
  <PresentationFormat>Widescreen</PresentationFormat>
  <Paragraphs>87</Paragraphs>
  <Slides>17</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Calibri</vt:lpstr>
      <vt:lpstr>Century Gothic</vt:lpstr>
      <vt:lpstr>Arial</vt:lpstr>
      <vt:lpstr>Gallery</vt:lpstr>
      <vt:lpstr>Project ECHO and the Confidence and Knowledge of Treatment for Patients with Substance Use Disorder </vt:lpstr>
      <vt:lpstr>PowerPoint Presentation</vt:lpstr>
      <vt:lpstr>Survey</vt:lpstr>
      <vt:lpstr>Survey</vt:lpstr>
      <vt:lpstr>Exploratory Data Analysis </vt:lpstr>
      <vt:lpstr>Deaths from Opioids by County</vt:lpstr>
      <vt:lpstr>Distribution of Positions of Respondents</vt:lpstr>
      <vt:lpstr>Patients Under Respondents’ Care for Opioid Use Disorder with Medication-Assisted Treatment</vt:lpstr>
      <vt:lpstr>Results</vt:lpstr>
      <vt:lpstr>Shows the effect Project ECHO has, based on the difference in Knowledge </vt:lpstr>
      <vt:lpstr>Shows the effect Project ECHO has, based on the difference in Confidence </vt:lpstr>
      <vt:lpstr>Knowledge Distribution</vt:lpstr>
      <vt:lpstr>Confidence Distribution</vt:lpstr>
      <vt:lpstr>Example of Specific Question</vt:lpstr>
      <vt:lpstr>Conclusions</vt:lpstr>
      <vt:lpstr>Thank you!  Questions?</vt:lpstr>
      <vt:lpstr>Works Cited</vt:lpstr>
    </vt:vector>
  </TitlesOfParts>
  <Company/>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ECHO and the Confidence of Treatment for Patients with Substance Use Disorder </dc:title>
  <dc:creator>Microsoft Office User</dc:creator>
  <cp:lastModifiedBy>Microsoft Office User</cp:lastModifiedBy>
  <cp:revision>42</cp:revision>
  <dcterms:created xsi:type="dcterms:W3CDTF">2021-04-08T17:59:01Z</dcterms:created>
  <dcterms:modified xsi:type="dcterms:W3CDTF">2021-04-26T02:26:27Z</dcterms:modified>
</cp:coreProperties>
</file>