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B6B6"/>
    <a:srgbClr val="DBC6C6"/>
    <a:srgbClr val="DBB5B5"/>
    <a:srgbClr val="C18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8"/>
    <p:restoredTop sz="94586"/>
  </p:normalViewPr>
  <p:slideViewPr>
    <p:cSldViewPr snapToGrid="0" snapToObjects="1">
      <p:cViewPr>
        <p:scale>
          <a:sx n="25" d="100"/>
          <a:sy n="25" d="100"/>
        </p:scale>
        <p:origin x="1296" y="-56"/>
      </p:cViewPr>
      <p:guideLst>
        <p:guide orient="horz" pos="10368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Sheet1!$B$13:$F$13</c:f>
                <c:numCache>
                  <c:formatCode>General</c:formatCode>
                  <c:ptCount val="5"/>
                  <c:pt idx="0">
                    <c:v>11.53</c:v>
                  </c:pt>
                  <c:pt idx="1">
                    <c:v>12.05</c:v>
                  </c:pt>
                  <c:pt idx="2">
                    <c:v>13.12</c:v>
                  </c:pt>
                  <c:pt idx="3">
                    <c:v>13.5</c:v>
                  </c:pt>
                  <c:pt idx="4">
                    <c:v>13.54</c:v>
                  </c:pt>
                </c:numCache>
              </c:numRef>
            </c:plus>
            <c:minus>
              <c:numRef>
                <c:f>Sheet1!$B$13:$F$13</c:f>
                <c:numCache>
                  <c:formatCode>General</c:formatCode>
                  <c:ptCount val="5"/>
                  <c:pt idx="0">
                    <c:v>11.53</c:v>
                  </c:pt>
                  <c:pt idx="1">
                    <c:v>12.05</c:v>
                  </c:pt>
                  <c:pt idx="2">
                    <c:v>13.12</c:v>
                  </c:pt>
                  <c:pt idx="3">
                    <c:v>13.5</c:v>
                  </c:pt>
                  <c:pt idx="4">
                    <c:v>13.54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Sheet1!$B$11:$F$11</c:f>
              <c:strCache>
                <c:ptCount val="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118.819</c:v>
                </c:pt>
                <c:pt idx="1">
                  <c:v>118.375</c:v>
                </c:pt>
                <c:pt idx="2">
                  <c:v>117.992</c:v>
                </c:pt>
                <c:pt idx="3">
                  <c:v>118.264</c:v>
                </c:pt>
                <c:pt idx="4">
                  <c:v>117.479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F-BA4E-801F-B425BA16C2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-27"/>
        <c:axId val="1877310863"/>
        <c:axId val="1838842431"/>
      </c:barChart>
      <c:catAx>
        <c:axId val="187731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842431"/>
        <c:crosses val="autoZero"/>
        <c:auto val="1"/>
        <c:lblAlgn val="ctr"/>
        <c:lblOffset val="100"/>
        <c:noMultiLvlLbl val="0"/>
      </c:catAx>
      <c:valAx>
        <c:axId val="1838842431"/>
        <c:scaling>
          <c:orientation val="minMax"/>
          <c:max val="140"/>
          <c:min val="9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7310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5875">
              <a:gradFill flip="none" rotWithShape="1">
                <a:gsLst>
                  <a:gs pos="22640">
                    <a:srgbClr val="939393"/>
                  </a:gs>
                  <a:gs pos="22281">
                    <a:srgbClr val="939393"/>
                  </a:gs>
                  <a:gs pos="21562">
                    <a:srgbClr val="939393"/>
                  </a:gs>
                  <a:gs pos="20125">
                    <a:srgbClr val="939393"/>
                  </a:gs>
                  <a:gs pos="17250">
                    <a:srgbClr val="939393"/>
                  </a:gs>
                  <a:gs pos="11500">
                    <a:srgbClr val="939393"/>
                  </a:gs>
                  <a:gs pos="0">
                    <a:schemeClr val="accent3">
                      <a:lumMod val="89000"/>
                    </a:schemeClr>
                  </a:gs>
                  <a:gs pos="23000">
                    <a:schemeClr val="accent3">
                      <a:lumMod val="89000"/>
                    </a:schemeClr>
                  </a:gs>
                  <a:gs pos="69000">
                    <a:schemeClr val="accent3">
                      <a:lumMod val="75000"/>
                    </a:schemeClr>
                  </a:gs>
                  <a:gs pos="97000">
                    <a:schemeClr val="accent3">
                      <a:lumMod val="7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D5-D04C-B86F-0050F2A3BD38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D5-D04C-B86F-0050F2A3BD38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D5-D04C-B86F-0050F2A3BD38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D5-D04C-B86F-0050F2A3BD38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ED5-D04C-B86F-0050F2A3BD38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Sheet1!$J$13:$N$13</c:f>
                <c:numCache>
                  <c:formatCode>General</c:formatCode>
                  <c:ptCount val="5"/>
                  <c:pt idx="0">
                    <c:v>9.01</c:v>
                  </c:pt>
                  <c:pt idx="1">
                    <c:v>8.91</c:v>
                  </c:pt>
                  <c:pt idx="2">
                    <c:v>9.17</c:v>
                  </c:pt>
                  <c:pt idx="3">
                    <c:v>9.2200000000000006</c:v>
                  </c:pt>
                  <c:pt idx="4">
                    <c:v>9</c:v>
                  </c:pt>
                </c:numCache>
              </c:numRef>
            </c:plus>
            <c:minus>
              <c:numRef>
                <c:f>Sheet1!$J$13:$N$13</c:f>
                <c:numCache>
                  <c:formatCode>General</c:formatCode>
                  <c:ptCount val="5"/>
                  <c:pt idx="0">
                    <c:v>9.01</c:v>
                  </c:pt>
                  <c:pt idx="1">
                    <c:v>8.91</c:v>
                  </c:pt>
                  <c:pt idx="2">
                    <c:v>9.17</c:v>
                  </c:pt>
                  <c:pt idx="3">
                    <c:v>9.2200000000000006</c:v>
                  </c:pt>
                  <c:pt idx="4">
                    <c:v>9</c:v>
                  </c:pt>
                </c:numCache>
              </c:numRef>
            </c:minus>
            <c:spPr>
              <a:noFill/>
              <a:ln w="1587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Sheet1!$J$11:$N$11</c:f>
              <c:strCache>
                <c:ptCount val="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</c:strCache>
            </c:strRef>
          </c:cat>
          <c:val>
            <c:numRef>
              <c:f>Sheet1!$J$12:$N$12</c:f>
              <c:numCache>
                <c:formatCode>General</c:formatCode>
                <c:ptCount val="5"/>
                <c:pt idx="0">
                  <c:v>75.56</c:v>
                </c:pt>
                <c:pt idx="1">
                  <c:v>74.86</c:v>
                </c:pt>
                <c:pt idx="2">
                  <c:v>74.319999999999993</c:v>
                </c:pt>
                <c:pt idx="3">
                  <c:v>74.099999999999994</c:v>
                </c:pt>
                <c:pt idx="4">
                  <c:v>73.28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ED5-D04C-B86F-0050F2A3BD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overlap val="59"/>
        <c:axId val="1840157551"/>
        <c:axId val="1871978223"/>
      </c:barChart>
      <c:catAx>
        <c:axId val="1840157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1978223"/>
        <c:crosses val="autoZero"/>
        <c:auto val="1"/>
        <c:lblAlgn val="ctr"/>
        <c:lblOffset val="100"/>
        <c:noMultiLvlLbl val="0"/>
      </c:catAx>
      <c:valAx>
        <c:axId val="1871978223"/>
        <c:scaling>
          <c:orientation val="minMax"/>
          <c:min val="50"/>
        </c:scaling>
        <c:delete val="0"/>
        <c:axPos val="l"/>
        <c:numFmt formatCode="General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" spcFirstLastPara="1" vertOverflow="ellipsis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015755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F9CC1-F649-E845-A04B-8146B7DFF35A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7A354-ABD8-A347-A691-94BA0650B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93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1pPr>
    <a:lvl2pPr marL="2457907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2pPr>
    <a:lvl3pPr marL="4915814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3pPr>
    <a:lvl4pPr marL="7373722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4pPr>
    <a:lvl5pPr marL="9831629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5pPr>
    <a:lvl6pPr marL="12289536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6pPr>
    <a:lvl7pPr marL="14747443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7pPr>
    <a:lvl8pPr marL="17205350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8pPr>
    <a:lvl9pPr marL="19663258" algn="l" defTabSz="4915814" rtl="0" eaLnBrk="1" latinLnBrk="0" hangingPunct="1">
      <a:defRPr sz="645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Fonts same</a:t>
            </a:r>
          </a:p>
          <a:p>
            <a:r>
              <a:rPr lang="en-US" dirty="0"/>
              <a:t>Check what results would look like without </a:t>
            </a:r>
          </a:p>
          <a:p>
            <a:r>
              <a:rPr lang="en-US" dirty="0"/>
              <a:t>Size 28-30</a:t>
            </a:r>
          </a:p>
          <a:p>
            <a:r>
              <a:rPr lang="en-US" dirty="0"/>
              <a:t>Separating intro into two/making it smaller</a:t>
            </a:r>
          </a:p>
          <a:p>
            <a:r>
              <a:rPr lang="en-US" dirty="0"/>
              <a:t>(UNH:IRB:5524)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7A354-ABD8-A347-A691-94BA0650B9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69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5387342"/>
            <a:ext cx="3840480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7289782"/>
            <a:ext cx="384048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69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52600"/>
            <a:ext cx="1104138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52600"/>
            <a:ext cx="3248406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2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06745"/>
            <a:ext cx="4416552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2029425"/>
            <a:ext cx="4416552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5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8763000"/>
            <a:ext cx="217627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63000"/>
            <a:ext cx="217627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3"/>
            <a:ext cx="441655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8069582"/>
            <a:ext cx="21662705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2024360"/>
            <a:ext cx="21662705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069582"/>
            <a:ext cx="21769390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2024360"/>
            <a:ext cx="2176939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5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4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739642"/>
            <a:ext cx="2592324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52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739642"/>
            <a:ext cx="2592324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6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7584B-81A3-C848-BEF0-942C28173782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C8773-66C9-B844-8720-C2840AAFC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1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dx.doi.org/10.1136%2Fbmj.a25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x.doi.org/10.1097%2FMD.0000000000002160" TargetMode="Externa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63220-A0A7-C04F-B4CA-B7A433CC6B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A024DD-95AF-B84E-ACDC-0FA7702E4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140B26-1AA8-6845-A60A-CAD201AAD7B9}"/>
              </a:ext>
            </a:extLst>
          </p:cNvPr>
          <p:cNvSpPr txBox="1"/>
          <p:nvPr/>
        </p:nvSpPr>
        <p:spPr>
          <a:xfrm>
            <a:off x="0" y="-61670"/>
            <a:ext cx="51206399" cy="4056017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  <a:effectLst>
            <a:softEdge rad="12700"/>
          </a:effectLst>
        </p:spPr>
        <p:txBody>
          <a:bodyPr wrap="square" rtlCol="0" anchor="ctr" anchorCtr="0">
            <a:noAutofit/>
          </a:bodyPr>
          <a:lstStyle/>
          <a:p>
            <a:pPr algn="ctr">
              <a:spcAft>
                <a:spcPts val="303"/>
              </a:spcAft>
            </a:pPr>
            <a:r>
              <a:rPr lang="en-US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Meat Intake Related to Blood Pressure in a Population of College Students?</a:t>
            </a:r>
          </a:p>
          <a:p>
            <a:pPr algn="ctr">
              <a:spcAft>
                <a:spcPts val="303"/>
              </a:spcAft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Sarah Thibault BS and Jesse Stabile Morrell PhD</a:t>
            </a:r>
          </a:p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New Hampshire:</a:t>
            </a:r>
          </a:p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Agriculture, Nutrition, and Food Systems</a:t>
            </a:r>
          </a:p>
          <a:p>
            <a:pPr algn="ctr"/>
            <a:endParaRPr lang="en-US" sz="727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CD96678A-5B4E-D74A-857A-62A9465CA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0507" y="1848230"/>
            <a:ext cx="1644510" cy="214611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B5AA1EA-556E-5342-9C55-9CF1B2760099}"/>
              </a:ext>
            </a:extLst>
          </p:cNvPr>
          <p:cNvSpPr/>
          <p:nvPr/>
        </p:nvSpPr>
        <p:spPr>
          <a:xfrm>
            <a:off x="9362589" y="4056016"/>
            <a:ext cx="32699810" cy="288623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7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265787-9B03-704E-8976-BF1AECC26113}"/>
              </a:ext>
            </a:extLst>
          </p:cNvPr>
          <p:cNvSpPr/>
          <p:nvPr/>
        </p:nvSpPr>
        <p:spPr>
          <a:xfrm>
            <a:off x="42679240" y="4647842"/>
            <a:ext cx="8142832" cy="276787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7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672BB-012B-9F48-969D-210B621EE0F8}"/>
              </a:ext>
            </a:extLst>
          </p:cNvPr>
          <p:cNvSpPr/>
          <p:nvPr/>
        </p:nvSpPr>
        <p:spPr>
          <a:xfrm>
            <a:off x="384328" y="4647842"/>
            <a:ext cx="8593934" cy="276787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90B13-E0E8-864E-9EE1-5AE4C6AB4350}"/>
              </a:ext>
            </a:extLst>
          </p:cNvPr>
          <p:cNvSpPr txBox="1"/>
          <p:nvPr/>
        </p:nvSpPr>
        <p:spPr>
          <a:xfrm>
            <a:off x="724474" y="4814089"/>
            <a:ext cx="7913642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BB36AA-CFD7-4F41-890D-E452258ED5B2}"/>
              </a:ext>
            </a:extLst>
          </p:cNvPr>
          <p:cNvSpPr txBox="1"/>
          <p:nvPr/>
        </p:nvSpPr>
        <p:spPr>
          <a:xfrm>
            <a:off x="803664" y="14056857"/>
            <a:ext cx="7890751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5E2271-5A97-054B-A94A-E8EE7CF321E2}"/>
              </a:ext>
            </a:extLst>
          </p:cNvPr>
          <p:cNvSpPr txBox="1"/>
          <p:nvPr/>
        </p:nvSpPr>
        <p:spPr>
          <a:xfrm>
            <a:off x="747366" y="16870811"/>
            <a:ext cx="7890750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3FCBAD-6EDE-8F4C-9697-7F0B104E6C0F}"/>
              </a:ext>
            </a:extLst>
          </p:cNvPr>
          <p:cNvSpPr txBox="1"/>
          <p:nvPr/>
        </p:nvSpPr>
        <p:spPr>
          <a:xfrm>
            <a:off x="43036871" y="21400818"/>
            <a:ext cx="7424058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6D7EF5-0B97-0948-86EB-BCDDD1CFD850}"/>
              </a:ext>
            </a:extLst>
          </p:cNvPr>
          <p:cNvSpPr txBox="1"/>
          <p:nvPr/>
        </p:nvSpPr>
        <p:spPr>
          <a:xfrm>
            <a:off x="43033274" y="12802663"/>
            <a:ext cx="7424058" cy="861774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 and Limitations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3507A1-615F-9945-9B5A-D904CB372CD4}"/>
              </a:ext>
            </a:extLst>
          </p:cNvPr>
          <p:cNvSpPr txBox="1"/>
          <p:nvPr/>
        </p:nvSpPr>
        <p:spPr>
          <a:xfrm>
            <a:off x="43034978" y="4828970"/>
            <a:ext cx="7424058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A73910-A369-2041-97C0-168DACB0CADE}"/>
              </a:ext>
            </a:extLst>
          </p:cNvPr>
          <p:cNvSpPr txBox="1"/>
          <p:nvPr/>
        </p:nvSpPr>
        <p:spPr>
          <a:xfrm>
            <a:off x="43033274" y="24801712"/>
            <a:ext cx="7424058" cy="76944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 Statement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104B94-1C8C-B14A-8E15-0E373D6D0497}"/>
              </a:ext>
            </a:extLst>
          </p:cNvPr>
          <p:cNvSpPr txBox="1"/>
          <p:nvPr/>
        </p:nvSpPr>
        <p:spPr>
          <a:xfrm>
            <a:off x="43034978" y="27052569"/>
            <a:ext cx="7424058" cy="76944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85EF3EB-3733-9C49-9F7D-815365DBAFAB}"/>
              </a:ext>
            </a:extLst>
          </p:cNvPr>
          <p:cNvSpPr/>
          <p:nvPr/>
        </p:nvSpPr>
        <p:spPr>
          <a:xfrm>
            <a:off x="9789458" y="4646136"/>
            <a:ext cx="32054353" cy="276804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7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A42898-B601-B449-86EF-E6F860F178B2}"/>
              </a:ext>
            </a:extLst>
          </p:cNvPr>
          <p:cNvSpPr txBox="1"/>
          <p:nvPr/>
        </p:nvSpPr>
        <p:spPr>
          <a:xfrm>
            <a:off x="16901036" y="5051665"/>
            <a:ext cx="18398189" cy="1077218"/>
          </a:xfrm>
          <a:prstGeom prst="rect">
            <a:avLst/>
          </a:prstGeom>
          <a:solidFill>
            <a:srgbClr val="DBB5B5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 Characteristics </a:t>
            </a:r>
            <a:r>
              <a:rPr lang="en-US" sz="727" dirty="0">
                <a:noFill/>
              </a:rPr>
              <a:t>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B9C6100-6DE0-5B4D-802F-7ED46EBBEB21}"/>
              </a:ext>
            </a:extLst>
          </p:cNvPr>
          <p:cNvSpPr txBox="1"/>
          <p:nvPr/>
        </p:nvSpPr>
        <p:spPr>
          <a:xfrm>
            <a:off x="519819" y="15122051"/>
            <a:ext cx="81182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6600"/>
              </a:buClr>
              <a:buSzPct val="100000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this study is to investigate the relationship between meat intake and blood pressure (BP) among college students. </a:t>
            </a:r>
          </a:p>
          <a:p>
            <a:pPr marL="293934" indent="-293934"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6CAE8A7-F6C0-9C44-A6D2-ADE32019A4F5}"/>
              </a:ext>
            </a:extLst>
          </p:cNvPr>
          <p:cNvSpPr txBox="1"/>
          <p:nvPr/>
        </p:nvSpPr>
        <p:spPr>
          <a:xfrm>
            <a:off x="42782503" y="25690035"/>
            <a:ext cx="786080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funded by the New Hampshire Agriculture Experiment Station and the USDA National Institute of Food and Agriculture Hatch Project 1010738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DC76FE-4EC4-AD4F-B0FE-FFE9E1A0AB55}"/>
              </a:ext>
            </a:extLst>
          </p:cNvPr>
          <p:cNvSpPr txBox="1"/>
          <p:nvPr/>
        </p:nvSpPr>
        <p:spPr>
          <a:xfrm>
            <a:off x="42850295" y="22388872"/>
            <a:ext cx="806185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suggest a small inverse association between meat intake and BP among college students. Further research is necessary to better understand these results and guide future dietary recommendations for young adults.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A8EE39-09CF-D44B-AB48-994176C015E3}"/>
              </a:ext>
            </a:extLst>
          </p:cNvPr>
          <p:cNvSpPr txBox="1"/>
          <p:nvPr/>
        </p:nvSpPr>
        <p:spPr>
          <a:xfrm>
            <a:off x="42782503" y="5780445"/>
            <a:ext cx="790407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 intake was 10.4±6.1 and 5.5±3.4 oz/1000 kcal/day for men and women, respectively.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systolic BP was 128.3±12.6 and 113±10.5-mm Hg and average diastolic BP was 75.3±9.6 and 74.1±8.8 mm Hg, for men and women, respectively.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inverse linear relationship in both systolic and diastolic BP was observed by quintiles of MB (both p&lt;0.01).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in the highest quintiles of MB had lower systolic and diastolic BP compared to those in this lowest quintile (75.5±</a:t>
            </a:r>
            <a:r>
              <a:rPr lang="en-US" sz="30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9.01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mm Hg vs. 73.2±. mm Hg and 118.8±11.5 mm Hg vs. 117.5±.12.9 mm Hg, respectively both p&lt;0.005).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299ABC3-3EA9-2242-BC5F-A6BF12248C57}"/>
              </a:ext>
            </a:extLst>
          </p:cNvPr>
          <p:cNvSpPr txBox="1"/>
          <p:nvPr/>
        </p:nvSpPr>
        <p:spPr>
          <a:xfrm>
            <a:off x="519819" y="5871996"/>
            <a:ext cx="8458443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Driven by increased urban and economic development over the last 50 years, the consumption of animal based protein (ABP) has increased tremendously worldwide.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is growing evidence that meat consumption is associated with increased cardiovascular disease (CVD) risk.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 blood pressure is a major contributor to increased CVD morbidity and mortality,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evidence associating meat consumption with BP is limited.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literature shows an increased prevalence of high blood pressure in younger age groups, including athletes.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Negative dietary patterns are consistent with risk factors linked to the development of hypertension.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research evaluates meat and bean consumption in a college age population and investigate the association between meat intake and blood pressure.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3E0575-C3E9-564E-8DFD-16B73DBEABE3}"/>
              </a:ext>
            </a:extLst>
          </p:cNvPr>
          <p:cNvSpPr txBox="1"/>
          <p:nvPr/>
        </p:nvSpPr>
        <p:spPr>
          <a:xfrm>
            <a:off x="511276" y="17932175"/>
            <a:ext cx="8547377" cy="1457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Design: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College Health and Nutrition Assessment Survey (CHANAS) has been an ongoing cross-sectional study since 2005 at the University of New Hampshire (UNH:IRB:5524) that collects a plethora of health-related information. </a:t>
            </a:r>
          </a:p>
          <a:p>
            <a:pPr lvl="0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Participants: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were 7442 college participants between the ages of 18-24.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came from those enrolled in the Nutrition Health and Wellness course at the University of New Hampshire.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were excluded from this study if not between 18-24 years old, pregnant, or had any medical condition that could prevent participating.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had their anthropometrics, diets, and demographics gathered after providing consent.</a:t>
            </a:r>
          </a:p>
          <a:p>
            <a:pPr lvl="0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Measurements: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Meat/bean intake was obtained using by a 3-day food record, 2 non-consecutive days and 1 weekend day.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pressure (BP) was repeated twice and obtained through an automatic device; mean blood pressure and heart rate were analyzed.</a:t>
            </a:r>
          </a:p>
          <a:p>
            <a:pPr lvl="0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Management &amp; Analysis: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Meat/bean consumption was split into quintiles with Q1 representing those consuming the lowest amount of meat/beans and Q5 representing the highest.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Covariates include gender, BMI, fiber, ethanol, total sugar and sodium. Data represented in means/SD.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Analyses were conducted using SPSS version 26.</a:t>
            </a:r>
          </a:p>
          <a:p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41CFD62-294E-744E-B7E8-2DBB5BF894BF}"/>
              </a:ext>
            </a:extLst>
          </p:cNvPr>
          <p:cNvSpPr txBox="1"/>
          <p:nvPr/>
        </p:nvSpPr>
        <p:spPr>
          <a:xfrm>
            <a:off x="42850295" y="13700350"/>
            <a:ext cx="8061851" cy="767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Strengths: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sample size, n=7442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Anthropometric measurements were obtained by validated instruments and trained technicians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Dietary information was obtained through a 3-day food record</a:t>
            </a:r>
          </a:p>
          <a:p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risk of bias from self-reported data causing an over or under estimation of meat/bean intake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differentiate meat consumption vs. bean consumption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study designs cannot identify reverse causation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population may not be generalizable to those outside the required age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Ethnicity is predominately white </a:t>
            </a: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A5080354-0C32-6F41-812B-04853E2DC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227999"/>
              </p:ext>
            </p:extLst>
          </p:nvPr>
        </p:nvGraphicFramePr>
        <p:xfrm>
          <a:off x="11720243" y="6564461"/>
          <a:ext cx="28310156" cy="14512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1857">
                  <a:extLst>
                    <a:ext uri="{9D8B030D-6E8A-4147-A177-3AD203B41FA5}">
                      <a16:colId xmlns:a16="http://schemas.microsoft.com/office/drawing/2014/main" val="598063771"/>
                    </a:ext>
                  </a:extLst>
                </a:gridCol>
                <a:gridCol w="4561614">
                  <a:extLst>
                    <a:ext uri="{9D8B030D-6E8A-4147-A177-3AD203B41FA5}">
                      <a16:colId xmlns:a16="http://schemas.microsoft.com/office/drawing/2014/main" val="3902426216"/>
                    </a:ext>
                  </a:extLst>
                </a:gridCol>
                <a:gridCol w="4506686">
                  <a:extLst>
                    <a:ext uri="{9D8B030D-6E8A-4147-A177-3AD203B41FA5}">
                      <a16:colId xmlns:a16="http://schemas.microsoft.com/office/drawing/2014/main" val="1853901037"/>
                    </a:ext>
                  </a:extLst>
                </a:gridCol>
                <a:gridCol w="4441371">
                  <a:extLst>
                    <a:ext uri="{9D8B030D-6E8A-4147-A177-3AD203B41FA5}">
                      <a16:colId xmlns:a16="http://schemas.microsoft.com/office/drawing/2014/main" val="4088944650"/>
                    </a:ext>
                  </a:extLst>
                </a:gridCol>
                <a:gridCol w="4996543">
                  <a:extLst>
                    <a:ext uri="{9D8B030D-6E8A-4147-A177-3AD203B41FA5}">
                      <a16:colId xmlns:a16="http://schemas.microsoft.com/office/drawing/2014/main" val="1809415627"/>
                    </a:ext>
                  </a:extLst>
                </a:gridCol>
                <a:gridCol w="4532085">
                  <a:extLst>
                    <a:ext uri="{9D8B030D-6E8A-4147-A177-3AD203B41FA5}">
                      <a16:colId xmlns:a16="http://schemas.microsoft.com/office/drawing/2014/main" val="1184494468"/>
                    </a:ext>
                  </a:extLst>
                </a:gridCol>
              </a:tblGrid>
              <a:tr h="1113424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Table 1 Characteristics: Characteristics of participants according to quintile. The CHANAS study.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650998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Quintile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Q3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Q4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Q5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949452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1489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1490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51226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(years,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18.78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18.83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18.88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18.90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19.04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372188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Males (%,)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17.74%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24.46%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35.015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60.21%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748312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Females (%)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89.78%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82.25%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75.60%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64.98%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39.91%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2029282"/>
                  </a:ext>
                </a:extLst>
              </a:tr>
              <a:tr h="25052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Class(%)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Freshman: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Sophomore: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Upper-classmen: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61.2%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57.93%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27.82%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14.24%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56.38%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28.15%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13.64%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57.19%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26.81%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52.68%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30.07%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16.73%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0221691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 (kg/m</a:t>
                      </a:r>
                      <a:r>
                        <a:rPr lang="en-US" sz="3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 </a:t>
                      </a:r>
                      <a:r>
                        <a:rPr lang="en-US" sz="36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SD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23.31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23.36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3.47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23.69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3.73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23.65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3.69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24.12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3.65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9073647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Activity (%)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29.83%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23.31%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26.54%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20.09%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4297127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Smoking Status (%)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4.30%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4.36%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5.24%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5933147"/>
                  </a:ext>
                </a:extLst>
              </a:tr>
              <a:tr h="7807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Meat Consumption (oz/d)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0.87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4.26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5.94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8.23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14.63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5.48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0640521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Fiber Intake (g/d,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17.29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7.33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18.79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19.87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21.72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25.84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11.76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0404543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Ethanol (%)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29.83%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32.12%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31.11%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32.59%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36.44%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717437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Sodium (mg,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2519.4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911.4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2845.8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955.4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3074.7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1124.5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3371.7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1229.4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4075.8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1873.6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5302855"/>
                  </a:ext>
                </a:extLst>
              </a:tr>
              <a:tr h="5010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Sugar (g/d,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95.08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42.84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97.11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43.57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101.21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46.56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106.57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47.24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116.61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60.29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2218782"/>
                  </a:ext>
                </a:extLst>
              </a:tr>
              <a:tr h="100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Energy Intake (kcal/day,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1645.7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511.8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1808.3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525.1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1945.2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570.6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2131.9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595.8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2652.6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924.6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684270"/>
                  </a:ext>
                </a:extLst>
              </a:tr>
              <a:tr h="7807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Systolic (hg/mm,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118.91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11.56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116.62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117.47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13.12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119.05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13.48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122.15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13.53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0724763"/>
                  </a:ext>
                </a:extLst>
              </a:tr>
              <a:tr h="100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Diastolic (hg/mm, SD)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75.56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9.01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74.86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8.91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74.32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9.17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74.10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9.22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73.28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itchFamily="2" charset="2"/>
                        </a:rPr>
                        <a:t>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7337931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12ECC4A6-F042-A040-AFC4-E3E69692C889}"/>
              </a:ext>
            </a:extLst>
          </p:cNvPr>
          <p:cNvSpPr txBox="1"/>
          <p:nvPr/>
        </p:nvSpPr>
        <p:spPr>
          <a:xfrm>
            <a:off x="22495644" y="21373490"/>
            <a:ext cx="6433700" cy="923330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727" dirty="0">
                <a:noFill/>
              </a:rPr>
              <a:t>;</a:t>
            </a: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3CF3391F-32A0-0F48-A0A8-C9C720A107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114476"/>
              </p:ext>
            </p:extLst>
          </p:nvPr>
        </p:nvGraphicFramePr>
        <p:xfrm>
          <a:off x="11811512" y="22496713"/>
          <a:ext cx="12837316" cy="8314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7C857C8C-DBD5-A043-AE01-056201E1F9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7781164"/>
              </p:ext>
            </p:extLst>
          </p:nvPr>
        </p:nvGraphicFramePr>
        <p:xfrm>
          <a:off x="27838821" y="23045441"/>
          <a:ext cx="11444685" cy="7870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8B65EAD8-2311-1A48-9327-4E1BADBE90DE}"/>
              </a:ext>
            </a:extLst>
          </p:cNvPr>
          <p:cNvSpPr txBox="1"/>
          <p:nvPr/>
        </p:nvSpPr>
        <p:spPr>
          <a:xfrm>
            <a:off x="14412665" y="22382556"/>
            <a:ext cx="7086741" cy="64633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Quintiles per Meat/Beans (oz/day)</a:t>
            </a:r>
            <a:r>
              <a:rPr lang="en-US" sz="3600" dirty="0">
                <a:noFill/>
              </a:rPr>
              <a:t>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5191110-30AC-0542-AEB5-B3E692775D53}"/>
              </a:ext>
            </a:extLst>
          </p:cNvPr>
          <p:cNvSpPr txBox="1"/>
          <p:nvPr/>
        </p:nvSpPr>
        <p:spPr>
          <a:xfrm>
            <a:off x="29942113" y="22372442"/>
            <a:ext cx="7475690" cy="64633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Quintiles per Meat/Beans (oz/day)</a:t>
            </a:r>
            <a:r>
              <a:rPr lang="en-US" sz="3600" dirty="0">
                <a:noFill/>
              </a:rPr>
              <a:t>;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24BDA06-33E1-E44B-B1DC-6E6CC0E491F9}"/>
              </a:ext>
            </a:extLst>
          </p:cNvPr>
          <p:cNvSpPr txBox="1"/>
          <p:nvPr/>
        </p:nvSpPr>
        <p:spPr>
          <a:xfrm rot="16200000">
            <a:off x="8184068" y="26425132"/>
            <a:ext cx="5398522" cy="64633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Systolic BP (hg/mm)</a:t>
            </a:r>
            <a:r>
              <a:rPr lang="en-US" sz="3600" dirty="0">
                <a:noFill/>
              </a:rPr>
              <a:t>;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6F24BE-D368-4543-9F19-C7DA21258055}"/>
              </a:ext>
            </a:extLst>
          </p:cNvPr>
          <p:cNvSpPr txBox="1"/>
          <p:nvPr/>
        </p:nvSpPr>
        <p:spPr>
          <a:xfrm rot="16200000">
            <a:off x="24135764" y="26431794"/>
            <a:ext cx="5385198" cy="646331"/>
          </a:xfrm>
          <a:prstGeom prst="rect">
            <a:avLst/>
          </a:prstGeom>
          <a:solidFill>
            <a:srgbClr val="E2B6B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Diastolic BP (hg/mm)</a:t>
            </a:r>
            <a:r>
              <a:rPr lang="en-US" sz="3600" dirty="0">
                <a:noFill/>
              </a:rPr>
              <a:t>;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0A7DC4D-9477-9240-8064-9B7A3768CBA1}"/>
              </a:ext>
            </a:extLst>
          </p:cNvPr>
          <p:cNvSpPr txBox="1"/>
          <p:nvPr/>
        </p:nvSpPr>
        <p:spPr>
          <a:xfrm>
            <a:off x="13916235" y="30922182"/>
            <a:ext cx="114514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Adjusted for gender, BMI, fiber, ethanol, total sugar, and total sodium. *p&lt;0.05 between quintiles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E07D5A4-7E51-9144-B48D-8C7BC6EF3BBB}"/>
              </a:ext>
            </a:extLst>
          </p:cNvPr>
          <p:cNvSpPr txBox="1"/>
          <p:nvPr/>
        </p:nvSpPr>
        <p:spPr>
          <a:xfrm>
            <a:off x="29494450" y="31020674"/>
            <a:ext cx="114514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Adjusted for gender, BMI, fiber, ethanol, total sugar, and total sodium. *p&lt;0.05 between quintiles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24C7599-F4C8-E149-AFF6-2509709F5DDB}"/>
              </a:ext>
            </a:extLst>
          </p:cNvPr>
          <p:cNvSpPr txBox="1"/>
          <p:nvPr/>
        </p:nvSpPr>
        <p:spPr>
          <a:xfrm>
            <a:off x="14095681" y="23598708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3445CAB-65BA-4E4D-B685-239EB3D8F7E9}"/>
              </a:ext>
            </a:extLst>
          </p:cNvPr>
          <p:cNvSpPr txBox="1"/>
          <p:nvPr/>
        </p:nvSpPr>
        <p:spPr>
          <a:xfrm>
            <a:off x="16379850" y="23516233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B59BCD1-2A22-334D-8C8E-5C526BEC0D72}"/>
              </a:ext>
            </a:extLst>
          </p:cNvPr>
          <p:cNvSpPr txBox="1"/>
          <p:nvPr/>
        </p:nvSpPr>
        <p:spPr>
          <a:xfrm>
            <a:off x="18613293" y="23416740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D78544A-F9F4-CC43-A8CF-D23FA353CEC2}"/>
              </a:ext>
            </a:extLst>
          </p:cNvPr>
          <p:cNvSpPr txBox="1"/>
          <p:nvPr/>
        </p:nvSpPr>
        <p:spPr>
          <a:xfrm>
            <a:off x="20932939" y="23370033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20B16C9-0295-AB49-AE65-F8DA3FBE0996}"/>
              </a:ext>
            </a:extLst>
          </p:cNvPr>
          <p:cNvSpPr txBox="1"/>
          <p:nvPr/>
        </p:nvSpPr>
        <p:spPr>
          <a:xfrm>
            <a:off x="23237224" y="23370033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85BCE24-7687-A34D-8A5B-2A0AE99A2B24}"/>
              </a:ext>
            </a:extLst>
          </p:cNvPr>
          <p:cNvSpPr txBox="1"/>
          <p:nvPr/>
        </p:nvSpPr>
        <p:spPr>
          <a:xfrm>
            <a:off x="29841024" y="23437744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CCEAAA4-1FA8-4449-8775-69F55E899C02}"/>
              </a:ext>
            </a:extLst>
          </p:cNvPr>
          <p:cNvSpPr txBox="1"/>
          <p:nvPr/>
        </p:nvSpPr>
        <p:spPr>
          <a:xfrm>
            <a:off x="31918118" y="23516233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9EC34AB-827A-5E48-BAC3-677898E55B21}"/>
              </a:ext>
            </a:extLst>
          </p:cNvPr>
          <p:cNvSpPr txBox="1"/>
          <p:nvPr/>
        </p:nvSpPr>
        <p:spPr>
          <a:xfrm>
            <a:off x="33960045" y="23550728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372008-5EB1-EF43-B7BC-334DBDBD0425}"/>
              </a:ext>
            </a:extLst>
          </p:cNvPr>
          <p:cNvSpPr txBox="1"/>
          <p:nvPr/>
        </p:nvSpPr>
        <p:spPr>
          <a:xfrm>
            <a:off x="36001972" y="23569918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69DF4F-D02D-9E4C-8069-F69237B8B243}"/>
              </a:ext>
            </a:extLst>
          </p:cNvPr>
          <p:cNvSpPr txBox="1"/>
          <p:nvPr/>
        </p:nvSpPr>
        <p:spPr>
          <a:xfrm>
            <a:off x="38008115" y="23662961"/>
            <a:ext cx="200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*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732081E-6D5E-E04B-965F-C52A6B74860D}"/>
              </a:ext>
            </a:extLst>
          </p:cNvPr>
          <p:cNvSpPr txBox="1"/>
          <p:nvPr/>
        </p:nvSpPr>
        <p:spPr>
          <a:xfrm>
            <a:off x="42850295" y="28052890"/>
            <a:ext cx="787887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Sans P,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Combris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World meat consumption patterns: an overview of the last fifty years (1961-2011).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Meat Science.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2015;109:106-111.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10.1016.j.meatsci.2015.012. (2)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Kappeler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Eichholzer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Rohrman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 Meat consumption and diet quality and mortality in NHANES III.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 J Clin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2013;67:598-606.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10.1038/ejcn.2013.59. (3) Wu CY, Hu HY, Chou YJ, Huang N, Chou YC, Li CP. High blood pressure and all-cause and cardiovascular disease mortalities in community-dwelling older adults.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Medicine (Baltimore).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2015;94(47):e2160.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10.1097/MD.0000000000002160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Tzoulaki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Brown I, Chan Q, et all. Relation of iron and red meat intake to blood pressure: cross sectional epidemiological study.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BMJ.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2008;337:a258.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10.1136/bmj.a258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DeVenecia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T, Lu M, Figueredo VM. Hypertension in young adults.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Postgrad Me.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2016;128(2):201-207.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6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15657</TotalTime>
  <Words>1345</Words>
  <Application>Microsoft Macintosh PowerPoint</Application>
  <PresentationFormat>Custom</PresentationFormat>
  <Paragraphs>200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Thibault</dc:creator>
  <cp:lastModifiedBy>Sarah Thibault</cp:lastModifiedBy>
  <cp:revision>51</cp:revision>
  <dcterms:created xsi:type="dcterms:W3CDTF">2020-04-01T15:13:40Z</dcterms:created>
  <dcterms:modified xsi:type="dcterms:W3CDTF">2020-04-14T15:50:24Z</dcterms:modified>
</cp:coreProperties>
</file>