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Nunito"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333fbb3ba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333fbb3ba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d333fbb3ba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d333fbb3ba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333fbb3ba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d333fbb3ba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d333fbb3ba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d333fbb3ba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d333fbb3ba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d333fbb3b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d333fbb3b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d333fbb3b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d333fbb3ba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d333fbb3ba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d333fbb3ba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d333fbb3b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333fbb3ba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d333fbb3ba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cd716dea02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cd716dea02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cd716dea0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cd716dea0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solidFill>
                  <a:srgbClr val="000000"/>
                </a:solidFill>
              </a:rPr>
              <a:t>Scada Design</a:t>
            </a:r>
            <a:endParaRPr>
              <a:solidFill>
                <a:srgbClr val="000000"/>
              </a:solidFill>
            </a:endParaRPr>
          </a:p>
        </p:txBody>
      </p:sp>
      <p:sp>
        <p:nvSpPr>
          <p:cNvPr id="129" name="Google Shape;129;p13"/>
          <p:cNvSpPr txBox="1">
            <a:spLocks noGrp="1"/>
          </p:cNvSpPr>
          <p:nvPr>
            <p:ph type="subTitle" idx="1"/>
          </p:nvPr>
        </p:nvSpPr>
        <p:spPr>
          <a:xfrm>
            <a:off x="1858700" y="3073903"/>
            <a:ext cx="5361300" cy="13539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endParaRPr>
              <a:solidFill>
                <a:srgbClr val="0000FF"/>
              </a:solidFill>
            </a:endParaRPr>
          </a:p>
          <a:p>
            <a:pPr marL="0" lvl="0" indent="0" algn="ctr" rtl="0">
              <a:spcBef>
                <a:spcPts val="0"/>
              </a:spcBef>
              <a:spcAft>
                <a:spcPts val="0"/>
              </a:spcAft>
              <a:buNone/>
            </a:pPr>
            <a:endParaRPr>
              <a:solidFill>
                <a:srgbClr val="0000FF"/>
              </a:solidFill>
            </a:endParaRPr>
          </a:p>
          <a:p>
            <a:pPr marL="0" lvl="0" indent="0" algn="ctr" rtl="0">
              <a:spcBef>
                <a:spcPts val="0"/>
              </a:spcBef>
              <a:spcAft>
                <a:spcPts val="0"/>
              </a:spcAft>
              <a:buNone/>
            </a:pPr>
            <a:r>
              <a:rPr lang="en">
                <a:solidFill>
                  <a:srgbClr val="0000FF"/>
                </a:solidFill>
              </a:rPr>
              <a:t>Presented by: John Ward, Sam Goudreault, and Owen Baillargeon</a:t>
            </a:r>
            <a:endParaRPr>
              <a:solidFill>
                <a:srgbClr val="0000FF"/>
              </a:solidFill>
            </a:endParaRPr>
          </a:p>
          <a:p>
            <a:pPr marL="0" lvl="0" indent="0" algn="ctr" rtl="0">
              <a:spcBef>
                <a:spcPts val="0"/>
              </a:spcBef>
              <a:spcAft>
                <a:spcPts val="0"/>
              </a:spcAft>
              <a:buNone/>
            </a:pPr>
            <a:r>
              <a:rPr lang="en">
                <a:solidFill>
                  <a:srgbClr val="0000FF"/>
                </a:solidFill>
              </a:rPr>
              <a:t>Project Advisor: Dr. Nicholas Kirsch</a:t>
            </a:r>
            <a:endParaRPr>
              <a:solidFill>
                <a:srgbClr val="0000FF"/>
              </a:solidFill>
            </a:endParaRPr>
          </a:p>
        </p:txBody>
      </p:sp>
      <p:sp>
        <p:nvSpPr>
          <p:cNvPr id="131" name="Google Shape;131;p13"/>
          <p:cNvSpPr txBox="1"/>
          <p:nvPr/>
        </p:nvSpPr>
        <p:spPr>
          <a:xfrm>
            <a:off x="1741500" y="4694275"/>
            <a:ext cx="73215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Calibri"/>
                <a:ea typeface="Calibri"/>
                <a:cs typeface="Calibri"/>
                <a:sym typeface="Calibri"/>
              </a:rPr>
              <a:t>Note: Audio has been imbedded into each slide for this presentation. Each audio file can be heard by clicking on the icon in the top left.</a:t>
            </a:r>
            <a:endParaRPr sz="1000">
              <a:latin typeface="Calibri"/>
              <a:ea typeface="Calibri"/>
              <a:cs typeface="Calibri"/>
              <a:sym typeface="Calibri"/>
            </a:endParaRPr>
          </a:p>
        </p:txBody>
      </p:sp>
      <p:pic>
        <p:nvPicPr>
          <p:cNvPr id="2" name="Slide1">
            <a:hlinkClick r:id="" action="ppaction://media"/>
            <a:extLst>
              <a:ext uri="{FF2B5EF4-FFF2-40B4-BE49-F238E27FC236}">
                <a16:creationId xmlns:a16="http://schemas.microsoft.com/office/drawing/2014/main" id="{D1651D93-3020-4FFE-BFE6-6C6C04209B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4157" y="26273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2"/>
          <p:cNvSpPr txBox="1">
            <a:spLocks noGrp="1"/>
          </p:cNvSpPr>
          <p:nvPr>
            <p:ph type="title"/>
          </p:nvPr>
        </p:nvSpPr>
        <p:spPr>
          <a:xfrm>
            <a:off x="819150" y="43372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Results - SCADA</a:t>
            </a:r>
            <a:endParaRPr/>
          </a:p>
        </p:txBody>
      </p:sp>
      <p:pic>
        <p:nvPicPr>
          <p:cNvPr id="201" name="Google Shape;201;p22"/>
          <p:cNvPicPr preferRelativeResize="0"/>
          <p:nvPr/>
        </p:nvPicPr>
        <p:blipFill rotWithShape="1">
          <a:blip r:embed="rId5">
            <a:alphaModFix/>
          </a:blip>
          <a:srcRect l="1618" r="2032"/>
          <a:stretch/>
        </p:blipFill>
        <p:spPr>
          <a:xfrm>
            <a:off x="254025" y="1100725"/>
            <a:ext cx="4158251" cy="3106547"/>
          </a:xfrm>
          <a:prstGeom prst="rect">
            <a:avLst/>
          </a:prstGeom>
          <a:noFill/>
          <a:ln>
            <a:noFill/>
          </a:ln>
        </p:spPr>
      </p:pic>
      <p:pic>
        <p:nvPicPr>
          <p:cNvPr id="202" name="Google Shape;202;p22"/>
          <p:cNvPicPr preferRelativeResize="0"/>
          <p:nvPr/>
        </p:nvPicPr>
        <p:blipFill>
          <a:blip r:embed="rId6">
            <a:alphaModFix/>
          </a:blip>
          <a:stretch>
            <a:fillRect/>
          </a:stretch>
        </p:blipFill>
        <p:spPr>
          <a:xfrm>
            <a:off x="4692550" y="1100725"/>
            <a:ext cx="4184551" cy="3106549"/>
          </a:xfrm>
          <a:prstGeom prst="rect">
            <a:avLst/>
          </a:prstGeom>
          <a:noFill/>
          <a:ln>
            <a:noFill/>
          </a:ln>
        </p:spPr>
      </p:pic>
      <p:pic>
        <p:nvPicPr>
          <p:cNvPr id="2" name="Slide10">
            <a:hlinkClick r:id="" action="ppaction://media"/>
            <a:extLst>
              <a:ext uri="{FF2B5EF4-FFF2-40B4-BE49-F238E27FC236}">
                <a16:creationId xmlns:a16="http://schemas.microsoft.com/office/drawing/2014/main" id="{1F8F8CBB-F5AE-44D4-AFAB-6DB3E7F4C8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54025" y="27986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Conclusions and Further Development </a:t>
            </a:r>
            <a:endParaRPr>
              <a:solidFill>
                <a:srgbClr val="0000FF"/>
              </a:solidFill>
            </a:endParaRPr>
          </a:p>
        </p:txBody>
      </p:sp>
      <p:sp>
        <p:nvSpPr>
          <p:cNvPr id="209" name="Google Shape;209;p2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Although the initial goal of implementing multiple phasor measurement units around UNH campus, sending data from the raspberry pi to the SCADA master was unsuccessful. This was due to the failure of transferring data from the Raspberry Pi to the SEL RTAC, inhibiting data from reaching the SCADA system. The group was able to construct the phasor measurement unit measuring voltage and phase from an AC signal. With more programming knowledge for data transfer, the original goal would have been met. Additionally, the implementation of the humidity, temperature, and light sensor could be added to the raspberry pi to demonstrate the broad range of uses for these devices. </a:t>
            </a:r>
            <a:endParaRPr/>
          </a:p>
          <a:p>
            <a:pPr marL="0" lvl="0" indent="0" algn="l" rtl="0">
              <a:spcBef>
                <a:spcPts val="1200"/>
              </a:spcBef>
              <a:spcAft>
                <a:spcPts val="1200"/>
              </a:spcAft>
              <a:buNone/>
            </a:pPr>
            <a:r>
              <a:rPr lang="en"/>
              <a:t>For instance, HVAC systems could implement a similar device to measure the humidity and temperature of their vents. A light and temperature sensing device could be utilized for spark detection indicating a potential fire or for security, which can monitor break ins. Raspberry pi computers with monitoring devices sending real time data to SCADA systems could be implemented in any field or industry. </a:t>
            </a:r>
            <a:endParaRPr/>
          </a:p>
        </p:txBody>
      </p:sp>
      <p:pic>
        <p:nvPicPr>
          <p:cNvPr id="2" name="Conclusion_slide 11">
            <a:hlinkClick r:id="" action="ppaction://media"/>
            <a:extLst>
              <a:ext uri="{FF2B5EF4-FFF2-40B4-BE49-F238E27FC236}">
                <a16:creationId xmlns:a16="http://schemas.microsoft.com/office/drawing/2014/main" id="{CB2FFF1F-E3A0-4024-820F-5B19FFB18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5588" y="2413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accent6"/>
                </a:solidFill>
              </a:rPr>
              <a:t>Credits and Acknowledgements</a:t>
            </a:r>
            <a:endParaRPr>
              <a:solidFill>
                <a:schemeClr val="accent6"/>
              </a:solidFill>
            </a:endParaRPr>
          </a:p>
        </p:txBody>
      </p:sp>
      <p:sp>
        <p:nvSpPr>
          <p:cNvPr id="216" name="Google Shape;216;p2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We would like to thank Unitil for the use of the SEL RTAC hardware and access to our SCADA system. We would also like to give thanks to Dr. Kirsch, our family, and friends for their overall support and guidance. </a:t>
            </a:r>
            <a:endParaRPr/>
          </a:p>
        </p:txBody>
      </p:sp>
      <p:pic>
        <p:nvPicPr>
          <p:cNvPr id="2" name="Thanks">
            <a:hlinkClick r:id="" action="ppaction://media"/>
            <a:extLst>
              <a:ext uri="{FF2B5EF4-FFF2-40B4-BE49-F238E27FC236}">
                <a16:creationId xmlns:a16="http://schemas.microsoft.com/office/drawing/2014/main" id="{3B9DD4BE-95E0-4C74-9507-9C79E59FDA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5587" y="24844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Abstract</a:t>
            </a:r>
            <a:endParaRPr>
              <a:solidFill>
                <a:srgbClr val="0000FF"/>
              </a:solidFill>
            </a:endParaRPr>
          </a:p>
        </p:txBody>
      </p:sp>
      <p:sp>
        <p:nvSpPr>
          <p:cNvPr id="137" name="Google Shape;137;p14"/>
          <p:cNvSpPr txBox="1">
            <a:spLocks noGrp="1"/>
          </p:cNvSpPr>
          <p:nvPr>
            <p:ph type="body" idx="1"/>
          </p:nvPr>
        </p:nvSpPr>
        <p:spPr>
          <a:xfrm>
            <a:off x="819150" y="1800200"/>
            <a:ext cx="7505700" cy="25590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1200"/>
              </a:spcAft>
              <a:buNone/>
            </a:pPr>
            <a:r>
              <a:rPr lang="en"/>
              <a:t>SCADA systems are used throughout the field of engineering and utilities due to its monitoring and control capabilities of remote field devices. The goal for this project was to create our own SCADA system for UNH’s power grid and construct remote phasor measurement units (PMU) that would measure AC voltage directly from a wall outlet. This would allow us to determine the quality of power supplied around campus and provide instantaneous data to the SCADA operator via the created HMI SCADA screen. These remote devices were designed and programmed with cost effective raspberry pi computers. Although the group was able to record some of this continuous data from wall outlets across campus, the team was unsuccessful with transferring the data from the raspberry pi to the SCADA system. If the group was successful in transferring the data to the system, the SCADA operator would have access to information such as voltage, frequency, and other data in real time. The operator would also then be able to monitor, log and control the raspberry pi computers remotely. It was also possible to demonstrate the wide range of uses with this technology with additional temperature, humidity, and light sensing data to be collected that could be implemented in other facets of engineering.</a:t>
            </a:r>
            <a:endParaRPr/>
          </a:p>
        </p:txBody>
      </p:sp>
      <p:pic>
        <p:nvPicPr>
          <p:cNvPr id="2" name="Slide2">
            <a:hlinkClick r:id="" action="ppaction://media"/>
            <a:extLst>
              <a:ext uri="{FF2B5EF4-FFF2-40B4-BE49-F238E27FC236}">
                <a16:creationId xmlns:a16="http://schemas.microsoft.com/office/drawing/2014/main" id="{18890E70-609B-4305-82FD-8D56F17A62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5587" y="248444"/>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Background</a:t>
            </a:r>
            <a:endParaRPr>
              <a:solidFill>
                <a:srgbClr val="0000FF"/>
              </a:solidFill>
            </a:endParaRPr>
          </a:p>
        </p:txBody>
      </p:sp>
      <p:sp>
        <p:nvSpPr>
          <p:cNvPr id="144" name="Google Shape;144;p15"/>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Supervisory Control and Data Acquisition (SCADA) is a computer system built for gathering and analyzing real time data, as well as issuing controls to field devices. SCADA systems utilize an operations control center for monitoring data sent through communication links that operators can utilize to control devices in remote substations, as well as receive and interpret the data remotely.  </a:t>
            </a:r>
            <a:endParaRPr/>
          </a:p>
          <a:p>
            <a:pPr marL="0" lvl="0" indent="0" algn="l" rtl="0">
              <a:spcBef>
                <a:spcPts val="1200"/>
              </a:spcBef>
              <a:spcAft>
                <a:spcPts val="1200"/>
              </a:spcAft>
              <a:buNone/>
            </a:pPr>
            <a:r>
              <a:rPr lang="en"/>
              <a:t>A phasor measurement unit (PMU) is a device that measures the voltage and phase of an AC signal. Using time synchronization provided by a GPS device, the PMU is able to capture samples of the signal and plot the waveform using angle and magnitude measurements creating synchrophasor data. With this data, the operator can look for abnormal waveforms between the AC signal and the synchrophasor indicating a potential problem occurring in the system. </a:t>
            </a:r>
            <a:endParaRPr/>
          </a:p>
        </p:txBody>
      </p:sp>
      <p:pic>
        <p:nvPicPr>
          <p:cNvPr id="2" name="background">
            <a:hlinkClick r:id="" action="ppaction://media"/>
            <a:extLst>
              <a:ext uri="{FF2B5EF4-FFF2-40B4-BE49-F238E27FC236}">
                <a16:creationId xmlns:a16="http://schemas.microsoft.com/office/drawing/2014/main" id="{4AFA607C-3BF5-4B3F-9DA2-5922A3AF98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62731" y="22701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Motivation &amp; Goals</a:t>
            </a:r>
            <a:endParaRPr>
              <a:solidFill>
                <a:srgbClr val="0000FF"/>
              </a:solidFill>
            </a:endParaRPr>
          </a:p>
        </p:txBody>
      </p:sp>
      <p:sp>
        <p:nvSpPr>
          <p:cNvPr id="151" name="Google Shape;151;p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1200"/>
              </a:spcAft>
              <a:buNone/>
            </a:pPr>
            <a:r>
              <a:rPr lang="en"/>
              <a:t>Electrical grids for SCADA systems aren’t providing real time data in terms of their power quality. This delayed response of information slows down response time to new changes in the equipment, lower customer satisfaction, and limits the information for the overall system. The team designed a phasor measurement unit (PMU) that would be plugged into wall outlets creating rapid data transfer from remote devices to the SCADA server. Instant data transfer would allow the SCADA system to be run on real time data and allow operators to better process and monitor their electrical grid for potential hazards. The team used UNH’s power grid to demonstrate the workings of a SCADA system. The PMU device was then placed into the electrical grid. From the HMI SCADA screen the operator could monitor any alarms for phase and magnitude among other parameters that would indicate a future issue on the grid. With the ability to actively monitor and track power quality along an electrical grid, electrical distribution companies would have a more efficient and informative SCADA system going forward. </a:t>
            </a:r>
            <a:endParaRPr/>
          </a:p>
        </p:txBody>
      </p:sp>
      <p:pic>
        <p:nvPicPr>
          <p:cNvPr id="2" name="SCADA Motivation">
            <a:hlinkClick r:id="" action="ppaction://media"/>
            <a:extLst>
              <a:ext uri="{FF2B5EF4-FFF2-40B4-BE49-F238E27FC236}">
                <a16:creationId xmlns:a16="http://schemas.microsoft.com/office/drawing/2014/main" id="{0A4AC56A-CE62-479B-81C7-B2A4E7051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8444" y="2341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2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17"/>
          <p:cNvSpPr txBox="1">
            <a:spLocks noGrp="1"/>
          </p:cNvSpPr>
          <p:nvPr>
            <p:ph type="title"/>
          </p:nvPr>
        </p:nvSpPr>
        <p:spPr>
          <a:xfrm>
            <a:off x="819075" y="51407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Overall Design - System</a:t>
            </a:r>
            <a:endParaRPr/>
          </a:p>
        </p:txBody>
      </p:sp>
      <p:pic>
        <p:nvPicPr>
          <p:cNvPr id="158" name="Google Shape;158;p17"/>
          <p:cNvPicPr preferRelativeResize="0"/>
          <p:nvPr/>
        </p:nvPicPr>
        <p:blipFill>
          <a:blip r:embed="rId5">
            <a:alphaModFix/>
          </a:blip>
          <a:stretch>
            <a:fillRect/>
          </a:stretch>
        </p:blipFill>
        <p:spPr>
          <a:xfrm>
            <a:off x="819075" y="1151725"/>
            <a:ext cx="2820856" cy="3038501"/>
          </a:xfrm>
          <a:prstGeom prst="rect">
            <a:avLst/>
          </a:prstGeom>
          <a:noFill/>
          <a:ln>
            <a:noFill/>
          </a:ln>
        </p:spPr>
      </p:pic>
      <p:sp>
        <p:nvSpPr>
          <p:cNvPr id="159" name="Google Shape;159;p17"/>
          <p:cNvSpPr txBox="1"/>
          <p:nvPr/>
        </p:nvSpPr>
        <p:spPr>
          <a:xfrm>
            <a:off x="4267125" y="1236025"/>
            <a:ext cx="45732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Calibri"/>
                <a:ea typeface="Calibri"/>
                <a:cs typeface="Calibri"/>
                <a:sym typeface="Calibri"/>
              </a:rPr>
              <a:t>Our overall system consists of several main parts that work in conjunction with each other in order to measure, transfer, and display the data that is desired.</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0" lvl="0" indent="0" algn="l" rtl="0">
              <a:spcBef>
                <a:spcPts val="0"/>
              </a:spcBef>
              <a:spcAft>
                <a:spcPts val="0"/>
              </a:spcAft>
              <a:buNone/>
            </a:pPr>
            <a:r>
              <a:rPr lang="en" sz="1300">
                <a:latin typeface="Calibri"/>
                <a:ea typeface="Calibri"/>
                <a:cs typeface="Calibri"/>
                <a:sym typeface="Calibri"/>
              </a:rPr>
              <a:t>A Raspberry Pi is used as our main measurement device that will gain the readings of the electrical signal from the wall outlet.</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0" lvl="0" indent="0" algn="l" rtl="0">
              <a:spcBef>
                <a:spcPts val="0"/>
              </a:spcBef>
              <a:spcAft>
                <a:spcPts val="0"/>
              </a:spcAft>
              <a:buNone/>
            </a:pPr>
            <a:r>
              <a:rPr lang="en" sz="1300">
                <a:latin typeface="Calibri"/>
                <a:ea typeface="Calibri"/>
                <a:cs typeface="Calibri"/>
                <a:sym typeface="Calibri"/>
              </a:rPr>
              <a:t>A SEL Real Time Automation Controller (RTAC) is implemented to receive and convert the data from the Raspberry Pi so that it can then be successfully sent to the SCADA Server.</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0" lvl="0" indent="0" algn="l" rtl="0">
              <a:spcBef>
                <a:spcPts val="0"/>
              </a:spcBef>
              <a:spcAft>
                <a:spcPts val="0"/>
              </a:spcAft>
              <a:buNone/>
            </a:pPr>
            <a:r>
              <a:rPr lang="en" sz="1300">
                <a:latin typeface="Calibri"/>
                <a:ea typeface="Calibri"/>
                <a:cs typeface="Calibri"/>
                <a:sym typeface="Calibri"/>
              </a:rPr>
              <a:t>Finally, our HMI SCADA screen was designed to display the data sent in from the RTAC and issue alarms if the data was out of our set thresholds.</a:t>
            </a:r>
            <a:endParaRPr sz="1300">
              <a:latin typeface="Calibri"/>
              <a:ea typeface="Calibri"/>
              <a:cs typeface="Calibri"/>
              <a:sym typeface="Calibri"/>
            </a:endParaRPr>
          </a:p>
        </p:txBody>
      </p:sp>
      <p:pic>
        <p:nvPicPr>
          <p:cNvPr id="2" name="Slide5">
            <a:hlinkClick r:id="" action="ppaction://media"/>
            <a:extLst>
              <a:ext uri="{FF2B5EF4-FFF2-40B4-BE49-F238E27FC236}">
                <a16:creationId xmlns:a16="http://schemas.microsoft.com/office/drawing/2014/main" id="{4B7971B2-3D99-441D-B140-401F64678A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1300" y="27039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rgbClr val="0000FF"/>
                </a:solidFill>
              </a:rPr>
              <a:t>Overall Design - PMU</a:t>
            </a:r>
            <a:endParaRPr>
              <a:solidFill>
                <a:srgbClr val="0000FF"/>
              </a:solidFill>
            </a:endParaRPr>
          </a:p>
        </p:txBody>
      </p:sp>
      <p:sp>
        <p:nvSpPr>
          <p:cNvPr id="166" name="Google Shape;166;p18"/>
          <p:cNvSpPr txBox="1">
            <a:spLocks noGrp="1"/>
          </p:cNvSpPr>
          <p:nvPr>
            <p:ph type="body" idx="1"/>
          </p:nvPr>
        </p:nvSpPr>
        <p:spPr>
          <a:xfrm>
            <a:off x="3646650" y="1486800"/>
            <a:ext cx="5163600" cy="3274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sz="1302"/>
              <a:t>The PMU consists of four main components: an 18 volt power supply, a voltage divider circuit, an ADS1115 analog-to-digital converter, and a Raspberry Pi Zero W.</a:t>
            </a:r>
            <a:endParaRPr sz="1302"/>
          </a:p>
          <a:p>
            <a:pPr marL="0" lvl="0" indent="0" algn="l" rtl="0">
              <a:lnSpc>
                <a:spcPct val="95000"/>
              </a:lnSpc>
              <a:spcBef>
                <a:spcPts val="1200"/>
              </a:spcBef>
              <a:spcAft>
                <a:spcPts val="0"/>
              </a:spcAft>
              <a:buSzPts val="1018"/>
              <a:buNone/>
            </a:pPr>
            <a:r>
              <a:rPr lang="en" sz="1302"/>
              <a:t>The wall outlet plug in power supply utilizes a power adapter transformer to convert the 120V AC, 0.2A, 60Hz coming out of the outlet to 18V AC, 500mA, 60HZ.</a:t>
            </a:r>
            <a:endParaRPr sz="1302"/>
          </a:p>
          <a:p>
            <a:pPr marL="0" lvl="0" indent="0" algn="l" rtl="0">
              <a:lnSpc>
                <a:spcPct val="95000"/>
              </a:lnSpc>
              <a:spcBef>
                <a:spcPts val="1200"/>
              </a:spcBef>
              <a:spcAft>
                <a:spcPts val="0"/>
              </a:spcAft>
              <a:buSzPts val="1018"/>
              <a:buNone/>
            </a:pPr>
            <a:r>
              <a:rPr lang="en" sz="1302"/>
              <a:t>A voltage divider circuit, consisting of one 1 Kohm resistor and one 8.2 Kohm resistor, further drops the 18 volts from the power supply to around 2.6 volts with the purpose of not damaging the ADC. </a:t>
            </a:r>
            <a:endParaRPr sz="1302"/>
          </a:p>
          <a:p>
            <a:pPr marL="0" lvl="0" indent="0" algn="l" rtl="0">
              <a:lnSpc>
                <a:spcPct val="95000"/>
              </a:lnSpc>
              <a:spcBef>
                <a:spcPts val="1200"/>
              </a:spcBef>
              <a:spcAft>
                <a:spcPts val="0"/>
              </a:spcAft>
              <a:buSzPts val="1018"/>
              <a:buNone/>
            </a:pPr>
            <a:r>
              <a:rPr lang="en" sz="1302"/>
              <a:t>The ADS1115 analog-to-digital converter changes the AC signal to a digital signal that can be processed by the Raspberry Pi. </a:t>
            </a:r>
            <a:endParaRPr sz="1302"/>
          </a:p>
          <a:p>
            <a:pPr marL="0" lvl="0" indent="0" algn="l" rtl="0">
              <a:lnSpc>
                <a:spcPct val="95000"/>
              </a:lnSpc>
              <a:spcBef>
                <a:spcPts val="1200"/>
              </a:spcBef>
              <a:spcAft>
                <a:spcPts val="1200"/>
              </a:spcAft>
              <a:buSzPts val="1018"/>
              <a:buNone/>
            </a:pPr>
            <a:r>
              <a:rPr lang="en" sz="1302"/>
              <a:t>The Raspberry Pi Zero W connects to the ADC via the GPIO I2C bus and processes the data to send to the RTAC. </a:t>
            </a:r>
            <a:endParaRPr sz="1302"/>
          </a:p>
        </p:txBody>
      </p:sp>
      <p:pic>
        <p:nvPicPr>
          <p:cNvPr id="167" name="Google Shape;167;p18"/>
          <p:cNvPicPr preferRelativeResize="0"/>
          <p:nvPr/>
        </p:nvPicPr>
        <p:blipFill rotWithShape="1">
          <a:blip r:embed="rId5">
            <a:alphaModFix/>
          </a:blip>
          <a:srcRect l="20680" t="28322" r="32370" b="32324"/>
          <a:stretch/>
        </p:blipFill>
        <p:spPr>
          <a:xfrm>
            <a:off x="819150" y="1486800"/>
            <a:ext cx="2715177" cy="1516925"/>
          </a:xfrm>
          <a:prstGeom prst="rect">
            <a:avLst/>
          </a:prstGeom>
          <a:noFill/>
          <a:ln>
            <a:noFill/>
          </a:ln>
        </p:spPr>
      </p:pic>
      <p:pic>
        <p:nvPicPr>
          <p:cNvPr id="168" name="Google Shape;168;p18"/>
          <p:cNvPicPr preferRelativeResize="0"/>
          <p:nvPr/>
        </p:nvPicPr>
        <p:blipFill rotWithShape="1">
          <a:blip r:embed="rId6">
            <a:alphaModFix/>
          </a:blip>
          <a:srcRect l="20700" t="22079" r="8287" b="22079"/>
          <a:stretch/>
        </p:blipFill>
        <p:spPr>
          <a:xfrm>
            <a:off x="819150" y="3144350"/>
            <a:ext cx="2715177" cy="1423098"/>
          </a:xfrm>
          <a:prstGeom prst="rect">
            <a:avLst/>
          </a:prstGeom>
          <a:noFill/>
          <a:ln>
            <a:noFill/>
          </a:ln>
        </p:spPr>
      </p:pic>
      <p:pic>
        <p:nvPicPr>
          <p:cNvPr id="2" name="PMU Design_slide 6">
            <a:hlinkClick r:id="" action="ppaction://media"/>
            <a:extLst>
              <a:ext uri="{FF2B5EF4-FFF2-40B4-BE49-F238E27FC236}">
                <a16:creationId xmlns:a16="http://schemas.microsoft.com/office/drawing/2014/main" id="{1A9C10CF-15B2-4849-A8AD-342233AF5A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2732" y="2413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0000FF"/>
                </a:solidFill>
              </a:rPr>
              <a:t>Overall Design - Communications</a:t>
            </a:r>
            <a:endParaRPr>
              <a:solidFill>
                <a:srgbClr val="0000FF"/>
              </a:solidFill>
            </a:endParaRPr>
          </a:p>
          <a:p>
            <a:pPr marL="0" lvl="0" indent="0" algn="l" rtl="0">
              <a:spcBef>
                <a:spcPts val="0"/>
              </a:spcBef>
              <a:spcAft>
                <a:spcPts val="0"/>
              </a:spcAft>
              <a:buNone/>
            </a:pPr>
            <a:endParaRPr/>
          </a:p>
        </p:txBody>
      </p:sp>
      <p:sp>
        <p:nvSpPr>
          <p:cNvPr id="175" name="Google Shape;175;p19"/>
          <p:cNvSpPr txBox="1">
            <a:spLocks noGrp="1"/>
          </p:cNvSpPr>
          <p:nvPr>
            <p:ph type="body" idx="1"/>
          </p:nvPr>
        </p:nvSpPr>
        <p:spPr>
          <a:xfrm>
            <a:off x="3415600" y="1528925"/>
            <a:ext cx="5183700" cy="308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rgbClr val="0F1111"/>
                </a:solidFill>
                <a:highlight>
                  <a:srgbClr val="FFFFFF"/>
                </a:highlight>
              </a:rPr>
              <a:t>The communications aspect involves the SEL RTAC as the main piece of equipment, which was powered by a 13.8V power supply. This piece of equipment will be used to transfer data between the Raspberry Pi and the SCADA system.</a:t>
            </a:r>
            <a:endParaRPr>
              <a:solidFill>
                <a:srgbClr val="0F1111"/>
              </a:solidFill>
              <a:highlight>
                <a:srgbClr val="FFFFFF"/>
              </a:highlight>
            </a:endParaRPr>
          </a:p>
          <a:p>
            <a:pPr marL="0" lvl="0" indent="0" algn="l" rtl="0">
              <a:spcBef>
                <a:spcPts val="1200"/>
              </a:spcBef>
              <a:spcAft>
                <a:spcPts val="0"/>
              </a:spcAft>
              <a:buNone/>
            </a:pPr>
            <a:r>
              <a:rPr lang="en">
                <a:solidFill>
                  <a:srgbClr val="0F1111"/>
                </a:solidFill>
                <a:highlight>
                  <a:srgbClr val="FFFFFF"/>
                </a:highlight>
              </a:rPr>
              <a:t>A RS232 to TTL converter was used to transmit data from the Raspberry Pi to the RTAC over a serial connection. </a:t>
            </a:r>
            <a:endParaRPr>
              <a:solidFill>
                <a:srgbClr val="0F1111"/>
              </a:solidFill>
              <a:highlight>
                <a:srgbClr val="FFFFFF"/>
              </a:highlight>
            </a:endParaRPr>
          </a:p>
          <a:p>
            <a:pPr marL="0" lvl="0" indent="0" algn="l" rtl="0">
              <a:spcBef>
                <a:spcPts val="1200"/>
              </a:spcBef>
              <a:spcAft>
                <a:spcPts val="0"/>
              </a:spcAft>
              <a:buNone/>
            </a:pPr>
            <a:r>
              <a:rPr lang="en">
                <a:solidFill>
                  <a:srgbClr val="0F1111"/>
                </a:solidFill>
                <a:highlight>
                  <a:srgbClr val="FFFFFF"/>
                </a:highlight>
              </a:rPr>
              <a:t>This required a DB9 serial cable in conjunction with a Null modem adapter so data could be transferred successfully.</a:t>
            </a:r>
            <a:endParaRPr>
              <a:solidFill>
                <a:srgbClr val="0F1111"/>
              </a:solidFill>
              <a:highlight>
                <a:srgbClr val="FFFFFF"/>
              </a:highlight>
            </a:endParaRPr>
          </a:p>
          <a:p>
            <a:pPr marL="0" lvl="0" indent="0" algn="l" rtl="0">
              <a:spcBef>
                <a:spcPts val="1200"/>
              </a:spcBef>
              <a:spcAft>
                <a:spcPts val="1200"/>
              </a:spcAft>
              <a:buNone/>
            </a:pPr>
            <a:r>
              <a:rPr lang="en">
                <a:solidFill>
                  <a:srgbClr val="0F1111"/>
                </a:solidFill>
                <a:highlight>
                  <a:srgbClr val="FFFFFF"/>
                </a:highlight>
              </a:rPr>
              <a:t>In order for the RTAC to send data to the SCADA server, a wired internet or cellular connection is required.</a:t>
            </a:r>
            <a:endParaRPr>
              <a:solidFill>
                <a:srgbClr val="0F1111"/>
              </a:solidFill>
              <a:highlight>
                <a:srgbClr val="FFFFFF"/>
              </a:highlight>
            </a:endParaRPr>
          </a:p>
        </p:txBody>
      </p:sp>
      <p:pic>
        <p:nvPicPr>
          <p:cNvPr id="176" name="Google Shape;176;p19"/>
          <p:cNvPicPr preferRelativeResize="0"/>
          <p:nvPr/>
        </p:nvPicPr>
        <p:blipFill rotWithShape="1">
          <a:blip r:embed="rId5">
            <a:alphaModFix/>
          </a:blip>
          <a:srcRect l="28363" t="22688" r="11568" b="33704"/>
          <a:stretch/>
        </p:blipFill>
        <p:spPr>
          <a:xfrm>
            <a:off x="819150" y="1528925"/>
            <a:ext cx="2487373" cy="1203551"/>
          </a:xfrm>
          <a:prstGeom prst="rect">
            <a:avLst/>
          </a:prstGeom>
          <a:noFill/>
          <a:ln>
            <a:noFill/>
          </a:ln>
        </p:spPr>
      </p:pic>
      <p:pic>
        <p:nvPicPr>
          <p:cNvPr id="177" name="Google Shape;177;p19"/>
          <p:cNvPicPr preferRelativeResize="0"/>
          <p:nvPr/>
        </p:nvPicPr>
        <p:blipFill rotWithShape="1">
          <a:blip r:embed="rId6">
            <a:alphaModFix/>
          </a:blip>
          <a:srcRect l="12097" t="-2913" r="11044" b="17720"/>
          <a:stretch/>
        </p:blipFill>
        <p:spPr>
          <a:xfrm>
            <a:off x="819150" y="2773393"/>
            <a:ext cx="2487373" cy="1837655"/>
          </a:xfrm>
          <a:prstGeom prst="rect">
            <a:avLst/>
          </a:prstGeom>
          <a:noFill/>
          <a:ln>
            <a:noFill/>
          </a:ln>
        </p:spPr>
      </p:pic>
      <p:pic>
        <p:nvPicPr>
          <p:cNvPr id="2" name="communications">
            <a:hlinkClick r:id="" action="ppaction://media"/>
            <a:extLst>
              <a:ext uri="{FF2B5EF4-FFF2-40B4-BE49-F238E27FC236}">
                <a16:creationId xmlns:a16="http://schemas.microsoft.com/office/drawing/2014/main" id="{542ECA80-E9F0-400A-95FD-06B4D51E64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1787" y="26025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20"/>
          <p:cNvPicPr preferRelativeResize="0"/>
          <p:nvPr/>
        </p:nvPicPr>
        <p:blipFill>
          <a:blip r:embed="rId5">
            <a:alphaModFix/>
          </a:blip>
          <a:stretch>
            <a:fillRect/>
          </a:stretch>
        </p:blipFill>
        <p:spPr>
          <a:xfrm>
            <a:off x="262900" y="1012549"/>
            <a:ext cx="5202050" cy="3803675"/>
          </a:xfrm>
          <a:prstGeom prst="rect">
            <a:avLst/>
          </a:prstGeom>
          <a:noFill/>
          <a:ln>
            <a:noFill/>
          </a:ln>
        </p:spPr>
      </p:pic>
      <p:sp>
        <p:nvSpPr>
          <p:cNvPr id="184" name="Google Shape;184;p20"/>
          <p:cNvSpPr txBox="1"/>
          <p:nvPr/>
        </p:nvSpPr>
        <p:spPr>
          <a:xfrm>
            <a:off x="322650" y="261200"/>
            <a:ext cx="8498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rgbClr val="0000FF"/>
                </a:solidFill>
                <a:latin typeface="Nunito"/>
                <a:ea typeface="Nunito"/>
                <a:cs typeface="Nunito"/>
                <a:sym typeface="Nunito"/>
              </a:rPr>
              <a:t>Overall Design - SCADA</a:t>
            </a:r>
            <a:endParaRPr sz="3000">
              <a:solidFill>
                <a:srgbClr val="0000FF"/>
              </a:solidFill>
              <a:latin typeface="Nunito"/>
              <a:ea typeface="Nunito"/>
              <a:cs typeface="Nunito"/>
              <a:sym typeface="Nunito"/>
            </a:endParaRPr>
          </a:p>
        </p:txBody>
      </p:sp>
      <p:sp>
        <p:nvSpPr>
          <p:cNvPr id="185" name="Google Shape;185;p20"/>
          <p:cNvSpPr txBox="1"/>
          <p:nvPr/>
        </p:nvSpPr>
        <p:spPr>
          <a:xfrm>
            <a:off x="5736150" y="978600"/>
            <a:ext cx="3085200" cy="318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Calibri"/>
                <a:ea typeface="Calibri"/>
                <a:cs typeface="Calibri"/>
                <a:sym typeface="Calibri"/>
              </a:rPr>
              <a:t>Our own SCADA design was to be modeled and recreated after UNH’s current One-Line diagram that was provided. </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0" lvl="0" indent="0" algn="l" rtl="0">
              <a:spcBef>
                <a:spcPts val="0"/>
              </a:spcBef>
              <a:spcAft>
                <a:spcPts val="0"/>
              </a:spcAft>
              <a:buNone/>
            </a:pPr>
            <a:r>
              <a:rPr lang="en" sz="1300">
                <a:latin typeface="Calibri"/>
                <a:ea typeface="Calibri"/>
                <a:cs typeface="Calibri"/>
                <a:sym typeface="Calibri"/>
              </a:rPr>
              <a:t>Research showed that the placement of the PMU in one of our group member’s dorm rooms would reside on Circuit 11 of UNH’s system.</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0" lvl="0" indent="0" algn="l" rtl="0">
              <a:spcBef>
                <a:spcPts val="0"/>
              </a:spcBef>
              <a:spcAft>
                <a:spcPts val="0"/>
              </a:spcAft>
              <a:buNone/>
            </a:pPr>
            <a:r>
              <a:rPr lang="en" sz="1300">
                <a:latin typeface="Calibri"/>
                <a:ea typeface="Calibri"/>
                <a:cs typeface="Calibri"/>
                <a:sym typeface="Calibri"/>
              </a:rPr>
              <a:t>Considering this, our modeled SCADA screen includes the PMU at this location.</a:t>
            </a:r>
            <a:endParaRPr sz="1300">
              <a:latin typeface="Calibri"/>
              <a:ea typeface="Calibri"/>
              <a:cs typeface="Calibri"/>
              <a:sym typeface="Calibri"/>
            </a:endParaRPr>
          </a:p>
          <a:p>
            <a:pPr marL="0" lvl="0" indent="0" algn="l" rtl="0">
              <a:spcBef>
                <a:spcPts val="0"/>
              </a:spcBef>
              <a:spcAft>
                <a:spcPts val="0"/>
              </a:spcAft>
              <a:buNone/>
            </a:pPr>
            <a:endParaRPr sz="1300">
              <a:latin typeface="Calibri"/>
              <a:ea typeface="Calibri"/>
              <a:cs typeface="Calibri"/>
              <a:sym typeface="Calibri"/>
            </a:endParaRPr>
          </a:p>
          <a:p>
            <a:pPr marL="0" lvl="0" indent="0" algn="l" rtl="0">
              <a:spcBef>
                <a:spcPts val="0"/>
              </a:spcBef>
              <a:spcAft>
                <a:spcPts val="0"/>
              </a:spcAft>
              <a:buNone/>
            </a:pPr>
            <a:r>
              <a:rPr lang="en" sz="1300">
                <a:latin typeface="Calibri"/>
                <a:ea typeface="Calibri"/>
                <a:cs typeface="Calibri"/>
                <a:sym typeface="Calibri"/>
              </a:rPr>
              <a:t>With the addition of more PMU devices, the inclusion of other circuits could be involved on the system.</a:t>
            </a:r>
            <a:endParaRPr sz="1300">
              <a:latin typeface="Calibri"/>
              <a:ea typeface="Calibri"/>
              <a:cs typeface="Calibri"/>
              <a:sym typeface="Calibri"/>
            </a:endParaRPr>
          </a:p>
        </p:txBody>
      </p:sp>
      <p:pic>
        <p:nvPicPr>
          <p:cNvPr id="2" name="Slide8">
            <a:hlinkClick r:id="" action="ppaction://media"/>
            <a:extLst>
              <a:ext uri="{FF2B5EF4-FFF2-40B4-BE49-F238E27FC236}">
                <a16:creationId xmlns:a16="http://schemas.microsoft.com/office/drawing/2014/main" id="{E88516D9-1CC9-427F-A9FF-F88F0790C5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900" y="2612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rgbClr val="0000FF"/>
                </a:solidFill>
              </a:rPr>
              <a:t>Results - PMU</a:t>
            </a:r>
            <a:endParaRPr>
              <a:solidFill>
                <a:srgbClr val="0000FF"/>
              </a:solidFill>
            </a:endParaRPr>
          </a:p>
          <a:p>
            <a:pPr marL="0" lvl="0" indent="0" algn="l" rtl="0">
              <a:spcBef>
                <a:spcPts val="0"/>
              </a:spcBef>
              <a:spcAft>
                <a:spcPts val="0"/>
              </a:spcAft>
              <a:buNone/>
            </a:pPr>
            <a:endParaRPr/>
          </a:p>
        </p:txBody>
      </p:sp>
      <p:sp>
        <p:nvSpPr>
          <p:cNvPr id="192" name="Google Shape;192;p21"/>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solidFill>
                <a:srgbClr val="0F1111"/>
              </a:solidFill>
              <a:highlight>
                <a:srgbClr val="FFFFFF"/>
              </a:highlight>
            </a:endParaRPr>
          </a:p>
          <a:p>
            <a:pPr marL="0" lvl="0" indent="0" algn="l" rtl="0">
              <a:spcBef>
                <a:spcPts val="1200"/>
              </a:spcBef>
              <a:spcAft>
                <a:spcPts val="1200"/>
              </a:spcAft>
              <a:buNone/>
            </a:pPr>
            <a:endParaRPr sz="1050">
              <a:solidFill>
                <a:srgbClr val="0F1111"/>
              </a:solidFill>
              <a:highlight>
                <a:srgbClr val="FFFFFF"/>
              </a:highlight>
              <a:latin typeface="Arial"/>
              <a:ea typeface="Arial"/>
              <a:cs typeface="Arial"/>
              <a:sym typeface="Arial"/>
            </a:endParaRPr>
          </a:p>
        </p:txBody>
      </p:sp>
      <p:pic>
        <p:nvPicPr>
          <p:cNvPr id="193" name="Google Shape;193;p21"/>
          <p:cNvPicPr preferRelativeResize="0"/>
          <p:nvPr/>
        </p:nvPicPr>
        <p:blipFill rotWithShape="1">
          <a:blip r:embed="rId5">
            <a:alphaModFix/>
          </a:blip>
          <a:srcRect l="1019" t="3468" b="1229"/>
          <a:stretch/>
        </p:blipFill>
        <p:spPr>
          <a:xfrm>
            <a:off x="272040" y="1537000"/>
            <a:ext cx="4341861" cy="2738525"/>
          </a:xfrm>
          <a:prstGeom prst="rect">
            <a:avLst/>
          </a:prstGeom>
          <a:noFill/>
          <a:ln>
            <a:noFill/>
          </a:ln>
        </p:spPr>
      </p:pic>
      <p:pic>
        <p:nvPicPr>
          <p:cNvPr id="195" name="Google Shape;195;p21"/>
          <p:cNvPicPr preferRelativeResize="0"/>
          <p:nvPr/>
        </p:nvPicPr>
        <p:blipFill>
          <a:blip r:embed="rId6">
            <a:alphaModFix/>
          </a:blip>
          <a:stretch>
            <a:fillRect/>
          </a:stretch>
        </p:blipFill>
        <p:spPr>
          <a:xfrm>
            <a:off x="4734950" y="2149800"/>
            <a:ext cx="4090450" cy="1609485"/>
          </a:xfrm>
          <a:prstGeom prst="rect">
            <a:avLst/>
          </a:prstGeom>
          <a:noFill/>
          <a:ln>
            <a:noFill/>
          </a:ln>
        </p:spPr>
      </p:pic>
      <p:pic>
        <p:nvPicPr>
          <p:cNvPr id="2" name="PMU">
            <a:hlinkClick r:id="" action="ppaction://media"/>
            <a:extLst>
              <a:ext uri="{FF2B5EF4-FFF2-40B4-BE49-F238E27FC236}">
                <a16:creationId xmlns:a16="http://schemas.microsoft.com/office/drawing/2014/main" id="{AA7D8773-562F-4A95-8E0F-ABD9ACA7DD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2040" y="2270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1327</Words>
  <Application>Microsoft Office PowerPoint</Application>
  <PresentationFormat>On-screen Show (16:9)</PresentationFormat>
  <Paragraphs>47</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Nunito</vt:lpstr>
      <vt:lpstr>Calibri</vt:lpstr>
      <vt:lpstr>Shift</vt:lpstr>
      <vt:lpstr>Scada Design</vt:lpstr>
      <vt:lpstr>Abstract</vt:lpstr>
      <vt:lpstr>Background</vt:lpstr>
      <vt:lpstr>Motivation &amp; Goals</vt:lpstr>
      <vt:lpstr>Overall Design - System</vt:lpstr>
      <vt:lpstr>Overall Design - PMU</vt:lpstr>
      <vt:lpstr>Overall Design - Communications </vt:lpstr>
      <vt:lpstr>PowerPoint Presentation</vt:lpstr>
      <vt:lpstr>Results - PMU </vt:lpstr>
      <vt:lpstr>Results - SCADA</vt:lpstr>
      <vt:lpstr>Conclusions and Further Development </vt:lpstr>
      <vt:lpstr>Credits and 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Scada Design</dc:title>
  <cp:lastModifiedBy>Sam Goudreault</cp:lastModifiedBy>
  <cp:revision>1</cp:revision>
  <dcterms:modified xsi:type="dcterms:W3CDTF">2021-04-26T02:07:06Z</dcterms:modified>
</cp:coreProperties>
</file>