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E3D97B9-E13D-4CDC-8572-C152AB93126C}">
          <p14:sldIdLst>
            <p14:sldId id="261"/>
          </p14:sldIdLst>
        </p14:section>
      </p14:sectionLst>
    </p:ex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F01"/>
    <a:srgbClr val="003699"/>
    <a:srgbClr val="D34F0F"/>
    <a:srgbClr val="AB50EE"/>
    <a:srgbClr val="9866EE"/>
    <a:srgbClr val="8862EE"/>
    <a:srgbClr val="0885EE"/>
    <a:srgbClr val="0A75D3"/>
    <a:srgbClr val="69B4F7"/>
    <a:srgbClr val="AF8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94689"/>
  </p:normalViewPr>
  <p:slideViewPr>
    <p:cSldViewPr snapToGrid="0" snapToObjects="1">
      <p:cViewPr>
        <p:scale>
          <a:sx n="13" d="100"/>
          <a:sy n="13" d="100"/>
        </p:scale>
        <p:origin x="1644" y="-15"/>
      </p:cViewPr>
      <p:guideLst>
        <p:guide orient="horz" pos="10368"/>
        <p:guide pos="13824"/>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FBD49B-1706-FC4E-A641-BDCE49C64227}" type="datetimeFigureOut">
              <a:rPr lang="en-US" smtClean="0"/>
              <a:t>4/24/2021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87679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FBD49B-1706-FC4E-A641-BDCE49C64227}" type="datetimeFigureOut">
              <a:rPr lang="en-US" smtClean="0"/>
              <a:t>4/24/2021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465020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FBD49B-1706-FC4E-A641-BDCE49C64227}" type="datetimeFigureOut">
              <a:rPr lang="en-US" smtClean="0"/>
              <a:t>4/24/2021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91223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FBD49B-1706-FC4E-A641-BDCE49C64227}" type="datetimeFigureOut">
              <a:rPr lang="en-US" smtClean="0"/>
              <a:t>4/24/2021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29945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BD49B-1706-FC4E-A641-BDCE49C64227}" type="datetimeFigureOut">
              <a:rPr lang="en-US" smtClean="0"/>
              <a:t>4/24/2021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133882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FBD49B-1706-FC4E-A641-BDCE49C64227}" type="datetimeFigureOut">
              <a:rPr lang="en-US" smtClean="0"/>
              <a:t>4/24/2021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26165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FBD49B-1706-FC4E-A641-BDCE49C64227}" type="datetimeFigureOut">
              <a:rPr lang="en-US" smtClean="0"/>
              <a:t>4/24/2021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166166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FBD49B-1706-FC4E-A641-BDCE49C64227}" type="datetimeFigureOut">
              <a:rPr lang="en-US" smtClean="0"/>
              <a:t>4/24/2021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176999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BD49B-1706-FC4E-A641-BDCE49C64227}" type="datetimeFigureOut">
              <a:rPr lang="en-US" smtClean="0"/>
              <a:t>4/24/2021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1291981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1FBD49B-1706-FC4E-A641-BDCE49C64227}" type="datetimeFigureOut">
              <a:rPr lang="en-US" smtClean="0"/>
              <a:t>4/24/2021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112408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1FBD49B-1706-FC4E-A641-BDCE49C64227}" type="datetimeFigureOut">
              <a:rPr lang="en-US" smtClean="0"/>
              <a:t>4/24/2021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B6793E-6C87-9F46-8F43-F1507B1FB646}" type="slidenum">
              <a:rPr lang="en-US" smtClean="0"/>
              <a:t>‹#›</a:t>
            </a:fld>
            <a:endParaRPr lang="en-US"/>
          </a:p>
        </p:txBody>
      </p:sp>
    </p:spTree>
    <p:extLst>
      <p:ext uri="{BB962C8B-B14F-4D97-AF65-F5344CB8AC3E}">
        <p14:creationId xmlns:p14="http://schemas.microsoft.com/office/powerpoint/2010/main" val="106143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F1FBD49B-1706-FC4E-A641-BDCE49C64227}" type="datetimeFigureOut">
              <a:rPr lang="en-US" smtClean="0"/>
              <a:t>4/24/2021</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E0B6793E-6C87-9F46-8F43-F1507B1FB646}" type="slidenum">
              <a:rPr lang="en-US" smtClean="0"/>
              <a:t>‹#›</a:t>
            </a:fld>
            <a:endParaRPr lang="en-US"/>
          </a:p>
        </p:txBody>
      </p:sp>
    </p:spTree>
    <p:extLst>
      <p:ext uri="{BB962C8B-B14F-4D97-AF65-F5344CB8AC3E}">
        <p14:creationId xmlns:p14="http://schemas.microsoft.com/office/powerpoint/2010/main" val="1598111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3" Type="http://schemas.openxmlformats.org/officeDocument/2006/relationships/image" Target="../media/image2.tiff"/><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3891225"/>
            <a:ext cx="20112941" cy="16609101"/>
          </a:xfrm>
          <a:prstGeom prst="rect">
            <a:avLst/>
          </a:prstGeom>
          <a:solidFill>
            <a:srgbClr val="ECE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E01131-5AB9-4F96-978F-95D79B517645}"/>
              </a:ext>
            </a:extLst>
          </p:cNvPr>
          <p:cNvPicPr>
            <a:picLocks noChangeAspect="1"/>
          </p:cNvPicPr>
          <p:nvPr/>
        </p:nvPicPr>
        <p:blipFill>
          <a:blip r:embed="rId2"/>
          <a:stretch>
            <a:fillRect/>
          </a:stretch>
        </p:blipFill>
        <p:spPr>
          <a:xfrm rot="5400000">
            <a:off x="-245378" y="14722697"/>
            <a:ext cx="5330033" cy="3997525"/>
          </a:xfrm>
          <a:prstGeom prst="rect">
            <a:avLst/>
          </a:prstGeom>
          <a:ln>
            <a:solidFill>
              <a:schemeClr val="tx1"/>
            </a:solidFill>
          </a:ln>
        </p:spPr>
      </p:pic>
      <p:sp>
        <p:nvSpPr>
          <p:cNvPr id="19" name="Rectangle 18"/>
          <p:cNvSpPr/>
          <p:nvPr/>
        </p:nvSpPr>
        <p:spPr>
          <a:xfrm>
            <a:off x="-3" y="8144"/>
            <a:ext cx="43891197" cy="3883081"/>
          </a:xfrm>
          <a:prstGeom prst="rect">
            <a:avLst/>
          </a:prstGeom>
          <a:solidFill>
            <a:srgbClr val="A6B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 y="609470"/>
            <a:ext cx="43891197" cy="1261884"/>
          </a:xfrm>
          <a:prstGeom prst="rect">
            <a:avLst/>
          </a:prstGeom>
          <a:noFill/>
          <a:ln>
            <a:noFill/>
          </a:ln>
        </p:spPr>
        <p:txBody>
          <a:bodyPr wrap="square" rtlCol="0">
            <a:spAutoFit/>
          </a:bodyPr>
          <a:lstStyle/>
          <a:p>
            <a:pPr algn="ctr"/>
            <a:r>
              <a:rPr lang="en-US" sz="7600" b="1" dirty="0"/>
              <a:t>The Impact of Sedges on Belowground Methane Concentration and Emissions in a Temperate Peatland </a:t>
            </a:r>
            <a:endParaRPr lang="en-US" sz="7600" b="1" dirty="0">
              <a:latin typeface="Helvetica" charset="0"/>
              <a:ea typeface="Helvetica" charset="0"/>
              <a:cs typeface="Helvetica" charset="0"/>
            </a:endParaRPr>
          </a:p>
        </p:txBody>
      </p:sp>
      <p:pic>
        <p:nvPicPr>
          <p:cNvPr id="8" name="Picture 7"/>
          <p:cNvPicPr>
            <a:picLocks noChangeAspect="1"/>
          </p:cNvPicPr>
          <p:nvPr/>
        </p:nvPicPr>
        <p:blipFill rotWithShape="1">
          <a:blip r:embed="rId3"/>
          <a:srcRect r="78225"/>
          <a:stretch/>
        </p:blipFill>
        <p:spPr>
          <a:xfrm>
            <a:off x="40885709" y="1828397"/>
            <a:ext cx="1507467" cy="1828800"/>
          </a:xfrm>
          <a:prstGeom prst="rect">
            <a:avLst/>
          </a:prstGeom>
        </p:spPr>
      </p:pic>
      <p:sp>
        <p:nvSpPr>
          <p:cNvPr id="11" name="TextBox 10"/>
          <p:cNvSpPr txBox="1"/>
          <p:nvPr/>
        </p:nvSpPr>
        <p:spPr>
          <a:xfrm>
            <a:off x="10083287" y="2058072"/>
            <a:ext cx="23724625" cy="1477328"/>
          </a:xfrm>
          <a:prstGeom prst="rect">
            <a:avLst/>
          </a:prstGeom>
          <a:noFill/>
        </p:spPr>
        <p:txBody>
          <a:bodyPr wrap="square" rtlCol="0">
            <a:spAutoFit/>
          </a:bodyPr>
          <a:lstStyle/>
          <a:p>
            <a:pPr algn="ctr"/>
            <a:r>
              <a:rPr lang="en-US" sz="4500" dirty="0">
                <a:latin typeface="Helvetica" charset="0"/>
                <a:ea typeface="Helvetica" charset="0"/>
                <a:cs typeface="Helvetica" charset="0"/>
              </a:rPr>
              <a:t>Angelica Dziurzynski</a:t>
            </a:r>
            <a:r>
              <a:rPr lang="en-US" sz="4500" baseline="30000" dirty="0">
                <a:latin typeface="Helvetica" charset="0"/>
                <a:ea typeface="Helvetica" charset="0"/>
                <a:cs typeface="Helvetica" charset="0"/>
              </a:rPr>
              <a:t>1,2</a:t>
            </a:r>
            <a:r>
              <a:rPr lang="en-US" sz="4500" dirty="0">
                <a:latin typeface="Helvetica" charset="0"/>
                <a:ea typeface="Helvetica" charset="0"/>
                <a:cs typeface="Helvetica" charset="0"/>
              </a:rPr>
              <a:t>, Clarice R. Perryman</a:t>
            </a:r>
            <a:r>
              <a:rPr lang="en-US" sz="4500" baseline="30000" dirty="0">
                <a:latin typeface="Helvetica" charset="0"/>
                <a:ea typeface="Helvetica" charset="0"/>
                <a:cs typeface="Helvetica" charset="0"/>
              </a:rPr>
              <a:t>2,3</a:t>
            </a:r>
            <a:r>
              <a:rPr lang="en-US" sz="4500" dirty="0">
                <a:latin typeface="Helvetica" charset="0"/>
                <a:ea typeface="Helvetica" charset="0"/>
                <a:cs typeface="Helvetica" charset="0"/>
              </a:rPr>
              <a:t>, Ruth K. Varner</a:t>
            </a:r>
            <a:r>
              <a:rPr lang="en-US" sz="4500" baseline="30000" dirty="0">
                <a:latin typeface="Helvetica" charset="0"/>
                <a:ea typeface="Helvetica" charset="0"/>
                <a:cs typeface="Helvetica" charset="0"/>
              </a:rPr>
              <a:t>2,3</a:t>
            </a:r>
            <a:br>
              <a:rPr lang="en-US" sz="4500" dirty="0">
                <a:latin typeface="Helvetica" charset="0"/>
                <a:ea typeface="Helvetica" charset="0"/>
                <a:cs typeface="Helvetica" charset="0"/>
              </a:rPr>
            </a:br>
            <a:endParaRPr lang="en-US" sz="4500" dirty="0">
              <a:latin typeface="Helvetica" charset="0"/>
              <a:ea typeface="Helvetica" charset="0"/>
              <a:cs typeface="Helvetica" charset="0"/>
            </a:endParaRPr>
          </a:p>
        </p:txBody>
      </p:sp>
      <p:sp>
        <p:nvSpPr>
          <p:cNvPr id="13" name="TextBox 12"/>
          <p:cNvSpPr txBox="1"/>
          <p:nvPr/>
        </p:nvSpPr>
        <p:spPr>
          <a:xfrm>
            <a:off x="3355301" y="3051962"/>
            <a:ext cx="37180598" cy="454956"/>
          </a:xfrm>
          <a:prstGeom prst="rect">
            <a:avLst/>
          </a:prstGeom>
          <a:noFill/>
        </p:spPr>
        <p:txBody>
          <a:bodyPr wrap="square" lIns="69557" tIns="34778" rIns="69557" bIns="34778" rtlCol="0">
            <a:spAutoFit/>
          </a:bodyPr>
          <a:lstStyle/>
          <a:p>
            <a:pPr algn="ctr"/>
            <a:r>
              <a:rPr lang="en-US" sz="2500" baseline="30000" dirty="0">
                <a:latin typeface="Helvetica" charset="0"/>
                <a:ea typeface="Helvetica" charset="0"/>
                <a:cs typeface="Helvetica" charset="0"/>
              </a:rPr>
              <a:t>1</a:t>
            </a:r>
            <a:r>
              <a:rPr lang="en-US" sz="2500" dirty="0">
                <a:latin typeface="Helvetica" charset="0"/>
                <a:ea typeface="Helvetica" charset="0"/>
                <a:cs typeface="Helvetica" charset="0"/>
              </a:rPr>
              <a:t>Department of Biological Sciences, University of New Hampshire, Durham, USA, </a:t>
            </a:r>
            <a:r>
              <a:rPr lang="en-US" sz="2500" baseline="30000" dirty="0">
                <a:latin typeface="Helvetica" charset="0"/>
                <a:ea typeface="Helvetica" charset="0"/>
                <a:cs typeface="Helvetica" charset="0"/>
              </a:rPr>
              <a:t>2</a:t>
            </a:r>
            <a:r>
              <a:rPr lang="en-US" sz="2500" dirty="0">
                <a:latin typeface="Helvetica" charset="0"/>
                <a:ea typeface="Helvetica" charset="0"/>
                <a:cs typeface="Helvetica" charset="0"/>
              </a:rPr>
              <a:t>Department of Earth Sciences, University of New Hampshire, Durham, USA, </a:t>
            </a:r>
            <a:r>
              <a:rPr lang="en-US" sz="2500" baseline="30000" dirty="0">
                <a:latin typeface="Helvetica" charset="0"/>
                <a:ea typeface="Helvetica" charset="0"/>
                <a:cs typeface="Helvetica" charset="0"/>
              </a:rPr>
              <a:t>3</a:t>
            </a:r>
            <a:r>
              <a:rPr lang="en-US" sz="2500" dirty="0">
                <a:latin typeface="Helvetica" charset="0"/>
                <a:ea typeface="Helvetica" charset="0"/>
                <a:cs typeface="Helvetica" charset="0"/>
              </a:rPr>
              <a:t>Institute for the Study of Earth, Oceans, and Space, University of New Hampshire, Durham, USA</a:t>
            </a:r>
            <a:endParaRPr lang="en-US" sz="2500" baseline="30000" dirty="0">
              <a:latin typeface="Helvetica" charset="0"/>
              <a:ea typeface="Helvetica" charset="0"/>
              <a:cs typeface="Helvetica" charset="0"/>
            </a:endParaRPr>
          </a:p>
        </p:txBody>
      </p:sp>
      <p:sp>
        <p:nvSpPr>
          <p:cNvPr id="54" name="Rectangle 53"/>
          <p:cNvSpPr/>
          <p:nvPr/>
        </p:nvSpPr>
        <p:spPr>
          <a:xfrm>
            <a:off x="-1" y="20500326"/>
            <a:ext cx="20112941" cy="12418073"/>
          </a:xfrm>
          <a:prstGeom prst="rect">
            <a:avLst/>
          </a:prstGeom>
          <a:solidFill>
            <a:srgbClr val="1A91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112938" y="24932218"/>
            <a:ext cx="23778259" cy="7993933"/>
          </a:xfrm>
          <a:prstGeom prst="rect">
            <a:avLst/>
          </a:prstGeom>
          <a:solidFill>
            <a:srgbClr val="A6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1917943" y="52251429"/>
            <a:ext cx="184731" cy="1209242"/>
          </a:xfrm>
          <a:prstGeom prst="rect">
            <a:avLst/>
          </a:prstGeom>
          <a:noFill/>
        </p:spPr>
        <p:txBody>
          <a:bodyPr wrap="none" rtlCol="0">
            <a:spAutoFit/>
          </a:bodyPr>
          <a:lstStyle/>
          <a:p>
            <a:endParaRPr lang="en-US" dirty="0"/>
          </a:p>
        </p:txBody>
      </p:sp>
      <p:sp>
        <p:nvSpPr>
          <p:cNvPr id="30" name="TextBox 29"/>
          <p:cNvSpPr txBox="1"/>
          <p:nvPr/>
        </p:nvSpPr>
        <p:spPr>
          <a:xfrm>
            <a:off x="61917943" y="57476571"/>
            <a:ext cx="184731" cy="1209242"/>
          </a:xfrm>
          <a:prstGeom prst="rect">
            <a:avLst/>
          </a:prstGeom>
          <a:noFill/>
        </p:spPr>
        <p:txBody>
          <a:bodyPr wrap="none" rtlCol="0">
            <a:spAutoFit/>
          </a:bodyPr>
          <a:lstStyle/>
          <a:p>
            <a:endParaRPr lang="en-US" dirty="0"/>
          </a:p>
        </p:txBody>
      </p:sp>
      <p:sp>
        <p:nvSpPr>
          <p:cNvPr id="68" name="TextBox 67"/>
          <p:cNvSpPr txBox="1"/>
          <p:nvPr/>
        </p:nvSpPr>
        <p:spPr>
          <a:xfrm>
            <a:off x="10445364" y="4494628"/>
            <a:ext cx="9091432" cy="6930969"/>
          </a:xfrm>
          <a:prstGeom prst="rect">
            <a:avLst/>
          </a:prstGeom>
          <a:noFill/>
        </p:spPr>
        <p:txBody>
          <a:bodyPr wrap="square" lIns="97380" tIns="48689" rIns="97380" bIns="48689" rtlCol="0">
            <a:spAutoFit/>
          </a:bodyPr>
          <a:lstStyle/>
          <a:p>
            <a:r>
              <a:rPr lang="en-US" sz="4400" b="1" dirty="0">
                <a:latin typeface="Helvetica" charset="0"/>
                <a:ea typeface="Helvetica" charset="0"/>
                <a:cs typeface="Helvetica" charset="0"/>
              </a:rPr>
              <a:t>Background:</a:t>
            </a:r>
          </a:p>
          <a:p>
            <a:pPr marL="432796" indent="-432796">
              <a:buFont typeface="Arial"/>
              <a:buChar char="•"/>
            </a:pPr>
            <a:r>
              <a:rPr lang="en-US" sz="4000" dirty="0">
                <a:latin typeface="Helvetica" charset="0"/>
                <a:ea typeface="Helvetica" charset="0"/>
                <a:cs typeface="Helvetica" charset="0"/>
              </a:rPr>
              <a:t>Methane (CH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has a warming potential 32x that of CO</a:t>
            </a:r>
            <a:r>
              <a:rPr lang="en-US" sz="4000" baseline="-25000" dirty="0">
                <a:latin typeface="Helvetica" charset="0"/>
                <a:ea typeface="Helvetica" charset="0"/>
                <a:cs typeface="Helvetica" charset="0"/>
              </a:rPr>
              <a:t>2</a:t>
            </a:r>
            <a:r>
              <a:rPr lang="en-US" sz="4000" dirty="0">
                <a:latin typeface="Helvetica" charset="0"/>
                <a:ea typeface="Helvetica" charset="0"/>
                <a:cs typeface="Helvetica" charset="0"/>
              </a:rPr>
              <a:t> </a:t>
            </a:r>
            <a:r>
              <a:rPr lang="en-US" sz="4000" baseline="30000" dirty="0">
                <a:latin typeface="Helvetica" charset="0"/>
                <a:ea typeface="Helvetica" charset="0"/>
                <a:cs typeface="Helvetica" charset="0"/>
              </a:rPr>
              <a:t>2</a:t>
            </a:r>
          </a:p>
          <a:p>
            <a:pPr marL="432796" indent="-432796">
              <a:buFont typeface="Arial"/>
              <a:buChar char="•"/>
            </a:pPr>
            <a:r>
              <a:rPr lang="en-US" sz="4000" dirty="0">
                <a:latin typeface="Helvetica" charset="0"/>
                <a:ea typeface="Helvetica" charset="0"/>
                <a:cs typeface="Helvetica" charset="0"/>
              </a:rPr>
              <a:t>Northern wetlands are a major source of atmospheric 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a:t>
            </a:r>
            <a:r>
              <a:rPr lang="en-US" sz="4000" baseline="30000" dirty="0">
                <a:latin typeface="Helvetica" charset="0"/>
                <a:ea typeface="Helvetica" charset="0"/>
                <a:cs typeface="Helvetica" charset="0"/>
              </a:rPr>
              <a:t>6</a:t>
            </a:r>
          </a:p>
          <a:p>
            <a:pPr marL="432796" indent="-432796">
              <a:buFont typeface="Arial"/>
              <a:buChar char="•"/>
            </a:pPr>
            <a:r>
              <a:rPr lang="en-US" sz="4000" dirty="0">
                <a:latin typeface="Helvetica" charset="0"/>
                <a:ea typeface="Helvetica" charset="0"/>
                <a:cs typeface="Helvetica" charset="0"/>
              </a:rPr>
              <a:t>Emissions occur through diffusion, plant-mediated transport, and ebullition (bubbling)</a:t>
            </a:r>
            <a:r>
              <a:rPr lang="en-US" sz="4000" baseline="30000" dirty="0">
                <a:latin typeface="Helvetica" charset="0"/>
                <a:ea typeface="Helvetica" charset="0"/>
                <a:cs typeface="Helvetica" charset="0"/>
              </a:rPr>
              <a:t>1,4</a:t>
            </a:r>
          </a:p>
          <a:p>
            <a:pPr marL="432796" indent="-432796">
              <a:buFont typeface="Arial"/>
              <a:buChar char="•"/>
            </a:pPr>
            <a:r>
              <a:rPr lang="en-US" sz="4000" dirty="0">
                <a:latin typeface="Helvetica" charset="0"/>
                <a:ea typeface="Helvetica" charset="0"/>
                <a:cs typeface="Helvetica" charset="0"/>
              </a:rPr>
              <a:t>Plant-mediated transport through sedges accounts for about 40-70% of 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emissions</a:t>
            </a:r>
            <a:r>
              <a:rPr lang="en-US" sz="4000" baseline="30000" dirty="0">
                <a:latin typeface="Helvetica" charset="0"/>
                <a:ea typeface="Helvetica" charset="0"/>
                <a:cs typeface="Helvetica" charset="0"/>
              </a:rPr>
              <a:t>4</a:t>
            </a:r>
            <a:endParaRPr lang="en-US" sz="4400" baseline="30000" dirty="0">
              <a:latin typeface="Helvetica" charset="0"/>
              <a:ea typeface="Helvetica" charset="0"/>
              <a:cs typeface="Helvetica" charset="0"/>
            </a:endParaRPr>
          </a:p>
        </p:txBody>
      </p:sp>
      <p:sp>
        <p:nvSpPr>
          <p:cNvPr id="69" name="TextBox 68"/>
          <p:cNvSpPr txBox="1"/>
          <p:nvPr/>
        </p:nvSpPr>
        <p:spPr>
          <a:xfrm>
            <a:off x="1623106" y="10918281"/>
            <a:ext cx="7743279" cy="461665"/>
          </a:xfrm>
          <a:prstGeom prst="rect">
            <a:avLst/>
          </a:prstGeom>
          <a:noFill/>
        </p:spPr>
        <p:txBody>
          <a:bodyPr wrap="square" rtlCol="0">
            <a:spAutoFit/>
          </a:bodyPr>
          <a:lstStyle/>
          <a:p>
            <a:r>
              <a:rPr lang="en-US" sz="2400" dirty="0">
                <a:latin typeface="Helvetica" charset="0"/>
                <a:ea typeface="Helvetica" charset="0"/>
                <a:cs typeface="Helvetica" charset="0"/>
              </a:rPr>
              <a:t>Fig. 1. Vegetation map of Sallie’s Fen, Barrington, NH.</a:t>
            </a:r>
            <a:r>
              <a:rPr lang="en-US" sz="2400" baseline="30000" dirty="0">
                <a:latin typeface="Helvetica" charset="0"/>
                <a:ea typeface="Helvetica" charset="0"/>
                <a:cs typeface="Helvetica" charset="0"/>
              </a:rPr>
              <a:t>5</a:t>
            </a:r>
          </a:p>
        </p:txBody>
      </p:sp>
      <p:sp>
        <p:nvSpPr>
          <p:cNvPr id="78" name="TextBox 77"/>
          <p:cNvSpPr txBox="1"/>
          <p:nvPr/>
        </p:nvSpPr>
        <p:spPr>
          <a:xfrm>
            <a:off x="8999488" y="14136766"/>
            <a:ext cx="10690650" cy="5693866"/>
          </a:xfrm>
          <a:prstGeom prst="rect">
            <a:avLst/>
          </a:prstGeom>
          <a:noFill/>
        </p:spPr>
        <p:txBody>
          <a:bodyPr wrap="square" rtlCol="0">
            <a:spAutoFit/>
          </a:bodyPr>
          <a:lstStyle/>
          <a:p>
            <a:r>
              <a:rPr lang="en-US" sz="4400" b="1" dirty="0">
                <a:latin typeface="Helvetica" charset="0"/>
                <a:ea typeface="Helvetica" charset="0"/>
                <a:cs typeface="Helvetica" charset="0"/>
              </a:rPr>
              <a:t>Study Site: </a:t>
            </a:r>
          </a:p>
          <a:p>
            <a:pPr marL="571500" indent="-571500">
              <a:buFont typeface="Arial" charset="0"/>
              <a:buChar char="•"/>
            </a:pPr>
            <a:r>
              <a:rPr lang="en-US" sz="4000" dirty="0">
                <a:latin typeface="Helvetica" charset="0"/>
                <a:ea typeface="Helvetica" charset="0"/>
                <a:cs typeface="Helvetica" charset="0"/>
              </a:rPr>
              <a:t>Sallie’s Fen, Barrington, NH (Fig. 2)</a:t>
            </a:r>
          </a:p>
          <a:p>
            <a:pPr marL="571500" indent="-571500">
              <a:buFont typeface="Arial" charset="0"/>
              <a:buChar char="•"/>
            </a:pPr>
            <a:r>
              <a:rPr lang="en-US" sz="4000" dirty="0">
                <a:latin typeface="Helvetica" charset="0"/>
                <a:ea typeface="Helvetica" charset="0"/>
                <a:cs typeface="Helvetica" charset="0"/>
              </a:rPr>
              <a:t>Temperate wetland with seasonal biological activity</a:t>
            </a:r>
          </a:p>
          <a:p>
            <a:pPr marL="571500" indent="-571500">
              <a:buFont typeface="Arial" charset="0"/>
              <a:buChar char="•"/>
            </a:pPr>
            <a:r>
              <a:rPr lang="en-US" sz="4000" dirty="0">
                <a:latin typeface="Helvetica" charset="0"/>
                <a:ea typeface="Helvetica" charset="0"/>
                <a:cs typeface="Helvetica" charset="0"/>
              </a:rPr>
              <a:t>Longest running emissions dataset in northern wetlands with over 30 years of data collection</a:t>
            </a:r>
            <a:r>
              <a:rPr lang="en-US" sz="4000" baseline="30000" dirty="0">
                <a:latin typeface="Helvetica" charset="0"/>
                <a:ea typeface="Helvetica" charset="0"/>
                <a:cs typeface="Helvetica" charset="0"/>
              </a:rPr>
              <a:t>4</a:t>
            </a:r>
          </a:p>
          <a:p>
            <a:pPr marL="571500" indent="-571500">
              <a:buFont typeface="Arial" charset="0"/>
              <a:buChar char="•"/>
            </a:pPr>
            <a:r>
              <a:rPr lang="en-US" sz="4000" dirty="0">
                <a:latin typeface="Helvetica" charset="0"/>
                <a:ea typeface="Helvetica" charset="0"/>
                <a:cs typeface="Helvetica" charset="0"/>
              </a:rPr>
              <a:t>Dominated by </a:t>
            </a:r>
            <a:r>
              <a:rPr lang="en-US" sz="4000" i="1" dirty="0">
                <a:latin typeface="Helvetica" charset="0"/>
                <a:ea typeface="Helvetica" charset="0"/>
                <a:cs typeface="Helvetica" charset="0"/>
              </a:rPr>
              <a:t>Sphagnum spp. </a:t>
            </a:r>
            <a:r>
              <a:rPr lang="en-US" sz="4000" dirty="0">
                <a:latin typeface="Helvetica" charset="0"/>
                <a:ea typeface="Helvetica" charset="0"/>
                <a:cs typeface="Helvetica" charset="0"/>
              </a:rPr>
              <a:t>and vascular plants, including the sedge </a:t>
            </a:r>
            <a:r>
              <a:rPr lang="en-US" sz="4000" i="1" dirty="0" err="1">
                <a:latin typeface="Helvetica" charset="0"/>
                <a:ea typeface="Helvetica" charset="0"/>
                <a:cs typeface="Helvetica" charset="0"/>
              </a:rPr>
              <a:t>Carex</a:t>
            </a:r>
            <a:r>
              <a:rPr lang="en-US" sz="4000" i="1" dirty="0">
                <a:latin typeface="Helvetica" charset="0"/>
                <a:ea typeface="Helvetica" charset="0"/>
                <a:cs typeface="Helvetica" charset="0"/>
              </a:rPr>
              <a:t> spp.</a:t>
            </a:r>
            <a:endParaRPr lang="en-US" sz="4000" dirty="0">
              <a:latin typeface="Helvetica" charset="0"/>
              <a:ea typeface="Helvetica" charset="0"/>
              <a:cs typeface="Helvetica" charset="0"/>
            </a:endParaRPr>
          </a:p>
        </p:txBody>
      </p:sp>
      <p:sp>
        <p:nvSpPr>
          <p:cNvPr id="82" name="TextBox 81"/>
          <p:cNvSpPr txBox="1"/>
          <p:nvPr/>
        </p:nvSpPr>
        <p:spPr>
          <a:xfrm>
            <a:off x="110401" y="11639884"/>
            <a:ext cx="20146882" cy="2000548"/>
          </a:xfrm>
          <a:prstGeom prst="rect">
            <a:avLst/>
          </a:prstGeom>
          <a:noFill/>
        </p:spPr>
        <p:txBody>
          <a:bodyPr wrap="square" rtlCol="0">
            <a:spAutoFit/>
          </a:bodyPr>
          <a:lstStyle/>
          <a:p>
            <a:pPr lvl="0"/>
            <a:r>
              <a:rPr lang="en-US" sz="4400" b="1" dirty="0">
                <a:latin typeface="Helvetica" charset="0"/>
                <a:ea typeface="Helvetica" charset="0"/>
                <a:cs typeface="Helvetica" charset="0"/>
              </a:rPr>
              <a:t>Research question:</a:t>
            </a:r>
            <a:endParaRPr lang="en-US" sz="4400" dirty="0">
              <a:latin typeface="Helvetica" charset="0"/>
              <a:ea typeface="Helvetica" charset="0"/>
              <a:cs typeface="Helvetica" charset="0"/>
            </a:endParaRPr>
          </a:p>
          <a:p>
            <a:pPr marL="742950" lvl="0" indent="-742950">
              <a:buFont typeface="+mj-lt"/>
              <a:buAutoNum type="arabicPeriod"/>
            </a:pPr>
            <a:r>
              <a:rPr lang="en-US" sz="3900" dirty="0">
                <a:latin typeface="Helvetica" charset="0"/>
                <a:ea typeface="Helvetica" charset="0"/>
                <a:cs typeface="Helvetica" charset="0"/>
              </a:rPr>
              <a:t>How does the presence and proportion of sedges impact </a:t>
            </a:r>
            <a:r>
              <a:rPr lang="en-US" sz="4000" dirty="0">
                <a:latin typeface="Helvetica" charset="0"/>
                <a:ea typeface="Helvetica" charset="0"/>
                <a:cs typeface="Helvetica" charset="0"/>
              </a:rPr>
              <a:t>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emissions and belowground 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concentration?</a:t>
            </a:r>
          </a:p>
        </p:txBody>
      </p:sp>
      <p:sp>
        <p:nvSpPr>
          <p:cNvPr id="83" name="TextBox 82"/>
          <p:cNvSpPr txBox="1"/>
          <p:nvPr/>
        </p:nvSpPr>
        <p:spPr>
          <a:xfrm>
            <a:off x="380219" y="20546485"/>
            <a:ext cx="9185597" cy="12436161"/>
          </a:xfrm>
          <a:prstGeom prst="rect">
            <a:avLst/>
          </a:prstGeom>
          <a:noFill/>
        </p:spPr>
        <p:txBody>
          <a:bodyPr wrap="square" rtlCol="0">
            <a:spAutoFit/>
          </a:bodyPr>
          <a:lstStyle/>
          <a:p>
            <a:pPr>
              <a:lnSpc>
                <a:spcPct val="110000"/>
              </a:lnSpc>
            </a:pPr>
            <a:r>
              <a:rPr lang="en-US" sz="4800" b="1" dirty="0">
                <a:latin typeface="Helvetica" charset="0"/>
                <a:ea typeface="Helvetica" charset="0"/>
                <a:cs typeface="Helvetica" charset="0"/>
              </a:rPr>
              <a:t>Methods:</a:t>
            </a:r>
          </a:p>
          <a:p>
            <a:pPr>
              <a:lnSpc>
                <a:spcPct val="110000"/>
              </a:lnSpc>
            </a:pPr>
            <a:r>
              <a:rPr lang="en-US" sz="3600" b="1" dirty="0">
                <a:latin typeface="Helvetica" charset="0"/>
                <a:ea typeface="Helvetica" charset="0"/>
                <a:cs typeface="Helvetica" charset="0"/>
              </a:rPr>
              <a:t>CH</a:t>
            </a:r>
            <a:r>
              <a:rPr lang="en-US" sz="3600" b="1" baseline="-25000" dirty="0">
                <a:latin typeface="Helvetica" charset="0"/>
                <a:ea typeface="Helvetica" charset="0"/>
                <a:cs typeface="Helvetica" charset="0"/>
              </a:rPr>
              <a:t>4</a:t>
            </a:r>
            <a:r>
              <a:rPr lang="en-US" sz="3600" b="1" dirty="0">
                <a:latin typeface="Helvetica" charset="0"/>
                <a:ea typeface="Helvetica" charset="0"/>
                <a:cs typeface="Helvetica" charset="0"/>
              </a:rPr>
              <a:t> Flux Measurements:</a:t>
            </a:r>
          </a:p>
          <a:p>
            <a:pPr marL="571500" indent="-571500">
              <a:lnSpc>
                <a:spcPct val="110000"/>
              </a:lnSpc>
              <a:buFont typeface="Arial" charset="0"/>
              <a:buChar char="•"/>
            </a:pPr>
            <a:r>
              <a:rPr lang="en-US" sz="3600" dirty="0">
                <a:latin typeface="Helvetica" charset="0"/>
                <a:ea typeface="Helvetica" charset="0"/>
                <a:cs typeface="Helvetica" charset="0"/>
              </a:rPr>
              <a:t>Weekly CH</a:t>
            </a:r>
            <a:r>
              <a:rPr lang="en-US" sz="3600" baseline="-25000" dirty="0">
                <a:latin typeface="Helvetica" charset="0"/>
                <a:ea typeface="Helvetica" charset="0"/>
                <a:cs typeface="Helvetica" charset="0"/>
              </a:rPr>
              <a:t>4</a:t>
            </a:r>
            <a:r>
              <a:rPr lang="en-US" sz="3600" dirty="0">
                <a:latin typeface="Helvetica" charset="0"/>
                <a:ea typeface="Helvetica" charset="0"/>
                <a:cs typeface="Helvetica" charset="0"/>
              </a:rPr>
              <a:t> flux measurements collected from 10 sites (Fig. 3)</a:t>
            </a:r>
          </a:p>
          <a:p>
            <a:pPr marL="571500" indent="-571500">
              <a:lnSpc>
                <a:spcPct val="110000"/>
              </a:lnSpc>
              <a:buFont typeface="Arial" charset="0"/>
              <a:buChar char="•"/>
            </a:pPr>
            <a:r>
              <a:rPr lang="en-US" sz="3600" dirty="0">
                <a:latin typeface="Helvetica" charset="0"/>
                <a:ea typeface="Helvetica" charset="0"/>
                <a:cs typeface="Helvetica" charset="0"/>
              </a:rPr>
              <a:t>Five 60mL headspace samples taken per site over 10 minute time period</a:t>
            </a:r>
          </a:p>
          <a:p>
            <a:pPr>
              <a:lnSpc>
                <a:spcPct val="110000"/>
              </a:lnSpc>
            </a:pPr>
            <a:r>
              <a:rPr lang="en-US" sz="3600" b="1" dirty="0">
                <a:latin typeface="Helvetica" charset="0"/>
                <a:ea typeface="Helvetica" charset="0"/>
                <a:cs typeface="Helvetica" charset="0"/>
              </a:rPr>
              <a:t>Environmental Measurements: </a:t>
            </a:r>
          </a:p>
          <a:p>
            <a:pPr marL="540996" indent="-540996">
              <a:lnSpc>
                <a:spcPct val="110000"/>
              </a:lnSpc>
              <a:buFont typeface="Arial"/>
              <a:buChar char="•"/>
            </a:pPr>
            <a:r>
              <a:rPr lang="en-US" sz="3600" dirty="0">
                <a:latin typeface="Helvetica" charset="0"/>
                <a:ea typeface="Helvetica" charset="0"/>
                <a:cs typeface="Helvetica" charset="0"/>
              </a:rPr>
              <a:t>Air temperature, temperature of sediment surface, and temperature 10cm below the peat surface were recorded</a:t>
            </a:r>
          </a:p>
          <a:p>
            <a:pPr>
              <a:lnSpc>
                <a:spcPct val="110000"/>
              </a:lnSpc>
            </a:pPr>
            <a:r>
              <a:rPr lang="en-US" sz="3600" b="1" dirty="0">
                <a:latin typeface="Helvetica" charset="0"/>
                <a:ea typeface="Helvetica" charset="0"/>
                <a:cs typeface="Helvetica" charset="0"/>
              </a:rPr>
              <a:t>Porewater Measurements:</a:t>
            </a:r>
          </a:p>
          <a:p>
            <a:pPr marL="540996" lvl="1" indent="-540996">
              <a:lnSpc>
                <a:spcPct val="110000"/>
              </a:lnSpc>
              <a:buFont typeface="Arial"/>
              <a:buChar char="•"/>
            </a:pPr>
            <a:r>
              <a:rPr lang="en-US" sz="3600" dirty="0">
                <a:latin typeface="Helvetica" charset="0"/>
                <a:ea typeface="Helvetica" charset="0"/>
                <a:cs typeface="Helvetica" charset="0"/>
              </a:rPr>
              <a:t>Weekly porewater samples collected from surface (0cm) and at a depth of 10cm</a:t>
            </a:r>
          </a:p>
          <a:p>
            <a:pPr marL="540996" lvl="1" indent="-540996">
              <a:lnSpc>
                <a:spcPct val="110000"/>
              </a:lnSpc>
              <a:buFont typeface="Arial"/>
              <a:buChar char="•"/>
            </a:pPr>
            <a:r>
              <a:rPr lang="en-US" sz="3600" dirty="0">
                <a:latin typeface="Helvetica" charset="0"/>
                <a:ea typeface="Helvetica" charset="0"/>
                <a:cs typeface="Helvetica" charset="0"/>
              </a:rPr>
              <a:t>Used additional porewater data from previous SURF project</a:t>
            </a:r>
            <a:r>
              <a:rPr lang="en-US" sz="3600" baseline="30000" dirty="0">
                <a:latin typeface="Helvetica" charset="0"/>
                <a:ea typeface="Helvetica" charset="0"/>
                <a:cs typeface="Helvetica" charset="0"/>
              </a:rPr>
              <a:t>3</a:t>
            </a:r>
          </a:p>
          <a:p>
            <a:pPr marL="540996" indent="-540996">
              <a:lnSpc>
                <a:spcPct val="110000"/>
              </a:lnSpc>
            </a:pPr>
            <a:r>
              <a:rPr lang="en-US" sz="3600" b="1" dirty="0">
                <a:latin typeface="Helvetica" charset="0"/>
                <a:ea typeface="Helvetica" charset="0"/>
                <a:cs typeface="Helvetica" charset="0"/>
              </a:rPr>
              <a:t>Trace Gas Analysis:</a:t>
            </a:r>
          </a:p>
          <a:p>
            <a:pPr marL="540996" indent="-540996">
              <a:lnSpc>
                <a:spcPct val="110000"/>
              </a:lnSpc>
              <a:buFont typeface="Arial"/>
              <a:buChar char="•"/>
            </a:pPr>
            <a:r>
              <a:rPr lang="en-US" sz="3600" dirty="0">
                <a:latin typeface="Helvetica" charset="0"/>
                <a:ea typeface="Helvetica" charset="0"/>
                <a:cs typeface="Helvetica" charset="0"/>
              </a:rPr>
              <a:t>Fluxes and porewater samples analyzed on a GC-FID</a:t>
            </a:r>
          </a:p>
          <a:p>
            <a:pPr marL="540996" indent="-540996">
              <a:lnSpc>
                <a:spcPct val="110000"/>
              </a:lnSpc>
              <a:buFont typeface="Arial"/>
              <a:buChar char="•"/>
            </a:pPr>
            <a:r>
              <a:rPr lang="en-US" sz="3600" dirty="0">
                <a:latin typeface="Helvetica" charset="0"/>
                <a:ea typeface="Helvetica" charset="0"/>
                <a:cs typeface="Helvetica" charset="0"/>
              </a:rPr>
              <a:t>CH</a:t>
            </a:r>
            <a:r>
              <a:rPr lang="en-US" sz="3600" baseline="-25000" dirty="0">
                <a:latin typeface="Helvetica" charset="0"/>
                <a:ea typeface="Helvetica" charset="0"/>
                <a:cs typeface="Helvetica" charset="0"/>
              </a:rPr>
              <a:t>4</a:t>
            </a:r>
            <a:r>
              <a:rPr lang="en-US" sz="3600" dirty="0">
                <a:latin typeface="Helvetica" charset="0"/>
                <a:ea typeface="Helvetica" charset="0"/>
                <a:cs typeface="Helvetica" charset="0"/>
              </a:rPr>
              <a:t> flux calculations analyzed using R-Coding and Excel</a:t>
            </a:r>
          </a:p>
        </p:txBody>
      </p:sp>
      <p:sp>
        <p:nvSpPr>
          <p:cNvPr id="76" name="TextBox 75"/>
          <p:cNvSpPr txBox="1"/>
          <p:nvPr/>
        </p:nvSpPr>
        <p:spPr>
          <a:xfrm>
            <a:off x="379312" y="19570718"/>
            <a:ext cx="9046427" cy="467661"/>
          </a:xfrm>
          <a:prstGeom prst="rect">
            <a:avLst/>
          </a:prstGeom>
          <a:noFill/>
          <a:ln>
            <a:noFill/>
          </a:ln>
        </p:spPr>
        <p:txBody>
          <a:bodyPr wrap="square" lIns="97380" tIns="48689" rIns="97380" bIns="48689" rtlCol="0">
            <a:spAutoFit/>
          </a:bodyPr>
          <a:lstStyle/>
          <a:p>
            <a:r>
              <a:rPr lang="en-US" sz="2400" dirty="0">
                <a:latin typeface="Helvetica" charset="0"/>
                <a:ea typeface="Helvetica" charset="0"/>
                <a:cs typeface="Helvetica" charset="0"/>
              </a:rPr>
              <a:t>Fig. 2. Sections of boardwalk at Sallie’s Fen, Barrington, NH.</a:t>
            </a:r>
            <a:endParaRPr lang="fr-FR" sz="2400" i="1" dirty="0">
              <a:latin typeface="Helvetica" charset="0"/>
              <a:ea typeface="Helvetica" charset="0"/>
              <a:cs typeface="Helvetica" charset="0"/>
            </a:endParaRPr>
          </a:p>
        </p:txBody>
      </p:sp>
      <p:sp>
        <p:nvSpPr>
          <p:cNvPr id="86" name="TextBox 85"/>
          <p:cNvSpPr txBox="1"/>
          <p:nvPr/>
        </p:nvSpPr>
        <p:spPr>
          <a:xfrm>
            <a:off x="9661105" y="31478354"/>
            <a:ext cx="10022384" cy="1200329"/>
          </a:xfrm>
          <a:prstGeom prst="rect">
            <a:avLst/>
          </a:prstGeom>
          <a:noFill/>
        </p:spPr>
        <p:txBody>
          <a:bodyPr wrap="square" rtlCol="0">
            <a:spAutoFit/>
          </a:bodyPr>
          <a:lstStyle/>
          <a:p>
            <a:r>
              <a:rPr lang="en-US" sz="2400" dirty="0">
                <a:latin typeface="Helvetica" charset="0"/>
                <a:ea typeface="Helvetica" charset="0"/>
                <a:cs typeface="Helvetica" charset="0"/>
              </a:rPr>
              <a:t>Fig. 3. (a) Map of static flux chamber locations at Sallie’s Fen,</a:t>
            </a:r>
            <a:r>
              <a:rPr lang="en-US" sz="2400" baseline="30000" dirty="0">
                <a:latin typeface="Helvetica" charset="0"/>
                <a:ea typeface="Helvetica" charset="0"/>
                <a:cs typeface="Helvetica" charset="0"/>
              </a:rPr>
              <a:t>7</a:t>
            </a:r>
            <a:r>
              <a:rPr lang="en-US" sz="2400" dirty="0">
                <a:latin typeface="Helvetica" charset="0"/>
                <a:ea typeface="Helvetica" charset="0"/>
                <a:cs typeface="Helvetica" charset="0"/>
              </a:rPr>
              <a:t> (b) headspace sample being analyzed on the GC-FID, (c) vacuum sealed vial containing sample and syringe.</a:t>
            </a:r>
          </a:p>
        </p:txBody>
      </p:sp>
      <p:sp>
        <p:nvSpPr>
          <p:cNvPr id="112" name="TextBox 111"/>
          <p:cNvSpPr txBox="1"/>
          <p:nvPr/>
        </p:nvSpPr>
        <p:spPr>
          <a:xfrm>
            <a:off x="20166894" y="31145213"/>
            <a:ext cx="13057680" cy="1785104"/>
          </a:xfrm>
          <a:prstGeom prst="rect">
            <a:avLst/>
          </a:prstGeom>
          <a:noFill/>
        </p:spPr>
        <p:txBody>
          <a:bodyPr wrap="square" rtlCol="0">
            <a:spAutoFit/>
          </a:bodyPr>
          <a:lstStyle/>
          <a:p>
            <a:r>
              <a:rPr lang="en-US" sz="2200" b="1" dirty="0">
                <a:latin typeface="Arial"/>
                <a:cs typeface="Arial"/>
              </a:rPr>
              <a:t>Acknowledgements: </a:t>
            </a:r>
            <a:r>
              <a:rPr lang="en-US" sz="2200" dirty="0">
                <a:latin typeface="Arial"/>
                <a:cs typeface="Arial"/>
              </a:rPr>
              <a:t>This work was supported by the Hamel Center for Undergraduate Research through the University of New Hampshire. Thank you to the UNH Trace Gas Biogeochemistry Laboratory for the use of their facilities. Special thanks to Dr. Ruth K. Varner for her guidance and mentorship throughout this project. Also special thanks to Ms. Clarice Perryman for her assistance with field work, lab sampling, and data analysis.</a:t>
            </a:r>
            <a:endParaRPr lang="en-US" sz="2200" dirty="0"/>
          </a:p>
        </p:txBody>
      </p:sp>
      <p:sp>
        <p:nvSpPr>
          <p:cNvPr id="114" name="TextBox 113"/>
          <p:cNvSpPr txBox="1"/>
          <p:nvPr/>
        </p:nvSpPr>
        <p:spPr>
          <a:xfrm>
            <a:off x="20236632" y="25347025"/>
            <a:ext cx="13561158" cy="5622886"/>
          </a:xfrm>
          <a:prstGeom prst="rect">
            <a:avLst/>
          </a:prstGeom>
          <a:noFill/>
        </p:spPr>
        <p:txBody>
          <a:bodyPr wrap="square" rtlCol="0">
            <a:spAutoFit/>
          </a:bodyPr>
          <a:lstStyle/>
          <a:p>
            <a:r>
              <a:rPr lang="en-US" sz="4400" b="1" dirty="0">
                <a:latin typeface="Helvetica" charset="0"/>
                <a:ea typeface="Helvetica" charset="0"/>
                <a:cs typeface="Helvetica" charset="0"/>
              </a:rPr>
              <a:t>Discussion:</a:t>
            </a:r>
          </a:p>
          <a:p>
            <a:pPr marL="571500" indent="-571500">
              <a:lnSpc>
                <a:spcPct val="114000"/>
              </a:lnSpc>
              <a:buFont typeface="Arial" charset="0"/>
              <a:buChar char="•"/>
            </a:pPr>
            <a:r>
              <a:rPr lang="en-US" sz="4000" dirty="0">
                <a:latin typeface="Helvetica" charset="0"/>
                <a:ea typeface="Helvetica" charset="0"/>
                <a:cs typeface="Helvetica" charset="0"/>
              </a:rPr>
              <a:t>Average 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emissions were highest at chambers with sedges present</a:t>
            </a:r>
          </a:p>
          <a:p>
            <a:pPr marL="571500" indent="-571500">
              <a:lnSpc>
                <a:spcPct val="114000"/>
              </a:lnSpc>
              <a:buFont typeface="Arial" charset="0"/>
              <a:buChar char="•"/>
            </a:pPr>
            <a:r>
              <a:rPr lang="en-US" sz="4000" dirty="0">
                <a:latin typeface="Helvetica" charset="0"/>
                <a:ea typeface="Helvetica" charset="0"/>
                <a:cs typeface="Helvetica" charset="0"/>
              </a:rPr>
              <a:t>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emissions increased as sedge proportion increased</a:t>
            </a:r>
          </a:p>
          <a:p>
            <a:pPr marL="571500" indent="-571500">
              <a:lnSpc>
                <a:spcPct val="114000"/>
              </a:lnSpc>
              <a:buFont typeface="Arial" charset="0"/>
              <a:buChar char="•"/>
            </a:pPr>
            <a:r>
              <a:rPr lang="en-US" sz="4000" dirty="0">
                <a:latin typeface="Helvetica" charset="0"/>
                <a:ea typeface="Helvetica" charset="0"/>
                <a:cs typeface="Helvetica" charset="0"/>
              </a:rPr>
              <a:t>Average porewater 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concentration (ppm) at 18cm was higher when sedges were absent</a:t>
            </a:r>
          </a:p>
          <a:p>
            <a:pPr marL="571500" indent="-571500">
              <a:lnSpc>
                <a:spcPct val="114000"/>
              </a:lnSpc>
              <a:buFont typeface="Arial" charset="0"/>
              <a:buChar char="•"/>
            </a:pPr>
            <a:r>
              <a:rPr lang="en-US" sz="4000" dirty="0">
                <a:latin typeface="Helvetica" charset="0"/>
                <a:ea typeface="Helvetica" charset="0"/>
                <a:cs typeface="Helvetica" charset="0"/>
              </a:rPr>
              <a:t>Average porewater 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concentration (ppm) at 60cm was higher when sedges were present</a:t>
            </a:r>
          </a:p>
        </p:txBody>
      </p:sp>
      <p:sp>
        <p:nvSpPr>
          <p:cNvPr id="73" name="TextBox 72"/>
          <p:cNvSpPr txBox="1"/>
          <p:nvPr/>
        </p:nvSpPr>
        <p:spPr>
          <a:xfrm>
            <a:off x="20357073" y="4100779"/>
            <a:ext cx="8098775" cy="769441"/>
          </a:xfrm>
          <a:prstGeom prst="rect">
            <a:avLst/>
          </a:prstGeom>
          <a:noFill/>
        </p:spPr>
        <p:txBody>
          <a:bodyPr wrap="square" rtlCol="0">
            <a:spAutoFit/>
          </a:bodyPr>
          <a:lstStyle/>
          <a:p>
            <a:r>
              <a:rPr lang="en-US" sz="4400" b="1" dirty="0">
                <a:latin typeface="Helvetica" charset="0"/>
                <a:ea typeface="Helvetica" charset="0"/>
                <a:cs typeface="Helvetica" charset="0"/>
              </a:rPr>
              <a:t>Results:</a:t>
            </a:r>
          </a:p>
        </p:txBody>
      </p:sp>
      <p:sp>
        <p:nvSpPr>
          <p:cNvPr id="194" name="TextBox 193"/>
          <p:cNvSpPr txBox="1"/>
          <p:nvPr/>
        </p:nvSpPr>
        <p:spPr>
          <a:xfrm>
            <a:off x="21888958" y="13576226"/>
            <a:ext cx="8581146" cy="1015663"/>
          </a:xfrm>
          <a:prstGeom prst="rect">
            <a:avLst/>
          </a:prstGeom>
          <a:noFill/>
        </p:spPr>
        <p:txBody>
          <a:bodyPr wrap="square" rtlCol="0">
            <a:spAutoFit/>
          </a:bodyPr>
          <a:lstStyle/>
          <a:p>
            <a:r>
              <a:rPr lang="en-US" sz="3000" dirty="0">
                <a:latin typeface="Helvetica" charset="0"/>
                <a:ea typeface="Helvetica" charset="0"/>
                <a:cs typeface="Helvetica" charset="0"/>
              </a:rPr>
              <a:t>Fig. 4. Average CH</a:t>
            </a:r>
            <a:r>
              <a:rPr lang="en-US" sz="3000" baseline="-25000" dirty="0">
                <a:latin typeface="Helvetica" charset="0"/>
                <a:ea typeface="Helvetica" charset="0"/>
                <a:cs typeface="Helvetica" charset="0"/>
              </a:rPr>
              <a:t>4</a:t>
            </a:r>
            <a:r>
              <a:rPr lang="en-US" sz="3000" dirty="0">
                <a:latin typeface="Helvetica" charset="0"/>
                <a:ea typeface="Helvetica" charset="0"/>
                <a:cs typeface="Helvetica" charset="0"/>
              </a:rPr>
              <a:t> emissions (mg</a:t>
            </a:r>
            <a:r>
              <a:rPr lang="en-US" sz="3000" baseline="30000" dirty="0">
                <a:latin typeface="Helvetica" charset="0"/>
                <a:ea typeface="Helvetica" charset="0"/>
                <a:cs typeface="Helvetica" charset="0"/>
              </a:rPr>
              <a:t>-2</a:t>
            </a:r>
            <a:r>
              <a:rPr lang="en-US" sz="3000" dirty="0">
                <a:latin typeface="Helvetica" charset="0"/>
                <a:ea typeface="Helvetica" charset="0"/>
                <a:cs typeface="Helvetica" charset="0"/>
              </a:rPr>
              <a:t>d</a:t>
            </a:r>
            <a:r>
              <a:rPr lang="en-US" sz="3000" baseline="30000" dirty="0">
                <a:latin typeface="Helvetica" charset="0"/>
                <a:ea typeface="Helvetica" charset="0"/>
                <a:cs typeface="Helvetica" charset="0"/>
              </a:rPr>
              <a:t>-1</a:t>
            </a:r>
            <a:r>
              <a:rPr lang="en-US" sz="3000" dirty="0">
                <a:latin typeface="Helvetica" charset="0"/>
                <a:ea typeface="Helvetica" charset="0"/>
                <a:cs typeface="Helvetica" charset="0"/>
              </a:rPr>
              <a:t>) grouped depending on presence or absence of sedges. </a:t>
            </a:r>
          </a:p>
        </p:txBody>
      </p:sp>
      <p:sp>
        <p:nvSpPr>
          <p:cNvPr id="196" name="TextBox 195"/>
          <p:cNvSpPr txBox="1"/>
          <p:nvPr/>
        </p:nvSpPr>
        <p:spPr>
          <a:xfrm>
            <a:off x="21674470" y="23771875"/>
            <a:ext cx="9123406" cy="1015663"/>
          </a:xfrm>
          <a:prstGeom prst="rect">
            <a:avLst/>
          </a:prstGeom>
          <a:noFill/>
        </p:spPr>
        <p:txBody>
          <a:bodyPr wrap="square" rtlCol="0">
            <a:spAutoFit/>
          </a:bodyPr>
          <a:lstStyle/>
          <a:p>
            <a:r>
              <a:rPr lang="en-US" sz="3000" dirty="0">
                <a:latin typeface="Helvetica" charset="0"/>
                <a:ea typeface="Helvetica" charset="0"/>
                <a:cs typeface="Helvetica" charset="0"/>
              </a:rPr>
              <a:t>Fig. 6. Average CH</a:t>
            </a:r>
            <a:r>
              <a:rPr lang="en-US" sz="3000" baseline="-25000" dirty="0">
                <a:latin typeface="Helvetica" charset="0"/>
                <a:ea typeface="Helvetica" charset="0"/>
                <a:cs typeface="Helvetica" charset="0"/>
              </a:rPr>
              <a:t>4</a:t>
            </a:r>
            <a:r>
              <a:rPr lang="en-US" sz="3000" dirty="0">
                <a:latin typeface="Helvetica" charset="0"/>
                <a:ea typeface="Helvetica" charset="0"/>
                <a:cs typeface="Helvetica" charset="0"/>
              </a:rPr>
              <a:t> emissions (mg</a:t>
            </a:r>
            <a:r>
              <a:rPr lang="en-US" sz="3000" baseline="30000" dirty="0">
                <a:latin typeface="Helvetica" charset="0"/>
                <a:ea typeface="Helvetica" charset="0"/>
                <a:cs typeface="Helvetica" charset="0"/>
              </a:rPr>
              <a:t>-2</a:t>
            </a:r>
            <a:r>
              <a:rPr lang="en-US" sz="3000" dirty="0">
                <a:latin typeface="Helvetica" charset="0"/>
                <a:ea typeface="Helvetica" charset="0"/>
                <a:cs typeface="Helvetica" charset="0"/>
              </a:rPr>
              <a:t>d</a:t>
            </a:r>
            <a:r>
              <a:rPr lang="en-US" sz="3000" baseline="30000" dirty="0">
                <a:latin typeface="Helvetica" charset="0"/>
                <a:ea typeface="Helvetica" charset="0"/>
                <a:cs typeface="Helvetica" charset="0"/>
              </a:rPr>
              <a:t>-1</a:t>
            </a:r>
            <a:r>
              <a:rPr lang="en-US" sz="3000" dirty="0">
                <a:latin typeface="Helvetica" charset="0"/>
                <a:ea typeface="Helvetica" charset="0"/>
                <a:cs typeface="Helvetica" charset="0"/>
              </a:rPr>
              <a:t>) compared to the proportion of sedge cover within the collar site.</a:t>
            </a:r>
            <a:endParaRPr lang="en-US" sz="3000" b="1" dirty="0">
              <a:latin typeface="Helvetica" charset="0"/>
              <a:ea typeface="Helvetica" charset="0"/>
              <a:cs typeface="Helvetica" charset="0"/>
            </a:endParaRPr>
          </a:p>
        </p:txBody>
      </p:sp>
      <p:sp>
        <p:nvSpPr>
          <p:cNvPr id="197" name="TextBox 196"/>
          <p:cNvSpPr txBox="1"/>
          <p:nvPr/>
        </p:nvSpPr>
        <p:spPr>
          <a:xfrm>
            <a:off x="30969782" y="12072224"/>
            <a:ext cx="12263422" cy="1477328"/>
          </a:xfrm>
          <a:prstGeom prst="rect">
            <a:avLst/>
          </a:prstGeom>
          <a:noFill/>
        </p:spPr>
        <p:txBody>
          <a:bodyPr wrap="square" rtlCol="0">
            <a:spAutoFit/>
          </a:bodyPr>
          <a:lstStyle/>
          <a:p>
            <a:r>
              <a:rPr lang="en-US" sz="3000" dirty="0">
                <a:latin typeface="Helvetica" charset="0"/>
                <a:ea typeface="Helvetica" charset="0"/>
                <a:cs typeface="Helvetica" charset="0"/>
              </a:rPr>
              <a:t>Fig. 5. Average porewater CH</a:t>
            </a:r>
            <a:r>
              <a:rPr lang="en-US" sz="3000" baseline="-25000" dirty="0">
                <a:latin typeface="Helvetica" charset="0"/>
                <a:ea typeface="Helvetica" charset="0"/>
                <a:cs typeface="Helvetica" charset="0"/>
              </a:rPr>
              <a:t>4</a:t>
            </a:r>
            <a:r>
              <a:rPr lang="en-US" sz="3000" dirty="0">
                <a:latin typeface="Helvetica" charset="0"/>
                <a:ea typeface="Helvetica" charset="0"/>
                <a:cs typeface="Helvetica" charset="0"/>
              </a:rPr>
              <a:t> concentration (ppm) at 18cm grouped depending on the presence of absence of sedges and compared to the proportion of sedge cover within the collar site.</a:t>
            </a:r>
          </a:p>
        </p:txBody>
      </p:sp>
      <p:sp>
        <p:nvSpPr>
          <p:cNvPr id="67" name="Rectangle 66"/>
          <p:cNvSpPr/>
          <p:nvPr/>
        </p:nvSpPr>
        <p:spPr>
          <a:xfrm>
            <a:off x="21945597" y="16181967"/>
            <a:ext cx="2980188" cy="1492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D443537-234B-4490-B981-53C563A60FC9}"/>
              </a:ext>
            </a:extLst>
          </p:cNvPr>
          <p:cNvPicPr>
            <a:picLocks noChangeAspect="1"/>
          </p:cNvPicPr>
          <p:nvPr/>
        </p:nvPicPr>
        <p:blipFill>
          <a:blip r:embed="rId4"/>
          <a:stretch>
            <a:fillRect/>
          </a:stretch>
        </p:blipFill>
        <p:spPr>
          <a:xfrm rot="5400000">
            <a:off x="4007529" y="14716553"/>
            <a:ext cx="5337055" cy="4002791"/>
          </a:xfrm>
          <a:prstGeom prst="rect">
            <a:avLst/>
          </a:prstGeom>
          <a:ln>
            <a:solidFill>
              <a:schemeClr val="tx1"/>
            </a:solidFill>
          </a:ln>
        </p:spPr>
      </p:pic>
      <p:grpSp>
        <p:nvGrpSpPr>
          <p:cNvPr id="61" name="Group 60">
            <a:extLst>
              <a:ext uri="{FF2B5EF4-FFF2-40B4-BE49-F238E27FC236}">
                <a16:creationId xmlns:a16="http://schemas.microsoft.com/office/drawing/2014/main" id="{201CBCE6-F352-4BE5-81AF-B7FE92BADE1C}"/>
              </a:ext>
            </a:extLst>
          </p:cNvPr>
          <p:cNvGrpSpPr/>
          <p:nvPr/>
        </p:nvGrpSpPr>
        <p:grpSpPr>
          <a:xfrm>
            <a:off x="10764595" y="21321267"/>
            <a:ext cx="7605449" cy="6267133"/>
            <a:chOff x="10764596" y="21631227"/>
            <a:chExt cx="7544210" cy="6267133"/>
          </a:xfrm>
        </p:grpSpPr>
        <p:pic>
          <p:nvPicPr>
            <p:cNvPr id="36" name="Picture 35">
              <a:extLst>
                <a:ext uri="{FF2B5EF4-FFF2-40B4-BE49-F238E27FC236}">
                  <a16:creationId xmlns:a16="http://schemas.microsoft.com/office/drawing/2014/main" id="{09D08ED1-B271-45E5-BD18-BE7DD9D6569E}"/>
                </a:ext>
              </a:extLst>
            </p:cNvPr>
            <p:cNvPicPr>
              <a:picLocks noChangeAspect="1"/>
            </p:cNvPicPr>
            <p:nvPr/>
          </p:nvPicPr>
          <p:blipFill>
            <a:blip r:embed="rId5"/>
            <a:stretch>
              <a:fillRect/>
            </a:stretch>
          </p:blipFill>
          <p:spPr>
            <a:xfrm>
              <a:off x="10972860" y="21631227"/>
              <a:ext cx="7335946" cy="6267133"/>
            </a:xfrm>
            <a:prstGeom prst="rect">
              <a:avLst/>
            </a:prstGeom>
          </p:spPr>
        </p:pic>
        <p:sp>
          <p:nvSpPr>
            <p:cNvPr id="93" name="TextBox 92"/>
            <p:cNvSpPr txBox="1"/>
            <p:nvPr/>
          </p:nvSpPr>
          <p:spPr>
            <a:xfrm>
              <a:off x="10764596" y="27431054"/>
              <a:ext cx="962000" cy="400110"/>
            </a:xfrm>
            <a:prstGeom prst="rect">
              <a:avLst/>
            </a:prstGeom>
            <a:noFill/>
          </p:spPr>
          <p:txBody>
            <a:bodyPr wrap="square" rtlCol="0">
              <a:spAutoFit/>
            </a:bodyPr>
            <a:lstStyle/>
            <a:p>
              <a:pPr algn="ctr"/>
              <a:r>
                <a:rPr lang="en-US" sz="2000" b="1" dirty="0">
                  <a:solidFill>
                    <a:schemeClr val="bg1"/>
                  </a:solidFill>
                  <a:latin typeface="Helvetica" charset="0"/>
                  <a:ea typeface="Helvetica" charset="0"/>
                  <a:cs typeface="Helvetica" charset="0"/>
                </a:rPr>
                <a:t>(a)</a:t>
              </a:r>
            </a:p>
          </p:txBody>
        </p:sp>
      </p:grpSp>
      <p:grpSp>
        <p:nvGrpSpPr>
          <p:cNvPr id="70" name="Group 69">
            <a:extLst>
              <a:ext uri="{FF2B5EF4-FFF2-40B4-BE49-F238E27FC236}">
                <a16:creationId xmlns:a16="http://schemas.microsoft.com/office/drawing/2014/main" id="{0D660C1D-27EE-4635-81E6-1DBEA36F2940}"/>
              </a:ext>
            </a:extLst>
          </p:cNvPr>
          <p:cNvGrpSpPr/>
          <p:nvPr/>
        </p:nvGrpSpPr>
        <p:grpSpPr>
          <a:xfrm>
            <a:off x="10970292" y="27840280"/>
            <a:ext cx="4815823" cy="3468591"/>
            <a:chOff x="9700955" y="28129334"/>
            <a:chExt cx="4815823" cy="3468591"/>
          </a:xfrm>
        </p:grpSpPr>
        <p:pic>
          <p:nvPicPr>
            <p:cNvPr id="58" name="Picture 57">
              <a:extLst>
                <a:ext uri="{FF2B5EF4-FFF2-40B4-BE49-F238E27FC236}">
                  <a16:creationId xmlns:a16="http://schemas.microsoft.com/office/drawing/2014/main" id="{34D7BA75-9032-4834-BE98-95C1119AB35A}"/>
                </a:ext>
              </a:extLst>
            </p:cNvPr>
            <p:cNvPicPr>
              <a:picLocks noChangeAspect="1"/>
            </p:cNvPicPr>
            <p:nvPr/>
          </p:nvPicPr>
          <p:blipFill>
            <a:blip r:embed="rId6"/>
            <a:stretch>
              <a:fillRect/>
            </a:stretch>
          </p:blipFill>
          <p:spPr>
            <a:xfrm>
              <a:off x="9700955" y="28129334"/>
              <a:ext cx="4624788" cy="3468591"/>
            </a:xfrm>
            <a:prstGeom prst="rect">
              <a:avLst/>
            </a:prstGeom>
          </p:spPr>
        </p:pic>
        <p:sp>
          <p:nvSpPr>
            <p:cNvPr id="94" name="TextBox 93"/>
            <p:cNvSpPr txBox="1"/>
            <p:nvPr/>
          </p:nvSpPr>
          <p:spPr>
            <a:xfrm>
              <a:off x="13554778" y="31136905"/>
              <a:ext cx="962000" cy="400110"/>
            </a:xfrm>
            <a:prstGeom prst="rect">
              <a:avLst/>
            </a:prstGeom>
            <a:noFill/>
          </p:spPr>
          <p:txBody>
            <a:bodyPr wrap="square" rtlCol="0">
              <a:spAutoFit/>
            </a:bodyPr>
            <a:lstStyle/>
            <a:p>
              <a:pPr algn="ctr"/>
              <a:r>
                <a:rPr lang="en-US" sz="2000" b="1" dirty="0">
                  <a:solidFill>
                    <a:schemeClr val="bg1"/>
                  </a:solidFill>
                  <a:latin typeface="Helvetica" charset="0"/>
                  <a:ea typeface="Helvetica" charset="0"/>
                  <a:cs typeface="Helvetica" charset="0"/>
                </a:rPr>
                <a:t>(b)</a:t>
              </a:r>
            </a:p>
          </p:txBody>
        </p:sp>
      </p:grpSp>
      <p:grpSp>
        <p:nvGrpSpPr>
          <p:cNvPr id="71" name="Group 70">
            <a:extLst>
              <a:ext uri="{FF2B5EF4-FFF2-40B4-BE49-F238E27FC236}">
                <a16:creationId xmlns:a16="http://schemas.microsoft.com/office/drawing/2014/main" id="{353144DC-A7AE-4034-8AD8-644FD932DBDF}"/>
              </a:ext>
            </a:extLst>
          </p:cNvPr>
          <p:cNvGrpSpPr/>
          <p:nvPr/>
        </p:nvGrpSpPr>
        <p:grpSpPr>
          <a:xfrm>
            <a:off x="15585947" y="27840280"/>
            <a:ext cx="3012734" cy="3464643"/>
            <a:chOff x="14883873" y="28138450"/>
            <a:chExt cx="3012734" cy="3450858"/>
          </a:xfrm>
        </p:grpSpPr>
        <p:pic>
          <p:nvPicPr>
            <p:cNvPr id="60" name="Picture 59">
              <a:extLst>
                <a:ext uri="{FF2B5EF4-FFF2-40B4-BE49-F238E27FC236}">
                  <a16:creationId xmlns:a16="http://schemas.microsoft.com/office/drawing/2014/main" id="{47681060-56AC-4702-A0B9-F981B13F789C}"/>
                </a:ext>
              </a:extLst>
            </p:cNvPr>
            <p:cNvPicPr>
              <a:picLocks noChangeAspect="1"/>
            </p:cNvPicPr>
            <p:nvPr/>
          </p:nvPicPr>
          <p:blipFill rotWithShape="1">
            <a:blip r:embed="rId7"/>
            <a:srcRect l="6639"/>
            <a:stretch/>
          </p:blipFill>
          <p:spPr>
            <a:xfrm rot="5400000">
              <a:off x="14544538" y="28477785"/>
              <a:ext cx="3450858" cy="2772188"/>
            </a:xfrm>
            <a:prstGeom prst="rect">
              <a:avLst/>
            </a:prstGeom>
          </p:spPr>
        </p:pic>
        <p:sp>
          <p:nvSpPr>
            <p:cNvPr id="95" name="TextBox 94"/>
            <p:cNvSpPr txBox="1"/>
            <p:nvPr/>
          </p:nvSpPr>
          <p:spPr>
            <a:xfrm>
              <a:off x="16934607" y="31133569"/>
              <a:ext cx="962000" cy="400110"/>
            </a:xfrm>
            <a:prstGeom prst="rect">
              <a:avLst/>
            </a:prstGeom>
            <a:noFill/>
          </p:spPr>
          <p:txBody>
            <a:bodyPr wrap="square" rtlCol="0">
              <a:spAutoFit/>
            </a:bodyPr>
            <a:lstStyle/>
            <a:p>
              <a:pPr algn="ctr"/>
              <a:r>
                <a:rPr lang="en-US" sz="2000" b="1" dirty="0">
                  <a:solidFill>
                    <a:schemeClr val="bg1"/>
                  </a:solidFill>
                  <a:latin typeface="Helvetica" charset="0"/>
                  <a:ea typeface="Helvetica" charset="0"/>
                  <a:cs typeface="Helvetica" charset="0"/>
                </a:rPr>
                <a:t>(c)</a:t>
              </a:r>
            </a:p>
          </p:txBody>
        </p:sp>
      </p:grpSp>
      <p:pic>
        <p:nvPicPr>
          <p:cNvPr id="1026" name="Picture 2">
            <a:extLst>
              <a:ext uri="{FF2B5EF4-FFF2-40B4-BE49-F238E27FC236}">
                <a16:creationId xmlns:a16="http://schemas.microsoft.com/office/drawing/2014/main" id="{384B3466-9424-4678-9CC6-CDC57CFF97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030" y="4460544"/>
            <a:ext cx="9091432" cy="634077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0D70EB6B-1B1A-425F-BFF9-49AF1C8F7B35}"/>
              </a:ext>
            </a:extLst>
          </p:cNvPr>
          <p:cNvPicPr>
            <a:picLocks noChangeAspect="1"/>
          </p:cNvPicPr>
          <p:nvPr/>
        </p:nvPicPr>
        <p:blipFill>
          <a:blip r:embed="rId9"/>
          <a:stretch>
            <a:fillRect/>
          </a:stretch>
        </p:blipFill>
        <p:spPr>
          <a:xfrm>
            <a:off x="21897837" y="4940527"/>
            <a:ext cx="8601117" cy="8565054"/>
          </a:xfrm>
          <a:prstGeom prst="rect">
            <a:avLst/>
          </a:prstGeom>
          <a:ln w="12700">
            <a:solidFill>
              <a:schemeClr val="tx1"/>
            </a:solidFill>
          </a:ln>
        </p:spPr>
      </p:pic>
      <p:pic>
        <p:nvPicPr>
          <p:cNvPr id="79" name="Picture 78">
            <a:extLst>
              <a:ext uri="{FF2B5EF4-FFF2-40B4-BE49-F238E27FC236}">
                <a16:creationId xmlns:a16="http://schemas.microsoft.com/office/drawing/2014/main" id="{55FF6C45-363C-446D-B853-977DC8AB7114}"/>
              </a:ext>
            </a:extLst>
          </p:cNvPr>
          <p:cNvPicPr>
            <a:picLocks noChangeAspect="1"/>
          </p:cNvPicPr>
          <p:nvPr/>
        </p:nvPicPr>
        <p:blipFill>
          <a:blip r:embed="rId10"/>
          <a:stretch>
            <a:fillRect/>
          </a:stretch>
        </p:blipFill>
        <p:spPr>
          <a:xfrm>
            <a:off x="21897837" y="15183729"/>
            <a:ext cx="8581146" cy="8563118"/>
          </a:xfrm>
          <a:prstGeom prst="rect">
            <a:avLst/>
          </a:prstGeom>
          <a:ln w="12700">
            <a:solidFill>
              <a:schemeClr val="tx1"/>
            </a:solidFill>
          </a:ln>
        </p:spPr>
      </p:pic>
      <p:pic>
        <p:nvPicPr>
          <p:cNvPr id="84" name="Picture 83">
            <a:extLst>
              <a:ext uri="{FF2B5EF4-FFF2-40B4-BE49-F238E27FC236}">
                <a16:creationId xmlns:a16="http://schemas.microsoft.com/office/drawing/2014/main" id="{EE4F4C61-B741-424E-A530-6144265BE259}"/>
              </a:ext>
            </a:extLst>
          </p:cNvPr>
          <p:cNvPicPr>
            <a:picLocks noChangeAspect="1"/>
          </p:cNvPicPr>
          <p:nvPr/>
        </p:nvPicPr>
        <p:blipFill>
          <a:blip r:embed="rId11"/>
          <a:stretch>
            <a:fillRect/>
          </a:stretch>
        </p:blipFill>
        <p:spPr>
          <a:xfrm>
            <a:off x="30969781" y="5888295"/>
            <a:ext cx="5994064" cy="5994064"/>
          </a:xfrm>
          <a:prstGeom prst="rect">
            <a:avLst/>
          </a:prstGeom>
          <a:ln w="12700">
            <a:solidFill>
              <a:schemeClr val="tx1"/>
            </a:solidFill>
          </a:ln>
        </p:spPr>
      </p:pic>
      <p:pic>
        <p:nvPicPr>
          <p:cNvPr id="91" name="Picture 90">
            <a:extLst>
              <a:ext uri="{FF2B5EF4-FFF2-40B4-BE49-F238E27FC236}">
                <a16:creationId xmlns:a16="http://schemas.microsoft.com/office/drawing/2014/main" id="{76814191-A417-45F5-B3E6-C8A3864390D8}"/>
              </a:ext>
            </a:extLst>
          </p:cNvPr>
          <p:cNvPicPr>
            <a:picLocks noChangeAspect="1"/>
          </p:cNvPicPr>
          <p:nvPr/>
        </p:nvPicPr>
        <p:blipFill>
          <a:blip r:embed="rId12"/>
          <a:stretch>
            <a:fillRect/>
          </a:stretch>
        </p:blipFill>
        <p:spPr>
          <a:xfrm>
            <a:off x="37195471" y="5893439"/>
            <a:ext cx="6008808" cy="5996185"/>
          </a:xfrm>
          <a:prstGeom prst="rect">
            <a:avLst/>
          </a:prstGeom>
          <a:ln w="12700">
            <a:solidFill>
              <a:schemeClr val="tx1"/>
            </a:solidFill>
          </a:ln>
        </p:spPr>
      </p:pic>
      <p:pic>
        <p:nvPicPr>
          <p:cNvPr id="97" name="Picture 96">
            <a:extLst>
              <a:ext uri="{FF2B5EF4-FFF2-40B4-BE49-F238E27FC236}">
                <a16:creationId xmlns:a16="http://schemas.microsoft.com/office/drawing/2014/main" id="{CDDC9225-7436-4B3D-99A4-C9F148DFA4C0}"/>
              </a:ext>
            </a:extLst>
          </p:cNvPr>
          <p:cNvPicPr>
            <a:picLocks noChangeAspect="1"/>
          </p:cNvPicPr>
          <p:nvPr/>
        </p:nvPicPr>
        <p:blipFill>
          <a:blip r:embed="rId13"/>
          <a:stretch>
            <a:fillRect/>
          </a:stretch>
        </p:blipFill>
        <p:spPr>
          <a:xfrm>
            <a:off x="31066359" y="16021638"/>
            <a:ext cx="5993300" cy="5993300"/>
          </a:xfrm>
          <a:prstGeom prst="rect">
            <a:avLst/>
          </a:prstGeom>
          <a:ln w="12700">
            <a:solidFill>
              <a:schemeClr val="tx1"/>
            </a:solidFill>
          </a:ln>
        </p:spPr>
      </p:pic>
      <p:pic>
        <p:nvPicPr>
          <p:cNvPr id="99" name="Picture 98">
            <a:extLst>
              <a:ext uri="{FF2B5EF4-FFF2-40B4-BE49-F238E27FC236}">
                <a16:creationId xmlns:a16="http://schemas.microsoft.com/office/drawing/2014/main" id="{53FA2DF4-1B0B-475F-BCC4-47887273D284}"/>
              </a:ext>
            </a:extLst>
          </p:cNvPr>
          <p:cNvPicPr>
            <a:picLocks noChangeAspect="1"/>
          </p:cNvPicPr>
          <p:nvPr/>
        </p:nvPicPr>
        <p:blipFill>
          <a:blip r:embed="rId14"/>
          <a:stretch>
            <a:fillRect/>
          </a:stretch>
        </p:blipFill>
        <p:spPr>
          <a:xfrm>
            <a:off x="37305108" y="16016915"/>
            <a:ext cx="5994063" cy="5994063"/>
          </a:xfrm>
          <a:prstGeom prst="rect">
            <a:avLst/>
          </a:prstGeom>
          <a:ln w="12700">
            <a:solidFill>
              <a:schemeClr val="tx1"/>
            </a:solidFill>
          </a:ln>
        </p:spPr>
      </p:pic>
      <p:sp>
        <p:nvSpPr>
          <p:cNvPr id="199" name="TextBox 198">
            <a:extLst>
              <a:ext uri="{FF2B5EF4-FFF2-40B4-BE49-F238E27FC236}">
                <a16:creationId xmlns:a16="http://schemas.microsoft.com/office/drawing/2014/main" id="{FFE37882-7776-44E1-8531-1ECAC690B7B3}"/>
              </a:ext>
            </a:extLst>
          </p:cNvPr>
          <p:cNvSpPr txBox="1"/>
          <p:nvPr/>
        </p:nvSpPr>
        <p:spPr>
          <a:xfrm>
            <a:off x="30969781" y="22294306"/>
            <a:ext cx="12263422" cy="1477328"/>
          </a:xfrm>
          <a:prstGeom prst="rect">
            <a:avLst/>
          </a:prstGeom>
          <a:noFill/>
        </p:spPr>
        <p:txBody>
          <a:bodyPr wrap="square" rtlCol="0">
            <a:spAutoFit/>
          </a:bodyPr>
          <a:lstStyle/>
          <a:p>
            <a:r>
              <a:rPr lang="en-US" sz="3000" dirty="0">
                <a:latin typeface="Helvetica" charset="0"/>
                <a:ea typeface="Helvetica" charset="0"/>
                <a:cs typeface="Helvetica" charset="0"/>
              </a:rPr>
              <a:t>Fig. 7. Average porewater CH</a:t>
            </a:r>
            <a:r>
              <a:rPr lang="en-US" sz="3000" baseline="-25000" dirty="0">
                <a:latin typeface="Helvetica" charset="0"/>
                <a:ea typeface="Helvetica" charset="0"/>
                <a:cs typeface="Helvetica" charset="0"/>
              </a:rPr>
              <a:t>4</a:t>
            </a:r>
            <a:r>
              <a:rPr lang="en-US" sz="3000" dirty="0">
                <a:latin typeface="Helvetica" charset="0"/>
                <a:ea typeface="Helvetica" charset="0"/>
                <a:cs typeface="Helvetica" charset="0"/>
              </a:rPr>
              <a:t> concentration (ppm) at 60cm grouped depending on the presence of absence of sedges and compared to the proportion of sedge cover within the collar site.</a:t>
            </a:r>
          </a:p>
        </p:txBody>
      </p:sp>
      <p:sp>
        <p:nvSpPr>
          <p:cNvPr id="203" name="TextBox 202">
            <a:extLst>
              <a:ext uri="{FF2B5EF4-FFF2-40B4-BE49-F238E27FC236}">
                <a16:creationId xmlns:a16="http://schemas.microsoft.com/office/drawing/2014/main" id="{35D1D450-2B9A-4D89-A009-C645246FA610}"/>
              </a:ext>
            </a:extLst>
          </p:cNvPr>
          <p:cNvSpPr txBox="1"/>
          <p:nvPr/>
        </p:nvSpPr>
        <p:spPr>
          <a:xfrm>
            <a:off x="33755320" y="25347025"/>
            <a:ext cx="10016376" cy="5622886"/>
          </a:xfrm>
          <a:prstGeom prst="rect">
            <a:avLst/>
          </a:prstGeom>
          <a:noFill/>
        </p:spPr>
        <p:txBody>
          <a:bodyPr wrap="square" rtlCol="0">
            <a:spAutoFit/>
          </a:bodyPr>
          <a:lstStyle/>
          <a:p>
            <a:r>
              <a:rPr lang="en-US" sz="4400" b="1" dirty="0">
                <a:latin typeface="Helvetica" charset="0"/>
                <a:ea typeface="Helvetica" charset="0"/>
                <a:cs typeface="Helvetica" charset="0"/>
              </a:rPr>
              <a:t>Future Work:</a:t>
            </a:r>
          </a:p>
          <a:p>
            <a:pPr marL="571500" indent="-571500">
              <a:lnSpc>
                <a:spcPct val="114000"/>
              </a:lnSpc>
              <a:buFont typeface="Arial" charset="0"/>
              <a:buChar char="•"/>
            </a:pPr>
            <a:r>
              <a:rPr lang="en-US" sz="4000" dirty="0">
                <a:latin typeface="Helvetica" charset="0"/>
                <a:ea typeface="Helvetica" charset="0"/>
                <a:cs typeface="Helvetica" charset="0"/>
              </a:rPr>
              <a:t>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fluxes will continued to be measured this summer</a:t>
            </a:r>
          </a:p>
          <a:p>
            <a:pPr marL="571500" indent="-571500">
              <a:lnSpc>
                <a:spcPct val="114000"/>
              </a:lnSpc>
              <a:buFont typeface="Arial" charset="0"/>
              <a:buChar char="•"/>
            </a:pPr>
            <a:r>
              <a:rPr lang="en-US" sz="4000" dirty="0">
                <a:latin typeface="Helvetica" charset="0"/>
                <a:ea typeface="Helvetica" charset="0"/>
                <a:cs typeface="Helvetica" charset="0"/>
              </a:rPr>
              <a:t>Aerial map can be made to scale fluxes across the fen using vegetation data</a:t>
            </a:r>
          </a:p>
          <a:p>
            <a:pPr marL="571500" indent="-571500">
              <a:lnSpc>
                <a:spcPct val="114000"/>
              </a:lnSpc>
              <a:buFont typeface="Arial" charset="0"/>
              <a:buChar char="•"/>
            </a:pPr>
            <a:r>
              <a:rPr lang="en-US" sz="4000" dirty="0">
                <a:latin typeface="Helvetica" charset="0"/>
                <a:ea typeface="Helvetica" charset="0"/>
                <a:cs typeface="Helvetica" charset="0"/>
              </a:rPr>
              <a:t>CH</a:t>
            </a:r>
            <a:r>
              <a:rPr lang="en-US" sz="4000" baseline="-25000" dirty="0">
                <a:latin typeface="Helvetica" charset="0"/>
                <a:ea typeface="Helvetica" charset="0"/>
                <a:cs typeface="Helvetica" charset="0"/>
              </a:rPr>
              <a:t>4</a:t>
            </a:r>
            <a:r>
              <a:rPr lang="en-US" sz="4000" dirty="0">
                <a:latin typeface="Helvetica" charset="0"/>
                <a:ea typeface="Helvetica" charset="0"/>
                <a:cs typeface="Helvetica" charset="0"/>
              </a:rPr>
              <a:t> fluxes will be measured at inland water sites to better understand methane emissions as the climate changes</a:t>
            </a:r>
          </a:p>
        </p:txBody>
      </p:sp>
      <p:sp>
        <p:nvSpPr>
          <p:cNvPr id="209" name="TextBox 208">
            <a:extLst>
              <a:ext uri="{FF2B5EF4-FFF2-40B4-BE49-F238E27FC236}">
                <a16:creationId xmlns:a16="http://schemas.microsoft.com/office/drawing/2014/main" id="{A75CB746-EC64-4584-A848-3FDA65ABCC58}"/>
              </a:ext>
            </a:extLst>
          </p:cNvPr>
          <p:cNvSpPr txBox="1"/>
          <p:nvPr/>
        </p:nvSpPr>
        <p:spPr>
          <a:xfrm>
            <a:off x="33224574" y="31047906"/>
            <a:ext cx="10666620" cy="1631216"/>
          </a:xfrm>
          <a:prstGeom prst="rect">
            <a:avLst/>
          </a:prstGeom>
          <a:noFill/>
        </p:spPr>
        <p:txBody>
          <a:bodyPr wrap="square" rtlCol="0">
            <a:spAutoFit/>
          </a:bodyPr>
          <a:lstStyle/>
          <a:p>
            <a:r>
              <a:rPr lang="en-US" sz="2000" b="1" dirty="0">
                <a:latin typeface="Helvetica" charset="0"/>
                <a:ea typeface="Helvetica" charset="0"/>
                <a:cs typeface="Helvetica" charset="0"/>
              </a:rPr>
              <a:t>References: </a:t>
            </a:r>
            <a:r>
              <a:rPr lang="en-US" sz="2000" baseline="30000" dirty="0">
                <a:latin typeface="Helvetica" charset="0"/>
                <a:cs typeface="Helvetica" charset="0"/>
              </a:rPr>
              <a:t>1</a:t>
            </a:r>
            <a:r>
              <a:rPr lang="en-US" sz="2000" dirty="0">
                <a:latin typeface="Helvetica" charset="0"/>
                <a:cs typeface="Helvetica" charset="0"/>
              </a:rPr>
              <a:t>Goodrich et al. (2011), Geophysical Research Letters.; </a:t>
            </a:r>
            <a:r>
              <a:rPr lang="en-US" sz="2000" baseline="30000" dirty="0">
                <a:latin typeface="Helvetica" charset="0"/>
                <a:cs typeface="Helvetica" charset="0"/>
              </a:rPr>
              <a:t>2</a:t>
            </a:r>
            <a:r>
              <a:rPr lang="en-US" sz="2000" dirty="0">
                <a:latin typeface="Helvetica" charset="0"/>
                <a:cs typeface="Helvetica" charset="0"/>
              </a:rPr>
              <a:t>Holmes et al. (2013), Atmospheric Chemistry and Physics.; </a:t>
            </a:r>
            <a:r>
              <a:rPr lang="en-US" sz="2000" baseline="30000" dirty="0">
                <a:latin typeface="Helvetica" charset="0"/>
                <a:cs typeface="Helvetica" charset="0"/>
              </a:rPr>
              <a:t>3</a:t>
            </a:r>
            <a:r>
              <a:rPr lang="en-US" sz="2000" dirty="0">
                <a:latin typeface="Helvetica" charset="0"/>
                <a:cs typeface="Helvetica" charset="0"/>
              </a:rPr>
              <a:t>Juffras et al. (2019), Presented at Undergraduate Research Conference.; </a:t>
            </a:r>
            <a:r>
              <a:rPr lang="en-US" sz="2000" baseline="30000" dirty="0">
                <a:latin typeface="Helvetica" charset="0"/>
                <a:cs typeface="Helvetica" charset="0"/>
              </a:rPr>
              <a:t>4</a:t>
            </a:r>
            <a:r>
              <a:rPr lang="en-US" sz="2000" dirty="0">
                <a:latin typeface="Helvetica" charset="0"/>
                <a:cs typeface="Helvetica" charset="0"/>
              </a:rPr>
              <a:t>Noyce et al. (2014), Journal of Geophysical Research.; </a:t>
            </a:r>
            <a:r>
              <a:rPr lang="en-US" sz="2000" baseline="30000" dirty="0">
                <a:latin typeface="Helvetica" charset="0"/>
                <a:cs typeface="Helvetica" charset="0"/>
              </a:rPr>
              <a:t>5</a:t>
            </a:r>
            <a:r>
              <a:rPr lang="en-US" sz="2000" dirty="0">
                <a:latin typeface="Helvetica" charset="0"/>
                <a:cs typeface="Helvetica" charset="0"/>
              </a:rPr>
              <a:t>Noyce, G. (2008).; </a:t>
            </a:r>
            <a:r>
              <a:rPr lang="en-US" sz="2000" baseline="30000" dirty="0">
                <a:latin typeface="Helvetica" charset="0"/>
                <a:cs typeface="Helvetica" charset="0"/>
              </a:rPr>
              <a:t>6</a:t>
            </a:r>
            <a:r>
              <a:rPr lang="en-US" sz="2000" dirty="0">
                <a:latin typeface="Helvetica" charset="0"/>
                <a:cs typeface="Helvetica" charset="0"/>
              </a:rPr>
              <a:t>Turetsky et al. (2014), Global Change Biology.; </a:t>
            </a:r>
            <a:r>
              <a:rPr lang="en-US" sz="2000" baseline="30000" dirty="0">
                <a:latin typeface="Helvetica" charset="0"/>
                <a:cs typeface="Helvetica" charset="0"/>
              </a:rPr>
              <a:t>7</a:t>
            </a:r>
            <a:r>
              <a:rPr lang="en-US" sz="2000" dirty="0">
                <a:latin typeface="Helvetica" charset="0"/>
                <a:cs typeface="Helvetica" charset="0"/>
              </a:rPr>
              <a:t>Varner et al. (2008), Presented at American Geophysical Union.</a:t>
            </a:r>
            <a:endParaRPr lang="en-US" sz="2000" dirty="0"/>
          </a:p>
        </p:txBody>
      </p:sp>
    </p:spTree>
    <p:extLst>
      <p:ext uri="{BB962C8B-B14F-4D97-AF65-F5344CB8AC3E}">
        <p14:creationId xmlns:p14="http://schemas.microsoft.com/office/powerpoint/2010/main" val="658467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4097</TotalTime>
  <Words>733</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Clarice Perryman</dc:creator>
  <cp:lastModifiedBy>amdziurzynski@gmail.com</cp:lastModifiedBy>
  <cp:revision>135</cp:revision>
  <cp:lastPrinted>2017-12-04T15:18:25Z</cp:lastPrinted>
  <dcterms:created xsi:type="dcterms:W3CDTF">2017-11-25T01:54:40Z</dcterms:created>
  <dcterms:modified xsi:type="dcterms:W3CDTF">2021-04-25T17:30:10Z</dcterms:modified>
</cp:coreProperties>
</file>