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varScale="1">
        <p:scale>
          <a:sx n="18" d="100"/>
          <a:sy n="18" d="100"/>
        </p:scale>
        <p:origin x="1992" y="96"/>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4/25/2021</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530" y="580958"/>
            <a:ext cx="39541878" cy="361889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700" dirty="0">
                <a:solidFill>
                  <a:schemeClr val="bg1"/>
                </a:solidFill>
                <a:latin typeface="Cambria" panose="02040503050406030204" pitchFamily="18" charset="0"/>
                <a:cs typeface="Arial" panose="020B0604020202020204" pitchFamily="34" charset="0"/>
              </a:rPr>
              <a:t>Thermoacoustic Streaming Heat Pipe</a:t>
            </a:r>
            <a:br>
              <a:rPr lang="en-US" sz="7700" dirty="0">
                <a:solidFill>
                  <a:schemeClr val="bg1"/>
                </a:solidFill>
                <a:latin typeface="Cambria" panose="02040503050406030204" pitchFamily="18" charset="0"/>
                <a:cs typeface="Arial" panose="020B0604020202020204" pitchFamily="34" charset="0"/>
              </a:rPr>
            </a:br>
            <a:r>
              <a:rPr lang="en-US" sz="5134" u="sng" dirty="0">
                <a:solidFill>
                  <a:schemeClr val="bg1"/>
                </a:solidFill>
                <a:latin typeface="Cambria" panose="02040503050406030204" pitchFamily="18" charset="0"/>
                <a:cs typeface="Arial" panose="020B0604020202020204" pitchFamily="34" charset="0"/>
              </a:rPr>
              <a:t>Donovan Corless, Hui </a:t>
            </a:r>
            <a:r>
              <a:rPr lang="en-US" sz="5134" u="sng" dirty="0" err="1">
                <a:solidFill>
                  <a:schemeClr val="bg1"/>
                </a:solidFill>
                <a:latin typeface="Cambria" panose="02040503050406030204" pitchFamily="18" charset="0"/>
                <a:cs typeface="Arial" panose="020B0604020202020204" pitchFamily="34" charset="0"/>
              </a:rPr>
              <a:t>Jin</a:t>
            </a:r>
            <a:r>
              <a:rPr lang="en-US" sz="5134" u="sng" dirty="0">
                <a:solidFill>
                  <a:schemeClr val="bg1"/>
                </a:solidFill>
                <a:latin typeface="Cambria" panose="02040503050406030204" pitchFamily="18" charset="0"/>
                <a:cs typeface="Arial" panose="020B0604020202020204" pitchFamily="34" charset="0"/>
              </a:rPr>
              <a:t>, Kevin Yeung, Yu Zhou</a:t>
            </a:r>
            <a:br>
              <a:rPr lang="en-US" sz="5134" dirty="0">
                <a:solidFill>
                  <a:schemeClr val="bg1"/>
                </a:solidFill>
                <a:latin typeface="Cambria" panose="02040503050406030204" pitchFamily="18" charset="0"/>
                <a:cs typeface="Arial" panose="020B0604020202020204" pitchFamily="34" charset="0"/>
              </a:rPr>
            </a:br>
            <a:r>
              <a:rPr lang="en-US" sz="5134" i="1" dirty="0">
                <a:solidFill>
                  <a:schemeClr val="bg1"/>
                </a:solidFill>
                <a:latin typeface="Cambria" panose="02040503050406030204" pitchFamily="18" charset="0"/>
                <a:cs typeface="Arial" panose="020B0604020202020204" pitchFamily="34" charset="0"/>
              </a:rPr>
              <a:t>Mechanical Engineering, University of New Hampshire, Durham, NH 03824</a:t>
            </a:r>
            <a:endParaRPr lang="en-US" sz="8525"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434709" y="5639783"/>
            <a:ext cx="10005181" cy="7884430"/>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2000"/>
              </a:spcBef>
            </a:pPr>
            <a:r>
              <a:rPr lang="en-US" sz="3600" b="0" i="0" u="none" strike="noStrike" dirty="0">
                <a:solidFill>
                  <a:srgbClr val="000000"/>
                </a:solidFill>
                <a:effectLst/>
                <a:latin typeface="Cambria" panose="02040503050406030204" pitchFamily="18" charset="0"/>
                <a:ea typeface="Cambria" panose="02040503050406030204" pitchFamily="18" charset="0"/>
              </a:rPr>
              <a:t>The goal of the experiment is to design, build, and analyze an acoustic streaming heat pipe that works as a low mass-density heat exchanger. Design specifications fit the description of low mass density heat exchanger while maintaining practical purposes. </a:t>
            </a:r>
          </a:p>
          <a:p>
            <a:pPr algn="l">
              <a:spcBef>
                <a:spcPts val="2000"/>
              </a:spcBef>
            </a:pPr>
            <a:r>
              <a:rPr lang="en-US" sz="3600" b="0" i="0" u="none" strike="noStrike" dirty="0">
                <a:solidFill>
                  <a:srgbClr val="000000"/>
                </a:solidFill>
                <a:effectLst/>
                <a:latin typeface="Cambria" panose="02040503050406030204" pitchFamily="18" charset="0"/>
                <a:ea typeface="Cambria" panose="02040503050406030204" pitchFamily="18" charset="0"/>
              </a:rPr>
              <a:t>A hot plate, warmed by an electric heat strip and a cold side, left at room temperature were analyzed as a system to find the effects of heat transfer when a standing wave is introduced. The experiment design is based around the theory of using a standing acoustic wave within a medium to enhance the heat transfer  between the hot and cold sides of the heat pipe.</a:t>
            </a:r>
            <a:endParaRPr lang="en-US" sz="3600" dirty="0">
              <a:latin typeface="Cambria" panose="02040503050406030204" pitchFamily="18" charset="0"/>
              <a:ea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p:txBody>
      </p:sp>
      <p:sp>
        <p:nvSpPr>
          <p:cNvPr id="7" name="Subtitle 2"/>
          <p:cNvSpPr txBox="1">
            <a:spLocks/>
          </p:cNvSpPr>
          <p:nvPr/>
        </p:nvSpPr>
        <p:spPr>
          <a:xfrm>
            <a:off x="305528" y="13716805"/>
            <a:ext cx="10101091" cy="801375"/>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chemeClr val="bg1"/>
                </a:solidFill>
                <a:latin typeface="Cambria" panose="02040503050406030204" pitchFamily="18" charset="0"/>
              </a:rPr>
              <a:t> </a:t>
            </a:r>
            <a:r>
              <a:rPr lang="en-US" sz="5317" dirty="0">
                <a:solidFill>
                  <a:schemeClr val="bg1"/>
                </a:solidFill>
                <a:latin typeface="Cambria" panose="02040503050406030204" pitchFamily="18" charset="0"/>
              </a:rPr>
              <a:t>Methodology</a:t>
            </a:r>
          </a:p>
        </p:txBody>
      </p:sp>
      <mc:AlternateContent xmlns:mc="http://schemas.openxmlformats.org/markup-compatibility/2006">
        <mc:Choice xmlns:a14="http://schemas.microsoft.com/office/drawing/2010/main" Requires="a14">
          <p:sp>
            <p:nvSpPr>
              <p:cNvPr id="8" name="Subtitle 2"/>
              <p:cNvSpPr txBox="1">
                <a:spLocks/>
              </p:cNvSpPr>
              <p:nvPr/>
            </p:nvSpPr>
            <p:spPr>
              <a:xfrm>
                <a:off x="338800" y="23085639"/>
                <a:ext cx="9977510" cy="7703239"/>
              </a:xfrm>
              <a:prstGeom prst="rect">
                <a:avLst/>
              </a:prstGeom>
              <a:ln>
                <a:solidFill>
                  <a:srgbClr val="002060"/>
                </a:solidFill>
              </a:ln>
            </p:spPr>
            <p:txBody>
              <a:bodyPr vert="horz" lIns="97785" tIns="48892" rIns="97785" bIns="48892" rtlCol="0" anchor="t">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4000" dirty="0">
                    <a:latin typeface="Cambria" panose="02040503050406030204" pitchFamily="18" charset="0"/>
                  </a:rPr>
                  <a:t>Raw data consisted of thermocouple output voltages based on the temperature of the specific plate. Using the calibration curve, these voltages could be converted to temperatures.</a:t>
                </a:r>
              </a:p>
              <a:p>
                <a:pPr algn="just">
                  <a:spcBef>
                    <a:spcPts val="0"/>
                  </a:spcBef>
                </a:pPr>
                <a:r>
                  <a:rPr lang="en-US" sz="4000" dirty="0">
                    <a:latin typeface="Cambria" panose="02040503050406030204" pitchFamily="18" charset="0"/>
                  </a:rPr>
                  <a:t>These temperatures were then used to determine the amount of heat energy added or removed from the  plate. Knowing the changes in temperatures, the equation used for finding the heat added/removed is shown below:</a:t>
                </a:r>
              </a:p>
              <a:p>
                <a:pPr algn="just">
                  <a:spcBef>
                    <a:spcPts val="0"/>
                  </a:spcBef>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𝑄</m:t>
                      </m:r>
                      <m:r>
                        <a:rPr lang="en-US" sz="4000" b="0" i="1" smtClean="0">
                          <a:latin typeface="Cambria Math" panose="02040503050406030204" pitchFamily="18" charset="0"/>
                        </a:rPr>
                        <m:t>=</m:t>
                      </m:r>
                      <m:r>
                        <a:rPr lang="en-US" sz="4000" b="0" i="1" smtClean="0">
                          <a:latin typeface="Cambria Math" panose="02040503050406030204" pitchFamily="18" charset="0"/>
                        </a:rPr>
                        <m:t>𝑚</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𝑐</m:t>
                          </m:r>
                        </m:e>
                        <m:sub>
                          <m:r>
                            <a:rPr lang="en-US" sz="4000" b="0" i="1" smtClean="0">
                              <a:latin typeface="Cambria Math" panose="02040503050406030204" pitchFamily="18" charset="0"/>
                            </a:rPr>
                            <m:t>𝑝</m:t>
                          </m:r>
                        </m:sub>
                      </m:sSub>
                      <m:r>
                        <m:rPr>
                          <m:sty m:val="p"/>
                        </m:rPr>
                        <a:rPr lang="el-GR" sz="4000" b="0" i="1" smtClean="0">
                          <a:latin typeface="Cambria Math" panose="02040503050406030204" pitchFamily="18" charset="0"/>
                          <a:ea typeface="Cambria Math" panose="02040503050406030204" pitchFamily="18" charset="0"/>
                        </a:rPr>
                        <m:t>Δ</m:t>
                      </m:r>
                      <m:r>
                        <a:rPr lang="en-US" sz="4000" b="0" i="1" smtClean="0">
                          <a:latin typeface="Cambria Math" panose="02040503050406030204" pitchFamily="18" charset="0"/>
                          <a:ea typeface="Cambria Math" panose="02040503050406030204" pitchFamily="18" charset="0"/>
                        </a:rPr>
                        <m:t>𝑇</m:t>
                      </m:r>
                    </m:oMath>
                  </m:oMathPara>
                </a14:m>
                <a:endParaRPr lang="en-US" sz="4000" dirty="0">
                  <a:latin typeface="Cambria" panose="02040503050406030204" pitchFamily="18" charset="0"/>
                </a:endParaRPr>
              </a:p>
              <a:p>
                <a:pPr algn="just">
                  <a:spcBef>
                    <a:spcPts val="0"/>
                  </a:spcBef>
                </a:pPr>
                <a:r>
                  <a:rPr lang="en-US" sz="4000" dirty="0">
                    <a:latin typeface="Cambria" panose="02040503050406030204" pitchFamily="18" charset="0"/>
                  </a:rPr>
                  <a:t>where Q is the heat added or removed (J), m is the mass of the plate (kg), c</a:t>
                </a:r>
                <a:r>
                  <a:rPr lang="en-US" sz="4000" baseline="-25000" dirty="0">
                    <a:latin typeface="Cambria" panose="02040503050406030204" pitchFamily="18" charset="0"/>
                  </a:rPr>
                  <a:t>p </a:t>
                </a:r>
                <a:r>
                  <a:rPr lang="en-US" sz="4000" dirty="0">
                    <a:latin typeface="Cambria" panose="02040503050406030204" pitchFamily="18" charset="0"/>
                  </a:rPr>
                  <a:t> is the specific heat capacity and ΔT is the change in temperature (K).</a:t>
                </a:r>
              </a:p>
              <a:p>
                <a:pPr algn="just">
                  <a:spcBef>
                    <a:spcPts val="0"/>
                  </a:spcBef>
                </a:pPr>
                <a:endParaRPr lang="en-US" sz="3392"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p:txBody>
          </p:sp>
        </mc:Choice>
        <mc:Fallback>
          <p:sp>
            <p:nvSpPr>
              <p:cNvPr id="8" name="Subtitle 2"/>
              <p:cNvSpPr txBox="1">
                <a:spLocks noRot="1" noChangeAspect="1" noMove="1" noResize="1" noEditPoints="1" noAdjustHandles="1" noChangeArrowheads="1" noChangeShapeType="1" noTextEdit="1"/>
              </p:cNvSpPr>
              <p:nvPr/>
            </p:nvSpPr>
            <p:spPr>
              <a:xfrm>
                <a:off x="338800" y="23085639"/>
                <a:ext cx="9977510" cy="7703239"/>
              </a:xfrm>
              <a:prstGeom prst="rect">
                <a:avLst/>
              </a:prstGeom>
              <a:blipFill>
                <a:blip r:embed="rId2"/>
                <a:stretch>
                  <a:fillRect l="-1832" t="-1817" r="-1770"/>
                </a:stretch>
              </a:blipFill>
              <a:ln>
                <a:solidFill>
                  <a:srgbClr val="002060"/>
                </a:solidFill>
              </a:ln>
            </p:spPr>
            <p:txBody>
              <a:bodyPr/>
              <a:lstStyle/>
              <a:p>
                <a:r>
                  <a:rPr lang="en-US">
                    <a:noFill/>
                  </a:rPr>
                  <a:t> </a:t>
                </a:r>
              </a:p>
            </p:txBody>
          </p:sp>
        </mc:Fallback>
      </mc:AlternateContent>
      <p:sp>
        <p:nvSpPr>
          <p:cNvPr id="9" name="Subtitle 2"/>
          <p:cNvSpPr txBox="1">
            <a:spLocks/>
          </p:cNvSpPr>
          <p:nvPr/>
        </p:nvSpPr>
        <p:spPr>
          <a:xfrm>
            <a:off x="10792712" y="4501287"/>
            <a:ext cx="18672928" cy="785957"/>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chemeClr val="bg1"/>
                </a:solidFill>
                <a:latin typeface="Cambria" panose="02040503050406030204" pitchFamily="18" charset="0"/>
              </a:rPr>
              <a:t>Images</a:t>
            </a:r>
          </a:p>
        </p:txBody>
      </p:sp>
      <p:sp>
        <p:nvSpPr>
          <p:cNvPr id="12" name="Subtitle 2"/>
          <p:cNvSpPr txBox="1">
            <a:spLocks/>
          </p:cNvSpPr>
          <p:nvPr/>
        </p:nvSpPr>
        <p:spPr>
          <a:xfrm>
            <a:off x="29833642" y="15154032"/>
            <a:ext cx="10095490" cy="3256336"/>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600" dirty="0">
                <a:latin typeface="Cambria" panose="02040503050406030204" pitchFamily="18" charset="0"/>
                <a:ea typeface="Cambria" panose="02040503050406030204" pitchFamily="18" charset="0"/>
              </a:rPr>
              <a:t>The use of the speaker caused a larger increase in temperature of the cold plate. While it may not have necessarily actively cooled the top plate, more heat was transferred into the cold plate while using the speaker.</a:t>
            </a:r>
          </a:p>
        </p:txBody>
      </p:sp>
      <p:sp>
        <p:nvSpPr>
          <p:cNvPr id="13" name="Subtitle 2"/>
          <p:cNvSpPr txBox="1">
            <a:spLocks/>
          </p:cNvSpPr>
          <p:nvPr/>
        </p:nvSpPr>
        <p:spPr>
          <a:xfrm>
            <a:off x="346530" y="4485869"/>
            <a:ext cx="10005181" cy="801375"/>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dirty="0">
                <a:solidFill>
                  <a:schemeClr val="bg1"/>
                </a:solidFill>
                <a:latin typeface="Cambria" panose="02040503050406030204" pitchFamily="18" charset="0"/>
              </a:rPr>
              <a:t>Introduction</a:t>
            </a:r>
          </a:p>
        </p:txBody>
      </p:sp>
      <p:sp>
        <p:nvSpPr>
          <p:cNvPr id="15" name="Subtitle 2"/>
          <p:cNvSpPr txBox="1">
            <a:spLocks/>
          </p:cNvSpPr>
          <p:nvPr/>
        </p:nvSpPr>
        <p:spPr>
          <a:xfrm>
            <a:off x="29875498" y="4501287"/>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dirty="0">
                <a:solidFill>
                  <a:schemeClr val="bg1"/>
                </a:solidFill>
                <a:latin typeface="Cambria" panose="02040503050406030204" pitchFamily="18" charset="0"/>
              </a:rPr>
              <a:t>Results</a:t>
            </a:r>
          </a:p>
        </p:txBody>
      </p:sp>
      <p:sp>
        <p:nvSpPr>
          <p:cNvPr id="16" name="Subtitle 2"/>
          <p:cNvSpPr txBox="1">
            <a:spLocks/>
          </p:cNvSpPr>
          <p:nvPr/>
        </p:nvSpPr>
        <p:spPr>
          <a:xfrm>
            <a:off x="10792712" y="5639782"/>
            <a:ext cx="18639655" cy="8286030"/>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sp>
        <p:nvSpPr>
          <p:cNvPr id="17" name="Subtitle 2"/>
          <p:cNvSpPr txBox="1">
            <a:spLocks/>
          </p:cNvSpPr>
          <p:nvPr/>
        </p:nvSpPr>
        <p:spPr>
          <a:xfrm>
            <a:off x="29785189" y="14184929"/>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dirty="0">
                <a:solidFill>
                  <a:schemeClr val="bg1"/>
                </a:solidFill>
                <a:latin typeface="Cambria" panose="02040503050406030204" pitchFamily="18" charset="0"/>
              </a:rPr>
              <a:t>Conclusions</a:t>
            </a:r>
          </a:p>
        </p:txBody>
      </p:sp>
      <p:sp>
        <p:nvSpPr>
          <p:cNvPr id="18" name="Subtitle 2"/>
          <p:cNvSpPr txBox="1">
            <a:spLocks/>
          </p:cNvSpPr>
          <p:nvPr/>
        </p:nvSpPr>
        <p:spPr>
          <a:xfrm>
            <a:off x="29805080" y="22970823"/>
            <a:ext cx="10124052" cy="85007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Cambria" panose="02040503050406030204" pitchFamily="18" charset="0"/>
              </a:rPr>
              <a:t>Acknowledgements</a:t>
            </a:r>
          </a:p>
        </p:txBody>
      </p:sp>
      <p:sp>
        <p:nvSpPr>
          <p:cNvPr id="19" name="Subtitle 2"/>
          <p:cNvSpPr txBox="1">
            <a:spLocks/>
          </p:cNvSpPr>
          <p:nvPr/>
        </p:nvSpPr>
        <p:spPr>
          <a:xfrm>
            <a:off x="29924135" y="5639782"/>
            <a:ext cx="10005181" cy="8348344"/>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rtl="0">
              <a:spcBef>
                <a:spcPts val="1000"/>
              </a:spcBef>
              <a:spcAft>
                <a:spcPts val="0"/>
              </a:spcAft>
            </a:pPr>
            <a:r>
              <a:rPr lang="en-US" sz="3800" i="0" u="none" strike="noStrike" dirty="0">
                <a:solidFill>
                  <a:srgbClr val="000000"/>
                </a:solidFill>
                <a:effectLst/>
                <a:latin typeface="Cambria" panose="02040503050406030204" pitchFamily="18" charset="0"/>
                <a:ea typeface="Cambria" panose="02040503050406030204" pitchFamily="18" charset="0"/>
              </a:rPr>
              <a:t>Comparing all 4 tests </a:t>
            </a:r>
            <a:r>
              <a:rPr lang="en-US" sz="3800" dirty="0">
                <a:solidFill>
                  <a:srgbClr val="000000"/>
                </a:solidFill>
                <a:latin typeface="Cambria" panose="02040503050406030204" pitchFamily="18" charset="0"/>
                <a:ea typeface="Cambria" panose="02040503050406030204" pitchFamily="18" charset="0"/>
              </a:rPr>
              <a:t>from </a:t>
            </a:r>
            <a:r>
              <a:rPr lang="en-US" sz="3800" i="0" u="none" strike="noStrike" dirty="0">
                <a:solidFill>
                  <a:srgbClr val="000000"/>
                </a:solidFill>
                <a:effectLst/>
                <a:latin typeface="Cambria" panose="02040503050406030204" pitchFamily="18" charset="0"/>
                <a:ea typeface="Cambria" panose="02040503050406030204" pitchFamily="18" charset="0"/>
              </a:rPr>
              <a:t>data shown in the results table, the temperature of the hot side decreases from 70.72 °C to ~50 °C  for all testing conditions. While using the speaker, the temperature for the cold side increased 1.54 °C  with the hot plate on top, however, the cold side increased 1.83 °C with the hot plate on bottom.</a:t>
            </a:r>
          </a:p>
          <a:p>
            <a:pPr algn="l" rtl="0">
              <a:spcBef>
                <a:spcPts val="1000"/>
              </a:spcBef>
              <a:spcAft>
                <a:spcPts val="0"/>
              </a:spcAft>
            </a:pPr>
            <a:r>
              <a:rPr lang="en-US" sz="3800" dirty="0">
                <a:solidFill>
                  <a:srgbClr val="000000"/>
                </a:solidFill>
                <a:latin typeface="Cambria" panose="02040503050406030204" pitchFamily="18" charset="0"/>
                <a:ea typeface="Cambria" panose="02040503050406030204" pitchFamily="18" charset="0"/>
              </a:rPr>
              <a:t>In both cases of the position of the hot plate, the speaker appears to have caused a larger increase in temperature of the cold plate.</a:t>
            </a:r>
          </a:p>
          <a:p>
            <a:pPr algn="l" rtl="0">
              <a:spcBef>
                <a:spcPts val="1000"/>
              </a:spcBef>
              <a:spcAft>
                <a:spcPts val="0"/>
              </a:spcAft>
            </a:pPr>
            <a:r>
              <a:rPr lang="en-US" sz="3800" dirty="0">
                <a:solidFill>
                  <a:srgbClr val="000000"/>
                </a:solidFill>
                <a:latin typeface="Cambria" panose="02040503050406030204" pitchFamily="18" charset="0"/>
                <a:ea typeface="Cambria" panose="02040503050406030204" pitchFamily="18" charset="0"/>
              </a:rPr>
              <a:t>The temperature changes of the hot plate were smaller while on bottom, while the changes of the cold plate were higher.</a:t>
            </a:r>
            <a:endParaRPr lang="en-US" sz="3800" i="0" u="none" strike="noStrike" dirty="0">
              <a:solidFill>
                <a:srgbClr val="000000"/>
              </a:solidFill>
              <a:effectLst/>
              <a:latin typeface="Cambria" panose="02040503050406030204" pitchFamily="18" charset="0"/>
              <a:ea typeface="Cambria" panose="02040503050406030204" pitchFamily="18" charset="0"/>
            </a:endParaRPr>
          </a:p>
          <a:p>
            <a:pPr algn="l" rtl="0">
              <a:spcBef>
                <a:spcPts val="0"/>
              </a:spcBef>
              <a:spcAft>
                <a:spcPts val="0"/>
              </a:spcAft>
            </a:pPr>
            <a:endParaRPr lang="en-US" sz="800" dirty="0">
              <a:effectLst/>
              <a:latin typeface="Cambria" panose="02040503050406030204" pitchFamily="18" charset="0"/>
              <a:ea typeface="Cambria" panose="02040503050406030204" pitchFamily="18" charset="0"/>
            </a:endParaRPr>
          </a:p>
        </p:txBody>
      </p:sp>
      <p:sp>
        <p:nvSpPr>
          <p:cNvPr id="30" name="Subtitle 2"/>
          <p:cNvSpPr txBox="1">
            <a:spLocks/>
          </p:cNvSpPr>
          <p:nvPr/>
        </p:nvSpPr>
        <p:spPr>
          <a:xfrm>
            <a:off x="10759440" y="14258923"/>
            <a:ext cx="18672928" cy="785536"/>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chemeClr val="bg1"/>
                </a:solidFill>
                <a:latin typeface="Cambria" panose="02040503050406030204" pitchFamily="18" charset="0"/>
              </a:rPr>
              <a:t> Charts</a:t>
            </a:r>
          </a:p>
        </p:txBody>
      </p:sp>
      <p:sp>
        <p:nvSpPr>
          <p:cNvPr id="33" name="Subtitle 2"/>
          <p:cNvSpPr txBox="1">
            <a:spLocks/>
          </p:cNvSpPr>
          <p:nvPr/>
        </p:nvSpPr>
        <p:spPr>
          <a:xfrm>
            <a:off x="10759440" y="22709838"/>
            <a:ext cx="18672927" cy="8117190"/>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sp>
        <p:nvSpPr>
          <p:cNvPr id="60" name="TextBox 59"/>
          <p:cNvSpPr txBox="1"/>
          <p:nvPr/>
        </p:nvSpPr>
        <p:spPr>
          <a:xfrm>
            <a:off x="12957522" y="5780367"/>
            <a:ext cx="5438999" cy="663061"/>
          </a:xfrm>
          <a:prstGeom prst="rect">
            <a:avLst/>
          </a:prstGeom>
          <a:noFill/>
        </p:spPr>
        <p:txBody>
          <a:bodyPr wrap="square" lIns="97785" tIns="48892" rIns="97785" bIns="48892" rtlCol="0">
            <a:spAutoFit/>
          </a:bodyPr>
          <a:lstStyle/>
          <a:p>
            <a:pPr algn="ctr"/>
            <a:r>
              <a:rPr lang="en-US" sz="3667" dirty="0">
                <a:latin typeface="Cambria" panose="02040503050406030204" pitchFamily="18" charset="0"/>
              </a:rPr>
              <a:t>Final Design</a:t>
            </a:r>
          </a:p>
        </p:txBody>
      </p:sp>
      <p:sp>
        <p:nvSpPr>
          <p:cNvPr id="64" name="TextBox 63"/>
          <p:cNvSpPr txBox="1"/>
          <p:nvPr/>
        </p:nvSpPr>
        <p:spPr>
          <a:xfrm>
            <a:off x="20538484" y="12622458"/>
            <a:ext cx="7711979" cy="960513"/>
          </a:xfrm>
          <a:prstGeom prst="rect">
            <a:avLst/>
          </a:prstGeom>
          <a:noFill/>
        </p:spPr>
        <p:txBody>
          <a:bodyPr wrap="square" lIns="97785" tIns="48892" rIns="97785" bIns="48892" rtlCol="0">
            <a:spAutoFit/>
          </a:bodyPr>
          <a:lstStyle/>
          <a:p>
            <a:pPr algn="ctr"/>
            <a:r>
              <a:rPr lang="en-US" sz="2800" dirty="0">
                <a:latin typeface="Cambria" panose="02040503050406030204" pitchFamily="18" charset="0"/>
              </a:rPr>
              <a:t>Raw pressure transducer output from the application of the standing wave</a:t>
            </a:r>
          </a:p>
        </p:txBody>
      </p:sp>
      <p:sp>
        <p:nvSpPr>
          <p:cNvPr id="62" name="TextBox 61"/>
          <p:cNvSpPr txBox="1"/>
          <p:nvPr/>
        </p:nvSpPr>
        <p:spPr>
          <a:xfrm>
            <a:off x="10701852" y="12534411"/>
            <a:ext cx="9172454" cy="1391400"/>
          </a:xfrm>
          <a:prstGeom prst="rect">
            <a:avLst/>
          </a:prstGeom>
          <a:noFill/>
        </p:spPr>
        <p:txBody>
          <a:bodyPr wrap="square" lIns="97785" tIns="48892" rIns="97785" bIns="48892" rtlCol="0">
            <a:spAutoFit/>
          </a:bodyPr>
          <a:lstStyle/>
          <a:p>
            <a:pPr algn="ctr"/>
            <a:r>
              <a:rPr lang="en-US" sz="2800" dirty="0">
                <a:latin typeface="Cambria" panose="02040503050406030204" pitchFamily="18" charset="0"/>
              </a:rPr>
              <a:t>The heat pipe design shown with strip heater on the hot plate, speaker and pressure transducer in place and embedded thermocouples</a:t>
            </a:r>
          </a:p>
        </p:txBody>
      </p:sp>
      <p:sp>
        <p:nvSpPr>
          <p:cNvPr id="149" name="Subtitle 2"/>
          <p:cNvSpPr txBox="1">
            <a:spLocks/>
          </p:cNvSpPr>
          <p:nvPr/>
        </p:nvSpPr>
        <p:spPr>
          <a:xfrm>
            <a:off x="10792712" y="21865475"/>
            <a:ext cx="18672928" cy="785536"/>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dirty="0">
                <a:solidFill>
                  <a:schemeClr val="bg1"/>
                </a:solidFill>
                <a:latin typeface="Cambria" panose="02040503050406030204" pitchFamily="18" charset="0"/>
              </a:rPr>
              <a:t>Tabular Results</a:t>
            </a:r>
          </a:p>
        </p:txBody>
      </p:sp>
      <p:sp>
        <p:nvSpPr>
          <p:cNvPr id="31" name="Subtitle 2"/>
          <p:cNvSpPr txBox="1">
            <a:spLocks/>
          </p:cNvSpPr>
          <p:nvPr/>
        </p:nvSpPr>
        <p:spPr>
          <a:xfrm>
            <a:off x="10759441" y="15266113"/>
            <a:ext cx="18672928" cy="6457478"/>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sp>
        <p:nvSpPr>
          <p:cNvPr id="85" name="Subtitle 2"/>
          <p:cNvSpPr txBox="1">
            <a:spLocks/>
          </p:cNvSpPr>
          <p:nvPr/>
        </p:nvSpPr>
        <p:spPr>
          <a:xfrm>
            <a:off x="29839644" y="28323507"/>
            <a:ext cx="10005181" cy="2465371"/>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92" dirty="0" err="1">
                <a:latin typeface="Cambria" panose="02040503050406030204" pitchFamily="18" charset="0"/>
              </a:rPr>
              <a:t>Borgnakke</a:t>
            </a:r>
            <a:r>
              <a:rPr lang="en-US" sz="3392" dirty="0">
                <a:latin typeface="Cambria" panose="02040503050406030204" pitchFamily="18" charset="0"/>
              </a:rPr>
              <a:t>, C., &amp; Sonntag, R. E. (2013). </a:t>
            </a:r>
            <a:r>
              <a:rPr lang="en-US" sz="3392" i="1" dirty="0">
                <a:latin typeface="Cambria" panose="02040503050406030204" pitchFamily="18" charset="0"/>
              </a:rPr>
              <a:t>Fundamentals of Thermodynamics </a:t>
            </a:r>
            <a:r>
              <a:rPr lang="en-US" sz="3392" dirty="0">
                <a:latin typeface="Cambria" panose="02040503050406030204" pitchFamily="18" charset="0"/>
              </a:rPr>
              <a:t>(8</a:t>
            </a:r>
            <a:r>
              <a:rPr lang="en-US" sz="3392" baseline="30000" dirty="0">
                <a:latin typeface="Cambria" panose="02040503050406030204" pitchFamily="18" charset="0"/>
              </a:rPr>
              <a:t>th</a:t>
            </a:r>
            <a:r>
              <a:rPr lang="en-US" sz="3392" dirty="0">
                <a:latin typeface="Cambria" panose="02040503050406030204" pitchFamily="18" charset="0"/>
              </a:rPr>
              <a:t> ed.)</a:t>
            </a:r>
            <a:r>
              <a:rPr lang="en-US" sz="3392" i="1" dirty="0">
                <a:latin typeface="Cambria" panose="02040503050406030204" pitchFamily="18" charset="0"/>
              </a:rPr>
              <a:t>.</a:t>
            </a:r>
            <a:r>
              <a:rPr lang="en-US" sz="3392" dirty="0">
                <a:latin typeface="Cambria" panose="02040503050406030204" pitchFamily="18" charset="0"/>
              </a:rPr>
              <a:t> Wiley.</a:t>
            </a:r>
          </a:p>
          <a:p>
            <a:pPr algn="l">
              <a:spcBef>
                <a:spcPts val="0"/>
              </a:spcBef>
            </a:pPr>
            <a:endParaRPr lang="en-US" sz="3392" dirty="0">
              <a:latin typeface="Cambria" panose="02040503050406030204" pitchFamily="18" charset="0"/>
            </a:endParaRPr>
          </a:p>
          <a:p>
            <a:pPr algn="l"/>
            <a:endParaRPr lang="en-US" sz="3392" dirty="0">
              <a:latin typeface="Cambria" panose="02040503050406030204" pitchFamily="18" charset="0"/>
            </a:endParaRPr>
          </a:p>
        </p:txBody>
      </p:sp>
      <p:sp>
        <p:nvSpPr>
          <p:cNvPr id="93" name="Subtitle 2"/>
          <p:cNvSpPr txBox="1">
            <a:spLocks/>
          </p:cNvSpPr>
          <p:nvPr/>
        </p:nvSpPr>
        <p:spPr>
          <a:xfrm>
            <a:off x="29875498" y="27299138"/>
            <a:ext cx="9969327" cy="77473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solidFill>
                  <a:schemeClr val="bg1"/>
                </a:solidFill>
                <a:latin typeface="Cambria" panose="02040503050406030204" pitchFamily="18" charset="0"/>
              </a:rPr>
              <a:t>References</a:t>
            </a:r>
          </a:p>
        </p:txBody>
      </p:sp>
      <p:sp>
        <p:nvSpPr>
          <p:cNvPr id="4" name="TextBox 3"/>
          <p:cNvSpPr txBox="1"/>
          <p:nvPr/>
        </p:nvSpPr>
        <p:spPr>
          <a:xfrm>
            <a:off x="30236180" y="12570386"/>
            <a:ext cx="5185951" cy="507762"/>
          </a:xfrm>
          <a:prstGeom prst="rect">
            <a:avLst/>
          </a:prstGeom>
          <a:noFill/>
        </p:spPr>
        <p:txBody>
          <a:bodyPr wrap="square" lIns="97785" tIns="48892" rIns="97785" bIns="48892" rtlCol="0">
            <a:spAutoFit/>
          </a:bodyPr>
          <a:lstStyle/>
          <a:p>
            <a:endParaRPr lang="en-US" sz="2658" dirty="0">
              <a:latin typeface="Cambria" panose="02040503050406030204" pitchFamily="18" charset="0"/>
            </a:endParaRPr>
          </a:p>
        </p:txBody>
      </p:sp>
      <p:sp>
        <p:nvSpPr>
          <p:cNvPr id="97" name="TextBox 96"/>
          <p:cNvSpPr txBox="1"/>
          <p:nvPr/>
        </p:nvSpPr>
        <p:spPr>
          <a:xfrm>
            <a:off x="21682912" y="5819558"/>
            <a:ext cx="7188046"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Evaluation of the Standing Wave</a:t>
            </a:r>
          </a:p>
        </p:txBody>
      </p:sp>
      <p:sp>
        <p:nvSpPr>
          <p:cNvPr id="98" name="Subtitle 2"/>
          <p:cNvSpPr txBox="1">
            <a:spLocks/>
          </p:cNvSpPr>
          <p:nvPr/>
        </p:nvSpPr>
        <p:spPr>
          <a:xfrm>
            <a:off x="338799" y="21957462"/>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chemeClr val="bg1"/>
                </a:solidFill>
                <a:latin typeface="Cambria" panose="02040503050406030204" pitchFamily="18" charset="0"/>
              </a:rPr>
              <a:t> </a:t>
            </a:r>
            <a:r>
              <a:rPr lang="en-US" sz="5317" dirty="0">
                <a:solidFill>
                  <a:schemeClr val="bg1"/>
                </a:solidFill>
                <a:latin typeface="Cambria" panose="02040503050406030204" pitchFamily="18" charset="0"/>
              </a:rPr>
              <a:t>Data</a:t>
            </a:r>
          </a:p>
        </p:txBody>
      </p:sp>
      <p:sp>
        <p:nvSpPr>
          <p:cNvPr id="99" name="Subtitle 2"/>
          <p:cNvSpPr txBox="1">
            <a:spLocks/>
          </p:cNvSpPr>
          <p:nvPr/>
        </p:nvSpPr>
        <p:spPr>
          <a:xfrm>
            <a:off x="338799" y="14710772"/>
            <a:ext cx="10005181" cy="7012817"/>
          </a:xfrm>
          <a:prstGeom prst="rect">
            <a:avLst/>
          </a:prstGeom>
          <a:ln>
            <a:solidFill>
              <a:srgbClr val="002060"/>
            </a:solidFill>
          </a:ln>
        </p:spPr>
        <p:txBody>
          <a:bodyPr vert="horz" lIns="97785" tIns="48892" rIns="97785" bIns="48892" rtlCol="0" anchor="t">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ts val="3600"/>
              </a:lnSpc>
              <a:spcBef>
                <a:spcPts val="0"/>
              </a:spcBef>
            </a:pPr>
            <a:r>
              <a:rPr lang="en-US" sz="3900" b="0" i="0" u="none" strike="noStrike" dirty="0">
                <a:solidFill>
                  <a:srgbClr val="000000"/>
                </a:solidFill>
                <a:effectLst/>
                <a:latin typeface="Cambria" panose="02040503050406030204" pitchFamily="18" charset="0"/>
                <a:ea typeface="Cambria" panose="02040503050406030204" pitchFamily="18" charset="0"/>
              </a:rPr>
              <a:t>The experimental setup consisted of the power supply, amplifier, oscilloscope, and the testing section. In the test section, thermocouples were used to measure the temperatures of hot and cold </a:t>
            </a:r>
            <a:r>
              <a:rPr lang="en-US" sz="3900" dirty="0">
                <a:solidFill>
                  <a:srgbClr val="000000"/>
                </a:solidFill>
                <a:latin typeface="Cambria" panose="02040503050406030204" pitchFamily="18" charset="0"/>
                <a:ea typeface="Cambria" panose="02040503050406030204" pitchFamily="18" charset="0"/>
              </a:rPr>
              <a:t>plates</a:t>
            </a:r>
            <a:r>
              <a:rPr lang="en-US" sz="3900" b="0" i="0" u="none" strike="noStrike" dirty="0">
                <a:solidFill>
                  <a:srgbClr val="000000"/>
                </a:solidFill>
                <a:effectLst/>
                <a:latin typeface="Cambria" panose="02040503050406030204" pitchFamily="18" charset="0"/>
                <a:ea typeface="Cambria" panose="02040503050406030204" pitchFamily="18" charset="0"/>
              </a:rPr>
              <a:t> and a pressure transducer was used to evaluate the standing wave created by the speaker.</a:t>
            </a:r>
          </a:p>
          <a:p>
            <a:pPr algn="just">
              <a:lnSpc>
                <a:spcPts val="3600"/>
              </a:lnSpc>
              <a:spcBef>
                <a:spcPts val="0"/>
              </a:spcBef>
            </a:pPr>
            <a:r>
              <a:rPr lang="en-US" sz="3900" b="0" i="0" u="none" strike="noStrike" dirty="0">
                <a:solidFill>
                  <a:srgbClr val="000000"/>
                </a:solidFill>
                <a:effectLst/>
                <a:latin typeface="Cambria" panose="02040503050406030204" pitchFamily="18" charset="0"/>
                <a:ea typeface="Cambria" panose="02040503050406030204" pitchFamily="18" charset="0"/>
              </a:rPr>
              <a:t>Four tests were conducted with different configurations. For each test, the strip heater was heated to a certain point and </a:t>
            </a:r>
            <a:r>
              <a:rPr lang="en-US" sz="3900" dirty="0">
                <a:solidFill>
                  <a:srgbClr val="000000"/>
                </a:solidFill>
                <a:latin typeface="Cambria" panose="02040503050406030204" pitchFamily="18" charset="0"/>
                <a:ea typeface="Cambria" panose="02040503050406030204" pitchFamily="18" charset="0"/>
              </a:rPr>
              <a:t>then</a:t>
            </a:r>
            <a:r>
              <a:rPr lang="en-US" sz="3900" b="0" i="0" u="none" strike="noStrike" dirty="0">
                <a:solidFill>
                  <a:srgbClr val="000000"/>
                </a:solidFill>
                <a:effectLst/>
                <a:latin typeface="Cambria" panose="02040503050406030204" pitchFamily="18" charset="0"/>
                <a:ea typeface="Cambria" panose="02040503050406030204" pitchFamily="18" charset="0"/>
              </a:rPr>
              <a:t> stopped, and the temperature of the hot plate and the cold plate </a:t>
            </a:r>
            <a:r>
              <a:rPr lang="en-US" sz="3900" dirty="0">
                <a:solidFill>
                  <a:srgbClr val="000000"/>
                </a:solidFill>
                <a:latin typeface="Cambria" panose="02040503050406030204" pitchFamily="18" charset="0"/>
                <a:ea typeface="Cambria" panose="02040503050406030204" pitchFamily="18" charset="0"/>
              </a:rPr>
              <a:t>were</a:t>
            </a:r>
            <a:r>
              <a:rPr lang="en-US" sz="3900" b="0" i="0" u="none" strike="noStrike" dirty="0">
                <a:solidFill>
                  <a:srgbClr val="000000"/>
                </a:solidFill>
                <a:effectLst/>
                <a:latin typeface="Cambria" panose="02040503050406030204" pitchFamily="18" charset="0"/>
                <a:ea typeface="Cambria" panose="02040503050406030204" pitchFamily="18" charset="0"/>
              </a:rPr>
              <a:t> measured. Then, the hot plate was allowed to cool for 5 minutes, and the temperature of those two plates were measured again. The measured temperatures were used to do the heat transfer analysis.</a:t>
            </a: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p:txBody>
      </p:sp>
      <p:sp>
        <p:nvSpPr>
          <p:cNvPr id="102" name="TextBox 101"/>
          <p:cNvSpPr txBox="1"/>
          <p:nvPr/>
        </p:nvSpPr>
        <p:spPr>
          <a:xfrm>
            <a:off x="11829184" y="20797469"/>
            <a:ext cx="17418601" cy="529626"/>
          </a:xfrm>
          <a:prstGeom prst="rect">
            <a:avLst/>
          </a:prstGeom>
          <a:noFill/>
        </p:spPr>
        <p:txBody>
          <a:bodyPr wrap="square" lIns="97785" tIns="48892" rIns="97785" bIns="48892" rtlCol="0">
            <a:spAutoFit/>
          </a:bodyPr>
          <a:lstStyle/>
          <a:p>
            <a:pPr algn="ctr"/>
            <a:r>
              <a:rPr lang="en-US" sz="2800" dirty="0">
                <a:latin typeface="Cambria" panose="02040503050406030204" pitchFamily="18" charset="0"/>
              </a:rPr>
              <a:t>Data table with results for the hot plate on top and bottom, with and without use of the speaker</a:t>
            </a:r>
          </a:p>
        </p:txBody>
      </p:sp>
      <p:sp>
        <p:nvSpPr>
          <p:cNvPr id="105" name="TextBox 104"/>
          <p:cNvSpPr txBox="1"/>
          <p:nvPr/>
        </p:nvSpPr>
        <p:spPr>
          <a:xfrm>
            <a:off x="15407675" y="28992474"/>
            <a:ext cx="9418249" cy="960513"/>
          </a:xfrm>
          <a:prstGeom prst="rect">
            <a:avLst/>
          </a:prstGeom>
          <a:noFill/>
        </p:spPr>
        <p:txBody>
          <a:bodyPr wrap="square" lIns="97785" tIns="48892" rIns="97785" bIns="48892" rtlCol="0">
            <a:spAutoFit/>
          </a:bodyPr>
          <a:lstStyle/>
          <a:p>
            <a:pPr algn="ctr"/>
            <a:r>
              <a:rPr lang="en-US" sz="2800" dirty="0">
                <a:latin typeface="Cambria" panose="02040503050406030204" pitchFamily="18" charset="0"/>
              </a:rPr>
              <a:t>Results given by changes in temperatures of the hot and cold plates, as well as total heat lost or gained for all tests</a:t>
            </a:r>
          </a:p>
        </p:txBody>
      </p:sp>
      <p:sp>
        <p:nvSpPr>
          <p:cNvPr id="108" name="Subtitle 2"/>
          <p:cNvSpPr txBox="1">
            <a:spLocks/>
          </p:cNvSpPr>
          <p:nvPr/>
        </p:nvSpPr>
        <p:spPr>
          <a:xfrm>
            <a:off x="29770748" y="23979325"/>
            <a:ext cx="10219292" cy="2947895"/>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92" dirty="0">
                <a:latin typeface="Cambria" panose="02040503050406030204" pitchFamily="18" charset="0"/>
              </a:rPr>
              <a:t>Professor Chris White, Advisor</a:t>
            </a:r>
          </a:p>
          <a:p>
            <a:pPr algn="l">
              <a:spcBef>
                <a:spcPts val="0"/>
              </a:spcBef>
            </a:pPr>
            <a:r>
              <a:rPr lang="en-US" sz="3392" dirty="0">
                <a:latin typeface="Cambria" panose="02040503050406030204" pitchFamily="18" charset="0"/>
              </a:rPr>
              <a:t>Professor </a:t>
            </a:r>
            <a:r>
              <a:rPr lang="en-US" sz="3392" dirty="0" err="1">
                <a:latin typeface="Cambria" panose="02040503050406030204" pitchFamily="18" charset="0"/>
              </a:rPr>
              <a:t>Ivaylo</a:t>
            </a:r>
            <a:r>
              <a:rPr lang="en-US" sz="3392" dirty="0">
                <a:latin typeface="Cambria" panose="02040503050406030204" pitchFamily="18" charset="0"/>
              </a:rPr>
              <a:t> </a:t>
            </a:r>
            <a:r>
              <a:rPr lang="en-US" sz="3392" dirty="0" err="1">
                <a:latin typeface="Cambria" panose="02040503050406030204" pitchFamily="18" charset="0"/>
              </a:rPr>
              <a:t>Nedyalkov</a:t>
            </a:r>
            <a:endParaRPr lang="en-US" sz="3392" dirty="0">
              <a:latin typeface="Cambria" panose="02040503050406030204" pitchFamily="18" charset="0"/>
            </a:endParaRPr>
          </a:p>
          <a:p>
            <a:pPr algn="l">
              <a:spcBef>
                <a:spcPts val="0"/>
              </a:spcBef>
            </a:pPr>
            <a:r>
              <a:rPr lang="en-US" sz="3392" dirty="0">
                <a:latin typeface="Cambria" panose="02040503050406030204" pitchFamily="18" charset="0"/>
              </a:rPr>
              <a:t>Scott Campbell, Machining</a:t>
            </a:r>
          </a:p>
          <a:p>
            <a:pPr algn="l">
              <a:spcBef>
                <a:spcPts val="0"/>
              </a:spcBef>
            </a:pPr>
            <a:r>
              <a:rPr lang="en-US" sz="3392" dirty="0">
                <a:latin typeface="Cambria" panose="02040503050406030204" pitchFamily="18" charset="0"/>
              </a:rPr>
              <a:t>Professor Greg </a:t>
            </a:r>
            <a:r>
              <a:rPr lang="en-US" sz="3392" dirty="0" err="1">
                <a:latin typeface="Cambria" panose="02040503050406030204" pitchFamily="18" charset="0"/>
              </a:rPr>
              <a:t>Chini</a:t>
            </a:r>
            <a:endParaRPr lang="en-US" sz="3392" dirty="0">
              <a:latin typeface="Cambria" panose="02040503050406030204" pitchFamily="18" charset="0"/>
            </a:endParaRPr>
          </a:p>
          <a:p>
            <a:pPr algn="l"/>
            <a:endParaRPr lang="en-US" sz="3392" dirty="0">
              <a:latin typeface="Cambria" panose="020405030504060302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388" y="1216429"/>
            <a:ext cx="1774009" cy="2347953"/>
          </a:xfrm>
          <a:prstGeom prst="rect">
            <a:avLst/>
          </a:prstGeom>
        </p:spPr>
      </p:pic>
      <p:pic>
        <p:nvPicPr>
          <p:cNvPr id="23" name="Picture 22" descr="Text&#10;&#10;Description automatically generated">
            <a:extLst>
              <a:ext uri="{FF2B5EF4-FFF2-40B4-BE49-F238E27FC236}">
                <a16:creationId xmlns:a16="http://schemas.microsoft.com/office/drawing/2014/main" id="{E48284D3-5E94-4843-A210-276AED8ED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3799" y="1657455"/>
            <a:ext cx="8428921" cy="1411880"/>
          </a:xfrm>
          <a:prstGeom prst="rect">
            <a:avLst/>
          </a:prstGeom>
        </p:spPr>
      </p:pic>
      <p:pic>
        <p:nvPicPr>
          <p:cNvPr id="27" name="Picture 26" descr="Table, calendar&#10;&#10;Description automatically generated">
            <a:extLst>
              <a:ext uri="{FF2B5EF4-FFF2-40B4-BE49-F238E27FC236}">
                <a16:creationId xmlns:a16="http://schemas.microsoft.com/office/drawing/2014/main" id="{1F0F785A-4A2D-4A04-8C29-9F40F594F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9441" y="15266113"/>
            <a:ext cx="18735822" cy="5178818"/>
          </a:xfrm>
          <a:prstGeom prst="rect">
            <a:avLst/>
          </a:prstGeom>
        </p:spPr>
      </p:pic>
      <p:pic>
        <p:nvPicPr>
          <p:cNvPr id="29" name="Picture 28" descr="A pair of headphones on a table&#10;&#10;Description automatically generated with low confidence">
            <a:extLst>
              <a:ext uri="{FF2B5EF4-FFF2-40B4-BE49-F238E27FC236}">
                <a16:creationId xmlns:a16="http://schemas.microsoft.com/office/drawing/2014/main" id="{8EEB01A6-5466-4459-90D0-A60802A985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2177" y="6536477"/>
            <a:ext cx="8392934" cy="5876340"/>
          </a:xfrm>
          <a:prstGeom prst="rect">
            <a:avLst/>
          </a:prstGeom>
        </p:spPr>
      </p:pic>
      <p:pic>
        <p:nvPicPr>
          <p:cNvPr id="36" name="Picture 35" descr="Chart&#10;&#10;Description automatically generated">
            <a:extLst>
              <a:ext uri="{FF2B5EF4-FFF2-40B4-BE49-F238E27FC236}">
                <a16:creationId xmlns:a16="http://schemas.microsoft.com/office/drawing/2014/main" id="{FB1338C0-4336-40A3-BCE8-0725A0A42D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43895" y="6562537"/>
            <a:ext cx="9479688" cy="5911077"/>
          </a:xfrm>
          <a:prstGeom prst="rect">
            <a:avLst/>
          </a:prstGeom>
        </p:spPr>
      </p:pic>
      <p:pic>
        <p:nvPicPr>
          <p:cNvPr id="40" name="Picture 39" descr="Table&#10;&#10;Description automatically generated">
            <a:extLst>
              <a:ext uri="{FF2B5EF4-FFF2-40B4-BE49-F238E27FC236}">
                <a16:creationId xmlns:a16="http://schemas.microsoft.com/office/drawing/2014/main" id="{3B307F04-4757-4AF4-A70D-9A7D48DB58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99458" y="22798911"/>
            <a:ext cx="15634684" cy="5618202"/>
          </a:xfrm>
          <a:prstGeom prst="rect">
            <a:avLst/>
          </a:prstGeom>
        </p:spPr>
      </p:pic>
      <p:sp>
        <p:nvSpPr>
          <p:cNvPr id="37" name="Subtitle 2">
            <a:extLst>
              <a:ext uri="{FF2B5EF4-FFF2-40B4-BE49-F238E27FC236}">
                <a16:creationId xmlns:a16="http://schemas.microsoft.com/office/drawing/2014/main" id="{C22A3A89-5E40-4975-BE32-7EB0D8AC4D8D}"/>
              </a:ext>
            </a:extLst>
          </p:cNvPr>
          <p:cNvSpPr txBox="1">
            <a:spLocks/>
          </p:cNvSpPr>
          <p:nvPr/>
        </p:nvSpPr>
        <p:spPr>
          <a:xfrm>
            <a:off x="29770748" y="18535235"/>
            <a:ext cx="10124053"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dirty="0">
                <a:solidFill>
                  <a:schemeClr val="bg1"/>
                </a:solidFill>
                <a:latin typeface="Cambria" panose="02040503050406030204" pitchFamily="18" charset="0"/>
              </a:rPr>
              <a:t>Future Work</a:t>
            </a:r>
          </a:p>
        </p:txBody>
      </p:sp>
      <p:sp>
        <p:nvSpPr>
          <p:cNvPr id="38" name="Subtitle 2">
            <a:extLst>
              <a:ext uri="{FF2B5EF4-FFF2-40B4-BE49-F238E27FC236}">
                <a16:creationId xmlns:a16="http://schemas.microsoft.com/office/drawing/2014/main" id="{70CB5C8F-34E6-4E3C-99C3-74815ADC05CB}"/>
              </a:ext>
            </a:extLst>
          </p:cNvPr>
          <p:cNvSpPr txBox="1">
            <a:spLocks/>
          </p:cNvSpPr>
          <p:nvPr/>
        </p:nvSpPr>
        <p:spPr>
          <a:xfrm>
            <a:off x="29770748" y="19497164"/>
            <a:ext cx="10109930" cy="3297360"/>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600" dirty="0">
                <a:latin typeface="Cambria" panose="02040503050406030204" pitchFamily="18" charset="0"/>
                <a:ea typeface="Cambria" panose="02040503050406030204" pitchFamily="18" charset="0"/>
              </a:rPr>
              <a:t>-Simultaneous thermocouple readings</a:t>
            </a:r>
          </a:p>
          <a:p>
            <a:pPr algn="l">
              <a:spcBef>
                <a:spcPts val="0"/>
              </a:spcBef>
            </a:pPr>
            <a:r>
              <a:rPr lang="en-US" sz="3600" dirty="0">
                <a:latin typeface="Cambria" panose="02040503050406030204" pitchFamily="18" charset="0"/>
                <a:ea typeface="Cambria" panose="02040503050406030204" pitchFamily="18" charset="0"/>
              </a:rPr>
              <a:t>-Temperature distributions</a:t>
            </a:r>
          </a:p>
          <a:p>
            <a:pPr algn="l">
              <a:spcBef>
                <a:spcPts val="0"/>
              </a:spcBef>
            </a:pPr>
            <a:r>
              <a:rPr lang="en-US" sz="3600" dirty="0">
                <a:latin typeface="Cambria" panose="02040503050406030204" pitchFamily="18" charset="0"/>
                <a:ea typeface="Cambria" panose="02040503050406030204" pitchFamily="18" charset="0"/>
              </a:rPr>
              <a:t>-Different frequencies</a:t>
            </a:r>
          </a:p>
          <a:p>
            <a:pPr algn="l">
              <a:spcBef>
                <a:spcPts val="0"/>
              </a:spcBef>
            </a:pP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2368</TotalTime>
  <Words>690</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Cambria Math</vt:lpstr>
      <vt:lpstr>Office Theme</vt:lpstr>
      <vt:lpstr>Thermoacoustic Streaming Heat Pipe Donovan Corless, Hui Jin, Kevin Yeung, Yu Zhou Mechanical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Corless, Donovan</cp:lastModifiedBy>
  <cp:revision>177</cp:revision>
  <dcterms:created xsi:type="dcterms:W3CDTF">2016-03-05T16:55:12Z</dcterms:created>
  <dcterms:modified xsi:type="dcterms:W3CDTF">2021-04-26T01:41:55Z</dcterms:modified>
</cp:coreProperties>
</file>