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67" r:id="rId3"/>
    <p:sldId id="288" r:id="rId4"/>
    <p:sldId id="268" r:id="rId5"/>
    <p:sldId id="284" r:id="rId6"/>
    <p:sldId id="269" r:id="rId7"/>
    <p:sldId id="282" r:id="rId8"/>
    <p:sldId id="271" r:id="rId9"/>
    <p:sldId id="272" r:id="rId10"/>
    <p:sldId id="273" r:id="rId11"/>
    <p:sldId id="274" r:id="rId12"/>
    <p:sldId id="285" r:id="rId13"/>
    <p:sldId id="277" r:id="rId14"/>
    <p:sldId id="287" r:id="rId15"/>
    <p:sldId id="280" r:id="rId16"/>
    <p:sldId id="279" r:id="rId17"/>
    <p:sldId id="286" r:id="rId18"/>
    <p:sldId id="281" r:id="rId19"/>
    <p:sldId id="283" r:id="rId2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guide id="6" pos="10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B06900"/>
    <a:srgbClr val="FFD243"/>
    <a:srgbClr val="D67F00"/>
    <a:srgbClr val="DEA900"/>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howGuides="1">
      <p:cViewPr varScale="1">
        <p:scale>
          <a:sx n="91" d="100"/>
          <a:sy n="91" d="100"/>
        </p:scale>
        <p:origin x="56" y="620"/>
      </p:cViewPr>
      <p:guideLst>
        <p:guide orient="horz" pos="2160"/>
        <p:guide pos="3839"/>
        <p:guide pos="1007"/>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4/25/2021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4/25/2021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bwMode="ltGray">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bwMode="gray">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ectangle 9"/>
          <p:cNvSpPr/>
          <p:nvPr/>
        </p:nvSpPr>
        <p:spPr bwMode="ltGray">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1" name="Rectangle 10"/>
          <p:cNvSpPr/>
          <p:nvPr/>
        </p:nvSpPr>
        <p:spPr bwMode="gray">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2" name="Rectangle 11"/>
          <p:cNvSpPr/>
          <p:nvPr/>
        </p:nvSpPr>
        <p:spPr bwMode="ltGray">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cxnSp>
        <p:nvCxnSpPr>
          <p:cNvPr id="13" name="Straight Connector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black">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cxnSp>
        <p:nvCxnSpPr>
          <p:cNvPr id="15" name="Straight Connector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a:p>
        </p:txBody>
      </p:sp>
      <p:sp>
        <p:nvSpPr>
          <p:cNvPr id="2" name="Title 1"/>
          <p:cNvSpPr>
            <a:spLocks noGrp="1"/>
          </p:cNvSpPr>
          <p:nvPr>
            <p:ph type="ctrTitle"/>
          </p:nvPr>
        </p:nvSpPr>
        <p:spPr>
          <a:xfrm>
            <a:off x="2428669" y="1600200"/>
            <a:ext cx="8329031" cy="2680127"/>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baseline="0">
                <a:solidFill>
                  <a:schemeClr val="tx2"/>
                </a:solidFill>
              </a:defRPr>
            </a:lvl1pPr>
          </a:lstStyle>
          <a:p>
            <a:fld id="{C2C6F8EA-316C-41DE-B9A4-EDCC3A85ED9A}" type="datetimeFigureOut">
              <a:rPr lang="en-US" smtClean="0"/>
              <a:pPr/>
              <a:t>4/25/2021</a:t>
            </a:fld>
            <a:endParaRPr lang="en-US" dirty="0"/>
          </a:p>
        </p:txBody>
      </p:sp>
      <p:sp>
        <p:nvSpPr>
          <p:cNvPr id="5" name="Footer Placeholder 4"/>
          <p:cNvSpPr>
            <a:spLocks noGrp="1"/>
          </p:cNvSpPr>
          <p:nvPr>
            <p:ph type="ftr" sz="quarter" idx="11"/>
          </p:nvPr>
        </p:nvSpPr>
        <p:spPr/>
        <p:txBody>
          <a:bodyPr/>
          <a:lstStyle>
            <a:lvl1pPr>
              <a:defRPr baseline="0">
                <a:solidFill>
                  <a:schemeClr val="tx2"/>
                </a:solidFill>
              </a:defRPr>
            </a:lvl1pPr>
          </a:lstStyle>
          <a:p>
            <a:r>
              <a:rPr lang="en-US"/>
              <a:t>Add a footer</a:t>
            </a:r>
            <a:endParaRPr lang="en-US" dirty="0"/>
          </a:p>
        </p:txBody>
      </p:sp>
      <p:sp>
        <p:nvSpPr>
          <p:cNvPr id="6" name="Slide Number Placeholder 5"/>
          <p:cNvSpPr>
            <a:spLocks noGrp="1"/>
          </p:cNvSpPr>
          <p:nvPr>
            <p:ph type="sldNum" sz="quarter" idx="12"/>
          </p:nvPr>
        </p:nvSpPr>
        <p:spPr>
          <a:xfrm>
            <a:off x="10666412" y="6356351"/>
            <a:ext cx="609441" cy="365125"/>
          </a:xfrm>
        </p:spPr>
        <p:txBody>
          <a:bodyPr/>
          <a:lstStyle>
            <a:lvl1pPr>
              <a:defRPr baseline="0">
                <a:solidFill>
                  <a:schemeClr val="tx2"/>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2C6F8EA-316C-41DE-B9A4-EDCC3A85ED9A}" type="datetimeFigureOut">
              <a:rPr lang="en-US"/>
              <a:t>4/25/2021</a:t>
            </a:fld>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black">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8" name="Rectangle 7"/>
          <p:cNvSpPr/>
          <p:nvPr/>
        </p:nvSpPr>
        <p:spPr bwMode="ltGray">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bwMode="gray">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ectangle 9"/>
          <p:cNvSpPr/>
          <p:nvPr/>
        </p:nvSpPr>
        <p:spPr bwMode="black">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a:p>
        </p:txBody>
      </p:sp>
      <p:cxnSp>
        <p:nvCxnSpPr>
          <p:cNvPr id="14" name="Straight Connector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2C6F8EA-316C-41DE-B9A4-EDCC3A85ED9A}" type="datetimeFigureOut">
              <a:rPr lang="en-US"/>
              <a:t>4/25/2021</a:t>
            </a:fld>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2C6F8EA-316C-41DE-B9A4-EDCC3A85ED9A}" type="datetimeFigureOut">
              <a:rPr lang="en-US"/>
              <a:t>4/25/2021</a:t>
            </a:fld>
            <a:endParaRPr dirty="0"/>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bwMode="black">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0" name="Rectangle 19"/>
          <p:cNvSpPr/>
          <p:nvPr/>
        </p:nvSpPr>
        <p:spPr bwMode="gray">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4" name="Rectangle 23"/>
          <p:cNvSpPr/>
          <p:nvPr/>
        </p:nvSpPr>
        <p:spPr bwMode="gray">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1" name="Rectangle 20"/>
          <p:cNvSpPr/>
          <p:nvPr/>
        </p:nvSpPr>
        <p:spPr bwMode="ltGray">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cxnSp>
        <p:nvCxnSpPr>
          <p:cNvPr id="22" name="Straight Connector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black">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a:p>
        </p:txBody>
      </p:sp>
      <p:cxnSp>
        <p:nvCxnSpPr>
          <p:cNvPr id="23" name="Straight Connector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bwMode="black">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7" name="Rectangle 26"/>
          <p:cNvSpPr/>
          <p:nvPr/>
        </p:nvSpPr>
        <p:spPr bwMode="gray">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8" name="Rectangle 27"/>
          <p:cNvSpPr/>
          <p:nvPr/>
        </p:nvSpPr>
        <p:spPr bwMode="gray">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9" name="Rectangle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0" name="Rectangle 29"/>
          <p:cNvSpPr/>
          <p:nvPr/>
        </p:nvSpPr>
        <p:spPr bwMode="ltGray">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cxnSp>
        <p:nvCxnSpPr>
          <p:cNvPr id="31" name="Straight Connector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bwMode="black">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cxnSp>
        <p:nvCxnSpPr>
          <p:cNvPr id="33" name="Straight Connector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aseline="0">
                <a:solidFill>
                  <a:schemeClr val="tx2"/>
                </a:solidFill>
              </a:defRPr>
            </a:lvl1pPr>
          </a:lstStyle>
          <a:p>
            <a:fld id="{C2C6F8EA-316C-41DE-B9A4-EDCC3A85ED9A}" type="datetimeFigureOut">
              <a:rPr lang="en-US" smtClean="0"/>
              <a:pPr/>
              <a:t>4/25/2021</a:t>
            </a:fld>
            <a:endParaRPr lang="en-US" dirty="0"/>
          </a:p>
        </p:txBody>
      </p:sp>
      <p:sp>
        <p:nvSpPr>
          <p:cNvPr id="5" name="Footer Placeholder 4"/>
          <p:cNvSpPr>
            <a:spLocks noGrp="1"/>
          </p:cNvSpPr>
          <p:nvPr>
            <p:ph type="ftr" sz="quarter" idx="11"/>
          </p:nvPr>
        </p:nvSpPr>
        <p:spPr/>
        <p:txBody>
          <a:bodyPr/>
          <a:lstStyle>
            <a:lvl1pPr>
              <a:defRPr baseline="0">
                <a:solidFill>
                  <a:schemeClr val="tx2"/>
                </a:solidFill>
              </a:defRPr>
            </a:lvl1pPr>
          </a:lstStyle>
          <a:p>
            <a:r>
              <a:rPr lang="en-US"/>
              <a:t>Add a footer</a:t>
            </a:r>
            <a:endParaRPr lang="en-US" dirty="0"/>
          </a:p>
        </p:txBody>
      </p:sp>
      <p:sp>
        <p:nvSpPr>
          <p:cNvPr id="6" name="Slide Number Placeholder 5"/>
          <p:cNvSpPr>
            <a:spLocks noGrp="1"/>
          </p:cNvSpPr>
          <p:nvPr>
            <p:ph type="sldNum" sz="quarter" idx="12"/>
          </p:nvPr>
        </p:nvSpPr>
        <p:spPr>
          <a:xfrm>
            <a:off x="10666571" y="6356351"/>
            <a:ext cx="609441" cy="365125"/>
          </a:xfrm>
        </p:spPr>
        <p:txBody>
          <a:bodyPr/>
          <a:lstStyle>
            <a:lvl1pPr>
              <a:defRPr baseline="0">
                <a:solidFill>
                  <a:schemeClr val="tx2"/>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2C6F8EA-316C-41DE-B9A4-EDCC3A85ED9A}" type="datetimeFigureOut">
              <a:rPr lang="en-US"/>
              <a:t>4/25/2021</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2C6F8EA-316C-41DE-B9A4-EDCC3A85ED9A}" type="datetimeFigureOut">
              <a:rPr lang="en-US"/>
              <a:t>4/25/2021</a:t>
            </a:fld>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9" name="Slide Number Placeholder 8"/>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2C6F8EA-316C-41DE-B9A4-EDCC3A85ED9A}" type="datetimeFigureOut">
              <a:rPr lang="en-US"/>
              <a:t>4/25/2021</a:t>
            </a:fld>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5" name="Slide Number Placeholder 4"/>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ltGray">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6" name="Rectangle 5"/>
          <p:cNvSpPr/>
          <p:nvPr/>
        </p:nvSpPr>
        <p:spPr bwMode="gray">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cxnSp>
        <p:nvCxnSpPr>
          <p:cNvPr id="7" name="Straight Connector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bwMode="gray">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bwMode="black">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Date Placeholder 1"/>
          <p:cNvSpPr>
            <a:spLocks noGrp="1"/>
          </p:cNvSpPr>
          <p:nvPr>
            <p:ph type="dt" sz="half" idx="10"/>
          </p:nvPr>
        </p:nvSpPr>
        <p:spPr/>
        <p:txBody>
          <a:bodyPr/>
          <a:lstStyle/>
          <a:p>
            <a:fld id="{C2C6F8EA-316C-41DE-B9A4-EDCC3A85ED9A}" type="datetimeFigureOut">
              <a:rPr lang="en-US"/>
              <a:t>4/25/2021</a:t>
            </a:fld>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7DC1BBB0-96F0-4077-A278-0F3FB5C104D3}" type="slidenum">
              <a:rPr/>
              <a:pPr/>
              <a:t>‹#›</a:t>
            </a:fld>
            <a:endParaRPr/>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bwMode="gray">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bwMode="ltGray">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cxnSp>
        <p:nvCxnSpPr>
          <p:cNvPr id="10" name="Straight Connector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gray">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C6F8EA-316C-41DE-B9A4-EDCC3A85ED9A}" type="datetimeFigureOut">
              <a:rPr lang="en-US"/>
              <a:t>4/25/2021</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7DC1BBB0-96F0-4077-A278-0F3FB5C104D3}" type="slidenum">
              <a:rPr/>
              <a:t>‹#›</a:t>
            </a:fld>
            <a:endParaRPr/>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bwMode="gray">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8" name="Rectangle 7"/>
          <p:cNvSpPr/>
          <p:nvPr/>
        </p:nvSpPr>
        <p:spPr bwMode="black">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bwMode="ltGray">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aseline="0">
                <a:solidFill>
                  <a:schemeClr val="tx2"/>
                </a:solidFill>
              </a:defRPr>
            </a:lvl1pPr>
          </a:lstStyle>
          <a:p>
            <a:fld id="{C2C6F8EA-316C-41DE-B9A4-EDCC3A85ED9A}" type="datetimeFigureOut">
              <a:rPr lang="en-US" smtClean="0"/>
              <a:pPr/>
              <a:t>4/25/2021</a:t>
            </a:fld>
            <a:endParaRPr lang="en-US" dirty="0"/>
          </a:p>
        </p:txBody>
      </p:sp>
      <p:sp>
        <p:nvSpPr>
          <p:cNvPr id="6" name="Footer Placeholder 5"/>
          <p:cNvSpPr>
            <a:spLocks noGrp="1"/>
          </p:cNvSpPr>
          <p:nvPr>
            <p:ph type="ftr" sz="quarter" idx="11"/>
          </p:nvPr>
        </p:nvSpPr>
        <p:spPr/>
        <p:txBody>
          <a:bodyPr/>
          <a:lstStyle>
            <a:lvl1pPr>
              <a:defRPr baseline="0">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baseline="0">
                <a:solidFill>
                  <a:schemeClr val="tx2"/>
                </a:solidFill>
              </a:defRPr>
            </a:lvl1pPr>
          </a:lstStyle>
          <a:p>
            <a:fld id="{7DC1BBB0-96F0-4077-A278-0F3FB5C104D3}" type="slidenum">
              <a:rPr lang="en-US" smtClean="0"/>
              <a:pPr/>
              <a:t>‹#›</a:t>
            </a:fld>
            <a:endParaRPr lang="en-US"/>
          </a:p>
        </p:txBody>
      </p:sp>
      <p:cxnSp>
        <p:nvCxnSpPr>
          <p:cNvPr id="10" name="Straight Connector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gray">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8" name="Rectangle 7"/>
          <p:cNvSpPr/>
          <p:nvPr/>
        </p:nvSpPr>
        <p:spPr bwMode="ltGray">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bwMode="gray">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3" name="Rectangle 12"/>
          <p:cNvSpPr/>
          <p:nvPr/>
        </p:nvSpPr>
        <p:spPr bwMode="black">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
          <p:cNvSpPr>
            <a:spLocks/>
          </p:cNvSpPr>
          <p:nvPr/>
        </p:nvSpPr>
        <p:spPr bwMode="white">
          <a:xfrm>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a:p>
        </p:txBody>
      </p:sp>
      <p:cxnSp>
        <p:nvCxnSpPr>
          <p:cNvPr id="16" name="Straight Connector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solidFill>
              </a:defRPr>
            </a:lvl1pPr>
          </a:lstStyle>
          <a:p>
            <a:fld id="{C2C6F8EA-316C-41DE-B9A4-EDCC3A85ED9A}" type="datetimeFigureOut">
              <a:rPr lang="en-US" smtClean="0"/>
              <a:pPr/>
              <a:t>4/25/2021</a:t>
            </a:fld>
            <a:endParaRPr lang="en-US" dirty="0"/>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505811.kaf.kaltura.com/media/1_nx0379v5"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hyperlink" Target="https://505811.kaf.kaltura.com/media/1_nx0379v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effectLst/>
                <a:latin typeface="Calibri" panose="020F0502020204030204" pitchFamily="34" charset="0"/>
                <a:ea typeface="Times New Roman" panose="02020603050405020304" pitchFamily="18" charset="0"/>
              </a:rPr>
              <a:t>Learning to Teach: What Do Prospective Mathematics Teachers Learn from Reflecting on Video Recordings of Their Own Classroom Teaching?</a:t>
            </a:r>
            <a:endParaRPr lang="en-US" sz="8000" dirty="0"/>
          </a:p>
        </p:txBody>
      </p:sp>
      <p:sp>
        <p:nvSpPr>
          <p:cNvPr id="3" name="Subtitle 2"/>
          <p:cNvSpPr>
            <a:spLocks noGrp="1"/>
          </p:cNvSpPr>
          <p:nvPr>
            <p:ph type="subTitle" idx="1"/>
          </p:nvPr>
        </p:nvSpPr>
        <p:spPr/>
        <p:txBody>
          <a:bodyPr>
            <a:normAutofit/>
          </a:bodyPr>
          <a:lstStyle/>
          <a:p>
            <a:r>
              <a:rPr lang="en-US" sz="2400" dirty="0"/>
              <a:t>Sophie Brisard</a:t>
            </a:r>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Categories of Learning Instances</a:t>
            </a:r>
          </a:p>
        </p:txBody>
      </p:sp>
      <p:graphicFrame>
        <p:nvGraphicFramePr>
          <p:cNvPr id="5" name="Table 3">
            <a:extLst>
              <a:ext uri="{FF2B5EF4-FFF2-40B4-BE49-F238E27FC236}">
                <a16:creationId xmlns:a16="http://schemas.microsoft.com/office/drawing/2014/main" id="{251AD17F-144D-423F-91C3-5D1298176C66}"/>
              </a:ext>
            </a:extLst>
          </p:cNvPr>
          <p:cNvGraphicFramePr>
            <a:graphicFrameLocks noGrp="1"/>
          </p:cNvGraphicFramePr>
          <p:nvPr>
            <p:extLst>
              <p:ext uri="{D42A27DB-BD31-4B8C-83A1-F6EECF244321}">
                <p14:modId xmlns:p14="http://schemas.microsoft.com/office/powerpoint/2010/main" val="2319962106"/>
              </p:ext>
            </p:extLst>
          </p:nvPr>
        </p:nvGraphicFramePr>
        <p:xfrm>
          <a:off x="1593436" y="1524000"/>
          <a:ext cx="9987375" cy="5133363"/>
        </p:xfrm>
        <a:graphic>
          <a:graphicData uri="http://schemas.openxmlformats.org/drawingml/2006/table">
            <a:tbl>
              <a:tblPr firstRow="1" bandRow="1">
                <a:tableStyleId>{21E4AEA4-8DFA-4A89-87EB-49C32662AFE0}</a:tableStyleId>
              </a:tblPr>
              <a:tblGrid>
                <a:gridCol w="3967576">
                  <a:extLst>
                    <a:ext uri="{9D8B030D-6E8A-4147-A177-3AD203B41FA5}">
                      <a16:colId xmlns:a16="http://schemas.microsoft.com/office/drawing/2014/main" val="1418772684"/>
                    </a:ext>
                  </a:extLst>
                </a:gridCol>
                <a:gridCol w="6019799">
                  <a:extLst>
                    <a:ext uri="{9D8B030D-6E8A-4147-A177-3AD203B41FA5}">
                      <a16:colId xmlns:a16="http://schemas.microsoft.com/office/drawing/2014/main" val="1954144862"/>
                    </a:ext>
                  </a:extLst>
                </a:gridCol>
              </a:tblGrid>
              <a:tr h="533400">
                <a:tc>
                  <a:txBody>
                    <a:bodyPr/>
                    <a:lstStyle/>
                    <a:p>
                      <a:pPr algn="ctr"/>
                      <a:r>
                        <a:rPr lang="en-US" dirty="0"/>
                        <a:t>Categories</a:t>
                      </a:r>
                    </a:p>
                  </a:txBody>
                  <a:tcPr/>
                </a:tc>
                <a:tc>
                  <a:txBody>
                    <a:bodyPr/>
                    <a:lstStyle/>
                    <a:p>
                      <a:pPr algn="ctr"/>
                      <a:r>
                        <a:rPr lang="en-US" dirty="0"/>
                        <a:t>Category Description</a:t>
                      </a:r>
                    </a:p>
                  </a:txBody>
                  <a:tcPr/>
                </a:tc>
                <a:extLst>
                  <a:ext uri="{0D108BD9-81ED-4DB2-BD59-A6C34878D82A}">
                    <a16:rowId xmlns:a16="http://schemas.microsoft.com/office/drawing/2014/main" val="3564507433"/>
                  </a:ext>
                </a:extLst>
              </a:tr>
              <a:tr h="914400">
                <a:tc>
                  <a:txBody>
                    <a:bodyPr/>
                    <a:lstStyle/>
                    <a:p>
                      <a:pPr algn="ctr"/>
                      <a:r>
                        <a:rPr lang="en-US" b="1" dirty="0"/>
                        <a:t>Making a decision in the moment</a:t>
                      </a:r>
                    </a:p>
                  </a:txBody>
                  <a:tcPr/>
                </a:tc>
                <a:tc>
                  <a:txBody>
                    <a:bodyPr/>
                    <a:lstStyle/>
                    <a:p>
                      <a:r>
                        <a:rPr lang="en-US" sz="1600" kern="1200" dirty="0">
                          <a:effectLst/>
                        </a:rPr>
                        <a:t>The prospective teacher makes a comment about a specific decision they had to make during their lesson. This is an unplanned situation.</a:t>
                      </a:r>
                      <a:endParaRPr lang="en-US" sz="1600" dirty="0"/>
                    </a:p>
                  </a:txBody>
                  <a:tcPr/>
                </a:tc>
                <a:extLst>
                  <a:ext uri="{0D108BD9-81ED-4DB2-BD59-A6C34878D82A}">
                    <a16:rowId xmlns:a16="http://schemas.microsoft.com/office/drawing/2014/main" val="2744991034"/>
                  </a:ext>
                </a:extLst>
              </a:tr>
              <a:tr h="787692">
                <a:tc>
                  <a:txBody>
                    <a:bodyPr/>
                    <a:lstStyle/>
                    <a:p>
                      <a:pPr algn="ctr"/>
                      <a:r>
                        <a:rPr lang="en-US" b="1" dirty="0"/>
                        <a:t>“I noticed”, “I learned”, or “I think”</a:t>
                      </a:r>
                    </a:p>
                  </a:txBody>
                  <a:tcPr/>
                </a:tc>
                <a:tc>
                  <a:txBody>
                    <a:bodyPr/>
                    <a:lstStyle/>
                    <a:p>
                      <a:r>
                        <a:rPr lang="en-US" sz="1600" kern="1200" dirty="0">
                          <a:effectLst/>
                        </a:rPr>
                        <a:t>This is where the prospective teacher is explicitly saying that they learned something. Here, teachers reflect on a moment in the video and what it has taught them.</a:t>
                      </a:r>
                      <a:endParaRPr lang="en-US" sz="1600" dirty="0"/>
                    </a:p>
                  </a:txBody>
                  <a:tcPr/>
                </a:tc>
                <a:extLst>
                  <a:ext uri="{0D108BD9-81ED-4DB2-BD59-A6C34878D82A}">
                    <a16:rowId xmlns:a16="http://schemas.microsoft.com/office/drawing/2014/main" val="3985449003"/>
                  </a:ext>
                </a:extLst>
              </a:tr>
              <a:tr h="787692">
                <a:tc>
                  <a:txBody>
                    <a:bodyPr/>
                    <a:lstStyle/>
                    <a:p>
                      <a:pPr algn="ctr"/>
                      <a:r>
                        <a:rPr lang="en-US" sz="1800" b="1" kern="1200" dirty="0">
                          <a:effectLst/>
                        </a:rPr>
                        <a:t>Connecting a teacher move to student learning</a:t>
                      </a:r>
                      <a:endParaRPr lang="en-US" b="1" dirty="0"/>
                    </a:p>
                  </a:txBody>
                  <a:tcPr/>
                </a:tc>
                <a:tc>
                  <a:txBody>
                    <a:bodyPr/>
                    <a:lstStyle/>
                    <a:p>
                      <a:r>
                        <a:rPr lang="en-US" sz="1600" kern="1200" dirty="0">
                          <a:effectLst/>
                        </a:rPr>
                        <a:t>This is where the PST notices that a specific teaching move either helped or didn’t help student learning and explains why.</a:t>
                      </a:r>
                      <a:endParaRPr lang="en-US" sz="1600" dirty="0"/>
                    </a:p>
                  </a:txBody>
                  <a:tcPr/>
                </a:tc>
                <a:extLst>
                  <a:ext uri="{0D108BD9-81ED-4DB2-BD59-A6C34878D82A}">
                    <a16:rowId xmlns:a16="http://schemas.microsoft.com/office/drawing/2014/main" val="3317750963"/>
                  </a:ext>
                </a:extLst>
              </a:tr>
              <a:tr h="1008111">
                <a:tc>
                  <a:txBody>
                    <a:bodyPr/>
                    <a:lstStyle/>
                    <a:p>
                      <a:pPr algn="ctr"/>
                      <a:r>
                        <a:rPr lang="en-US" sz="1800" b="1" kern="1200" dirty="0">
                          <a:effectLst/>
                        </a:rPr>
                        <a:t>Reflection on student knowledge</a:t>
                      </a:r>
                      <a:endParaRPr lang="en-US" b="1" dirty="0"/>
                    </a:p>
                  </a:txBody>
                  <a:tcPr/>
                </a:tc>
                <a:tc>
                  <a:txBody>
                    <a:bodyPr/>
                    <a:lstStyle/>
                    <a:p>
                      <a:r>
                        <a:rPr lang="en-US" sz="1600" kern="1200" dirty="0">
                          <a:effectLst/>
                        </a:rPr>
                        <a:t>The PST makes a comment about students’ progress with the lesson. This can be an observation of either one students or the class. This shows that the teacher notices what the students understand, which may affect their lesson. </a:t>
                      </a:r>
                      <a:endParaRPr lang="en-US" sz="1600" dirty="0"/>
                    </a:p>
                  </a:txBody>
                  <a:tcPr/>
                </a:tc>
                <a:extLst>
                  <a:ext uri="{0D108BD9-81ED-4DB2-BD59-A6C34878D82A}">
                    <a16:rowId xmlns:a16="http://schemas.microsoft.com/office/drawing/2014/main" val="3769287431"/>
                  </a:ext>
                </a:extLst>
              </a:tr>
              <a:tr h="1008111">
                <a:tc>
                  <a:txBody>
                    <a:bodyPr/>
                    <a:lstStyle/>
                    <a:p>
                      <a:pPr algn="ctr"/>
                      <a:r>
                        <a:rPr lang="en-US" sz="1800" b="1" kern="1200" dirty="0">
                          <a:effectLst/>
                        </a:rPr>
                        <a:t>Reflection on one’s Teaching</a:t>
                      </a:r>
                      <a:endParaRPr lang="en-US" b="1" dirty="0"/>
                    </a:p>
                  </a:txBody>
                  <a:tcPr/>
                </a:tc>
                <a:tc>
                  <a:txBody>
                    <a:bodyPr/>
                    <a:lstStyle/>
                    <a:p>
                      <a:r>
                        <a:rPr lang="en-US" sz="1600" kern="1200" dirty="0">
                          <a:effectLst/>
                        </a:rPr>
                        <a:t>The PST reflects on a specific teaching move they did. This can either be a praise or critique. If PSTs are critiquing one’s own teaching strategies, they provide tips to improve next time.</a:t>
                      </a:r>
                      <a:endParaRPr lang="en-US" sz="1600" dirty="0"/>
                    </a:p>
                  </a:txBody>
                  <a:tcPr/>
                </a:tc>
                <a:extLst>
                  <a:ext uri="{0D108BD9-81ED-4DB2-BD59-A6C34878D82A}">
                    <a16:rowId xmlns:a16="http://schemas.microsoft.com/office/drawing/2014/main" val="2250536883"/>
                  </a:ext>
                </a:extLst>
              </a:tr>
            </a:tbl>
          </a:graphicData>
        </a:graphic>
      </p:graphicFrame>
    </p:spTree>
    <p:extLst>
      <p:ext uri="{BB962C8B-B14F-4D97-AF65-F5344CB8AC3E}">
        <p14:creationId xmlns:p14="http://schemas.microsoft.com/office/powerpoint/2010/main" val="537862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Categories of Learning Instances Example</a:t>
            </a:r>
          </a:p>
        </p:txBody>
      </p:sp>
      <p:sp>
        <p:nvSpPr>
          <p:cNvPr id="5" name="Content Placeholder 4"/>
          <p:cNvSpPr>
            <a:spLocks noGrp="1"/>
          </p:cNvSpPr>
          <p:nvPr>
            <p:ph sz="half" idx="2"/>
          </p:nvPr>
        </p:nvSpPr>
        <p:spPr>
          <a:xfrm>
            <a:off x="1593436" y="1600200"/>
            <a:ext cx="9782800" cy="4571999"/>
          </a:xfrm>
        </p:spPr>
        <p:txBody>
          <a:bodyPr/>
          <a:lstStyle/>
          <a:p>
            <a:endParaRPr lang="en-US" sz="1800" dirty="0">
              <a:solidFill>
                <a:srgbClr val="000000"/>
              </a:solidFill>
              <a:latin typeface="Times New Roman" panose="02020603050405020304" pitchFamily="18" charset="0"/>
              <a:ea typeface="Calibri" panose="020F0502020204030204" pitchFamily="34" charset="0"/>
            </a:endParaRPr>
          </a:p>
          <a:p>
            <a:endParaRPr lang="en-US" sz="1800" dirty="0">
              <a:solidFill>
                <a:srgbClr val="000000"/>
              </a:solidFill>
              <a:latin typeface="Times New Roman" panose="02020603050405020304" pitchFamily="18" charset="0"/>
              <a:ea typeface="Calibri" panose="020F0502020204030204" pitchFamily="34" charset="0"/>
            </a:endParaRPr>
          </a:p>
          <a:p>
            <a:endParaRPr lang="en-US" sz="1800" dirty="0">
              <a:solidFill>
                <a:srgbClr val="000000"/>
              </a:solidFill>
              <a:latin typeface="Times New Roman" panose="02020603050405020304" pitchFamily="18" charset="0"/>
              <a:ea typeface="Calibri" panose="020F0502020204030204" pitchFamily="34" charset="0"/>
            </a:endParaRPr>
          </a:p>
          <a:p>
            <a:endParaRPr lang="en-US" sz="1800" dirty="0">
              <a:solidFill>
                <a:srgbClr val="000000"/>
              </a:solidFill>
              <a:latin typeface="Times New Roman" panose="02020603050405020304" pitchFamily="18" charset="0"/>
              <a:ea typeface="Calibri" panose="020F0502020204030204" pitchFamily="34" charset="0"/>
            </a:endParaRPr>
          </a:p>
        </p:txBody>
      </p:sp>
      <p:graphicFrame>
        <p:nvGraphicFramePr>
          <p:cNvPr id="7" name="Table 6">
            <a:extLst>
              <a:ext uri="{FF2B5EF4-FFF2-40B4-BE49-F238E27FC236}">
                <a16:creationId xmlns:a16="http://schemas.microsoft.com/office/drawing/2014/main" id="{7D5A10B8-C85B-4AE3-BDB7-81EBAF18CB03}"/>
              </a:ext>
            </a:extLst>
          </p:cNvPr>
          <p:cNvGraphicFramePr>
            <a:graphicFrameLocks noGrp="1"/>
          </p:cNvGraphicFramePr>
          <p:nvPr>
            <p:extLst>
              <p:ext uri="{D42A27DB-BD31-4B8C-83A1-F6EECF244321}">
                <p14:modId xmlns:p14="http://schemas.microsoft.com/office/powerpoint/2010/main" val="2889896857"/>
              </p:ext>
            </p:extLst>
          </p:nvPr>
        </p:nvGraphicFramePr>
        <p:xfrm>
          <a:off x="1674812" y="1574800"/>
          <a:ext cx="9950863" cy="4770120"/>
        </p:xfrm>
        <a:graphic>
          <a:graphicData uri="http://schemas.openxmlformats.org/drawingml/2006/table">
            <a:tbl>
              <a:tblPr firstRow="1" bandRow="1">
                <a:tableStyleId>{21E4AEA4-8DFA-4A89-87EB-49C32662AFE0}</a:tableStyleId>
              </a:tblPr>
              <a:tblGrid>
                <a:gridCol w="1721264">
                  <a:extLst>
                    <a:ext uri="{9D8B030D-6E8A-4147-A177-3AD203B41FA5}">
                      <a16:colId xmlns:a16="http://schemas.microsoft.com/office/drawing/2014/main" val="318902002"/>
                    </a:ext>
                  </a:extLst>
                </a:gridCol>
                <a:gridCol w="2209800">
                  <a:extLst>
                    <a:ext uri="{9D8B030D-6E8A-4147-A177-3AD203B41FA5}">
                      <a16:colId xmlns:a16="http://schemas.microsoft.com/office/drawing/2014/main" val="1623629248"/>
                    </a:ext>
                  </a:extLst>
                </a:gridCol>
                <a:gridCol w="6019799">
                  <a:extLst>
                    <a:ext uri="{9D8B030D-6E8A-4147-A177-3AD203B41FA5}">
                      <a16:colId xmlns:a16="http://schemas.microsoft.com/office/drawing/2014/main" val="1416106163"/>
                    </a:ext>
                  </a:extLst>
                </a:gridCol>
              </a:tblGrid>
              <a:tr h="552769">
                <a:tc>
                  <a:txBody>
                    <a:bodyPr/>
                    <a:lstStyle/>
                    <a:p>
                      <a:pPr algn="ctr"/>
                      <a:r>
                        <a:rPr lang="en-US" dirty="0"/>
                        <a:t>Category</a:t>
                      </a:r>
                      <a:endParaRPr lang="en-US" dirty="0">
                        <a:solidFill>
                          <a:schemeClr val="bg1"/>
                        </a:solidFill>
                        <a:latin typeface="+mj-lt"/>
                      </a:endParaRPr>
                    </a:p>
                  </a:txBody>
                  <a:tcPr/>
                </a:tc>
                <a:tc>
                  <a:txBody>
                    <a:bodyPr/>
                    <a:lstStyle/>
                    <a:p>
                      <a:pPr algn="ctr"/>
                      <a:r>
                        <a:rPr lang="en-US" dirty="0"/>
                        <a:t>Category Description</a:t>
                      </a:r>
                      <a:endParaRPr lang="en-US" dirty="0">
                        <a:solidFill>
                          <a:schemeClr val="bg1"/>
                        </a:solidFill>
                        <a:latin typeface="+mj-lt"/>
                      </a:endParaRPr>
                    </a:p>
                  </a:txBody>
                  <a:tcPr/>
                </a:tc>
                <a:tc>
                  <a:txBody>
                    <a:bodyPr/>
                    <a:lstStyle/>
                    <a:p>
                      <a:pPr algn="ctr"/>
                      <a:r>
                        <a:rPr lang="en-US" dirty="0"/>
                        <a:t>Example</a:t>
                      </a:r>
                      <a:endParaRPr lang="en-US" dirty="0">
                        <a:solidFill>
                          <a:schemeClr val="bg1"/>
                        </a:solidFill>
                        <a:latin typeface="+mj-lt"/>
                      </a:endParaRPr>
                    </a:p>
                  </a:txBody>
                  <a:tcPr/>
                </a:tc>
                <a:extLst>
                  <a:ext uri="{0D108BD9-81ED-4DB2-BD59-A6C34878D82A}">
                    <a16:rowId xmlns:a16="http://schemas.microsoft.com/office/drawing/2014/main" val="716019013"/>
                  </a:ext>
                </a:extLst>
              </a:tr>
              <a:tr h="4044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Making a decision in the moment</a:t>
                      </a:r>
                    </a:p>
                    <a:p>
                      <a:endParaRPr lang="en-US" b="1"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The prospective secondary teacher makes a comment about a specific decision they had to make during their lesson. This is an unplanned situation.</a:t>
                      </a:r>
                      <a:endParaRPr lang="en-US" sz="1800" dirty="0"/>
                    </a:p>
                    <a:p>
                      <a:endParaRPr lang="en-US" dirty="0">
                        <a:solidFill>
                          <a:schemeClr val="tx1"/>
                        </a:solidFill>
                        <a:latin typeface="+mj-lt"/>
                      </a:endParaRPr>
                    </a:p>
                  </a:txBody>
                  <a:tcPr/>
                </a:tc>
                <a:tc>
                  <a:txBody>
                    <a:bodyPr/>
                    <a:lstStyle/>
                    <a:p>
                      <a:r>
                        <a:rPr lang="en-US" sz="1900" dirty="0"/>
                        <a:t>“</a:t>
                      </a:r>
                      <a:r>
                        <a:rPr lang="en-US" sz="1800" kern="1200" dirty="0">
                          <a:effectLst/>
                        </a:rPr>
                        <a:t>I ask students ‘What happens when I subtract the 5x on both sides?’ I had students shout you get x, 0, and 𝑥2. Since I was hearing various answers, I called on each student to tell me what they think you obtain when you subtract 5x-5x. </a:t>
                      </a:r>
                      <a:r>
                        <a:rPr lang="en-US" sz="1900" b="1" dirty="0">
                          <a:effectLst/>
                        </a:rPr>
                        <a:t>I think I made the correct teacher move when I decided </a:t>
                      </a:r>
                      <a:r>
                        <a:rPr lang="en-US" sz="1900" dirty="0">
                          <a:effectLst/>
                        </a:rPr>
                        <a:t>to take a vote to see how many people thought it was x, 0, or 𝑥2. . . . For the student’s level of understanding </a:t>
                      </a:r>
                      <a:r>
                        <a:rPr lang="en-US" sz="1900" b="1" dirty="0">
                          <a:effectLst/>
                        </a:rPr>
                        <a:t>I think I made the correct move </a:t>
                      </a:r>
                      <a:r>
                        <a:rPr lang="en-US" sz="1900" dirty="0">
                          <a:effectLst/>
                        </a:rPr>
                        <a:t>by going into a mini lecture explaining why x-x is 0.”</a:t>
                      </a:r>
                    </a:p>
                    <a:p>
                      <a:endParaRPr lang="en-US" sz="1900" dirty="0"/>
                    </a:p>
                    <a:p>
                      <a:pPr lvl="1"/>
                      <a:r>
                        <a:rPr lang="en-US" sz="1900" dirty="0"/>
                        <a:t>Pam – Implementation Report</a:t>
                      </a:r>
                    </a:p>
                    <a:p>
                      <a:endParaRPr lang="en-US" sz="2000" dirty="0">
                        <a:effectLst/>
                      </a:endParaRPr>
                    </a:p>
                    <a:p>
                      <a:endParaRPr lang="en-US" sz="2000" dirty="0">
                        <a:solidFill>
                          <a:schemeClr val="tx1"/>
                        </a:solidFill>
                        <a:latin typeface="+mj-lt"/>
                      </a:endParaRPr>
                    </a:p>
                  </a:txBody>
                  <a:tcPr/>
                </a:tc>
                <a:extLst>
                  <a:ext uri="{0D108BD9-81ED-4DB2-BD59-A6C34878D82A}">
                    <a16:rowId xmlns:a16="http://schemas.microsoft.com/office/drawing/2014/main" val="2544610239"/>
                  </a:ext>
                </a:extLst>
              </a:tr>
            </a:tbl>
          </a:graphicData>
        </a:graphic>
      </p:graphicFrame>
    </p:spTree>
    <p:extLst>
      <p:ext uri="{BB962C8B-B14F-4D97-AF65-F5344CB8AC3E}">
        <p14:creationId xmlns:p14="http://schemas.microsoft.com/office/powerpoint/2010/main" val="2711620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A10D474-953E-4E74-BF0E-28C82B92F42F}"/>
              </a:ext>
            </a:extLst>
          </p:cNvPr>
          <p:cNvGraphicFramePr>
            <a:graphicFrameLocks noGrp="1"/>
          </p:cNvGraphicFramePr>
          <p:nvPr>
            <p:extLst>
              <p:ext uri="{D42A27DB-BD31-4B8C-83A1-F6EECF244321}">
                <p14:modId xmlns:p14="http://schemas.microsoft.com/office/powerpoint/2010/main" val="1746560245"/>
              </p:ext>
            </p:extLst>
          </p:nvPr>
        </p:nvGraphicFramePr>
        <p:xfrm>
          <a:off x="1370012" y="709718"/>
          <a:ext cx="10003478" cy="6122329"/>
        </p:xfrm>
        <a:graphic>
          <a:graphicData uri="http://schemas.openxmlformats.org/drawingml/2006/table">
            <a:tbl>
              <a:tblPr firstRow="1" firstCol="1" bandRow="1"/>
              <a:tblGrid>
                <a:gridCol w="3666460">
                  <a:extLst>
                    <a:ext uri="{9D8B030D-6E8A-4147-A177-3AD203B41FA5}">
                      <a16:colId xmlns:a16="http://schemas.microsoft.com/office/drawing/2014/main" val="289818195"/>
                    </a:ext>
                  </a:extLst>
                </a:gridCol>
                <a:gridCol w="2962940">
                  <a:extLst>
                    <a:ext uri="{9D8B030D-6E8A-4147-A177-3AD203B41FA5}">
                      <a16:colId xmlns:a16="http://schemas.microsoft.com/office/drawing/2014/main" val="166799337"/>
                    </a:ext>
                  </a:extLst>
                </a:gridCol>
                <a:gridCol w="1600200">
                  <a:extLst>
                    <a:ext uri="{9D8B030D-6E8A-4147-A177-3AD203B41FA5}">
                      <a16:colId xmlns:a16="http://schemas.microsoft.com/office/drawing/2014/main" val="1282416379"/>
                    </a:ext>
                  </a:extLst>
                </a:gridCol>
                <a:gridCol w="1773878">
                  <a:extLst>
                    <a:ext uri="{9D8B030D-6E8A-4147-A177-3AD203B41FA5}">
                      <a16:colId xmlns:a16="http://schemas.microsoft.com/office/drawing/2014/main" val="831346438"/>
                    </a:ext>
                  </a:extLst>
                </a:gridCol>
              </a:tblGrid>
              <a:tr h="838199">
                <a:tc>
                  <a:txBody>
                    <a:bodyPr/>
                    <a:lstStyle/>
                    <a:p>
                      <a:pPr marL="0" marR="0" algn="l" fontAlgn="t">
                        <a:lnSpc>
                          <a:spcPct val="107000"/>
                        </a:lnSpc>
                        <a:spcBef>
                          <a:spcPts val="0"/>
                        </a:spcBef>
                        <a:spcAft>
                          <a:spcPts val="0"/>
                        </a:spcAft>
                      </a:pPr>
                      <a:r>
                        <a:rPr lang="en-US" sz="1800" b="1" i="0" u="sng"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My Noticing</a:t>
                      </a:r>
                      <a:endParaRPr lang="en-US" sz="18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1" i="0" u="sng"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Francesca’s Comments</a:t>
                      </a:r>
                      <a:endParaRPr lang="en-US" sz="18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1" i="0" u="sng"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Interpretation of Francesca’s Comments</a:t>
                      </a:r>
                      <a:endParaRPr lang="en-US" sz="18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1" i="0" u="sng" strike="noStrike" dirty="0">
                          <a:solidFill>
                            <a:schemeClr val="tx1"/>
                          </a:solidFill>
                          <a:effectLst/>
                          <a:latin typeface="Arial" panose="020B0604020202020204" pitchFamily="34" charset="0"/>
                        </a:rPr>
                        <a:t>Comments</a:t>
                      </a: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192370"/>
                  </a:ext>
                </a:extLst>
              </a:tr>
              <a:tr h="4648693">
                <a:tc>
                  <a:txBody>
                    <a:bodyPr/>
                    <a:lstStyle/>
                    <a:p>
                      <a:pPr marL="0" marR="0" algn="l" fontAlgn="t">
                        <a:lnSpc>
                          <a:spcPct val="107000"/>
                        </a:lnSpc>
                        <a:spcBef>
                          <a:spcPts val="0"/>
                        </a:spcBef>
                        <a:spcAft>
                          <a:spcPts val="0"/>
                        </a:spcAft>
                      </a:pPr>
                      <a:r>
                        <a:rPr lang="en-US" sz="1050" b="1"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Francesca_Nov7_1</a:t>
                      </a:r>
                      <a:endParaRPr lang="en-US" sz="1050" b="1"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1:30 – Francesca tells the students what they will be doing today.</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2:20 – Francesca has her students complete the first activity.</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2:30 – A student is confused and asks Francesca that doesn’t the first problem already solved for x. Francesca tells him that he must show his work on how he got x.</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4:20 – Francesca notices that a student got x=5 for the first equation in the first problem. The student got this by thinking what plus 8 equals 13, instead of isolating the variable. Francesca tries to probe her thinking by asking how she could isolate the variable. The student is confused and doesn’t know. So, she explains to the student to subtract the 8 on both side. The student continues to do the problem with some issues.</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5:50 – A student in another group asks her peers if x can be anything for the equation 3x=9. I wonder what her thought process was here. The groups discuss the answer.</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7:15 – Francesca goes over to a group and asks how a group is doing. They are confused. She tells them to erase what they have, not even asking what they were thinking. She walks through the group on how to do the problem.</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10:14 – Francesca asks a group who is struggling if they remember PEMDAS. They all say yes. She tells them to start with distributing the 2 in the last problem on the first page. This is confusing since the next step would be subtraction not multiplication or division. So, its more reverse PEMDAS.</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11:00 -Francesca asks a student how they got zero as one of the answers. The student didn’t show any work. Show Francsca tells the student she wants her to show work. The student says, “I’m Stupid!” and immediately gives up. Francesca quickly replies, “now you aren’t, you haven’t done this in a year, so you just don’t remember.” I thought this fast reply was good and helped this student gain more confidence.</a:t>
                      </a:r>
                      <a:endParaRPr lang="en-US" sz="1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5:20</a:t>
                      </a: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 So far I began by introducing the topics we were going to be working on in our lesson. Then, we began a worksheet and I asked the students to determine if the two equations in each part were equivalent or not. The students quickly understood the first problem as they were able to do it in their heads without actually solving using the steps to isolate variables in linear equations</a:t>
                      </a:r>
                      <a:r>
                        <a:rPr lang="en-US" sz="1000" b="0" i="0" u="none" strike="noStrike" dirty="0">
                          <a:solidFill>
                            <a:schemeClr val="tx1"/>
                          </a:solidFill>
                          <a:effectLst/>
                          <a:highlight>
                            <a:srgbClr val="FFFF00"/>
                          </a:highlight>
                          <a:latin typeface="Helvetica" panose="020B0604020202020204" pitchFamily="34" charset="0"/>
                          <a:ea typeface="Calibri" panose="020F0502020204030204" pitchFamily="34" charset="0"/>
                          <a:cs typeface="Times New Roman" panose="02020603050405020304" pitchFamily="18" charset="0"/>
                        </a:rPr>
                        <a:t>. In this moment I see that one girl is particularly struggling with understanding how to show the steps of isolating, and with this I start to walk through step by step with her until she successfully isolated the variable.</a:t>
                      </a: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It was interesting to me to see how the children quickly could do it in their head but could not express their work.</a:t>
                      </a:r>
                      <a:endParaRPr lang="en-US" sz="20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20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20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11:00</a:t>
                      </a: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 The students are still working on the same part of the worksheet as before, isolating the variables and deciding if the equations are equivalent. </a:t>
                      </a:r>
                      <a:r>
                        <a:rPr lang="en-US" sz="1000" b="0" i="0" u="none" strike="noStrike" dirty="0">
                          <a:solidFill>
                            <a:schemeClr val="tx1"/>
                          </a:solidFill>
                          <a:effectLst/>
                          <a:highlight>
                            <a:srgbClr val="008080"/>
                          </a:highlight>
                          <a:latin typeface="Helvetica" panose="020B0604020202020204" pitchFamily="34" charset="0"/>
                          <a:ea typeface="Calibri" panose="020F0502020204030204" pitchFamily="34" charset="0"/>
                          <a:cs typeface="Times New Roman" panose="02020603050405020304" pitchFamily="18" charset="0"/>
                        </a:rPr>
                        <a:t>They struggled more with this than anticipated and with this I had to devote more attention than planned to help students successfully complete the steps. </a:t>
                      </a: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In this moment a girl who has already completed two correctly was struggling and because she didn't know the answer called herself stupid. I attempted to quickly redirect this comment as she was actually doing a good job in regards to the fact that they hadn't done this material in a year.</a:t>
                      </a:r>
                      <a:endParaRPr lang="en-US" sz="2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Francesca explains that her students are completing the first page of the packet. Most students easily complete the first problem, but Francesca notices one student struggles with isolating the variable. Francesca helps this step-by-step.</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l" fontAlgn="t">
                        <a:lnSpc>
                          <a:spcPct val="107000"/>
                        </a:lnSpc>
                        <a:spcBef>
                          <a:spcPts val="0"/>
                        </a:spcBef>
                        <a:spcAft>
                          <a:spcPts val="0"/>
                        </a:spcAft>
                      </a:pP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also noticed this! Francesca redirected a comment made by a student who called herself stupid. </a:t>
                      </a:r>
                      <a:endParaRPr lang="en-US" sz="24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1" kern="1200" dirty="0">
                          <a:solidFill>
                            <a:schemeClr val="tx1"/>
                          </a:solidFill>
                          <a:effectLst/>
                          <a:latin typeface="+mn-lt"/>
                          <a:ea typeface="+mn-ea"/>
                          <a:cs typeface="+mn-cs"/>
                        </a:rPr>
                        <a:t>Content</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Francesca begins by explaining what she teaches her students.</a:t>
                      </a:r>
                    </a:p>
                    <a:p>
                      <a:r>
                        <a:rPr lang="en-US" sz="1000" kern="1200" dirty="0">
                          <a:solidFill>
                            <a:schemeClr val="tx1"/>
                          </a:solidFill>
                          <a:effectLst/>
                          <a:latin typeface="+mn-lt"/>
                          <a:ea typeface="+mn-ea"/>
                          <a:cs typeface="+mn-cs"/>
                        </a:rPr>
                        <a:t> </a:t>
                      </a:r>
                    </a:p>
                    <a:p>
                      <a:r>
                        <a:rPr lang="en-US" sz="1000" b="1" kern="1200" dirty="0">
                          <a:solidFill>
                            <a:schemeClr val="tx1"/>
                          </a:solidFill>
                          <a:effectLst/>
                          <a:highlight>
                            <a:srgbClr val="C0C0C0"/>
                          </a:highlight>
                          <a:latin typeface="+mn-lt"/>
                          <a:ea typeface="+mn-ea"/>
                          <a:cs typeface="+mn-cs"/>
                        </a:rPr>
                        <a:t>Interaction between students</a:t>
                      </a:r>
                      <a:endParaRPr lang="en-US" sz="1000" kern="1200" dirty="0">
                        <a:solidFill>
                          <a:schemeClr val="tx1"/>
                        </a:solidFill>
                        <a:effectLst/>
                        <a:highlight>
                          <a:srgbClr val="C0C0C0"/>
                        </a:highlight>
                        <a:latin typeface="+mn-lt"/>
                        <a:ea typeface="+mn-ea"/>
                        <a:cs typeface="+mn-cs"/>
                      </a:endParaRPr>
                    </a:p>
                    <a:p>
                      <a:r>
                        <a:rPr lang="en-US" sz="1000" kern="1200" dirty="0">
                          <a:solidFill>
                            <a:schemeClr val="tx1"/>
                          </a:solidFill>
                          <a:effectLst/>
                          <a:latin typeface="+mn-lt"/>
                          <a:ea typeface="+mn-ea"/>
                          <a:cs typeface="+mn-cs"/>
                        </a:rPr>
                        <a:t>Francesca reflects on her students ability to do the first problem. </a:t>
                      </a:r>
                    </a:p>
                    <a:p>
                      <a:r>
                        <a:rPr lang="en-US" sz="1000" kern="1200" dirty="0">
                          <a:solidFill>
                            <a:schemeClr val="tx1"/>
                          </a:solidFill>
                          <a:effectLst/>
                          <a:latin typeface="+mn-lt"/>
                          <a:ea typeface="+mn-ea"/>
                          <a:cs typeface="+mn-cs"/>
                        </a:rPr>
                        <a:t> </a:t>
                      </a:r>
                    </a:p>
                    <a:p>
                      <a:r>
                        <a:rPr lang="en-US" sz="1000" b="1" kern="1200" dirty="0">
                          <a:solidFill>
                            <a:schemeClr val="tx1"/>
                          </a:solidFill>
                          <a:effectLst/>
                          <a:highlight>
                            <a:srgbClr val="808000"/>
                          </a:highlight>
                          <a:latin typeface="+mn-lt"/>
                          <a:ea typeface="+mn-ea"/>
                          <a:cs typeface="+mn-cs"/>
                        </a:rPr>
                        <a:t>Interaction with teacher and student</a:t>
                      </a:r>
                      <a:endParaRPr lang="en-US" sz="1000" kern="1200" dirty="0">
                        <a:solidFill>
                          <a:schemeClr val="tx1"/>
                        </a:solidFill>
                        <a:effectLst/>
                        <a:highlight>
                          <a:srgbClr val="808000"/>
                        </a:highlight>
                        <a:latin typeface="+mn-lt"/>
                        <a:ea typeface="+mn-ea"/>
                        <a:cs typeface="+mn-cs"/>
                      </a:endParaRPr>
                    </a:p>
                    <a:p>
                      <a:r>
                        <a:rPr lang="en-US" sz="1000" kern="1200" dirty="0">
                          <a:solidFill>
                            <a:schemeClr val="tx1"/>
                          </a:solidFill>
                          <a:effectLst/>
                          <a:latin typeface="+mn-lt"/>
                          <a:ea typeface="+mn-ea"/>
                          <a:cs typeface="+mn-cs"/>
                        </a:rPr>
                        <a:t>Francesca comments about a student who struggles with isolating the variable. She describes how she helps the student.</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 </a:t>
                      </a:r>
                    </a:p>
                    <a:p>
                      <a:r>
                        <a:rPr lang="en-US" sz="1000" b="1" kern="1200" dirty="0">
                          <a:solidFill>
                            <a:schemeClr val="tx1"/>
                          </a:solidFill>
                          <a:effectLst/>
                          <a:highlight>
                            <a:srgbClr val="FF0000"/>
                          </a:highlight>
                          <a:latin typeface="+mn-lt"/>
                          <a:ea typeface="+mn-ea"/>
                          <a:cs typeface="+mn-cs"/>
                        </a:rPr>
                        <a:t>Student Knowledge</a:t>
                      </a:r>
                    </a:p>
                    <a:p>
                      <a:r>
                        <a:rPr lang="en-US" sz="1000" kern="1200" dirty="0">
                          <a:solidFill>
                            <a:schemeClr val="tx1"/>
                          </a:solidFill>
                          <a:effectLst/>
                          <a:latin typeface="+mn-lt"/>
                          <a:ea typeface="+mn-ea"/>
                          <a:cs typeface="+mn-cs"/>
                        </a:rPr>
                        <a:t>Francesca mentions that her students struggled more than she anticipated</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 </a:t>
                      </a:r>
                    </a:p>
                    <a:p>
                      <a:r>
                        <a:rPr lang="en-US" sz="1000" b="1" kern="1200" dirty="0">
                          <a:solidFill>
                            <a:schemeClr val="tx1"/>
                          </a:solidFill>
                          <a:effectLst/>
                          <a:highlight>
                            <a:srgbClr val="808000"/>
                          </a:highlight>
                          <a:latin typeface="+mn-lt"/>
                          <a:ea typeface="+mn-ea"/>
                          <a:cs typeface="+mn-cs"/>
                        </a:rPr>
                        <a:t>Interaction Between Teacher and Student</a:t>
                      </a:r>
                      <a:endParaRPr lang="en-US" sz="1000" kern="1200" dirty="0">
                        <a:solidFill>
                          <a:schemeClr val="tx1"/>
                        </a:solidFill>
                        <a:effectLst/>
                        <a:highlight>
                          <a:srgbClr val="808000"/>
                        </a:highlight>
                        <a:latin typeface="+mn-lt"/>
                        <a:ea typeface="+mn-ea"/>
                        <a:cs typeface="+mn-cs"/>
                      </a:endParaRPr>
                    </a:p>
                    <a:p>
                      <a:r>
                        <a:rPr lang="en-US" sz="1000" kern="1200" dirty="0">
                          <a:solidFill>
                            <a:schemeClr val="tx1"/>
                          </a:solidFill>
                          <a:effectLst/>
                          <a:latin typeface="+mn-lt"/>
                          <a:ea typeface="+mn-ea"/>
                          <a:cs typeface="+mn-cs"/>
                        </a:rPr>
                        <a:t>Francesca reflects on a moment where a student called themselves stupid and how she dealt with it.</a:t>
                      </a:r>
                      <a:endParaRPr lang="en-US" sz="1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532820"/>
                  </a:ext>
                </a:extLst>
              </a:tr>
            </a:tbl>
          </a:graphicData>
        </a:graphic>
      </p:graphicFrame>
      <p:sp>
        <p:nvSpPr>
          <p:cNvPr id="10" name="TextBox 9">
            <a:extLst>
              <a:ext uri="{FF2B5EF4-FFF2-40B4-BE49-F238E27FC236}">
                <a16:creationId xmlns:a16="http://schemas.microsoft.com/office/drawing/2014/main" id="{C787D6FB-B7E9-416D-9401-6C878B13B4E8}"/>
              </a:ext>
            </a:extLst>
          </p:cNvPr>
          <p:cNvSpPr txBox="1"/>
          <p:nvPr/>
        </p:nvSpPr>
        <p:spPr>
          <a:xfrm>
            <a:off x="1370012" y="75282"/>
            <a:ext cx="5334000" cy="584775"/>
          </a:xfrm>
          <a:prstGeom prst="rect">
            <a:avLst/>
          </a:prstGeom>
          <a:noFill/>
        </p:spPr>
        <p:txBody>
          <a:bodyPr wrap="square" rtlCol="0">
            <a:spAutoFit/>
          </a:bodyPr>
          <a:lstStyle/>
          <a:p>
            <a:r>
              <a:rPr lang="en-US" sz="3200" b="1" u="sng" dirty="0"/>
              <a:t>Francesca</a:t>
            </a:r>
          </a:p>
        </p:txBody>
      </p:sp>
    </p:spTree>
    <p:extLst>
      <p:ext uri="{BB962C8B-B14F-4D97-AF65-F5344CB8AC3E}">
        <p14:creationId xmlns:p14="http://schemas.microsoft.com/office/powerpoint/2010/main" val="196772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254" y="281779"/>
            <a:ext cx="9782801" cy="960437"/>
          </a:xfrm>
        </p:spPr>
        <p:txBody>
          <a:bodyPr anchor="b">
            <a:normAutofit/>
          </a:bodyPr>
          <a:lstStyle/>
          <a:p>
            <a:r>
              <a:rPr lang="en-US" dirty="0"/>
              <a:t>Results of Categories of PST Noticing</a:t>
            </a:r>
          </a:p>
        </p:txBody>
      </p:sp>
      <p:graphicFrame>
        <p:nvGraphicFramePr>
          <p:cNvPr id="4" name="Table 3">
            <a:extLst>
              <a:ext uri="{FF2B5EF4-FFF2-40B4-BE49-F238E27FC236}">
                <a16:creationId xmlns:a16="http://schemas.microsoft.com/office/drawing/2014/main" id="{8F3F4459-1BB4-473B-82EE-3E789EB495AE}"/>
              </a:ext>
            </a:extLst>
          </p:cNvPr>
          <p:cNvGraphicFramePr>
            <a:graphicFrameLocks noGrp="1"/>
          </p:cNvGraphicFramePr>
          <p:nvPr>
            <p:extLst>
              <p:ext uri="{D42A27DB-BD31-4B8C-83A1-F6EECF244321}">
                <p14:modId xmlns:p14="http://schemas.microsoft.com/office/powerpoint/2010/main" val="1417455968"/>
              </p:ext>
            </p:extLst>
          </p:nvPr>
        </p:nvGraphicFramePr>
        <p:xfrm>
          <a:off x="1572254" y="1356620"/>
          <a:ext cx="9932358" cy="5219603"/>
        </p:xfrm>
        <a:graphic>
          <a:graphicData uri="http://schemas.openxmlformats.org/drawingml/2006/table">
            <a:tbl>
              <a:tblPr firstRow="1" firstCol="1" bandRow="1">
                <a:noFill/>
                <a:tableStyleId>{073A0DAA-6AF3-43AB-8588-CEC1D06C72B9}</a:tableStyleId>
              </a:tblPr>
              <a:tblGrid>
                <a:gridCol w="2830185">
                  <a:extLst>
                    <a:ext uri="{9D8B030D-6E8A-4147-A177-3AD203B41FA5}">
                      <a16:colId xmlns:a16="http://schemas.microsoft.com/office/drawing/2014/main" val="1219024690"/>
                    </a:ext>
                  </a:extLst>
                </a:gridCol>
                <a:gridCol w="2496443">
                  <a:extLst>
                    <a:ext uri="{9D8B030D-6E8A-4147-A177-3AD203B41FA5}">
                      <a16:colId xmlns:a16="http://schemas.microsoft.com/office/drawing/2014/main" val="2895526797"/>
                    </a:ext>
                  </a:extLst>
                </a:gridCol>
                <a:gridCol w="2187210">
                  <a:extLst>
                    <a:ext uri="{9D8B030D-6E8A-4147-A177-3AD203B41FA5}">
                      <a16:colId xmlns:a16="http://schemas.microsoft.com/office/drawing/2014/main" val="4086363051"/>
                    </a:ext>
                  </a:extLst>
                </a:gridCol>
                <a:gridCol w="2418520">
                  <a:extLst>
                    <a:ext uri="{9D8B030D-6E8A-4147-A177-3AD203B41FA5}">
                      <a16:colId xmlns:a16="http://schemas.microsoft.com/office/drawing/2014/main" val="1288186439"/>
                    </a:ext>
                  </a:extLst>
                </a:gridCol>
              </a:tblGrid>
              <a:tr h="1079270">
                <a:tc>
                  <a:txBody>
                    <a:bodyPr/>
                    <a:lstStyle/>
                    <a:p>
                      <a:pPr marL="0" marR="0" algn="ctr">
                        <a:lnSpc>
                          <a:spcPct val="107000"/>
                        </a:lnSpc>
                        <a:spcBef>
                          <a:spcPts val="0"/>
                        </a:spcBef>
                        <a:spcAft>
                          <a:spcPts val="0"/>
                        </a:spcAft>
                      </a:pPr>
                      <a:r>
                        <a:rPr lang="en-US" sz="1700" b="0" cap="none" spc="60" dirty="0">
                          <a:solidFill>
                            <a:schemeClr val="bg1"/>
                          </a:solidFill>
                          <a:effectLst/>
                        </a:rPr>
                        <a:t> </a:t>
                      </a:r>
                    </a:p>
                    <a:p>
                      <a:pPr marL="0" marR="0" algn="ctr">
                        <a:lnSpc>
                          <a:spcPct val="107000"/>
                        </a:lnSpc>
                        <a:spcBef>
                          <a:spcPts val="0"/>
                        </a:spcBef>
                        <a:spcAft>
                          <a:spcPts val="0"/>
                        </a:spcAft>
                      </a:pPr>
                      <a:r>
                        <a:rPr lang="en-US" sz="1700" b="0" cap="none" spc="60" dirty="0">
                          <a:solidFill>
                            <a:schemeClr val="bg1"/>
                          </a:solidFill>
                          <a:effectLst/>
                        </a:rPr>
                        <a:t>Categories of Noticing</a:t>
                      </a:r>
                    </a:p>
                    <a:p>
                      <a:pPr marL="0" marR="0">
                        <a:lnSpc>
                          <a:spcPct val="107000"/>
                        </a:lnSpc>
                        <a:spcBef>
                          <a:spcPts val="0"/>
                        </a:spcBef>
                        <a:spcAft>
                          <a:spcPts val="0"/>
                        </a:spcAft>
                      </a:pPr>
                      <a:r>
                        <a:rPr lang="en-US" sz="1700" b="0" cap="none" spc="60" dirty="0">
                          <a:solidFill>
                            <a:schemeClr val="bg1"/>
                          </a:solidFill>
                          <a:effectLst/>
                        </a:rPr>
                        <a:t> </a:t>
                      </a:r>
                      <a:endParaRPr lang="en-US" sz="1700" b="0" cap="none" spc="6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700" b="0" cap="none" spc="60" dirty="0">
                          <a:solidFill>
                            <a:schemeClr val="bg1"/>
                          </a:solidFill>
                          <a:effectLst/>
                        </a:rPr>
                        <a:t>Number of times present in Data</a:t>
                      </a:r>
                      <a:endParaRPr lang="en-US" sz="1700" b="0" cap="none" spc="6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700" b="0" cap="none" spc="60" dirty="0">
                          <a:solidFill>
                            <a:schemeClr val="bg1"/>
                          </a:solidFill>
                          <a:effectLst/>
                        </a:rPr>
                        <a:t>Percent</a:t>
                      </a:r>
                      <a:endParaRPr lang="en-US" sz="1700" b="0" cap="none" spc="6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700" b="0" cap="none" spc="6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Percent of category type </a:t>
                      </a:r>
                    </a:p>
                  </a:txBody>
                  <a:tcPr marL="72232" marR="72232" marT="96309"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540695632"/>
                  </a:ext>
                </a:extLst>
              </a:tr>
              <a:tr h="414606">
                <a:tc>
                  <a:txBody>
                    <a:bodyPr/>
                    <a:lstStyle/>
                    <a:p>
                      <a:pPr marL="0" marR="0" algn="ctr">
                        <a:lnSpc>
                          <a:spcPct val="107000"/>
                        </a:lnSpc>
                        <a:spcBef>
                          <a:spcPts val="0"/>
                        </a:spcBef>
                        <a:spcAft>
                          <a:spcPts val="0"/>
                        </a:spcAft>
                      </a:pPr>
                      <a:r>
                        <a:rPr lang="en-US" sz="1500" b="1" cap="none" spc="0" dirty="0">
                          <a:solidFill>
                            <a:srgbClr val="7030A0"/>
                          </a:solidFill>
                          <a:effectLst/>
                        </a:rPr>
                        <a:t>Content</a:t>
                      </a:r>
                      <a:endParaRPr lang="en-US" sz="1500" b="1" cap="none" spc="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a:solidFill>
                            <a:schemeClr val="tx1"/>
                          </a:solidFill>
                          <a:effectLst/>
                        </a:rPr>
                        <a:t>13</a:t>
                      </a:r>
                      <a:endParaRPr lang="en-US"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8.90%</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1500" cap="none" spc="0" dirty="0">
                          <a:solidFill>
                            <a:schemeClr val="tx1"/>
                          </a:solidFill>
                          <a:effectLst/>
                          <a:latin typeface="+mn-lt"/>
                          <a:ea typeface="Calibri" panose="020F0502020204030204" pitchFamily="34" charset="0"/>
                          <a:cs typeface="Times New Roman" panose="02020603050405020304" pitchFamily="18" charset="0"/>
                        </a:rPr>
                        <a:t>31.5%</a:t>
                      </a: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92716512"/>
                  </a:ext>
                </a:extLst>
              </a:tr>
              <a:tr h="414606">
                <a:tc>
                  <a:txBody>
                    <a:bodyPr/>
                    <a:lstStyle/>
                    <a:p>
                      <a:pPr marL="0" marR="0" algn="ctr">
                        <a:lnSpc>
                          <a:spcPct val="107000"/>
                        </a:lnSpc>
                        <a:spcBef>
                          <a:spcPts val="0"/>
                        </a:spcBef>
                        <a:spcAft>
                          <a:spcPts val="0"/>
                        </a:spcAft>
                      </a:pPr>
                      <a:r>
                        <a:rPr lang="en-US" sz="1500" b="1" cap="none" spc="0" dirty="0">
                          <a:solidFill>
                            <a:srgbClr val="7030A0"/>
                          </a:solidFill>
                          <a:effectLst/>
                        </a:rPr>
                        <a:t>Teaching of Content</a:t>
                      </a:r>
                      <a:endParaRPr lang="en-US" sz="1500" b="1" cap="none" spc="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a:solidFill>
                            <a:schemeClr val="tx1"/>
                          </a:solidFill>
                          <a:effectLst/>
                        </a:rPr>
                        <a:t>33</a:t>
                      </a:r>
                      <a:endParaRPr lang="en-US"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dirty="0">
                          <a:solidFill>
                            <a:schemeClr val="tx1"/>
                          </a:solidFill>
                          <a:effectLst/>
                        </a:rPr>
                        <a:t>22.60%</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vMerge="1">
                  <a:txBody>
                    <a:bodyPr/>
                    <a:lstStyle/>
                    <a:p>
                      <a:pPr marL="0" marR="0" algn="ctr">
                        <a:lnSpc>
                          <a:spcPct val="107000"/>
                        </a:lnSpc>
                        <a:spcBef>
                          <a:spcPts val="0"/>
                        </a:spcBef>
                        <a:spcAft>
                          <a:spcPts val="0"/>
                        </a:spcAft>
                      </a:pP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26963374"/>
                  </a:ext>
                </a:extLst>
              </a:tr>
              <a:tr h="689101">
                <a:tc>
                  <a:txBody>
                    <a:bodyPr/>
                    <a:lstStyle/>
                    <a:p>
                      <a:pPr marL="0" marR="0" algn="ctr">
                        <a:lnSpc>
                          <a:spcPct val="107000"/>
                        </a:lnSpc>
                        <a:spcBef>
                          <a:spcPts val="0"/>
                        </a:spcBef>
                        <a:spcAft>
                          <a:spcPts val="0"/>
                        </a:spcAft>
                      </a:pPr>
                      <a:r>
                        <a:rPr lang="en-US" sz="1500" b="1" cap="none" spc="0" dirty="0">
                          <a:solidFill>
                            <a:srgbClr val="FF9900"/>
                          </a:solidFill>
                          <a:effectLst/>
                        </a:rPr>
                        <a:t>Interaction Between Teacher and Students</a:t>
                      </a:r>
                      <a:endParaRPr lang="en-US" sz="1500" b="1" cap="none" spc="0"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33</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22.60%</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rowSpan="3">
                  <a:txBody>
                    <a:bodyPr/>
                    <a:lstStyle/>
                    <a:p>
                      <a:pPr marL="0" marR="0" algn="ctr">
                        <a:lnSpc>
                          <a:spcPct val="107000"/>
                        </a:lnSpc>
                        <a:spcBef>
                          <a:spcPts val="0"/>
                        </a:spcBef>
                        <a:spcAft>
                          <a:spcPts val="0"/>
                        </a:spcAft>
                      </a:pPr>
                      <a:endParaRPr lang="en-US" sz="1500" cap="none" spc="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cap="none" spc="0" dirty="0">
                          <a:solidFill>
                            <a:schemeClr val="tx1"/>
                          </a:solidFill>
                          <a:effectLst/>
                          <a:latin typeface="+mn-lt"/>
                          <a:ea typeface="Calibri" panose="020F0502020204030204" pitchFamily="34" charset="0"/>
                          <a:cs typeface="Times New Roman" panose="02020603050405020304" pitchFamily="18" charset="0"/>
                        </a:rPr>
                        <a:t>54.11%</a:t>
                      </a: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3425536"/>
                  </a:ext>
                </a:extLst>
              </a:tr>
              <a:tr h="689101">
                <a:tc>
                  <a:txBody>
                    <a:bodyPr/>
                    <a:lstStyle/>
                    <a:p>
                      <a:pPr marL="0" marR="0" algn="ctr">
                        <a:lnSpc>
                          <a:spcPct val="107000"/>
                        </a:lnSpc>
                        <a:spcBef>
                          <a:spcPts val="0"/>
                        </a:spcBef>
                        <a:spcAft>
                          <a:spcPts val="0"/>
                        </a:spcAft>
                      </a:pPr>
                      <a:r>
                        <a:rPr lang="en-US" sz="1500" b="1" cap="none" spc="0" dirty="0">
                          <a:solidFill>
                            <a:srgbClr val="FF9900"/>
                          </a:solidFill>
                          <a:effectLst/>
                        </a:rPr>
                        <a:t>Interaction between Students</a:t>
                      </a:r>
                      <a:endParaRPr lang="en-US" sz="1500" b="1" cap="none" spc="0"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dirty="0">
                          <a:solidFill>
                            <a:schemeClr val="tx1"/>
                          </a:solidFill>
                          <a:effectLst/>
                        </a:rPr>
                        <a:t>18</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a:solidFill>
                            <a:schemeClr val="tx1"/>
                          </a:solidFill>
                          <a:effectLst/>
                        </a:rPr>
                        <a:t>12.33%</a:t>
                      </a:r>
                      <a:endParaRPr lang="en-US"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vMerge="1">
                  <a:txBody>
                    <a:bodyPr/>
                    <a:lstStyle/>
                    <a:p>
                      <a:pPr marL="0" marR="0" algn="ctr">
                        <a:lnSpc>
                          <a:spcPct val="107000"/>
                        </a:lnSpc>
                        <a:spcBef>
                          <a:spcPts val="0"/>
                        </a:spcBef>
                        <a:spcAft>
                          <a:spcPts val="0"/>
                        </a:spcAft>
                      </a:pP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13479633"/>
                  </a:ext>
                </a:extLst>
              </a:tr>
              <a:tr h="414606">
                <a:tc>
                  <a:txBody>
                    <a:bodyPr/>
                    <a:lstStyle/>
                    <a:p>
                      <a:pPr marL="0" marR="0" algn="ctr">
                        <a:lnSpc>
                          <a:spcPct val="107000"/>
                        </a:lnSpc>
                        <a:spcBef>
                          <a:spcPts val="0"/>
                        </a:spcBef>
                        <a:spcAft>
                          <a:spcPts val="0"/>
                        </a:spcAft>
                      </a:pPr>
                      <a:r>
                        <a:rPr lang="en-US" sz="1500" b="1" cap="none" spc="0" dirty="0">
                          <a:solidFill>
                            <a:srgbClr val="FF9900"/>
                          </a:solidFill>
                          <a:effectLst/>
                        </a:rPr>
                        <a:t>Class Discussion</a:t>
                      </a:r>
                      <a:endParaRPr lang="en-US" sz="1500" b="1" cap="none" spc="0"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28</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19.18%</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vMerge="1">
                  <a:txBody>
                    <a:bodyPr/>
                    <a:lstStyle/>
                    <a:p>
                      <a:pPr marL="0" marR="0" algn="ctr">
                        <a:lnSpc>
                          <a:spcPct val="107000"/>
                        </a:lnSpc>
                        <a:spcBef>
                          <a:spcPts val="0"/>
                        </a:spcBef>
                        <a:spcAft>
                          <a:spcPts val="0"/>
                        </a:spcAft>
                      </a:pP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50024515"/>
                  </a:ext>
                </a:extLst>
              </a:tr>
              <a:tr h="414606">
                <a:tc>
                  <a:txBody>
                    <a:bodyPr/>
                    <a:lstStyle/>
                    <a:p>
                      <a:pPr marL="0" marR="0" algn="ctr">
                        <a:lnSpc>
                          <a:spcPct val="107000"/>
                        </a:lnSpc>
                        <a:spcBef>
                          <a:spcPts val="0"/>
                        </a:spcBef>
                        <a:spcAft>
                          <a:spcPts val="0"/>
                        </a:spcAft>
                      </a:pPr>
                      <a:r>
                        <a:rPr lang="en-US" sz="1500" b="1" cap="none" spc="0" dirty="0">
                          <a:solidFill>
                            <a:srgbClr val="00B050"/>
                          </a:solidFill>
                          <a:effectLst/>
                        </a:rPr>
                        <a:t>Student Participation</a:t>
                      </a:r>
                      <a:endParaRPr lang="en-US" sz="1500" b="1" cap="none" spc="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a:solidFill>
                            <a:schemeClr val="tx1"/>
                          </a:solidFill>
                          <a:effectLst/>
                        </a:rPr>
                        <a:t>8</a:t>
                      </a:r>
                      <a:endParaRPr lang="en-US"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dirty="0">
                          <a:solidFill>
                            <a:schemeClr val="tx1"/>
                          </a:solidFill>
                          <a:effectLst/>
                        </a:rPr>
                        <a:t>5.48%</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rowSpan="2">
                  <a:txBody>
                    <a:bodyPr/>
                    <a:lstStyle/>
                    <a:p>
                      <a:pPr marL="0" marR="0" algn="ctr">
                        <a:lnSpc>
                          <a:spcPct val="107000"/>
                        </a:lnSpc>
                        <a:spcBef>
                          <a:spcPts val="0"/>
                        </a:spcBef>
                        <a:spcAft>
                          <a:spcPts val="0"/>
                        </a:spcAft>
                      </a:pPr>
                      <a:r>
                        <a:rPr lang="en-US" sz="1500" cap="none" spc="0" dirty="0">
                          <a:solidFill>
                            <a:schemeClr val="tx1"/>
                          </a:solidFill>
                          <a:effectLst/>
                          <a:latin typeface="+mn-lt"/>
                          <a:ea typeface="Calibri" panose="020F0502020204030204" pitchFamily="34" charset="0"/>
                          <a:cs typeface="Times New Roman" panose="02020603050405020304" pitchFamily="18" charset="0"/>
                        </a:rPr>
                        <a:t>14.38%</a:t>
                      </a: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9360715"/>
                  </a:ext>
                </a:extLst>
              </a:tr>
              <a:tr h="414606">
                <a:tc>
                  <a:txBody>
                    <a:bodyPr/>
                    <a:lstStyle/>
                    <a:p>
                      <a:pPr marL="0" marR="0" algn="ctr">
                        <a:lnSpc>
                          <a:spcPct val="107000"/>
                        </a:lnSpc>
                        <a:spcBef>
                          <a:spcPts val="0"/>
                        </a:spcBef>
                        <a:spcAft>
                          <a:spcPts val="0"/>
                        </a:spcAft>
                      </a:pPr>
                      <a:r>
                        <a:rPr lang="en-US" sz="1500" b="1" cap="none" spc="0" dirty="0">
                          <a:solidFill>
                            <a:srgbClr val="00B050"/>
                          </a:solidFill>
                          <a:effectLst/>
                        </a:rPr>
                        <a:t>Student Knowledge</a:t>
                      </a:r>
                      <a:endParaRPr lang="en-US" sz="1500" b="1" cap="none" spc="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13</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500" cap="none" spc="0" dirty="0">
                          <a:solidFill>
                            <a:schemeClr val="tx1"/>
                          </a:solidFill>
                          <a:effectLst/>
                        </a:rPr>
                        <a:t>8.90%</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vMerge="1">
                  <a:txBody>
                    <a:bodyPr/>
                    <a:lstStyle/>
                    <a:p>
                      <a:pPr marL="0" marR="0" algn="ctr">
                        <a:lnSpc>
                          <a:spcPct val="107000"/>
                        </a:lnSpc>
                        <a:spcBef>
                          <a:spcPts val="0"/>
                        </a:spcBef>
                        <a:spcAft>
                          <a:spcPts val="0"/>
                        </a:spcAft>
                      </a:pP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94718212"/>
                  </a:ext>
                </a:extLst>
              </a:tr>
              <a:tr h="689101">
                <a:tc>
                  <a:txBody>
                    <a:bodyPr/>
                    <a:lstStyle/>
                    <a:p>
                      <a:pPr marL="0" marR="0" algn="ctr">
                        <a:lnSpc>
                          <a:spcPct val="107000"/>
                        </a:lnSpc>
                        <a:spcBef>
                          <a:spcPts val="0"/>
                        </a:spcBef>
                        <a:spcAft>
                          <a:spcPts val="0"/>
                        </a:spcAft>
                      </a:pPr>
                      <a:r>
                        <a:rPr lang="en-US" sz="1500" b="1" cap="none" spc="0" dirty="0">
                          <a:solidFill>
                            <a:schemeClr val="tx1"/>
                          </a:solidFill>
                          <a:effectLst/>
                        </a:rPr>
                        <a:t>Total Number of Categories of Noticing Present in Data</a:t>
                      </a:r>
                      <a:endParaRPr lang="en-US" sz="1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dirty="0">
                          <a:solidFill>
                            <a:schemeClr val="tx1"/>
                          </a:solidFill>
                          <a:effectLst/>
                        </a:rPr>
                        <a:t>146</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dirty="0">
                          <a:solidFill>
                            <a:schemeClr val="tx1"/>
                          </a:solidFill>
                          <a:effectLst/>
                        </a:rPr>
                        <a:t>100%</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500" cap="none" spc="0" dirty="0">
                          <a:solidFill>
                            <a:schemeClr val="tx1"/>
                          </a:solidFill>
                          <a:effectLst/>
                          <a:latin typeface="+mn-lt"/>
                          <a:ea typeface="Calibri" panose="020F0502020204030204" pitchFamily="34" charset="0"/>
                          <a:cs typeface="Times New Roman" panose="02020603050405020304" pitchFamily="18" charset="0"/>
                        </a:rPr>
                        <a:t>100%</a:t>
                      </a:r>
                    </a:p>
                  </a:txBody>
                  <a:tcPr marL="72232" marR="72232" marT="96309" marB="0">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92779055"/>
                  </a:ext>
                </a:extLst>
              </a:tr>
            </a:tbl>
          </a:graphicData>
        </a:graphic>
      </p:graphicFrame>
    </p:spTree>
    <p:extLst>
      <p:ext uri="{BB962C8B-B14F-4D97-AF65-F5344CB8AC3E}">
        <p14:creationId xmlns:p14="http://schemas.microsoft.com/office/powerpoint/2010/main" val="693102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4281-BB65-4D33-ADAC-07A407B0BF80}"/>
              </a:ext>
            </a:extLst>
          </p:cNvPr>
          <p:cNvSpPr>
            <a:spLocks noGrp="1"/>
          </p:cNvSpPr>
          <p:nvPr>
            <p:ph type="title"/>
          </p:nvPr>
        </p:nvSpPr>
        <p:spPr>
          <a:xfrm>
            <a:off x="1396439" y="-32158"/>
            <a:ext cx="10215976" cy="1239837"/>
          </a:xfrm>
        </p:spPr>
        <p:txBody>
          <a:bodyPr/>
          <a:lstStyle/>
          <a:p>
            <a:r>
              <a:rPr lang="en-US" dirty="0"/>
              <a:t>Results of Categories of PST Learning Instances</a:t>
            </a:r>
          </a:p>
        </p:txBody>
      </p:sp>
      <p:graphicFrame>
        <p:nvGraphicFramePr>
          <p:cNvPr id="5" name="Table 4">
            <a:extLst>
              <a:ext uri="{FF2B5EF4-FFF2-40B4-BE49-F238E27FC236}">
                <a16:creationId xmlns:a16="http://schemas.microsoft.com/office/drawing/2014/main" id="{A45839FA-08B8-492A-A997-D6DC338CB8D0}"/>
              </a:ext>
            </a:extLst>
          </p:cNvPr>
          <p:cNvGraphicFramePr>
            <a:graphicFrameLocks noGrp="1"/>
          </p:cNvGraphicFramePr>
          <p:nvPr>
            <p:extLst>
              <p:ext uri="{D42A27DB-BD31-4B8C-83A1-F6EECF244321}">
                <p14:modId xmlns:p14="http://schemas.microsoft.com/office/powerpoint/2010/main" val="4077206301"/>
              </p:ext>
            </p:extLst>
          </p:nvPr>
        </p:nvGraphicFramePr>
        <p:xfrm>
          <a:off x="1613234" y="1371598"/>
          <a:ext cx="9782387" cy="4969309"/>
        </p:xfrm>
        <a:graphic>
          <a:graphicData uri="http://schemas.openxmlformats.org/drawingml/2006/table">
            <a:tbl>
              <a:tblPr firstRow="1" firstCol="1" bandRow="1">
                <a:tableStyleId>{9DCAF9ED-07DC-4A11-8D7F-57B35C25682E}</a:tableStyleId>
              </a:tblPr>
              <a:tblGrid>
                <a:gridCol w="3907924">
                  <a:extLst>
                    <a:ext uri="{9D8B030D-6E8A-4147-A177-3AD203B41FA5}">
                      <a16:colId xmlns:a16="http://schemas.microsoft.com/office/drawing/2014/main" val="3285309237"/>
                    </a:ext>
                  </a:extLst>
                </a:gridCol>
                <a:gridCol w="2976462">
                  <a:extLst>
                    <a:ext uri="{9D8B030D-6E8A-4147-A177-3AD203B41FA5}">
                      <a16:colId xmlns:a16="http://schemas.microsoft.com/office/drawing/2014/main" val="2594391176"/>
                    </a:ext>
                  </a:extLst>
                </a:gridCol>
                <a:gridCol w="2898001">
                  <a:extLst>
                    <a:ext uri="{9D8B030D-6E8A-4147-A177-3AD203B41FA5}">
                      <a16:colId xmlns:a16="http://schemas.microsoft.com/office/drawing/2014/main" val="3616033259"/>
                    </a:ext>
                  </a:extLst>
                </a:gridCol>
              </a:tblGrid>
              <a:tr h="836608">
                <a:tc>
                  <a:txBody>
                    <a:bodyPr/>
                    <a:lstStyle/>
                    <a:p>
                      <a:pPr marL="0" marR="0" algn="ctr">
                        <a:lnSpc>
                          <a:spcPct val="107000"/>
                        </a:lnSpc>
                        <a:spcBef>
                          <a:spcPts val="0"/>
                        </a:spcBef>
                        <a:spcAft>
                          <a:spcPts val="0"/>
                        </a:spcAft>
                      </a:pPr>
                      <a:r>
                        <a:rPr lang="en-US" sz="1600" cap="none" spc="0" dirty="0">
                          <a:effectLst/>
                        </a:rPr>
                        <a:t>Categories of Learning Moments</a:t>
                      </a:r>
                      <a:endParaRPr lang="en-US"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17739" marB="88697" anchor="ctr"/>
                </a:tc>
                <a:tc>
                  <a:txBody>
                    <a:bodyPr/>
                    <a:lstStyle/>
                    <a:p>
                      <a:pPr marL="0" marR="0" algn="ctr">
                        <a:lnSpc>
                          <a:spcPct val="107000"/>
                        </a:lnSpc>
                        <a:spcBef>
                          <a:spcPts val="0"/>
                        </a:spcBef>
                        <a:spcAft>
                          <a:spcPts val="0"/>
                        </a:spcAft>
                      </a:pPr>
                      <a:r>
                        <a:rPr lang="en-US" sz="1600" cap="none" spc="0" dirty="0">
                          <a:effectLst/>
                        </a:rPr>
                        <a:t>Number of Times Present in Data</a:t>
                      </a:r>
                      <a:endParaRPr lang="en-US"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17739" marB="88697" anchor="ctr"/>
                </a:tc>
                <a:tc>
                  <a:txBody>
                    <a:bodyPr/>
                    <a:lstStyle/>
                    <a:p>
                      <a:pPr marL="0" marR="0" algn="ctr">
                        <a:lnSpc>
                          <a:spcPct val="107000"/>
                        </a:lnSpc>
                        <a:spcBef>
                          <a:spcPts val="0"/>
                        </a:spcBef>
                        <a:spcAft>
                          <a:spcPts val="0"/>
                        </a:spcAft>
                      </a:pPr>
                      <a:r>
                        <a:rPr lang="en-US" sz="1600" cap="none" spc="0" dirty="0">
                          <a:effectLst/>
                        </a:rPr>
                        <a:t> </a:t>
                      </a:r>
                    </a:p>
                    <a:p>
                      <a:pPr marL="0" marR="0" algn="ctr">
                        <a:lnSpc>
                          <a:spcPct val="107000"/>
                        </a:lnSpc>
                        <a:spcBef>
                          <a:spcPts val="0"/>
                        </a:spcBef>
                        <a:spcAft>
                          <a:spcPts val="0"/>
                        </a:spcAft>
                      </a:pPr>
                      <a:r>
                        <a:rPr lang="en-US" sz="1600" cap="none" spc="0" dirty="0">
                          <a:effectLst/>
                        </a:rPr>
                        <a:t>Percent</a:t>
                      </a:r>
                      <a:endParaRPr lang="en-US"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17739" marB="88697" anchor="ctr"/>
                </a:tc>
                <a:extLst>
                  <a:ext uri="{0D108BD9-81ED-4DB2-BD59-A6C34878D82A}">
                    <a16:rowId xmlns:a16="http://schemas.microsoft.com/office/drawing/2014/main" val="802099572"/>
                  </a:ext>
                </a:extLst>
              </a:tr>
              <a:tr h="606618">
                <a:tc>
                  <a:txBody>
                    <a:bodyPr/>
                    <a:lstStyle/>
                    <a:p>
                      <a:pPr marL="0" marR="0" algn="ctr">
                        <a:lnSpc>
                          <a:spcPct val="107000"/>
                        </a:lnSpc>
                        <a:spcBef>
                          <a:spcPts val="0"/>
                        </a:spcBef>
                        <a:spcAft>
                          <a:spcPts val="0"/>
                        </a:spcAft>
                      </a:pPr>
                      <a:r>
                        <a:rPr lang="en-US" sz="1600" cap="none" spc="0" dirty="0">
                          <a:effectLst/>
                        </a:rPr>
                        <a:t>Making a decision in the moment</a:t>
                      </a:r>
                      <a:endParaRPr lang="en-US"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dirty="0">
                          <a:effectLst/>
                        </a:rPr>
                        <a:t>11</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a:effectLst/>
                        </a:rPr>
                        <a:t>8.46%</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extLst>
                  <a:ext uri="{0D108BD9-81ED-4DB2-BD59-A6C34878D82A}">
                    <a16:rowId xmlns:a16="http://schemas.microsoft.com/office/drawing/2014/main" val="2308117691"/>
                  </a:ext>
                </a:extLst>
              </a:tr>
              <a:tr h="844961">
                <a:tc>
                  <a:txBody>
                    <a:bodyPr/>
                    <a:lstStyle/>
                    <a:p>
                      <a:pPr marL="0" marR="0" algn="ctr">
                        <a:lnSpc>
                          <a:spcPct val="107000"/>
                        </a:lnSpc>
                        <a:spcBef>
                          <a:spcPts val="0"/>
                        </a:spcBef>
                        <a:spcAft>
                          <a:spcPts val="0"/>
                        </a:spcAft>
                      </a:pPr>
                      <a:r>
                        <a:rPr lang="en-US" sz="1600" cap="none" spc="0" dirty="0">
                          <a:effectLst/>
                        </a:rPr>
                        <a:t>Flat out saying “I noticed . . .”, “I learned . . .”  or  “I think . . .”</a:t>
                      </a:r>
                      <a:endParaRPr lang="en-US"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dirty="0">
                          <a:effectLst/>
                        </a:rPr>
                        <a:t>24</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a:effectLst/>
                        </a:rPr>
                        <a:t>18.46%</a:t>
                      </a:r>
                      <a:endParaRPr lang="en-US"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extLst>
                  <a:ext uri="{0D108BD9-81ED-4DB2-BD59-A6C34878D82A}">
                    <a16:rowId xmlns:a16="http://schemas.microsoft.com/office/drawing/2014/main" val="1744314803"/>
                  </a:ext>
                </a:extLst>
              </a:tr>
              <a:tr h="606618">
                <a:tc>
                  <a:txBody>
                    <a:bodyPr/>
                    <a:lstStyle/>
                    <a:p>
                      <a:pPr marL="0" marR="0" algn="ctr">
                        <a:lnSpc>
                          <a:spcPct val="107000"/>
                        </a:lnSpc>
                        <a:spcBef>
                          <a:spcPts val="0"/>
                        </a:spcBef>
                        <a:spcAft>
                          <a:spcPts val="0"/>
                        </a:spcAft>
                      </a:pPr>
                      <a:r>
                        <a:rPr lang="en-US" sz="1600" cap="none" spc="0" dirty="0">
                          <a:effectLst/>
                        </a:rPr>
                        <a:t>Connecting a teacher move to student learning</a:t>
                      </a:r>
                      <a:endParaRPr lang="en-US"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tabLst>
                          <a:tab pos="1730375" algn="l"/>
                        </a:tabLst>
                      </a:pPr>
                      <a:r>
                        <a:rPr lang="en-US" sz="1600" cap="none" spc="0" dirty="0">
                          <a:effectLst/>
                        </a:rPr>
                        <a:t>44</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tabLst>
                          <a:tab pos="746760" algn="l"/>
                        </a:tabLst>
                      </a:pPr>
                      <a:r>
                        <a:rPr lang="en-US" sz="1600" cap="none" spc="0">
                          <a:effectLst/>
                        </a:rPr>
                        <a:t>33.85%</a:t>
                      </a:r>
                      <a:endParaRPr lang="en-US"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extLst>
                  <a:ext uri="{0D108BD9-81ED-4DB2-BD59-A6C34878D82A}">
                    <a16:rowId xmlns:a16="http://schemas.microsoft.com/office/drawing/2014/main" val="590505043"/>
                  </a:ext>
                </a:extLst>
              </a:tr>
              <a:tr h="606618">
                <a:tc>
                  <a:txBody>
                    <a:bodyPr/>
                    <a:lstStyle/>
                    <a:p>
                      <a:pPr marL="0" marR="0" algn="ctr">
                        <a:lnSpc>
                          <a:spcPct val="107000"/>
                        </a:lnSpc>
                        <a:spcBef>
                          <a:spcPts val="0"/>
                        </a:spcBef>
                        <a:spcAft>
                          <a:spcPts val="0"/>
                        </a:spcAft>
                      </a:pPr>
                      <a:r>
                        <a:rPr lang="en-US" sz="1600" cap="none" spc="0" dirty="0">
                          <a:effectLst/>
                        </a:rPr>
                        <a:t>Reflection on student knowledge</a:t>
                      </a:r>
                      <a:endParaRPr lang="en-US"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dirty="0">
                          <a:effectLst/>
                        </a:rPr>
                        <a:t>37</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a:effectLst/>
                        </a:rPr>
                        <a:t>28.46%</a:t>
                      </a:r>
                      <a:endParaRPr lang="en-US"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extLst>
                  <a:ext uri="{0D108BD9-81ED-4DB2-BD59-A6C34878D82A}">
                    <a16:rowId xmlns:a16="http://schemas.microsoft.com/office/drawing/2014/main" val="1697430420"/>
                  </a:ext>
                </a:extLst>
              </a:tr>
              <a:tr h="606618">
                <a:tc>
                  <a:txBody>
                    <a:bodyPr/>
                    <a:lstStyle/>
                    <a:p>
                      <a:pPr marL="0" marR="0" algn="ctr">
                        <a:lnSpc>
                          <a:spcPct val="107000"/>
                        </a:lnSpc>
                        <a:spcBef>
                          <a:spcPts val="0"/>
                        </a:spcBef>
                        <a:spcAft>
                          <a:spcPts val="0"/>
                        </a:spcAft>
                      </a:pPr>
                      <a:r>
                        <a:rPr lang="en-US" sz="1600" cap="none" spc="0" dirty="0">
                          <a:effectLst/>
                        </a:rPr>
                        <a:t>Reflection on one’s Teaching</a:t>
                      </a:r>
                      <a:endParaRPr lang="en-US"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dirty="0">
                          <a:effectLst/>
                        </a:rPr>
                        <a:t>14</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a:effectLst/>
                        </a:rPr>
                        <a:t>10.77%</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extLst>
                  <a:ext uri="{0D108BD9-81ED-4DB2-BD59-A6C34878D82A}">
                    <a16:rowId xmlns:a16="http://schemas.microsoft.com/office/drawing/2014/main" val="3869873906"/>
                  </a:ext>
                </a:extLst>
              </a:tr>
              <a:tr h="844961">
                <a:tc>
                  <a:txBody>
                    <a:bodyPr/>
                    <a:lstStyle/>
                    <a:p>
                      <a:pPr marL="0" marR="0" algn="ctr">
                        <a:lnSpc>
                          <a:spcPct val="107000"/>
                        </a:lnSpc>
                        <a:spcBef>
                          <a:spcPts val="0"/>
                        </a:spcBef>
                        <a:spcAft>
                          <a:spcPts val="0"/>
                        </a:spcAft>
                      </a:pPr>
                      <a:r>
                        <a:rPr lang="en-US" sz="1600" cap="none" spc="0" dirty="0">
                          <a:effectLst/>
                        </a:rPr>
                        <a:t>Total Number of Categories of Learning </a:t>
                      </a:r>
                      <a:endParaRPr lang="en-US" sz="1600" b="0" strike="sngStrike"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dirty="0">
                          <a:effectLst/>
                        </a:rPr>
                        <a:t>130</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tc>
                  <a:txBody>
                    <a:bodyPr/>
                    <a:lstStyle/>
                    <a:p>
                      <a:pPr marL="0" marR="0" algn="ctr">
                        <a:lnSpc>
                          <a:spcPct val="107000"/>
                        </a:lnSpc>
                        <a:spcBef>
                          <a:spcPts val="0"/>
                        </a:spcBef>
                        <a:spcAft>
                          <a:spcPts val="0"/>
                        </a:spcAft>
                      </a:pPr>
                      <a:r>
                        <a:rPr lang="en-US" sz="1600" cap="none" spc="0" dirty="0">
                          <a:effectLst/>
                        </a:rPr>
                        <a:t>100%</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81622" marT="26609" marB="88697" anchor="ctr"/>
                </a:tc>
                <a:extLst>
                  <a:ext uri="{0D108BD9-81ED-4DB2-BD59-A6C34878D82A}">
                    <a16:rowId xmlns:a16="http://schemas.microsoft.com/office/drawing/2014/main" val="3388327735"/>
                  </a:ext>
                </a:extLst>
              </a:tr>
            </a:tbl>
          </a:graphicData>
        </a:graphic>
      </p:graphicFrame>
    </p:spTree>
    <p:extLst>
      <p:ext uri="{BB962C8B-B14F-4D97-AF65-F5344CB8AC3E}">
        <p14:creationId xmlns:p14="http://schemas.microsoft.com/office/powerpoint/2010/main" val="321720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2" y="-77336"/>
            <a:ext cx="9782801" cy="1239837"/>
          </a:xfrm>
        </p:spPr>
        <p:txBody>
          <a:bodyPr anchor="b">
            <a:normAutofit/>
          </a:bodyPr>
          <a:lstStyle/>
          <a:p>
            <a:r>
              <a:rPr lang="en-US" dirty="0"/>
              <a:t>Conclusions 		</a:t>
            </a:r>
          </a:p>
        </p:txBody>
      </p:sp>
      <p:sp>
        <p:nvSpPr>
          <p:cNvPr id="5" name="Content Placeholder 4"/>
          <p:cNvSpPr>
            <a:spLocks noGrp="1"/>
          </p:cNvSpPr>
          <p:nvPr>
            <p:ph sz="half" idx="1"/>
          </p:nvPr>
        </p:nvSpPr>
        <p:spPr>
          <a:xfrm>
            <a:off x="1590953" y="3695700"/>
            <a:ext cx="10287000" cy="4953000"/>
          </a:xfrm>
        </p:spPr>
        <p:txBody>
          <a:bodyPr>
            <a:normAutofit/>
          </a:bodyPr>
          <a:lstStyle/>
          <a:p>
            <a:pPr>
              <a:buFontTx/>
              <a:buChar char="-"/>
            </a:pPr>
            <a:r>
              <a:rPr lang="en-US" sz="2400" dirty="0"/>
              <a:t>Over half of PST noticing was on situations that included different interactions in the classroom.</a:t>
            </a:r>
          </a:p>
          <a:p>
            <a:pPr>
              <a:buFontTx/>
              <a:buChar char="-"/>
            </a:pPr>
            <a:r>
              <a:rPr lang="en-US" sz="2400" dirty="0"/>
              <a:t>Prospective teachers failed to notice situations on classroom management, more specifically student misbehavior.</a:t>
            </a:r>
          </a:p>
          <a:p>
            <a:pPr>
              <a:buFontTx/>
              <a:buChar char="-"/>
            </a:pPr>
            <a:r>
              <a:rPr lang="en-US" sz="2400" dirty="0"/>
              <a:t>PST showed several different learning instances from reflecting on the digital recordings of their own teaching.</a:t>
            </a:r>
          </a:p>
        </p:txBody>
      </p:sp>
      <p:sp>
        <p:nvSpPr>
          <p:cNvPr id="6" name="Content Placeholder 3">
            <a:extLst>
              <a:ext uri="{FF2B5EF4-FFF2-40B4-BE49-F238E27FC236}">
                <a16:creationId xmlns:a16="http://schemas.microsoft.com/office/drawing/2014/main" id="{3AE10359-4BC9-4B1A-836B-B4923A0F124F}"/>
              </a:ext>
            </a:extLst>
          </p:cNvPr>
          <p:cNvSpPr>
            <a:spLocks noGrp="1"/>
          </p:cNvSpPr>
          <p:nvPr>
            <p:ph sz="half" idx="2"/>
          </p:nvPr>
        </p:nvSpPr>
        <p:spPr>
          <a:xfrm>
            <a:off x="1590953" y="1828800"/>
            <a:ext cx="5864506" cy="3657493"/>
          </a:xfrm>
        </p:spPr>
        <p:txBody>
          <a:bodyPr/>
          <a:lstStyle/>
          <a:p>
            <a:pPr>
              <a:buFontTx/>
              <a:buChar char="-"/>
            </a:pPr>
            <a:r>
              <a:rPr lang="en-US" sz="2400" dirty="0"/>
              <a:t>PSTs noticed situations pertaining to teacher moves, student interactions among themselves, the teacher and mathematical content</a:t>
            </a:r>
          </a:p>
          <a:p>
            <a:pPr lvl="1">
              <a:buFontTx/>
              <a:buChar char="-"/>
            </a:pPr>
            <a:r>
              <a:rPr lang="en-US" dirty="0"/>
              <a:t>Instructional triangle</a:t>
            </a:r>
          </a:p>
          <a:p>
            <a:endParaRPr lang="en-US" dirty="0"/>
          </a:p>
        </p:txBody>
      </p:sp>
      <p:pic>
        <p:nvPicPr>
          <p:cNvPr id="4" name="Picture 2" descr="The pedagogical triangle consists of: 1. Triangle outline:... | Download  Scientific Diagram">
            <a:extLst>
              <a:ext uri="{FF2B5EF4-FFF2-40B4-BE49-F238E27FC236}">
                <a16:creationId xmlns:a16="http://schemas.microsoft.com/office/drawing/2014/main" id="{EEF324D2-E273-4143-9606-0B8810A80A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93630" y="685800"/>
            <a:ext cx="3837311" cy="2895600"/>
          </a:xfrm>
          <a:prstGeom prst="rect">
            <a:avLst/>
          </a:prstGeom>
          <a:solidFill>
            <a:srgbClr val="FFFFFF"/>
          </a:solidFill>
        </p:spPr>
      </p:pic>
    </p:spTree>
    <p:extLst>
      <p:ext uri="{BB962C8B-B14F-4D97-AF65-F5344CB8AC3E}">
        <p14:creationId xmlns:p14="http://schemas.microsoft.com/office/powerpoint/2010/main" val="260288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D9404E-67E6-4C9C-8B6C-4E558686E26E}"/>
              </a:ext>
            </a:extLst>
          </p:cNvPr>
          <p:cNvSpPr txBox="1"/>
          <p:nvPr/>
        </p:nvSpPr>
        <p:spPr>
          <a:xfrm>
            <a:off x="1446212" y="1219200"/>
            <a:ext cx="9982200" cy="4755148"/>
          </a:xfrm>
          <a:prstGeom prst="rect">
            <a:avLst/>
          </a:prstGeom>
          <a:noFill/>
        </p:spPr>
        <p:txBody>
          <a:bodyPr wrap="square">
            <a:spAutoFit/>
          </a:bodyPr>
          <a:lstStyle/>
          <a:p>
            <a:pPr marL="0" indent="0">
              <a:buNone/>
            </a:pPr>
            <a:r>
              <a:rPr lang="en-US" sz="2100" i="1" dirty="0">
                <a:solidFill>
                  <a:srgbClr val="000000"/>
                </a:solidFill>
                <a:ea typeface="Calibri" panose="020F0502020204030204" pitchFamily="34" charset="0"/>
              </a:rPr>
              <a:t>B</a:t>
            </a:r>
            <a:r>
              <a:rPr lang="en-US" sz="2100" i="1" dirty="0">
                <a:solidFill>
                  <a:srgbClr val="000000"/>
                </a:solidFill>
                <a:effectLst/>
                <a:ea typeface="Calibri" panose="020F0502020204030204" pitchFamily="34" charset="0"/>
              </a:rPr>
              <a:t>eing able to implement it into the classroom was very beneficial but </a:t>
            </a:r>
            <a:r>
              <a:rPr lang="en-US" sz="2100" b="1" i="1" dirty="0">
                <a:solidFill>
                  <a:srgbClr val="000000"/>
                </a:solidFill>
                <a:effectLst/>
                <a:ea typeface="Calibri" panose="020F0502020204030204" pitchFamily="34" charset="0"/>
              </a:rPr>
              <a:t>being able to take time after to re-watch it was really where I learned the most</a:t>
            </a:r>
            <a:r>
              <a:rPr lang="en-US" sz="2100" i="1" dirty="0">
                <a:solidFill>
                  <a:srgbClr val="000000"/>
                </a:solidFill>
                <a:effectLst/>
                <a:ea typeface="Calibri" panose="020F0502020204030204" pitchFamily="34" charset="0"/>
              </a:rPr>
              <a:t>. I was able to listen clearly to my student’s answers, the way I interacted with them, my body language, how I wrote on the board, how I questioned the students, and </a:t>
            </a:r>
            <a:r>
              <a:rPr lang="en-US" sz="2100" b="1" i="1" dirty="0">
                <a:solidFill>
                  <a:srgbClr val="000000"/>
                </a:solidFill>
                <a:effectLst/>
                <a:ea typeface="Calibri" panose="020F0502020204030204" pitchFamily="34" charset="0"/>
              </a:rPr>
              <a:t>areas where I did well and could improve</a:t>
            </a:r>
            <a:r>
              <a:rPr lang="en-US" sz="2100" i="1" dirty="0">
                <a:solidFill>
                  <a:srgbClr val="000000"/>
                </a:solidFill>
                <a:effectLst/>
                <a:ea typeface="Calibri" panose="020F0502020204030204" pitchFamily="34" charset="0"/>
              </a:rPr>
              <a:t>. </a:t>
            </a:r>
          </a:p>
          <a:p>
            <a:pPr lvl="1"/>
            <a:r>
              <a:rPr lang="en-US" dirty="0">
                <a:solidFill>
                  <a:srgbClr val="000000"/>
                </a:solidFill>
                <a:effectLst/>
                <a:ea typeface="Calibri" panose="020F0502020204030204" pitchFamily="34" charset="0"/>
              </a:rPr>
              <a:t>Bella</a:t>
            </a:r>
          </a:p>
          <a:p>
            <a:pPr marL="365760" lvl="1" indent="0">
              <a:buNone/>
            </a:pPr>
            <a:endParaRPr lang="en-US" dirty="0">
              <a:solidFill>
                <a:srgbClr val="000000"/>
              </a:solidFill>
              <a:effectLst/>
              <a:ea typeface="Calibri" panose="020F0502020204030204" pitchFamily="34" charset="0"/>
            </a:endParaRPr>
          </a:p>
          <a:p>
            <a:pPr marL="365760" lvl="1" indent="0">
              <a:buNone/>
            </a:pPr>
            <a:endParaRPr lang="en-US" dirty="0">
              <a:solidFill>
                <a:srgbClr val="000000"/>
              </a:solidFill>
              <a:effectLst/>
              <a:ea typeface="Calibri" panose="020F0502020204030204" pitchFamily="34" charset="0"/>
            </a:endParaRPr>
          </a:p>
          <a:p>
            <a:pPr marL="0" indent="0">
              <a:buNone/>
            </a:pPr>
            <a:r>
              <a:rPr lang="en-US" sz="2100" i="1" dirty="0">
                <a:solidFill>
                  <a:srgbClr val="222222"/>
                </a:solidFill>
                <a:effectLst/>
                <a:ea typeface="Times New Roman" panose="02020603050405020304" pitchFamily="18" charset="0"/>
              </a:rPr>
              <a:t>Having and </a:t>
            </a:r>
            <a:r>
              <a:rPr lang="en-US" sz="2100" b="1" i="1" dirty="0">
                <a:solidFill>
                  <a:srgbClr val="222222"/>
                </a:solidFill>
                <a:effectLst/>
                <a:ea typeface="Times New Roman" panose="02020603050405020304" pitchFamily="18" charset="0"/>
              </a:rPr>
              <a:t>watching the video recordings</a:t>
            </a:r>
            <a:r>
              <a:rPr lang="en-US" sz="2100" i="1" dirty="0">
                <a:solidFill>
                  <a:srgbClr val="222222"/>
                </a:solidFill>
                <a:effectLst/>
                <a:ea typeface="Times New Roman" panose="02020603050405020304" pitchFamily="18" charset="0"/>
              </a:rPr>
              <a:t> of my implementations allowed me to </a:t>
            </a:r>
            <a:r>
              <a:rPr lang="en-US" sz="2100" b="1" i="1" dirty="0">
                <a:solidFill>
                  <a:srgbClr val="222222"/>
                </a:solidFill>
                <a:effectLst/>
                <a:ea typeface="Times New Roman" panose="02020603050405020304" pitchFamily="18" charset="0"/>
              </a:rPr>
              <a:t>reflect on my lesson in a unique way</a:t>
            </a:r>
            <a:r>
              <a:rPr lang="en-US" sz="2100" i="1" dirty="0">
                <a:solidFill>
                  <a:srgbClr val="222222"/>
                </a:solidFill>
                <a:effectLst/>
                <a:ea typeface="Times New Roman" panose="02020603050405020304" pitchFamily="18" charset="0"/>
              </a:rPr>
              <a:t>.  With the cameras, I was able to go back and see not only how I presented the material but also how students responded.  </a:t>
            </a:r>
            <a:r>
              <a:rPr lang="en-US" sz="2100" b="1" i="1" dirty="0">
                <a:solidFill>
                  <a:srgbClr val="222222"/>
                </a:solidFill>
                <a:effectLst/>
                <a:ea typeface="Times New Roman" panose="02020603050405020304" pitchFamily="18" charset="0"/>
              </a:rPr>
              <a:t>In the moment, it is difficult to process or catch everything </a:t>
            </a:r>
            <a:r>
              <a:rPr lang="en-US" sz="2100" i="1" dirty="0">
                <a:solidFill>
                  <a:srgbClr val="222222"/>
                </a:solidFill>
                <a:effectLst/>
                <a:ea typeface="Times New Roman" panose="02020603050405020304" pitchFamily="18" charset="0"/>
              </a:rPr>
              <a:t>that is going on, but the camera allows for my ability to do that, giving me the </a:t>
            </a:r>
            <a:r>
              <a:rPr lang="en-US" sz="2100" b="1" i="1" dirty="0">
                <a:solidFill>
                  <a:srgbClr val="222222"/>
                </a:solidFill>
                <a:effectLst/>
                <a:ea typeface="Times New Roman" panose="02020603050405020304" pitchFamily="18" charset="0"/>
              </a:rPr>
              <a:t>opportunity to reflect </a:t>
            </a:r>
            <a:r>
              <a:rPr lang="en-US" sz="2100" i="1" dirty="0">
                <a:solidFill>
                  <a:srgbClr val="222222"/>
                </a:solidFill>
                <a:effectLst/>
                <a:ea typeface="Times New Roman" panose="02020603050405020304" pitchFamily="18" charset="0"/>
              </a:rPr>
              <a:t>on each individual part of the lesson even when I wasn’t able to in the moment</a:t>
            </a:r>
            <a:r>
              <a:rPr lang="en-US" sz="2100" dirty="0">
                <a:solidFill>
                  <a:srgbClr val="222222"/>
                </a:solidFill>
                <a:effectLst/>
                <a:ea typeface="Times New Roman" panose="02020603050405020304" pitchFamily="18" charset="0"/>
              </a:rPr>
              <a:t>. </a:t>
            </a:r>
          </a:p>
          <a:p>
            <a:pPr lvl="1"/>
            <a:r>
              <a:rPr lang="en-US" dirty="0">
                <a:solidFill>
                  <a:srgbClr val="222222"/>
                </a:solidFill>
              </a:rPr>
              <a:t>Francesca</a:t>
            </a:r>
            <a:endParaRPr lang="en-US" dirty="0"/>
          </a:p>
        </p:txBody>
      </p:sp>
    </p:spTree>
    <p:extLst>
      <p:ext uri="{BB962C8B-B14F-4D97-AF65-F5344CB8AC3E}">
        <p14:creationId xmlns:p14="http://schemas.microsoft.com/office/powerpoint/2010/main" val="3267291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F9D8-446F-4EE6-A255-92BDD2D15CA7}"/>
              </a:ext>
            </a:extLst>
          </p:cNvPr>
          <p:cNvSpPr>
            <a:spLocks noGrp="1"/>
          </p:cNvSpPr>
          <p:nvPr>
            <p:ph type="title"/>
          </p:nvPr>
        </p:nvSpPr>
        <p:spPr/>
        <p:txBody>
          <a:bodyPr/>
          <a:lstStyle/>
          <a:p>
            <a:r>
              <a:rPr lang="en-US" dirty="0"/>
              <a:t>Recommendations for Better Learning From the Videos </a:t>
            </a:r>
          </a:p>
        </p:txBody>
      </p:sp>
      <p:sp>
        <p:nvSpPr>
          <p:cNvPr id="4" name="Content Placeholder 3">
            <a:extLst>
              <a:ext uri="{FF2B5EF4-FFF2-40B4-BE49-F238E27FC236}">
                <a16:creationId xmlns:a16="http://schemas.microsoft.com/office/drawing/2014/main" id="{E6FAE856-0140-42F9-9789-7AA2DB96C547}"/>
              </a:ext>
            </a:extLst>
          </p:cNvPr>
          <p:cNvSpPr>
            <a:spLocks noGrp="1"/>
          </p:cNvSpPr>
          <p:nvPr>
            <p:ph sz="half" idx="1"/>
          </p:nvPr>
        </p:nvSpPr>
        <p:spPr>
          <a:xfrm>
            <a:off x="1751012" y="1600200"/>
            <a:ext cx="9625225" cy="4572000"/>
          </a:xfrm>
        </p:spPr>
        <p:txBody>
          <a:bodyPr>
            <a:normAutofit/>
          </a:bodyPr>
          <a:lstStyle/>
          <a:p>
            <a:r>
              <a:rPr lang="en-US" sz="3200" dirty="0">
                <a:effectLst/>
                <a:latin typeface="Times New Roman" panose="02020603050405020304" pitchFamily="18" charset="0"/>
                <a:ea typeface="Calibri" panose="020F0502020204030204" pitchFamily="34" charset="0"/>
              </a:rPr>
              <a:t>To better help PSTs learn from video, there can be parts added to the study to accomplish this.</a:t>
            </a:r>
            <a:endParaRPr lang="en-US" sz="3200" dirty="0">
              <a:latin typeface="Times New Roman" panose="02020603050405020304" pitchFamily="18" charset="0"/>
            </a:endParaRPr>
          </a:p>
          <a:p>
            <a:pPr lvl="1"/>
            <a:r>
              <a:rPr lang="en-US" sz="2800" dirty="0">
                <a:latin typeface="Times New Roman" panose="02020603050405020304" pitchFamily="18" charset="0"/>
              </a:rPr>
              <a:t>Interviews</a:t>
            </a:r>
          </a:p>
          <a:p>
            <a:pPr lvl="2"/>
            <a:r>
              <a:rPr lang="en-US" dirty="0">
                <a:effectLst/>
                <a:latin typeface="Times New Roman" panose="02020603050405020304" pitchFamily="18" charset="0"/>
                <a:ea typeface="Calibri" panose="020F0502020204030204" pitchFamily="34" charset="0"/>
              </a:rPr>
              <a:t>Asking series of questions that guide teachers through a process of lesson analysis to give them ideas what they should be concentrating on. </a:t>
            </a:r>
            <a:endParaRPr lang="en-US" sz="3600" dirty="0">
              <a:latin typeface="Times New Roman" panose="02020603050405020304" pitchFamily="18" charset="0"/>
            </a:endParaRPr>
          </a:p>
          <a:p>
            <a:pPr lvl="1"/>
            <a:r>
              <a:rPr lang="en-US" sz="2800" dirty="0">
                <a:latin typeface="Times New Roman" panose="02020603050405020304" pitchFamily="18" charset="0"/>
              </a:rPr>
              <a:t>Have the preservice teachers focus on one aspect of the lesson at a time.</a:t>
            </a:r>
            <a:endParaRPr lang="en-US" sz="2000" dirty="0">
              <a:latin typeface="Times New Roman" panose="02020603050405020304" pitchFamily="18" charset="0"/>
            </a:endParaRPr>
          </a:p>
          <a:p>
            <a:pPr lvl="1"/>
            <a:r>
              <a:rPr lang="en-US" sz="2800" dirty="0">
                <a:latin typeface="Times New Roman" panose="02020603050405020304" pitchFamily="18" charset="0"/>
              </a:rPr>
              <a:t>Share clips from the video with peers.</a:t>
            </a:r>
          </a:p>
          <a:p>
            <a:pPr lvl="1"/>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Have prospective teachers watch the video multiple time.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3600" dirty="0">
              <a:latin typeface="Times New Roman" panose="02020603050405020304" pitchFamily="18" charset="0"/>
            </a:endParaRPr>
          </a:p>
        </p:txBody>
      </p:sp>
    </p:spTree>
    <p:extLst>
      <p:ext uri="{BB962C8B-B14F-4D97-AF65-F5344CB8AC3E}">
        <p14:creationId xmlns:p14="http://schemas.microsoft.com/office/powerpoint/2010/main" val="114635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B079-2A91-48EC-BD9C-0EA596158EB2}"/>
              </a:ext>
            </a:extLst>
          </p:cNvPr>
          <p:cNvSpPr>
            <a:spLocks noGrp="1"/>
          </p:cNvSpPr>
          <p:nvPr>
            <p:ph type="title"/>
          </p:nvPr>
        </p:nvSpPr>
        <p:spPr>
          <a:xfrm>
            <a:off x="1751012" y="2286000"/>
            <a:ext cx="9782801" cy="1239837"/>
          </a:xfrm>
        </p:spPr>
        <p:txBody>
          <a:bodyPr>
            <a:normAutofit/>
          </a:bodyPr>
          <a:lstStyle/>
          <a:p>
            <a:pPr algn="ctr"/>
            <a:r>
              <a:rPr lang="en-US" sz="5400" dirty="0"/>
              <a:t>Questions?</a:t>
            </a:r>
          </a:p>
        </p:txBody>
      </p:sp>
    </p:spTree>
    <p:extLst>
      <p:ext uri="{BB962C8B-B14F-4D97-AF65-F5344CB8AC3E}">
        <p14:creationId xmlns:p14="http://schemas.microsoft.com/office/powerpoint/2010/main" val="2535435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44FD-656F-4153-993D-8CEF410D6CD4}"/>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72D25C1A-7D49-449B-90DC-7055044DADFD}"/>
              </a:ext>
            </a:extLst>
          </p:cNvPr>
          <p:cNvSpPr>
            <a:spLocks noGrp="1"/>
          </p:cNvSpPr>
          <p:nvPr>
            <p:ph sz="half" idx="2"/>
          </p:nvPr>
        </p:nvSpPr>
        <p:spPr>
          <a:xfrm>
            <a:off x="1751012" y="1524000"/>
            <a:ext cx="9625225" cy="4646168"/>
          </a:xfrm>
        </p:spPr>
        <p:txBody>
          <a:bodyPr/>
          <a:lstStyle/>
          <a:p>
            <a:r>
              <a:rPr lang="en-US" sz="1400" dirty="0">
                <a:effectLst/>
              </a:rPr>
              <a:t>Cambridge Dictionary. (n.d.). NOTICE | definition in the Cambridge English Dictionary. https://dictionary.cambridge.org/us/dictionary/english/notice. </a:t>
            </a:r>
          </a:p>
          <a:p>
            <a:r>
              <a:rPr lang="en-US" sz="1400" dirty="0">
                <a:effectLst/>
                <a:ea typeface="Times New Roman" panose="02020603050405020304" pitchFamily="18" charset="0"/>
              </a:rPr>
              <a:t>Friesen, N., &amp; </a:t>
            </a:r>
            <a:r>
              <a:rPr lang="en-US" sz="1400" dirty="0" err="1">
                <a:effectLst/>
                <a:ea typeface="Times New Roman" panose="02020603050405020304" pitchFamily="18" charset="0"/>
              </a:rPr>
              <a:t>Osguthorpe</a:t>
            </a:r>
            <a:r>
              <a:rPr lang="en-US" sz="1400" dirty="0">
                <a:effectLst/>
                <a:ea typeface="Times New Roman" panose="02020603050405020304" pitchFamily="18" charset="0"/>
              </a:rPr>
              <a:t>, R. (2017). Tact and the Pedagogical Triangle: The authenticity of teachers in relation. </a:t>
            </a:r>
            <a:r>
              <a:rPr lang="en-US" sz="1400" i="1" dirty="0">
                <a:effectLst/>
                <a:ea typeface="Times New Roman" panose="02020603050405020304" pitchFamily="18" charset="0"/>
              </a:rPr>
              <a:t>Teaching and Teacher Education,</a:t>
            </a:r>
            <a:r>
              <a:rPr lang="en-US" sz="1400" dirty="0">
                <a:effectLst/>
                <a:ea typeface="Times New Roman" panose="02020603050405020304" pitchFamily="18" charset="0"/>
              </a:rPr>
              <a:t> </a:t>
            </a:r>
            <a:r>
              <a:rPr lang="en-US" sz="1400" i="1" dirty="0">
                <a:effectLst/>
                <a:ea typeface="Times New Roman" panose="02020603050405020304" pitchFamily="18" charset="0"/>
              </a:rPr>
              <a:t>70</a:t>
            </a:r>
            <a:r>
              <a:rPr lang="en-US" sz="1400" dirty="0">
                <a:effectLst/>
                <a:ea typeface="Times New Roman" panose="02020603050405020304" pitchFamily="18" charset="0"/>
              </a:rPr>
              <a:t>, 255-264. doi:10.1016/j.tate.2017.11.023</a:t>
            </a:r>
            <a:endParaRPr lang="en-US" sz="1400" dirty="0">
              <a:effectLst/>
            </a:endParaRPr>
          </a:p>
          <a:p>
            <a:r>
              <a:rPr lang="en-US" sz="1400" dirty="0">
                <a:effectLst/>
              </a:rPr>
              <a:t>Luna, M. J., Russ, R. S., &amp; </a:t>
            </a:r>
            <a:r>
              <a:rPr lang="en-US" sz="1400" dirty="0" err="1">
                <a:effectLst/>
              </a:rPr>
              <a:t>Colestock</a:t>
            </a:r>
            <a:r>
              <a:rPr lang="en-US" sz="1400" dirty="0">
                <a:effectLst/>
              </a:rPr>
              <a:t>, A. A. (n.d.). TEACHER NOTICING IN-THE-MOMENT OF INSTRUCTION: THE CASE OF ONE HIGH-SCHOOL SCIENCE TEACHER. </a:t>
            </a:r>
            <a:r>
              <a:rPr lang="en-US" sz="1400" i="1" dirty="0">
                <a:effectLst/>
              </a:rPr>
              <a:t>Northwestern</a:t>
            </a:r>
            <a:r>
              <a:rPr lang="en-US" sz="1400" dirty="0">
                <a:effectLst/>
              </a:rPr>
              <a:t>. </a:t>
            </a:r>
          </a:p>
          <a:p>
            <a:r>
              <a:rPr lang="en-US" sz="1400" dirty="0">
                <a:effectLst/>
                <a:ea typeface="Calibri" panose="020F0502020204030204" pitchFamily="34" charset="0"/>
                <a:cs typeface="Times New Roman" panose="02020603050405020304" pitchFamily="18" charset="0"/>
              </a:rPr>
              <a:t>Korthagen, F. A. J., &amp; </a:t>
            </a:r>
            <a:r>
              <a:rPr lang="en-US" sz="1400" dirty="0" err="1">
                <a:effectLst/>
                <a:ea typeface="Calibri" panose="020F0502020204030204" pitchFamily="34" charset="0"/>
                <a:cs typeface="Times New Roman" panose="02020603050405020304" pitchFamily="18" charset="0"/>
              </a:rPr>
              <a:t>Kessels</a:t>
            </a:r>
            <a:r>
              <a:rPr lang="en-US" sz="1400" dirty="0">
                <a:effectLst/>
                <a:ea typeface="Calibri" panose="020F0502020204030204" pitchFamily="34" charset="0"/>
                <a:cs typeface="Times New Roman" panose="02020603050405020304" pitchFamily="18" charset="0"/>
              </a:rPr>
              <a:t>, J. P. A. M. (1999). Linking theory and practice: changing the pedagogy of teacher education. Educational Researcher, 28(4), 4e17.</a:t>
            </a:r>
            <a:endParaRPr lang="en-US" sz="1400" dirty="0">
              <a:effectLst/>
              <a:ea typeface="Times New Roman" panose="02020603050405020304" pitchFamily="18" charset="0"/>
            </a:endParaRPr>
          </a:p>
          <a:p>
            <a:r>
              <a:rPr lang="en-US" sz="1400" dirty="0">
                <a:effectLst/>
                <a:ea typeface="Times New Roman" panose="02020603050405020304" pitchFamily="18" charset="0"/>
              </a:rPr>
              <a:t>Mason, J. (2011). Noticing: Roots and Branches. In M. G. </a:t>
            </a:r>
            <a:r>
              <a:rPr lang="en-US" sz="1400" dirty="0" err="1">
                <a:effectLst/>
                <a:ea typeface="Times New Roman" panose="02020603050405020304" pitchFamily="18" charset="0"/>
              </a:rPr>
              <a:t>Sherin</a:t>
            </a:r>
            <a:r>
              <a:rPr lang="en-US" sz="1400" dirty="0">
                <a:effectLst/>
                <a:ea typeface="Times New Roman" panose="02020603050405020304" pitchFamily="18" charset="0"/>
              </a:rPr>
              <a:t>, V. R. Jacobs, &amp; R. A. Philipp (Authors), </a:t>
            </a:r>
            <a:r>
              <a:rPr lang="en-US" sz="1400" i="1" dirty="0">
                <a:effectLst/>
                <a:ea typeface="Times New Roman" panose="02020603050405020304" pitchFamily="18" charset="0"/>
              </a:rPr>
              <a:t>Mathematics teacher noticing: Seeing through teachers' eyes</a:t>
            </a:r>
            <a:r>
              <a:rPr lang="en-US" sz="1400" dirty="0">
                <a:effectLst/>
                <a:ea typeface="Times New Roman" panose="02020603050405020304" pitchFamily="18" charset="0"/>
              </a:rPr>
              <a:t> (pp. 3-14). New York, NY: Routledge.</a:t>
            </a:r>
          </a:p>
          <a:p>
            <a:pPr marL="0" marR="0">
              <a:lnSpc>
                <a:spcPct val="107000"/>
              </a:lnSpc>
              <a:spcBef>
                <a:spcPts val="0"/>
              </a:spcBef>
              <a:spcAft>
                <a:spcPts val="0"/>
              </a:spcAft>
            </a:pPr>
            <a:r>
              <a:rPr lang="en-US" sz="1400" dirty="0" err="1">
                <a:solidFill>
                  <a:srgbClr val="000000"/>
                </a:solidFill>
                <a:effectLst/>
                <a:ea typeface="Times New Roman" panose="02020603050405020304" pitchFamily="18" charset="0"/>
                <a:cs typeface="Times New Roman" panose="02020603050405020304" pitchFamily="18" charset="0"/>
              </a:rPr>
              <a:t>Sherin</a:t>
            </a:r>
            <a:r>
              <a:rPr lang="en-US" sz="1400" dirty="0">
                <a:solidFill>
                  <a:srgbClr val="000000"/>
                </a:solidFill>
                <a:effectLst/>
                <a:ea typeface="Times New Roman" panose="02020603050405020304" pitchFamily="18" charset="0"/>
                <a:cs typeface="Times New Roman" panose="02020603050405020304" pitchFamily="18" charset="0"/>
              </a:rPr>
              <a:t>, M. G., &amp; Han, S. Y. (2004). Teacher learning in the context of a video club.</a:t>
            </a:r>
            <a:endParaRPr lang="en-US" sz="1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solidFill>
                  <a:srgbClr val="000000"/>
                </a:solidFill>
                <a:ea typeface="Times New Roman" panose="02020603050405020304" pitchFamily="18" charset="0"/>
                <a:cs typeface="Times New Roman" panose="02020603050405020304" pitchFamily="18" charset="0"/>
              </a:rPr>
              <a:t>   </a:t>
            </a:r>
            <a:r>
              <a:rPr lang="en-US" sz="1400" dirty="0">
                <a:solidFill>
                  <a:srgbClr val="000000"/>
                </a:solidFill>
                <a:effectLst/>
                <a:ea typeface="Times New Roman" panose="02020603050405020304" pitchFamily="18" charset="0"/>
                <a:cs typeface="Times New Roman" panose="02020603050405020304" pitchFamily="18" charset="0"/>
              </a:rPr>
              <a:t>Teaching and Teacher Education, 20</a:t>
            </a:r>
            <a:r>
              <a:rPr lang="en-US" sz="1400" spc="495" dirty="0">
                <a:solidFill>
                  <a:srgbClr val="000000"/>
                </a:solidFill>
                <a:effectLst/>
                <a:ea typeface="Times New Roman" panose="02020603050405020304" pitchFamily="18" charset="0"/>
                <a:cs typeface="Times New Roman" panose="02020603050405020304" pitchFamily="18" charset="0"/>
              </a:rPr>
              <a:t>,163</a:t>
            </a:r>
            <a:r>
              <a:rPr lang="en-US" sz="1400" dirty="0">
                <a:solidFill>
                  <a:srgbClr val="000000"/>
                </a:solidFill>
                <a:effectLst/>
                <a:ea typeface="Times New Roman" panose="02020603050405020304" pitchFamily="18" charset="0"/>
                <a:cs typeface="Times New Roman" panose="02020603050405020304" pitchFamily="18" charset="0"/>
              </a:rPr>
              <a:t>e183</a:t>
            </a:r>
            <a:endParaRPr lang="en-US" sz="1400" dirty="0">
              <a:effectLst/>
              <a:ea typeface="Calibri" panose="020F0502020204030204" pitchFamily="34" charset="0"/>
              <a:cs typeface="Times New Roman" panose="02020603050405020304" pitchFamily="18" charset="0"/>
            </a:endParaRPr>
          </a:p>
          <a:p>
            <a:r>
              <a:rPr lang="en-US" sz="1800" dirty="0" err="1">
                <a:effectLst/>
                <a:ea typeface="Times New Roman" panose="02020603050405020304" pitchFamily="18" charset="0"/>
              </a:rPr>
              <a:t>Sherin</a:t>
            </a:r>
            <a:r>
              <a:rPr lang="en-US" sz="1800" dirty="0">
                <a:effectLst/>
                <a:ea typeface="Times New Roman" panose="02020603050405020304" pitchFamily="18" charset="0"/>
              </a:rPr>
              <a:t>, B., &amp; Star, J. R. (2011). Reflections on the Study of Teacher Noticing. In M. G. </a:t>
            </a:r>
            <a:r>
              <a:rPr lang="en-US" sz="1800" dirty="0" err="1">
                <a:effectLst/>
                <a:ea typeface="Times New Roman" panose="02020603050405020304" pitchFamily="18" charset="0"/>
              </a:rPr>
              <a:t>Sherin</a:t>
            </a:r>
            <a:r>
              <a:rPr lang="en-US" sz="1800" dirty="0">
                <a:effectLst/>
                <a:ea typeface="Times New Roman" panose="02020603050405020304" pitchFamily="18" charset="0"/>
              </a:rPr>
              <a:t>, V. R. Jacobs, &amp; R. A. Philipp (Authors), </a:t>
            </a:r>
            <a:r>
              <a:rPr lang="en-US" sz="1800" i="1" dirty="0">
                <a:effectLst/>
                <a:ea typeface="Times New Roman" panose="02020603050405020304" pitchFamily="18" charset="0"/>
              </a:rPr>
              <a:t>Mathematics teacher noticing: Seeing through teachers' eyes</a:t>
            </a:r>
            <a:r>
              <a:rPr lang="en-US" sz="1800" dirty="0">
                <a:effectLst/>
                <a:ea typeface="Times New Roman" panose="02020603050405020304" pitchFamily="18" charset="0"/>
              </a:rPr>
              <a:t> (pp. 66-78). New York, NY: Routledge.</a:t>
            </a:r>
          </a:p>
          <a:p>
            <a:endParaRPr lang="en-US" dirty="0"/>
          </a:p>
        </p:txBody>
      </p:sp>
    </p:spTree>
    <p:extLst>
      <p:ext uri="{BB962C8B-B14F-4D97-AF65-F5344CB8AC3E}">
        <p14:creationId xmlns:p14="http://schemas.microsoft.com/office/powerpoint/2010/main" val="338122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Introduction </a:t>
            </a:r>
          </a:p>
        </p:txBody>
      </p:sp>
      <p:sp>
        <p:nvSpPr>
          <p:cNvPr id="14" name="Content Placeholder 13"/>
          <p:cNvSpPr>
            <a:spLocks noGrp="1"/>
          </p:cNvSpPr>
          <p:nvPr>
            <p:ph idx="1"/>
          </p:nvPr>
        </p:nvSpPr>
        <p:spPr>
          <a:xfrm>
            <a:off x="1593436" y="1752600"/>
            <a:ext cx="9782801" cy="4572000"/>
          </a:xfrm>
        </p:spPr>
        <p:txBody>
          <a:bodyPr>
            <a:normAutofit/>
          </a:bodyPr>
          <a:lstStyle/>
          <a:p>
            <a:r>
              <a:rPr lang="en-US" dirty="0">
                <a:effectLst/>
                <a:ea typeface="Calibri" panose="020F0502020204030204" pitchFamily="34" charset="0"/>
              </a:rPr>
              <a:t>Problems that prospective teachers face:</a:t>
            </a:r>
          </a:p>
          <a:p>
            <a:pPr lvl="1"/>
            <a:r>
              <a:rPr lang="en-US" sz="2000" dirty="0">
                <a:effectLst/>
                <a:ea typeface="Calibri" panose="020F0502020204030204" pitchFamily="34" charset="0"/>
              </a:rPr>
              <a:t>Minimal classro</a:t>
            </a:r>
            <a:r>
              <a:rPr lang="en-US" sz="2000" dirty="0">
                <a:ea typeface="Calibri" panose="020F0502020204030204" pitchFamily="34" charset="0"/>
              </a:rPr>
              <a:t>om experience while obtaining their degree in education.</a:t>
            </a:r>
            <a:endParaRPr lang="en-US" sz="2000" dirty="0">
              <a:effectLst/>
              <a:ea typeface="Calibri" panose="020F0502020204030204" pitchFamily="34" charset="0"/>
            </a:endParaRPr>
          </a:p>
          <a:p>
            <a:pPr lvl="1"/>
            <a:r>
              <a:rPr lang="en-US" sz="2000" dirty="0">
                <a:effectLst/>
                <a:ea typeface="Calibri" panose="020F0502020204030204" pitchFamily="34" charset="0"/>
                <a:cs typeface="Times New Roman" panose="02020603050405020304" pitchFamily="18" charset="0"/>
              </a:rPr>
              <a:t>lack practice in linking pedagogical knowledge from the universities and actual classroom practice.</a:t>
            </a:r>
          </a:p>
          <a:p>
            <a:pPr lvl="1"/>
            <a:r>
              <a:rPr lang="en-US" sz="2000" dirty="0">
                <a:effectLst/>
                <a:ea typeface="Calibri" panose="020F0502020204030204" pitchFamily="34" charset="0"/>
                <a:cs typeface="Times New Roman" panose="02020603050405020304" pitchFamily="18" charset="0"/>
              </a:rPr>
              <a:t>do not have a good sense </a:t>
            </a:r>
            <a:r>
              <a:rPr lang="en-US" sz="2000">
                <a:effectLst/>
                <a:ea typeface="Calibri" panose="020F0502020204030204" pitchFamily="34" charset="0"/>
                <a:cs typeface="Times New Roman" panose="02020603050405020304" pitchFamily="18" charset="0"/>
              </a:rPr>
              <a:t>of what </a:t>
            </a:r>
            <a:r>
              <a:rPr lang="en-US" sz="2000" dirty="0">
                <a:effectLst/>
                <a:ea typeface="Calibri" panose="020F0502020204030204" pitchFamily="34" charset="0"/>
                <a:cs typeface="Times New Roman" panose="02020603050405020304" pitchFamily="18" charset="0"/>
              </a:rPr>
              <a:t>aspects of classroom practice to pay </a:t>
            </a:r>
            <a:r>
              <a:rPr lang="en-US" sz="2000">
                <a:effectLst/>
                <a:ea typeface="Calibri" panose="020F0502020204030204" pitchFamily="34" charset="0"/>
                <a:cs typeface="Times New Roman" panose="02020603050405020304" pitchFamily="18" charset="0"/>
              </a:rPr>
              <a:t>attention to.</a:t>
            </a:r>
            <a:endParaRPr lang="en-US" sz="2000" dirty="0">
              <a:effectLst/>
              <a:ea typeface="Calibri" panose="020F0502020204030204" pitchFamily="34" charset="0"/>
            </a:endParaRPr>
          </a:p>
          <a:p>
            <a:r>
              <a:rPr lang="en-US" dirty="0">
                <a:effectLst/>
                <a:ea typeface="Calibri" panose="020F0502020204030204" pitchFamily="34" charset="0"/>
              </a:rPr>
              <a:t>Possible fix - digital recordings of a classroom:</a:t>
            </a:r>
          </a:p>
          <a:p>
            <a:pPr lvl="1"/>
            <a:r>
              <a:rPr lang="en-US" sz="2000" dirty="0">
                <a:ea typeface="Calibri" panose="020F0502020204030204" pitchFamily="34" charset="0"/>
              </a:rPr>
              <a:t>Helps teachers better learn what to notice in a classroom</a:t>
            </a:r>
            <a:endParaRPr lang="en-US" sz="2000" dirty="0">
              <a:effectLst/>
              <a:ea typeface="Calibri" panose="020F0502020204030204" pitchFamily="34" charset="0"/>
            </a:endParaRPr>
          </a:p>
          <a:p>
            <a:pPr lvl="1"/>
            <a:r>
              <a:rPr lang="en-US" sz="2000" dirty="0">
                <a:ea typeface="Calibri" panose="020F0502020204030204" pitchFamily="34" charset="0"/>
              </a:rPr>
              <a:t>H</a:t>
            </a:r>
            <a:r>
              <a:rPr lang="en-US" sz="2000" dirty="0">
                <a:effectLst/>
                <a:ea typeface="Calibri" panose="020F0502020204030204" pitchFamily="34" charset="0"/>
              </a:rPr>
              <a:t>elps prospective teachers connect their university knowledge of teaching to classroom experience. </a:t>
            </a:r>
          </a:p>
          <a:p>
            <a:pPr lvl="1"/>
            <a:r>
              <a:rPr lang="en-US" sz="2000" dirty="0">
                <a:ea typeface="Calibri" panose="020F0502020204030204" pitchFamily="34" charset="0"/>
              </a:rPr>
              <a:t>Research suggest that analyzing a video recording of one’s own practice can help prospective mathematics teachers learn to become better teachers.</a:t>
            </a:r>
          </a:p>
          <a:p>
            <a:pPr lvl="1"/>
            <a:endParaRPr lang="en-US" sz="1400" dirty="0">
              <a:ea typeface="Calibri" panose="020F0502020204030204" pitchFamily="34" charset="0"/>
            </a:endParaRPr>
          </a:p>
          <a:p>
            <a:pPr lvl="1"/>
            <a:endParaRPr lang="en-US" sz="1400" dirty="0">
              <a:ea typeface="Calibri" panose="020F0502020204030204" pitchFamily="34" charset="0"/>
            </a:endParaRPr>
          </a:p>
        </p:txBody>
      </p:sp>
    </p:spTree>
    <p:extLst>
      <p:ext uri="{BB962C8B-B14F-4D97-AF65-F5344CB8AC3E}">
        <p14:creationId xmlns:p14="http://schemas.microsoft.com/office/powerpoint/2010/main" val="172042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FF295-D8D2-405A-94B0-9956772C2765}"/>
              </a:ext>
            </a:extLst>
          </p:cNvPr>
          <p:cNvSpPr>
            <a:spLocks noGrp="1"/>
          </p:cNvSpPr>
          <p:nvPr>
            <p:ph type="title"/>
          </p:nvPr>
        </p:nvSpPr>
        <p:spPr/>
        <p:txBody>
          <a:bodyPr>
            <a:normAutofit/>
          </a:bodyPr>
          <a:lstStyle/>
          <a:p>
            <a:r>
              <a:rPr lang="en-US" sz="4400" dirty="0"/>
              <a:t>Research Questions</a:t>
            </a:r>
          </a:p>
        </p:txBody>
      </p:sp>
      <p:sp>
        <p:nvSpPr>
          <p:cNvPr id="3" name="Content Placeholder 2">
            <a:extLst>
              <a:ext uri="{FF2B5EF4-FFF2-40B4-BE49-F238E27FC236}">
                <a16:creationId xmlns:a16="http://schemas.microsoft.com/office/drawing/2014/main" id="{EA04DCB2-B022-45F5-AB6B-C8E86FC325AA}"/>
              </a:ext>
            </a:extLst>
          </p:cNvPr>
          <p:cNvSpPr>
            <a:spLocks noGrp="1"/>
          </p:cNvSpPr>
          <p:nvPr>
            <p:ph idx="1"/>
          </p:nvPr>
        </p:nvSpPr>
        <p:spPr/>
        <p:txBody>
          <a:bodyPr/>
          <a:lstStyle/>
          <a:p>
            <a:pPr marL="0" indent="0">
              <a:buNone/>
            </a:pPr>
            <a:endParaRPr lang="en-US" sz="3200" dirty="0">
              <a:ea typeface="Calibri" panose="020F0502020204030204" pitchFamily="34" charset="0"/>
            </a:endParaRPr>
          </a:p>
          <a:p>
            <a:r>
              <a:rPr lang="en-US" sz="3200" dirty="0">
                <a:ea typeface="Calibri" panose="020F0502020204030204" pitchFamily="34" charset="0"/>
              </a:rPr>
              <a:t>What do prospective secondary teachers</a:t>
            </a:r>
            <a:r>
              <a:rPr lang="en-US" sz="3200" dirty="0">
                <a:effectLst/>
              </a:rPr>
              <a:t> notice when they watch digital recordings of their own teaching?</a:t>
            </a:r>
          </a:p>
          <a:p>
            <a:pPr marL="0" indent="0">
              <a:buNone/>
            </a:pPr>
            <a:endParaRPr lang="en-US" sz="3200" dirty="0">
              <a:effectLst/>
            </a:endParaRPr>
          </a:p>
          <a:p>
            <a:r>
              <a:rPr lang="en-US" sz="3200" dirty="0"/>
              <a:t>W</a:t>
            </a:r>
            <a:r>
              <a:rPr lang="en-US" sz="3200" dirty="0">
                <a:effectLst/>
              </a:rPr>
              <a:t>hat exactly do they learn in the process</a:t>
            </a:r>
            <a:r>
              <a:rPr lang="en-US" sz="3200" dirty="0"/>
              <a:t> of reflecting on their teaching?</a:t>
            </a:r>
            <a:endParaRPr lang="en-US" sz="3200" dirty="0">
              <a:ea typeface="Calibri" panose="020F0502020204030204" pitchFamily="34" charset="0"/>
            </a:endParaRPr>
          </a:p>
          <a:p>
            <a:endParaRPr lang="en-US" dirty="0"/>
          </a:p>
        </p:txBody>
      </p:sp>
    </p:spTree>
    <p:extLst>
      <p:ext uri="{BB962C8B-B14F-4D97-AF65-F5344CB8AC3E}">
        <p14:creationId xmlns:p14="http://schemas.microsoft.com/office/powerpoint/2010/main" val="2300731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36" y="152400"/>
            <a:ext cx="9782801" cy="1239837"/>
          </a:xfrm>
        </p:spPr>
        <p:txBody>
          <a:bodyPr/>
          <a:lstStyle/>
          <a:p>
            <a:r>
              <a:rPr lang="en-US" dirty="0"/>
              <a:t>Teacher Noticing</a:t>
            </a:r>
          </a:p>
        </p:txBody>
      </p:sp>
      <p:sp>
        <p:nvSpPr>
          <p:cNvPr id="4" name="Content Placeholder 3">
            <a:extLst>
              <a:ext uri="{FF2B5EF4-FFF2-40B4-BE49-F238E27FC236}">
                <a16:creationId xmlns:a16="http://schemas.microsoft.com/office/drawing/2014/main" id="{74A159D4-EC99-4AC3-8E3E-A4F5468E2AA4}"/>
              </a:ext>
            </a:extLst>
          </p:cNvPr>
          <p:cNvSpPr>
            <a:spLocks noGrp="1"/>
          </p:cNvSpPr>
          <p:nvPr>
            <p:ph idx="1"/>
          </p:nvPr>
        </p:nvSpPr>
        <p:spPr/>
        <p:txBody>
          <a:bodyPr>
            <a:normAutofit fontScale="92500" lnSpcReduction="10000"/>
          </a:bodyPr>
          <a:lstStyle/>
          <a:p>
            <a:pPr marL="0" indent="0">
              <a:buNone/>
            </a:pPr>
            <a:endParaRPr lang="en-US" dirty="0"/>
          </a:p>
          <a:p>
            <a:pPr lvl="1"/>
            <a:r>
              <a:rPr lang="en-US" dirty="0"/>
              <a:t>General Definition: Act of observing or recognizing something (Cambridge Dictionary).</a:t>
            </a:r>
          </a:p>
          <a:p>
            <a:pPr marL="365760" lvl="1" indent="0">
              <a:buNone/>
            </a:pPr>
            <a:endParaRPr lang="en-US" dirty="0"/>
          </a:p>
          <a:p>
            <a:pPr lvl="1"/>
            <a:r>
              <a:rPr lang="en-US" dirty="0"/>
              <a:t>Teacher Noticing: “the process through which teachers manage the ‘blooming, buzzing confusion of sensory data’ with which they are faced, that is, the ongoing information with which they are presented during instruction” (Mason, 2011)</a:t>
            </a:r>
          </a:p>
          <a:p>
            <a:pPr marL="365760" lvl="1" indent="0">
              <a:buNone/>
            </a:pPr>
            <a:endParaRPr lang="en-US" dirty="0"/>
          </a:p>
          <a:p>
            <a:pPr lvl="1"/>
            <a:r>
              <a:rPr lang="en-US" dirty="0"/>
              <a:t>Promotes adaptive and responsive teaching (Luna et al.)</a:t>
            </a:r>
          </a:p>
          <a:p>
            <a:pPr lvl="1"/>
            <a:endParaRPr lang="en-US" dirty="0"/>
          </a:p>
          <a:p>
            <a:pPr lvl="1"/>
            <a:r>
              <a:rPr lang="en-US" dirty="0"/>
              <a:t>Influenced by several different factors (Luna et al.)</a:t>
            </a:r>
          </a:p>
          <a:p>
            <a:pPr lvl="2"/>
            <a:r>
              <a:rPr lang="en-US" dirty="0"/>
              <a:t>Prior experience</a:t>
            </a:r>
          </a:p>
          <a:p>
            <a:pPr lvl="2"/>
            <a:r>
              <a:rPr lang="en-US" dirty="0"/>
              <a:t>Context</a:t>
            </a:r>
          </a:p>
        </p:txBody>
      </p:sp>
    </p:spTree>
    <p:extLst>
      <p:ext uri="{BB962C8B-B14F-4D97-AF65-F5344CB8AC3E}">
        <p14:creationId xmlns:p14="http://schemas.microsoft.com/office/powerpoint/2010/main" val="57191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DAFD-836F-4B53-99AB-A67CADB541AB}"/>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FC340ABD-4C17-495F-B2A1-15E404CE958E}"/>
              </a:ext>
            </a:extLst>
          </p:cNvPr>
          <p:cNvSpPr>
            <a:spLocks noGrp="1"/>
          </p:cNvSpPr>
          <p:nvPr>
            <p:ph idx="1"/>
          </p:nvPr>
        </p:nvSpPr>
        <p:spPr/>
        <p:txBody>
          <a:bodyPr/>
          <a:lstStyle/>
          <a:p>
            <a:r>
              <a:rPr lang="en-US" dirty="0"/>
              <a:t>9 Prospective Teachers enrolled in MATH 797: Senior Seminar in 2019</a:t>
            </a:r>
          </a:p>
          <a:p>
            <a:r>
              <a:rPr lang="en-US" dirty="0"/>
              <a:t>Each Prospective Teacher had . . . </a:t>
            </a:r>
          </a:p>
          <a:p>
            <a:pPr lvl="1"/>
            <a:r>
              <a:rPr lang="en-US" dirty="0"/>
              <a:t>50-minute digital recording of them teaching a group of students from a local high-school</a:t>
            </a:r>
          </a:p>
          <a:p>
            <a:pPr lvl="2"/>
            <a:r>
              <a:rPr lang="en-US" dirty="0"/>
              <a:t>360</a:t>
            </a:r>
            <a:r>
              <a:rPr lang="en-US" dirty="0">
                <a:latin typeface="Cambria Math" panose="02040503050406030204" pitchFamily="18" charset="0"/>
                <a:ea typeface="Cambria Math" panose="02040503050406030204" pitchFamily="18" charset="0"/>
              </a:rPr>
              <a:t>°</a:t>
            </a:r>
            <a:r>
              <a:rPr lang="en-US" dirty="0"/>
              <a:t> camera to capture both the teacher and the students</a:t>
            </a:r>
          </a:p>
          <a:p>
            <a:pPr lvl="1"/>
            <a:r>
              <a:rPr lang="en-US" dirty="0"/>
              <a:t>Written comments made by the PSTs while watching the video recordings</a:t>
            </a:r>
          </a:p>
          <a:p>
            <a:pPr lvl="1"/>
            <a:r>
              <a:rPr lang="en-US" dirty="0"/>
              <a:t>Implementation report on their teaching</a:t>
            </a:r>
          </a:p>
          <a:p>
            <a:pPr lvl="1"/>
            <a:r>
              <a:rPr lang="en-US" dirty="0"/>
              <a:t>End of semester essay summarizing the course experiences</a:t>
            </a:r>
          </a:p>
          <a:p>
            <a:pPr marL="365760" lvl="1" indent="0">
              <a:buNone/>
            </a:pPr>
            <a:endParaRPr lang="en-US" dirty="0"/>
          </a:p>
        </p:txBody>
      </p:sp>
    </p:spTree>
    <p:extLst>
      <p:ext uri="{BB962C8B-B14F-4D97-AF65-F5344CB8AC3E}">
        <p14:creationId xmlns:p14="http://schemas.microsoft.com/office/powerpoint/2010/main" val="2420355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09" y="-62100"/>
            <a:ext cx="10063576" cy="1239837"/>
          </a:xfrm>
        </p:spPr>
        <p:txBody>
          <a:bodyPr/>
          <a:lstStyle/>
          <a:p>
            <a:r>
              <a:rPr lang="en-US" dirty="0"/>
              <a:t>Sample of Video and Comments made by PSTs </a:t>
            </a:r>
          </a:p>
        </p:txBody>
      </p:sp>
      <p:pic>
        <p:nvPicPr>
          <p:cNvPr id="7" name="Picture 6">
            <a:extLst>
              <a:ext uri="{FF2B5EF4-FFF2-40B4-BE49-F238E27FC236}">
                <a16:creationId xmlns:a16="http://schemas.microsoft.com/office/drawing/2014/main" id="{E379E84B-9FDC-4494-8FA6-6AC44E65DA8A}"/>
              </a:ext>
            </a:extLst>
          </p:cNvPr>
          <p:cNvPicPr>
            <a:picLocks noChangeAspect="1"/>
          </p:cNvPicPr>
          <p:nvPr/>
        </p:nvPicPr>
        <p:blipFill rotWithShape="1">
          <a:blip r:embed="rId4"/>
          <a:srcRect t="7885" r="1918" b="59993"/>
          <a:stretch/>
        </p:blipFill>
        <p:spPr>
          <a:xfrm>
            <a:off x="1908588" y="4724399"/>
            <a:ext cx="9601200" cy="2133600"/>
          </a:xfrm>
          <a:prstGeom prst="rect">
            <a:avLst/>
          </a:prstGeom>
        </p:spPr>
      </p:pic>
      <p:pic>
        <p:nvPicPr>
          <p:cNvPr id="5" name="Bella_Nov 7_2 (2)_Trim">
            <a:hlinkClick r:id="" action="ppaction://media"/>
            <a:extLst>
              <a:ext uri="{FF2B5EF4-FFF2-40B4-BE49-F238E27FC236}">
                <a16:creationId xmlns:a16="http://schemas.microsoft.com/office/drawing/2014/main" id="{F61A0D62-8013-49D5-84BE-29454FEE6586}"/>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3275012" y="1239837"/>
            <a:ext cx="6758936" cy="3380581"/>
          </a:xfrm>
        </p:spPr>
      </p:pic>
    </p:spTree>
    <p:extLst>
      <p:ext uri="{BB962C8B-B14F-4D97-AF65-F5344CB8AC3E}">
        <p14:creationId xmlns:p14="http://schemas.microsoft.com/office/powerpoint/2010/main" val="259333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7ADC1641-3556-4F72-961D-DB1CA1BDB69A}"/>
              </a:ext>
            </a:extLst>
          </p:cNvPr>
          <p:cNvSpPr>
            <a:spLocks noChangeArrowheads="1"/>
          </p:cNvSpPr>
          <p:nvPr/>
        </p:nvSpPr>
        <p:spPr bwMode="auto">
          <a:xfrm>
            <a:off x="1577334" y="0"/>
            <a:ext cx="9782801" cy="9604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kumimoji="0" lang="en-US" altLang="en-US" sz="3600" b="1" i="0" u="sng" strike="noStrike" cap="none" normalizeH="0" baseline="0" dirty="0">
                <a:ln>
                  <a:noFill/>
                </a:ln>
                <a:solidFill>
                  <a:schemeClr val="tx1">
                    <a:lumMod val="75000"/>
                  </a:schemeClr>
                </a:solidFill>
                <a:effectLst/>
                <a:latin typeface="+mj-lt"/>
                <a:ea typeface="+mj-ea"/>
                <a:cs typeface="+mj-cs"/>
              </a:rPr>
              <a:t>Francesca</a:t>
            </a:r>
            <a:endParaRPr kumimoji="0" lang="en-US" altLang="en-US" sz="3600" b="0" i="0" u="none" strike="noStrike" cap="none" normalizeH="0" baseline="0" dirty="0">
              <a:ln>
                <a:noFill/>
              </a:ln>
              <a:solidFill>
                <a:schemeClr val="tx1">
                  <a:lumMod val="75000"/>
                </a:schemeClr>
              </a:solidFill>
              <a:effectLst/>
              <a:latin typeface="+mj-lt"/>
              <a:ea typeface="+mj-ea"/>
              <a:cs typeface="+mj-cs"/>
            </a:endParaRPr>
          </a:p>
        </p:txBody>
      </p:sp>
      <p:graphicFrame>
        <p:nvGraphicFramePr>
          <p:cNvPr id="12" name="Table 11">
            <a:extLst>
              <a:ext uri="{FF2B5EF4-FFF2-40B4-BE49-F238E27FC236}">
                <a16:creationId xmlns:a16="http://schemas.microsoft.com/office/drawing/2014/main" id="{D282128B-BFD6-4113-AC99-689A8CB7ADE9}"/>
              </a:ext>
            </a:extLst>
          </p:cNvPr>
          <p:cNvGraphicFramePr>
            <a:graphicFrameLocks noGrp="1"/>
          </p:cNvGraphicFramePr>
          <p:nvPr>
            <p:extLst>
              <p:ext uri="{D42A27DB-BD31-4B8C-83A1-F6EECF244321}">
                <p14:modId xmlns:p14="http://schemas.microsoft.com/office/powerpoint/2010/main" val="2038569073"/>
              </p:ext>
            </p:extLst>
          </p:nvPr>
        </p:nvGraphicFramePr>
        <p:xfrm>
          <a:off x="1577334" y="1087437"/>
          <a:ext cx="10003478" cy="5536951"/>
        </p:xfrm>
        <a:graphic>
          <a:graphicData uri="http://schemas.openxmlformats.org/drawingml/2006/table">
            <a:tbl>
              <a:tblPr firstRow="1" firstCol="1" bandRow="1"/>
              <a:tblGrid>
                <a:gridCol w="4364678">
                  <a:extLst>
                    <a:ext uri="{9D8B030D-6E8A-4147-A177-3AD203B41FA5}">
                      <a16:colId xmlns:a16="http://schemas.microsoft.com/office/drawing/2014/main" val="2437303867"/>
                    </a:ext>
                  </a:extLst>
                </a:gridCol>
                <a:gridCol w="3733800">
                  <a:extLst>
                    <a:ext uri="{9D8B030D-6E8A-4147-A177-3AD203B41FA5}">
                      <a16:colId xmlns:a16="http://schemas.microsoft.com/office/drawing/2014/main" val="3027038257"/>
                    </a:ext>
                  </a:extLst>
                </a:gridCol>
                <a:gridCol w="1905000">
                  <a:extLst>
                    <a:ext uri="{9D8B030D-6E8A-4147-A177-3AD203B41FA5}">
                      <a16:colId xmlns:a16="http://schemas.microsoft.com/office/drawing/2014/main" val="63647073"/>
                    </a:ext>
                  </a:extLst>
                </a:gridCol>
              </a:tblGrid>
              <a:tr h="838199">
                <a:tc>
                  <a:txBody>
                    <a:bodyPr/>
                    <a:lstStyle/>
                    <a:p>
                      <a:pPr marL="0" marR="0" algn="l" fontAlgn="t">
                        <a:lnSpc>
                          <a:spcPct val="107000"/>
                        </a:lnSpc>
                        <a:spcBef>
                          <a:spcPts val="0"/>
                        </a:spcBef>
                        <a:spcAft>
                          <a:spcPts val="0"/>
                        </a:spcAft>
                      </a:pPr>
                      <a:r>
                        <a:rPr lang="en-US" sz="2000" b="1" i="0" u="sng"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My Noticing</a:t>
                      </a:r>
                      <a:endParaRPr lang="en-US" sz="2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000" b="1" i="0" u="sng"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Francesca’s Comments</a:t>
                      </a:r>
                      <a:endParaRPr lang="en-US" sz="2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800" b="1" i="0" u="sng"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Interpretation of Francesca’s Comments</a:t>
                      </a:r>
                      <a:endParaRPr lang="en-US" sz="18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296171"/>
                  </a:ext>
                </a:extLst>
              </a:tr>
              <a:tr h="4648693">
                <a:tc>
                  <a:txBody>
                    <a:bodyPr/>
                    <a:lstStyle/>
                    <a:p>
                      <a:pPr marL="0" marR="0" algn="l" fontAlgn="t">
                        <a:lnSpc>
                          <a:spcPct val="107000"/>
                        </a:lnSpc>
                        <a:spcBef>
                          <a:spcPts val="0"/>
                        </a:spcBef>
                        <a:spcAft>
                          <a:spcPts val="0"/>
                        </a:spcAft>
                      </a:pPr>
                      <a:r>
                        <a:rPr lang="en-US" sz="1050" b="1"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Francesca_Nov7_1</a:t>
                      </a:r>
                      <a:endParaRPr lang="en-US" sz="1050" b="1"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1:30 – Francesca tells the students what they will be doing today.</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2:20 – Francesca has her students complete the first activity.</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2:30 – A student is confused and asks Francesca that doesn’t the first problem already solved for x. Francesca tells him that he must show his work on how he got x.</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4:20 – Francesca notices that a student got x=5 for the first equation in the first problem. The student got this by thinking what plus 8 equals 13, instead of isolating the variable. Francesca tries to probe her thinking by asking how she could isolate the variable. The student is confused and doesn’t know. So, she explains to the student to subtract the 8 on both side. The student continues to do the problem with some issues.</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5:50 – A student in another group asks her peers if x can be anything for the equation 3x=9. I wonder what her thought process was here. The groups discuss the answer.</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7:15 – Francesca goes over to a group and asks how a group is doing. They are confused. She tells them to erase what they have, not even asking what they were thinking. She walks through the group on how to do the problem.</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10:14 – Francesca asks a group who is struggling if they remember PEMDAS. They all say yes. She tells them to start with distributing the 2 in the last problem on the first page. This is confusing since the next step would be subtraction not multiplication or division. So, its more reverse PEMDAS.</a:t>
                      </a:r>
                      <a:endParaRPr lang="en-US" sz="1000" b="0" i="0" u="none" strike="noStrike" dirty="0">
                        <a:solidFill>
                          <a:schemeClr val="tx1"/>
                        </a:solidFill>
                        <a:effectLst/>
                        <a:latin typeface="Arial" panose="020B0604020202020204" pitchFamily="34" charset="0"/>
                      </a:endParaRPr>
                    </a:p>
                    <a:p>
                      <a:pPr marL="347472" marR="0" indent="-347472" algn="l" fontAlgn="t">
                        <a:lnSpc>
                          <a:spcPct val="107000"/>
                        </a:lnSpc>
                        <a:spcBef>
                          <a:spcPts val="0"/>
                        </a:spcBef>
                        <a:spcAft>
                          <a:spcPts val="0"/>
                        </a:spcAft>
                      </a:pPr>
                      <a:r>
                        <a:rPr lang="en-US" sz="100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11:00 -Francesca asks a student how they got zero as one of the answers. The student didn’t show any work. Show Francsca tells the student she wants her to show work. The student says, “I’m Stupid!” and immediately gives up. Francesca quickly replies, “now you aren’t, you haven’t done this in a year, so you just don’t remember.” I thought this fast reply was good and helped this student gain more confidence.</a:t>
                      </a:r>
                      <a:endParaRPr lang="en-US" sz="1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solidFill>
                            <a:srgbClr val="00B050"/>
                          </a:solidFill>
                          <a:effectLst/>
                          <a:latin typeface="Helvetica"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5:20</a:t>
                      </a: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 So far I began by introducing the topics we were going to be working on in our lesson. Then, we began a worksheet and I asked the students to determine if the two equations in each part were equivalent or not. The students quickly understood the first problem as they were able to do it in their heads without actually solving using the steps to isolate variables in linear equations. In this moment I see that one girl is particularly struggling with understanding how to show the steps of isolating, and with this I start to walk through step by step with her until she successfully isolated the variable. It was interesting to me to see how the children quickly could do it in their head but could not express their work.</a:t>
                      </a:r>
                      <a:endParaRPr lang="en-US" sz="20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20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20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dirty="0">
                          <a:solidFill>
                            <a:srgbClr val="00B050"/>
                          </a:solidFill>
                          <a:effectLst/>
                          <a:latin typeface="Helvetica"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11:00</a:t>
                      </a:r>
                      <a:r>
                        <a:rPr lang="en-US" sz="1000" b="0" i="0" u="none" strike="noStrike" dirty="0">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 - The students are still working on the same part of the worksheet as before, isolating the variables and deciding if the equations are equivalent. They struggled more with this than anticipated and with this I had to devote more attention than planned to help students successfully complete the steps. In this moment a girl who has already completed two correctly was struggling and because she didn't know the answer called herself stupid. I attempted to quickly redirect this comment as she was actually doing a good job in regards to the fact that they hadn't done this material in a year.</a:t>
                      </a:r>
                      <a:endParaRPr lang="en-US" sz="20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Francesca explains that her students are completing the first page of the packet. Most students easily complete the first problem, but Francesca notices one student struggles with isolating the variable. Francesca helps this step-by-step.</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l" fontAlgn="t">
                        <a:lnSpc>
                          <a:spcPct val="107000"/>
                        </a:lnSpc>
                        <a:spcBef>
                          <a:spcPts val="0"/>
                        </a:spcBef>
                        <a:spcAft>
                          <a:spcPts val="0"/>
                        </a:spcAft>
                      </a:pP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solidFill>
                          <a:schemeClr val="tx1"/>
                        </a:solidFill>
                        <a:effectLst/>
                        <a:latin typeface="Arial" panose="020B0604020202020204" pitchFamily="34" charset="0"/>
                      </a:endParaRPr>
                    </a:p>
                    <a:p>
                      <a:pPr marL="0" marR="0" algn="l" fontAlgn="t">
                        <a:lnSpc>
                          <a:spcPct val="107000"/>
                        </a:lnSpc>
                        <a:spcBef>
                          <a:spcPts val="0"/>
                        </a:spcBef>
                        <a:spcAft>
                          <a:spcPts val="0"/>
                        </a:spcAft>
                      </a:pPr>
                      <a:r>
                        <a:rPr lang="en-US" sz="1050" b="0" i="0" u="none" strike="noStrik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also noticed this! Francesca redirected a comment made by a student who called herself stupid. </a:t>
                      </a:r>
                      <a:endParaRPr lang="en-US" sz="2400" b="0" i="0" u="none" strike="noStrike" dirty="0">
                        <a:solidFill>
                          <a:schemeClr val="tx1"/>
                        </a:solidFill>
                        <a:effectLst/>
                        <a:latin typeface="Arial" panose="020B0604020202020204" pitchFamily="34" charset="0"/>
                      </a:endParaRPr>
                    </a:p>
                  </a:txBody>
                  <a:tcPr marL="55922" marR="55922" marT="776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925460"/>
                  </a:ext>
                </a:extLst>
              </a:tr>
            </a:tbl>
          </a:graphicData>
        </a:graphic>
      </p:graphicFrame>
    </p:spTree>
    <p:extLst>
      <p:ext uri="{BB962C8B-B14F-4D97-AF65-F5344CB8AC3E}">
        <p14:creationId xmlns:p14="http://schemas.microsoft.com/office/powerpoint/2010/main" val="336357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210" y="304800"/>
            <a:ext cx="9782801" cy="884237"/>
          </a:xfrm>
        </p:spPr>
        <p:txBody>
          <a:bodyPr/>
          <a:lstStyle/>
          <a:p>
            <a:r>
              <a:rPr lang="en-US" dirty="0"/>
              <a:t>Categories of Noticing</a:t>
            </a:r>
          </a:p>
        </p:txBody>
      </p:sp>
      <p:graphicFrame>
        <p:nvGraphicFramePr>
          <p:cNvPr id="6" name="Table 10">
            <a:extLst>
              <a:ext uri="{FF2B5EF4-FFF2-40B4-BE49-F238E27FC236}">
                <a16:creationId xmlns:a16="http://schemas.microsoft.com/office/drawing/2014/main" id="{1886E514-F177-492F-86AC-32F96355E18C}"/>
              </a:ext>
            </a:extLst>
          </p:cNvPr>
          <p:cNvGraphicFramePr>
            <a:graphicFrameLocks noGrp="1"/>
          </p:cNvGraphicFramePr>
          <p:nvPr>
            <p:ph sz="half" idx="1"/>
            <p:extLst>
              <p:ext uri="{D42A27DB-BD31-4B8C-83A1-F6EECF244321}">
                <p14:modId xmlns:p14="http://schemas.microsoft.com/office/powerpoint/2010/main" val="289554688"/>
              </p:ext>
            </p:extLst>
          </p:nvPr>
        </p:nvGraphicFramePr>
        <p:xfrm>
          <a:off x="1446928" y="1189037"/>
          <a:ext cx="10051363" cy="5377815"/>
        </p:xfrm>
        <a:graphic>
          <a:graphicData uri="http://schemas.openxmlformats.org/drawingml/2006/table">
            <a:tbl>
              <a:tblPr firstRow="1" bandRow="1">
                <a:tableStyleId>{073A0DAA-6AF3-43AB-8588-CEC1D06C72B9}</a:tableStyleId>
              </a:tblPr>
              <a:tblGrid>
                <a:gridCol w="2742484">
                  <a:extLst>
                    <a:ext uri="{9D8B030D-6E8A-4147-A177-3AD203B41FA5}">
                      <a16:colId xmlns:a16="http://schemas.microsoft.com/office/drawing/2014/main" val="3583369092"/>
                    </a:ext>
                  </a:extLst>
                </a:gridCol>
                <a:gridCol w="7308879">
                  <a:extLst>
                    <a:ext uri="{9D8B030D-6E8A-4147-A177-3AD203B41FA5}">
                      <a16:colId xmlns:a16="http://schemas.microsoft.com/office/drawing/2014/main" val="353735350"/>
                    </a:ext>
                  </a:extLst>
                </a:gridCol>
              </a:tblGrid>
              <a:tr h="457200">
                <a:tc>
                  <a:txBody>
                    <a:bodyPr/>
                    <a:lstStyle/>
                    <a:p>
                      <a:pPr algn="ctr"/>
                      <a:r>
                        <a:rPr lang="en-US" dirty="0">
                          <a:solidFill>
                            <a:schemeClr val="bg1"/>
                          </a:solidFill>
                        </a:rPr>
                        <a:t>Category Name</a:t>
                      </a:r>
                    </a:p>
                  </a:txBody>
                  <a:tcPr>
                    <a:solidFill>
                      <a:schemeClr val="bg1">
                        <a:lumMod val="65000"/>
                      </a:schemeClr>
                    </a:solidFill>
                  </a:tcPr>
                </a:tc>
                <a:tc>
                  <a:txBody>
                    <a:bodyPr/>
                    <a:lstStyle/>
                    <a:p>
                      <a:pPr algn="ctr"/>
                      <a:r>
                        <a:rPr lang="en-US" dirty="0">
                          <a:solidFill>
                            <a:schemeClr val="bg1"/>
                          </a:solidFill>
                        </a:rPr>
                        <a:t>Category Description</a:t>
                      </a:r>
                    </a:p>
                  </a:txBody>
                  <a:tcPr>
                    <a:solidFill>
                      <a:schemeClr val="bg1">
                        <a:lumMod val="65000"/>
                      </a:schemeClr>
                    </a:solidFill>
                  </a:tcPr>
                </a:tc>
                <a:extLst>
                  <a:ext uri="{0D108BD9-81ED-4DB2-BD59-A6C34878D82A}">
                    <a16:rowId xmlns:a16="http://schemas.microsoft.com/office/drawing/2014/main" val="103809397"/>
                  </a:ext>
                </a:extLst>
              </a:tr>
              <a:tr h="600075">
                <a:tc>
                  <a:txBody>
                    <a:bodyPr/>
                    <a:lstStyle/>
                    <a:p>
                      <a:r>
                        <a:rPr lang="en-US" b="1" dirty="0">
                          <a:solidFill>
                            <a:srgbClr val="7030A0"/>
                          </a:solidFill>
                        </a:rPr>
                        <a:t>Content</a:t>
                      </a:r>
                    </a:p>
                  </a:txBody>
                  <a:tcPr>
                    <a:solidFill>
                      <a:srgbClr val="9999FF"/>
                    </a:solidFill>
                  </a:tcPr>
                </a:tc>
                <a:tc>
                  <a:txBody>
                    <a:bodyPr/>
                    <a:lstStyle/>
                    <a:p>
                      <a:pPr algn="ctr"/>
                      <a:r>
                        <a:rPr lang="en-US" sz="1400" kern="1200" dirty="0">
                          <a:solidFill>
                            <a:schemeClr val="dk1"/>
                          </a:solidFill>
                          <a:effectLst/>
                          <a:latin typeface="+mn-lt"/>
                          <a:ea typeface="+mn-ea"/>
                          <a:cs typeface="+mn-cs"/>
                        </a:rPr>
                        <a:t>Prospective teacher reflects on a specific part of their lesson. This includes explaining what the PST planned and why the PST put it in the lesson.</a:t>
                      </a:r>
                      <a:endParaRPr lang="en-US" sz="1400" dirty="0"/>
                    </a:p>
                  </a:txBody>
                  <a:tcPr>
                    <a:solidFill>
                      <a:srgbClr val="9999FF"/>
                    </a:solidFill>
                  </a:tcPr>
                </a:tc>
                <a:extLst>
                  <a:ext uri="{0D108BD9-81ED-4DB2-BD59-A6C34878D82A}">
                    <a16:rowId xmlns:a16="http://schemas.microsoft.com/office/drawing/2014/main" val="2276782129"/>
                  </a:ext>
                </a:extLst>
              </a:tr>
              <a:tr h="600075">
                <a:tc>
                  <a:txBody>
                    <a:bodyPr/>
                    <a:lstStyle/>
                    <a:p>
                      <a:r>
                        <a:rPr lang="en-US" b="1" dirty="0">
                          <a:solidFill>
                            <a:srgbClr val="7030A0"/>
                          </a:solidFill>
                        </a:rPr>
                        <a:t>Teaching of Content</a:t>
                      </a:r>
                    </a:p>
                  </a:txBody>
                  <a:tcPr>
                    <a:solidFill>
                      <a:srgbClr val="9999FF"/>
                    </a:solidFill>
                  </a:tcPr>
                </a:tc>
                <a:tc>
                  <a:txBody>
                    <a:bodyPr/>
                    <a:lstStyle/>
                    <a:p>
                      <a:pPr algn="ctr"/>
                      <a:r>
                        <a:rPr lang="en-US" sz="1400" kern="1200" dirty="0">
                          <a:solidFill>
                            <a:schemeClr val="dk1"/>
                          </a:solidFill>
                          <a:effectLst/>
                          <a:latin typeface="+mn-lt"/>
                          <a:ea typeface="+mn-ea"/>
                          <a:cs typeface="+mn-cs"/>
                        </a:rPr>
                        <a:t>The prospective teacher makes a comment on how they taught their lesson to the students. This is a reflection piece that the PST comments. This could be a critique or praise. </a:t>
                      </a:r>
                      <a:endParaRPr lang="en-US" sz="1400" dirty="0"/>
                    </a:p>
                  </a:txBody>
                  <a:tcPr>
                    <a:solidFill>
                      <a:srgbClr val="9999FF"/>
                    </a:solidFill>
                  </a:tcPr>
                </a:tc>
                <a:extLst>
                  <a:ext uri="{0D108BD9-81ED-4DB2-BD59-A6C34878D82A}">
                    <a16:rowId xmlns:a16="http://schemas.microsoft.com/office/drawing/2014/main" val="2451075070"/>
                  </a:ext>
                </a:extLst>
              </a:tr>
              <a:tr h="600075">
                <a:tc>
                  <a:txBody>
                    <a:bodyPr/>
                    <a:lstStyle/>
                    <a:p>
                      <a:r>
                        <a:rPr lang="en-US" b="1" dirty="0">
                          <a:solidFill>
                            <a:srgbClr val="B06900"/>
                          </a:solidFill>
                        </a:rPr>
                        <a:t>Interaction Between Teacher and Students</a:t>
                      </a:r>
                    </a:p>
                  </a:txBody>
                  <a:tcPr>
                    <a:solidFill>
                      <a:srgbClr val="FFD243"/>
                    </a:solidFill>
                  </a:tcPr>
                </a:tc>
                <a:tc>
                  <a:txBody>
                    <a:bodyPr/>
                    <a:lstStyle/>
                    <a:p>
                      <a:pPr algn="ctr"/>
                      <a:r>
                        <a:rPr lang="en-US" sz="1400" kern="1200" dirty="0">
                          <a:solidFill>
                            <a:schemeClr val="dk1"/>
                          </a:solidFill>
                          <a:effectLst/>
                          <a:latin typeface="+mn-lt"/>
                          <a:ea typeface="+mn-ea"/>
                          <a:cs typeface="+mn-cs"/>
                        </a:rPr>
                        <a:t>Prospective Teacher makes a comment about a specific encounter they had with a student, or, if the class is split into groups, a group. The PST reflects on this experience.</a:t>
                      </a:r>
                      <a:endParaRPr lang="en-US" sz="1400" dirty="0"/>
                    </a:p>
                  </a:txBody>
                  <a:tcPr>
                    <a:solidFill>
                      <a:srgbClr val="FFD243"/>
                    </a:solidFill>
                  </a:tcPr>
                </a:tc>
                <a:extLst>
                  <a:ext uri="{0D108BD9-81ED-4DB2-BD59-A6C34878D82A}">
                    <a16:rowId xmlns:a16="http://schemas.microsoft.com/office/drawing/2014/main" val="3539004944"/>
                  </a:ext>
                </a:extLst>
              </a:tr>
              <a:tr h="600075">
                <a:tc>
                  <a:txBody>
                    <a:bodyPr/>
                    <a:lstStyle/>
                    <a:p>
                      <a:r>
                        <a:rPr lang="en-US" b="1" dirty="0">
                          <a:solidFill>
                            <a:srgbClr val="B06900"/>
                          </a:solidFill>
                        </a:rPr>
                        <a:t>Interaction Between Students</a:t>
                      </a:r>
                    </a:p>
                  </a:txBody>
                  <a:tcPr>
                    <a:solidFill>
                      <a:srgbClr val="FFD243"/>
                    </a:solidFill>
                  </a:tcPr>
                </a:tc>
                <a:tc>
                  <a:txBody>
                    <a:bodyPr/>
                    <a:lstStyle/>
                    <a:p>
                      <a:pPr marL="0" marR="0" algn="ctr">
                        <a:lnSpc>
                          <a:spcPct val="107000"/>
                        </a:lnSpc>
                        <a:spcBef>
                          <a:spcPts val="0"/>
                        </a:spcBef>
                        <a:spcAft>
                          <a:spcPts val="0"/>
                        </a:spcAft>
                      </a:pPr>
                      <a:r>
                        <a:rPr lang="en-US" sz="1400" kern="1200" dirty="0">
                          <a:solidFill>
                            <a:schemeClr val="dk1"/>
                          </a:solidFill>
                          <a:effectLst/>
                          <a:latin typeface="+mn-lt"/>
                          <a:ea typeface="+mn-ea"/>
                          <a:cs typeface="+mn-cs"/>
                        </a:rPr>
                        <a:t>Prospective teacher notices a conversation between their students. Here, the teacher is not in the conversation, only overhearing it. This also includes if the teacher notices a specific detail of a student’s answer or their understanding with the material.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D243"/>
                    </a:solidFill>
                  </a:tcPr>
                </a:tc>
                <a:extLst>
                  <a:ext uri="{0D108BD9-81ED-4DB2-BD59-A6C34878D82A}">
                    <a16:rowId xmlns:a16="http://schemas.microsoft.com/office/drawing/2014/main" val="3885888347"/>
                  </a:ext>
                </a:extLst>
              </a:tr>
              <a:tr h="600075">
                <a:tc>
                  <a:txBody>
                    <a:bodyPr/>
                    <a:lstStyle/>
                    <a:p>
                      <a:r>
                        <a:rPr lang="en-US" b="1" dirty="0">
                          <a:solidFill>
                            <a:srgbClr val="B06900"/>
                          </a:solidFill>
                        </a:rPr>
                        <a:t>Class Discussion</a:t>
                      </a:r>
                    </a:p>
                  </a:txBody>
                  <a:tcPr>
                    <a:solidFill>
                      <a:srgbClr val="FFD243"/>
                    </a:solidFill>
                  </a:tcPr>
                </a:tc>
                <a:tc>
                  <a:txBody>
                    <a:bodyPr/>
                    <a:lstStyle/>
                    <a:p>
                      <a:pPr algn="ctr"/>
                      <a:r>
                        <a:rPr lang="en-US" sz="1400" kern="1200" dirty="0">
                          <a:solidFill>
                            <a:schemeClr val="dk1"/>
                          </a:solidFill>
                          <a:effectLst/>
                          <a:latin typeface="+mn-lt"/>
                          <a:ea typeface="+mn-ea"/>
                          <a:cs typeface="+mn-cs"/>
                        </a:rPr>
                        <a:t>The prospective teacher makes a comment about a class discussion they had during the lesson. They reflect on how the discussion helped or did not help the lesson.</a:t>
                      </a:r>
                      <a:endParaRPr lang="en-US" sz="1400" dirty="0"/>
                    </a:p>
                  </a:txBody>
                  <a:tcPr>
                    <a:solidFill>
                      <a:srgbClr val="FFD243"/>
                    </a:solidFill>
                  </a:tcPr>
                </a:tc>
                <a:extLst>
                  <a:ext uri="{0D108BD9-81ED-4DB2-BD59-A6C34878D82A}">
                    <a16:rowId xmlns:a16="http://schemas.microsoft.com/office/drawing/2014/main" val="1556306047"/>
                  </a:ext>
                </a:extLst>
              </a:tr>
              <a:tr h="600075">
                <a:tc>
                  <a:txBody>
                    <a:bodyPr/>
                    <a:lstStyle/>
                    <a:p>
                      <a:r>
                        <a:rPr lang="en-US" b="1" dirty="0">
                          <a:solidFill>
                            <a:srgbClr val="008A3E"/>
                          </a:solidFill>
                        </a:rPr>
                        <a:t>Student Participation</a:t>
                      </a:r>
                    </a:p>
                    <a:p>
                      <a:endParaRPr lang="en-US" b="1" dirty="0">
                        <a:solidFill>
                          <a:srgbClr val="008A3E"/>
                        </a:solidFill>
                      </a:endParaRPr>
                    </a:p>
                  </a:txBody>
                  <a:tcPr>
                    <a:solidFill>
                      <a:schemeClr val="accent5">
                        <a:lumMod val="60000"/>
                        <a:lumOff val="40000"/>
                      </a:schemeClr>
                    </a:solidFill>
                  </a:tcPr>
                </a:tc>
                <a:tc>
                  <a:txBody>
                    <a:bodyPr/>
                    <a:lstStyle/>
                    <a:p>
                      <a:pPr algn="ctr"/>
                      <a:r>
                        <a:rPr lang="en-US" sz="1400" kern="1200" dirty="0">
                          <a:solidFill>
                            <a:schemeClr val="dk1"/>
                          </a:solidFill>
                          <a:effectLst/>
                          <a:latin typeface="+mn-lt"/>
                          <a:ea typeface="+mn-ea"/>
                          <a:cs typeface="+mn-cs"/>
                        </a:rPr>
                        <a:t>The prospective teacher comments about their student participation. This could be an individual student or the class. Participation could mean if the student(s) are doing the work, speaking in discussions or their groups. The PST reflects on this student participation and how it impacted the lesson.</a:t>
                      </a:r>
                      <a:endParaRPr lang="en-US" sz="1400" dirty="0"/>
                    </a:p>
                  </a:txBody>
                  <a:tcPr>
                    <a:solidFill>
                      <a:schemeClr val="accent5">
                        <a:lumMod val="60000"/>
                        <a:lumOff val="40000"/>
                      </a:schemeClr>
                    </a:solidFill>
                  </a:tcPr>
                </a:tc>
                <a:extLst>
                  <a:ext uri="{0D108BD9-81ED-4DB2-BD59-A6C34878D82A}">
                    <a16:rowId xmlns:a16="http://schemas.microsoft.com/office/drawing/2014/main" val="318973924"/>
                  </a:ext>
                </a:extLst>
              </a:tr>
              <a:tr h="0">
                <a:tc>
                  <a:txBody>
                    <a:bodyPr/>
                    <a:lstStyle/>
                    <a:p>
                      <a:r>
                        <a:rPr lang="en-US" b="1" dirty="0">
                          <a:solidFill>
                            <a:srgbClr val="008A3E"/>
                          </a:solidFill>
                        </a:rPr>
                        <a:t>Student Knowledge</a:t>
                      </a:r>
                    </a:p>
                  </a:txBody>
                  <a:tcPr>
                    <a:solidFill>
                      <a:schemeClr val="accent5">
                        <a:lumMod val="60000"/>
                        <a:lumOff val="40000"/>
                      </a:schemeClr>
                    </a:solidFill>
                  </a:tcPr>
                </a:tc>
                <a:tc>
                  <a:txBody>
                    <a:bodyPr/>
                    <a:lstStyle/>
                    <a:p>
                      <a:pPr algn="ctr"/>
                      <a:r>
                        <a:rPr lang="en-US" sz="1400" kern="1200" dirty="0">
                          <a:solidFill>
                            <a:schemeClr val="dk1"/>
                          </a:solidFill>
                          <a:effectLst/>
                          <a:latin typeface="+mn-lt"/>
                          <a:ea typeface="+mn-ea"/>
                          <a:cs typeface="+mn-cs"/>
                        </a:rPr>
                        <a:t>Prospective teacher mentions their student’s prior knowledge they had before the lesson of the material they have worked on. The PST explains how the prior student knowledge affects their lesson.</a:t>
                      </a:r>
                      <a:endParaRPr lang="en-US" sz="1400" dirty="0"/>
                    </a:p>
                  </a:txBody>
                  <a:tcPr>
                    <a:solidFill>
                      <a:schemeClr val="accent5">
                        <a:lumMod val="60000"/>
                        <a:lumOff val="40000"/>
                      </a:schemeClr>
                    </a:solidFill>
                  </a:tcPr>
                </a:tc>
                <a:extLst>
                  <a:ext uri="{0D108BD9-81ED-4DB2-BD59-A6C34878D82A}">
                    <a16:rowId xmlns:a16="http://schemas.microsoft.com/office/drawing/2014/main" val="1896417888"/>
                  </a:ext>
                </a:extLst>
              </a:tr>
            </a:tbl>
          </a:graphicData>
        </a:graphic>
      </p:graphicFrame>
    </p:spTree>
    <p:extLst>
      <p:ext uri="{BB962C8B-B14F-4D97-AF65-F5344CB8AC3E}">
        <p14:creationId xmlns:p14="http://schemas.microsoft.com/office/powerpoint/2010/main" val="513726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Categories of Noticing Example</a:t>
            </a:r>
          </a:p>
        </p:txBody>
      </p:sp>
      <p:graphicFrame>
        <p:nvGraphicFramePr>
          <p:cNvPr id="5" name="Table 6">
            <a:extLst>
              <a:ext uri="{FF2B5EF4-FFF2-40B4-BE49-F238E27FC236}">
                <a16:creationId xmlns:a16="http://schemas.microsoft.com/office/drawing/2014/main" id="{963C2FB0-8712-4922-B03D-0CB18422A96B}"/>
              </a:ext>
            </a:extLst>
          </p:cNvPr>
          <p:cNvGraphicFramePr>
            <a:graphicFrameLocks noGrp="1"/>
          </p:cNvGraphicFramePr>
          <p:nvPr>
            <p:extLst>
              <p:ext uri="{D42A27DB-BD31-4B8C-83A1-F6EECF244321}">
                <p14:modId xmlns:p14="http://schemas.microsoft.com/office/powerpoint/2010/main" val="2134365639"/>
              </p:ext>
            </p:extLst>
          </p:nvPr>
        </p:nvGraphicFramePr>
        <p:xfrm>
          <a:off x="1509404" y="1600200"/>
          <a:ext cx="9950863" cy="4897870"/>
        </p:xfrm>
        <a:graphic>
          <a:graphicData uri="http://schemas.openxmlformats.org/drawingml/2006/table">
            <a:tbl>
              <a:tblPr firstRow="1" bandRow="1">
                <a:tableStyleId>{F5AB1C69-6EDB-4FF4-983F-18BD219EF322}</a:tableStyleId>
              </a:tblPr>
              <a:tblGrid>
                <a:gridCol w="1721264">
                  <a:extLst>
                    <a:ext uri="{9D8B030D-6E8A-4147-A177-3AD203B41FA5}">
                      <a16:colId xmlns:a16="http://schemas.microsoft.com/office/drawing/2014/main" val="318902002"/>
                    </a:ext>
                  </a:extLst>
                </a:gridCol>
                <a:gridCol w="2209800">
                  <a:extLst>
                    <a:ext uri="{9D8B030D-6E8A-4147-A177-3AD203B41FA5}">
                      <a16:colId xmlns:a16="http://schemas.microsoft.com/office/drawing/2014/main" val="1623629248"/>
                    </a:ext>
                  </a:extLst>
                </a:gridCol>
                <a:gridCol w="6019799">
                  <a:extLst>
                    <a:ext uri="{9D8B030D-6E8A-4147-A177-3AD203B41FA5}">
                      <a16:colId xmlns:a16="http://schemas.microsoft.com/office/drawing/2014/main" val="1416106163"/>
                    </a:ext>
                  </a:extLst>
                </a:gridCol>
              </a:tblGrid>
              <a:tr h="0">
                <a:tc>
                  <a:txBody>
                    <a:bodyPr/>
                    <a:lstStyle/>
                    <a:p>
                      <a:pPr algn="ctr"/>
                      <a:r>
                        <a:rPr lang="en-US" dirty="0"/>
                        <a:t>Category</a:t>
                      </a:r>
                      <a:endParaRPr lang="en-US" dirty="0">
                        <a:solidFill>
                          <a:schemeClr val="bg1"/>
                        </a:solidFill>
                        <a:latin typeface="+mj-lt"/>
                      </a:endParaRPr>
                    </a:p>
                  </a:txBody>
                  <a:tcPr>
                    <a:solidFill>
                      <a:srgbClr val="FF9900"/>
                    </a:solidFill>
                  </a:tcPr>
                </a:tc>
                <a:tc>
                  <a:txBody>
                    <a:bodyPr/>
                    <a:lstStyle/>
                    <a:p>
                      <a:pPr algn="ctr"/>
                      <a:r>
                        <a:rPr lang="en-US" dirty="0"/>
                        <a:t>Category Description</a:t>
                      </a:r>
                      <a:endParaRPr lang="en-US" dirty="0">
                        <a:solidFill>
                          <a:schemeClr val="bg1"/>
                        </a:solidFill>
                        <a:latin typeface="+mj-lt"/>
                      </a:endParaRPr>
                    </a:p>
                  </a:txBody>
                  <a:tcPr>
                    <a:solidFill>
                      <a:srgbClr val="FF9900"/>
                    </a:solidFill>
                  </a:tcPr>
                </a:tc>
                <a:tc>
                  <a:txBody>
                    <a:bodyPr/>
                    <a:lstStyle/>
                    <a:p>
                      <a:pPr algn="ctr"/>
                      <a:r>
                        <a:rPr lang="en-US" dirty="0"/>
                        <a:t>Example</a:t>
                      </a:r>
                      <a:endParaRPr lang="en-US" dirty="0">
                        <a:solidFill>
                          <a:schemeClr val="bg1"/>
                        </a:solidFill>
                        <a:latin typeface="+mj-lt"/>
                      </a:endParaRPr>
                    </a:p>
                  </a:txBody>
                  <a:tcPr>
                    <a:solidFill>
                      <a:srgbClr val="FF9900"/>
                    </a:solidFill>
                  </a:tcPr>
                </a:tc>
                <a:extLst>
                  <a:ext uri="{0D108BD9-81ED-4DB2-BD59-A6C34878D82A}">
                    <a16:rowId xmlns:a16="http://schemas.microsoft.com/office/drawing/2014/main" val="716019013"/>
                  </a:ext>
                </a:extLst>
              </a:tr>
              <a:tr h="4257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solidFill>
                            <a:srgbClr val="B06900"/>
                          </a:solidFill>
                        </a:rPr>
                        <a:t>Interaction Between Teacher and Student</a:t>
                      </a:r>
                      <a:endParaRPr lang="en-US" b="1" dirty="0">
                        <a:solidFill>
                          <a:srgbClr val="B06900"/>
                        </a:solidFill>
                        <a:latin typeface="+mj-lt"/>
                      </a:endParaRPr>
                    </a:p>
                  </a:txBody>
                  <a:tcPr>
                    <a:solidFill>
                      <a:srgbClr val="FFD24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Prospective Teacher makes a comment about a specific encounter they had with a student, or, if the class is split into groups, a group. The PST reflects on this experience.</a:t>
                      </a:r>
                      <a:endParaRPr lang="en-US" sz="1800" dirty="0"/>
                    </a:p>
                    <a:p>
                      <a:endParaRPr lang="en-US" dirty="0">
                        <a:solidFill>
                          <a:schemeClr val="tx1"/>
                        </a:solidFill>
                        <a:latin typeface="+mj-lt"/>
                      </a:endParaRPr>
                    </a:p>
                  </a:txBody>
                  <a:tcPr>
                    <a:solidFill>
                      <a:srgbClr val="FFD243"/>
                    </a:solidFill>
                  </a:tcPr>
                </a:tc>
                <a:tc>
                  <a:txBody>
                    <a:bodyPr/>
                    <a:lstStyle/>
                    <a:p>
                      <a:r>
                        <a:rPr lang="en-US" sz="2000" dirty="0">
                          <a:effectLst/>
                        </a:rPr>
                        <a:t>“A student asks for help on the first problem. I guide him through it by telling him we have to work backwards, and I asked him what do we have to get rid of first. He is able to answer my question and move on to the next step. Eventually we come to an answer together. Overall, I think going over this problem step by step with him really helped him because then it refreshed his brain of how to solve for X and he now can move on to the other problems.”</a:t>
                      </a:r>
                    </a:p>
                    <a:p>
                      <a:pPr lvl="1"/>
                      <a:r>
                        <a:rPr lang="en-US" dirty="0"/>
                        <a:t>Wendy - Video 1 – Comment 1</a:t>
                      </a:r>
                    </a:p>
                    <a:p>
                      <a:endParaRPr lang="en-US" sz="2000" dirty="0">
                        <a:solidFill>
                          <a:schemeClr val="tx1"/>
                        </a:solidFill>
                        <a:latin typeface="+mj-lt"/>
                      </a:endParaRPr>
                    </a:p>
                  </a:txBody>
                  <a:tcPr>
                    <a:solidFill>
                      <a:srgbClr val="FFD243"/>
                    </a:solidFill>
                  </a:tcPr>
                </a:tc>
                <a:extLst>
                  <a:ext uri="{0D108BD9-81ED-4DB2-BD59-A6C34878D82A}">
                    <a16:rowId xmlns:a16="http://schemas.microsoft.com/office/drawing/2014/main" val="2544610239"/>
                  </a:ext>
                </a:extLst>
              </a:tr>
            </a:tbl>
          </a:graphicData>
        </a:graphic>
      </p:graphicFrame>
    </p:spTree>
    <p:extLst>
      <p:ext uri="{BB962C8B-B14F-4D97-AF65-F5344CB8AC3E}">
        <p14:creationId xmlns:p14="http://schemas.microsoft.com/office/powerpoint/2010/main" val="258186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th 16x9">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education presentation with Pi  (widescreen).potx" id="{DF132673-7A8C-4FB7-A35E-0123B6C0D98B}" vid="{CCAAB50D-2EF2-4925-80C2-C83131AE58AC}"/>
    </a:ext>
  </a:ext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22993</TotalTime>
  <Words>3414</Words>
  <Application>Microsoft Office PowerPoint</Application>
  <PresentationFormat>Custom</PresentationFormat>
  <Paragraphs>251</Paragraphs>
  <Slides>19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Cambria Math</vt:lpstr>
      <vt:lpstr>Euphemia</vt:lpstr>
      <vt:lpstr>Helvetica</vt:lpstr>
      <vt:lpstr>Times New Roman</vt:lpstr>
      <vt:lpstr>Math 16x9</vt:lpstr>
      <vt:lpstr>Learning to Teach: What Do Prospective Mathematics Teachers Learn from Reflecting on Video Recordings of Their Own Classroom Teaching?</vt:lpstr>
      <vt:lpstr>Introduction </vt:lpstr>
      <vt:lpstr>Research Questions</vt:lpstr>
      <vt:lpstr>Teacher Noticing</vt:lpstr>
      <vt:lpstr>Data</vt:lpstr>
      <vt:lpstr>Sample of Video and Comments made by PSTs </vt:lpstr>
      <vt:lpstr>PowerPoint Presentation</vt:lpstr>
      <vt:lpstr>Categories of Noticing</vt:lpstr>
      <vt:lpstr>Categories of Noticing Example</vt:lpstr>
      <vt:lpstr>Categories of Learning Instances</vt:lpstr>
      <vt:lpstr>Categories of Learning Instances Example</vt:lpstr>
      <vt:lpstr>PowerPoint Presentation</vt:lpstr>
      <vt:lpstr>Results of Categories of PST Noticing</vt:lpstr>
      <vt:lpstr>Results of Categories of PST Learning Instances</vt:lpstr>
      <vt:lpstr>Conclusions   </vt:lpstr>
      <vt:lpstr>PowerPoint Presentation</vt:lpstr>
      <vt:lpstr>Recommendations for Better Learning From the Videos </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Teach: What Do Prospective Mathematics Teachers Learn from Reflecting on Video Recordings of Their Own Classroom Teaching?</dc:title>
  <dc:creator>Sophie Brisard</dc:creator>
  <cp:lastModifiedBy>Sophie Brisard</cp:lastModifiedBy>
  <cp:revision>110</cp:revision>
  <dcterms:created xsi:type="dcterms:W3CDTF">2021-04-10T00:05:57Z</dcterms:created>
  <dcterms:modified xsi:type="dcterms:W3CDTF">2021-04-26T01:22:36Z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