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43891200" cy="32918400"/>
  <p:notesSz cx="7077075" cy="9363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5552">
          <p15:clr>
            <a:srgbClr val="A4A3A4"/>
          </p15:clr>
        </p15:guide>
        <p15:guide id="3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CCCC"/>
    <a:srgbClr val="999999"/>
    <a:srgbClr val="FF9900"/>
    <a:srgbClr val="990000"/>
    <a:srgbClr val="000050"/>
    <a:srgbClr val="00126A"/>
    <a:srgbClr val="0033CC"/>
    <a:srgbClr val="00062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40767-B1FE-4740-9D48-E31B0643B540}" v="213" dt="2021-04-22T21:09:59.696"/>
    <p1510:client id="{2749C718-6A62-4F11-B01D-AD5D49383F63}" v="22" dt="2021-04-22T22:32:20.970"/>
    <p1510:client id="{7EDC7959-44CE-4B02-8586-295BB73C4E91}" v="14" dt="2021-04-24T14:40:59.886"/>
    <p1510:client id="{B0349C31-C597-431E-9477-E5499CEEF824}" v="399" dt="2021-04-23T19:52:03.914"/>
    <p1510:client id="{C1EADE7D-2CA3-421D-8877-EF4A62EC2061}" v="203" dt="2021-04-23T22:50:52.4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658" autoAdjust="0"/>
    <p:restoredTop sz="94575" autoAdjust="0"/>
  </p:normalViewPr>
  <p:slideViewPr>
    <p:cSldViewPr>
      <p:cViewPr>
        <p:scale>
          <a:sx n="23" d="100"/>
          <a:sy n="23" d="100"/>
        </p:scale>
        <p:origin x="92" y="28"/>
      </p:cViewPr>
      <p:guideLst>
        <p:guide orient="horz" pos="10368"/>
        <p:guide pos="15552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8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727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727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DCE5CEB-6363-420F-BE45-85B064B89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26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6675"/>
            <a:ext cx="3730625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4" y="18653125"/>
            <a:ext cx="30724474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5278E-ED96-461A-883E-5FD94BC35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2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5C329-9094-49E3-ADB9-7C70C8CFF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0" y="1317625"/>
            <a:ext cx="9875837" cy="2808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C182-0EAC-4479-8D18-C53192F40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77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193927" y="1317625"/>
            <a:ext cx="39503350" cy="548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93928" y="7680326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2021803" y="7680326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193928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21803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7164-4707-4A19-A6AB-6533AC9F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D8D97-1826-4078-ADDA-4E99B734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43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73675-D381-4E0E-B86F-9F9EFE05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8" y="7680325"/>
            <a:ext cx="1967547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3" y="7680325"/>
            <a:ext cx="19675474" cy="2172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AF2-D655-47B3-A184-648194FE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8"/>
            <a:ext cx="19392901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1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8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F92EC-8C3C-4F10-858C-C66E68A9E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5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AEDA9-9C5F-4252-8D07-E5D3174E9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1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BADD-EE0D-4AEE-A966-D1DAD5921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6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4" y="1311275"/>
            <a:ext cx="14439901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4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4" y="6888163"/>
            <a:ext cx="14439901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56635-F299-487E-8478-361B2D7E6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2568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3543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8BA4C-6842-4480-8686-9E83B082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9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A9A9"/>
            </a:gs>
            <a:gs pos="50000">
              <a:srgbClr val="990000"/>
            </a:gs>
            <a:gs pos="100000">
              <a:srgbClr val="DD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4279" y="1317625"/>
            <a:ext cx="3950264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4279" y="7680325"/>
            <a:ext cx="39502645" cy="2172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4279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l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978350"/>
            <a:ext cx="138994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9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r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D3B0B1D-8805-4920-9608-A1D4D0B3D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5pPr>
      <a:lvl6pPr marL="4572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6pPr>
      <a:lvl7pPr marL="9144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7pPr>
      <a:lvl8pPr marL="13716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8pPr>
      <a:lvl9pPr marL="18288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9pPr>
    </p:titleStyle>
    <p:bodyStyle>
      <a:lvl1pPr marL="1409700" indent="-14097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+mn-ea"/>
          <a:cs typeface="+mn-cs"/>
        </a:defRPr>
      </a:lvl1pPr>
      <a:lvl2pPr marL="3057525" indent="-117633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</a:defRPr>
      </a:lvl3pPr>
      <a:lvl4pPr marL="6583363" indent="-93980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6138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33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805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77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49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1"/>
            <a:ext cx="43891200" cy="5486399"/>
          </a:xfr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indent="-457200" algn="l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1500" dirty="0" err="1">
                <a:solidFill>
                  <a:schemeClr val="bg1"/>
                </a:solidFill>
              </a:rPr>
              <a:t>Mallego</a:t>
            </a:r>
            <a:r>
              <a:rPr lang="en-US" sz="11500" dirty="0">
                <a:solidFill>
                  <a:schemeClr val="bg1"/>
                </a:solidFill>
              </a:rPr>
              <a:t> Road Bridge Replacement</a:t>
            </a:r>
            <a:br>
              <a:rPr lang="en-US" sz="8800" dirty="0">
                <a:solidFill>
                  <a:schemeClr val="bg1"/>
                </a:solidFill>
              </a:rPr>
            </a:br>
            <a:r>
              <a:rPr lang="en-US" sz="5400" dirty="0">
                <a:solidFill>
                  <a:schemeClr val="bg1"/>
                </a:solidFill>
              </a:rPr>
              <a:t>Barrington, New Hampshire</a:t>
            </a:r>
            <a:br>
              <a:rPr lang="en-US" sz="9600" dirty="0"/>
            </a:br>
            <a:br>
              <a:rPr lang="en-US" sz="4000" dirty="0"/>
            </a:br>
            <a:r>
              <a:rPr lang="en-US" sz="5400" i="1" dirty="0">
                <a:solidFill>
                  <a:srgbClr val="FFFFFF"/>
                </a:solidFill>
              </a:rPr>
              <a:t>Gabriel Archambault, Gordon Hoyt, and Tyler Moore</a:t>
            </a:r>
            <a:br>
              <a:rPr lang="en-US" sz="5400" i="1" dirty="0">
                <a:solidFill>
                  <a:srgbClr val="FFFFFF"/>
                </a:solidFill>
              </a:rPr>
            </a:br>
            <a:r>
              <a:rPr lang="en-US" sz="5400" i="1" dirty="0">
                <a:solidFill>
                  <a:srgbClr val="FFFFFF"/>
                </a:solidFill>
              </a:rPr>
              <a:t>Department of Civil/Environmental Engineering, University of New Hampshire</a:t>
            </a:r>
          </a:p>
        </p:txBody>
      </p:sp>
      <p:sp>
        <p:nvSpPr>
          <p:cNvPr id="2150" name="Text Box 161"/>
          <p:cNvSpPr txBox="1">
            <a:spLocks noChangeArrowheads="1"/>
          </p:cNvSpPr>
          <p:nvPr/>
        </p:nvSpPr>
        <p:spPr bwMode="auto">
          <a:xfrm>
            <a:off x="49987200" y="10442150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300" b="1">
                <a:solidFill>
                  <a:srgbClr val="FF9900"/>
                </a:solidFill>
                <a:latin typeface="Arial" charset="0"/>
              </a:defRPr>
            </a:lvl1pPr>
            <a:lvl2pPr marL="742950" indent="-28575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2pPr>
            <a:lvl3pPr marL="11430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3pPr>
            <a:lvl4pPr marL="16002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4pPr>
            <a:lvl5pPr marL="20574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sz="3000" b="0">
              <a:solidFill>
                <a:schemeClr val="tx1"/>
              </a:solidFill>
            </a:endParaRPr>
          </a:p>
        </p:txBody>
      </p:sp>
      <p:sp>
        <p:nvSpPr>
          <p:cNvPr id="2152" name="Rectangle 164"/>
          <p:cNvSpPr>
            <a:spLocks noChangeArrowheads="1"/>
          </p:cNvSpPr>
          <p:nvPr/>
        </p:nvSpPr>
        <p:spPr bwMode="auto">
          <a:xfrm>
            <a:off x="15491001" y="6072003"/>
            <a:ext cx="13061701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Times New Roman"/>
                <a:cs typeface="Times New Roman"/>
              </a:rPr>
              <a:t>Hydraulic Analysis</a:t>
            </a:r>
            <a:endParaRPr lang="en-US" sz="600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2154" name="Rectangle 166"/>
          <p:cNvSpPr>
            <a:spLocks noChangeArrowheads="1"/>
          </p:cNvSpPr>
          <p:nvPr/>
        </p:nvSpPr>
        <p:spPr bwMode="auto">
          <a:xfrm>
            <a:off x="667223" y="14545836"/>
            <a:ext cx="13050996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Arial"/>
                <a:cs typeface="Arial"/>
              </a:rPr>
              <a:t>Methods</a:t>
            </a: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644814" y="6069244"/>
            <a:ext cx="13050996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Times New Roman"/>
                <a:cs typeface="Times New Roman"/>
              </a:rPr>
              <a:t>Introduction</a:t>
            </a:r>
            <a:endParaRPr lang="en-US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9" name="Rectangle 165"/>
          <p:cNvSpPr>
            <a:spLocks noChangeArrowheads="1"/>
          </p:cNvSpPr>
          <p:nvPr/>
        </p:nvSpPr>
        <p:spPr bwMode="auto">
          <a:xfrm>
            <a:off x="30185451" y="25970465"/>
            <a:ext cx="13064067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Arial"/>
                <a:cs typeface="Arial"/>
              </a:rPr>
              <a:t>References</a:t>
            </a:r>
            <a:endParaRPr lang="en-US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9467" y="1143002"/>
            <a:ext cx="12869333" cy="3851371"/>
          </a:xfrm>
          <a:prstGeom prst="rect">
            <a:avLst/>
          </a:prstGeom>
        </p:spPr>
      </p:pic>
      <p:sp>
        <p:nvSpPr>
          <p:cNvPr id="74" name="TextBox 29"/>
          <p:cNvSpPr txBox="1">
            <a:spLocks noChangeArrowheads="1"/>
          </p:cNvSpPr>
          <p:nvPr/>
        </p:nvSpPr>
        <p:spPr bwMode="auto">
          <a:xfrm>
            <a:off x="-614022" y="30021436"/>
            <a:ext cx="15240000" cy="221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lvl="3" algn="l">
              <a:lnSpc>
                <a:spcPct val="150000"/>
              </a:lnSpc>
            </a:pP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Project Sponsors: Kayla Hampe and Jillian Semprini from Hoyle, Tanner and Associates</a:t>
            </a:r>
            <a:endParaRPr lang="en-US" dirty="0"/>
          </a:p>
          <a:p>
            <a:pPr lvl="3" algn="l">
              <a:lnSpc>
                <a:spcPct val="150000"/>
              </a:lnSpc>
            </a:pP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Faculty Advisor: Yashar Eftekhar Azam </a:t>
            </a: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64"/>
          <p:cNvSpPr>
            <a:spLocks noChangeArrowheads="1"/>
          </p:cNvSpPr>
          <p:nvPr/>
        </p:nvSpPr>
        <p:spPr bwMode="auto">
          <a:xfrm>
            <a:off x="30034946" y="18592211"/>
            <a:ext cx="13050996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Times New Roman"/>
                <a:cs typeface="Times New Roman"/>
              </a:rPr>
              <a:t>Cost Estimates</a:t>
            </a:r>
            <a:endParaRPr lang="en-US" sz="5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20" name="Text Box 2546"/>
          <p:cNvSpPr txBox="1">
            <a:spLocks noChangeArrowheads="1"/>
          </p:cNvSpPr>
          <p:nvPr/>
        </p:nvSpPr>
        <p:spPr bwMode="auto">
          <a:xfrm>
            <a:off x="790189" y="7581339"/>
            <a:ext cx="12733867" cy="68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b="0" dirty="0">
                <a:latin typeface="Times New Roman" charset="0"/>
                <a:cs typeface="Times New Roman" charset="0"/>
              </a:rPr>
              <a:t>The Mallego Road Bridge is a 6’ diameter corrugated metal pipe culvert (CMP) that services Mallego Road in Barrington, New Hampshire. </a:t>
            </a:r>
          </a:p>
          <a:p>
            <a:pPr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The culvert was constructed in 1970. It is 50’ long with a 49⁰ skew. </a:t>
            </a:r>
            <a:endParaRPr lang="en-US" sz="3200" b="0" dirty="0">
              <a:latin typeface="Times New Roman" charset="0"/>
              <a:cs typeface="Times New Roman" charset="0"/>
            </a:endParaRPr>
          </a:p>
          <a:p>
            <a:pPr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Flooding has been occurring upstream and downstream of the culvert along with  water overtopping the south side of the road during heavy storm events. </a:t>
            </a:r>
            <a:endParaRPr lang="en-US" sz="3200" b="0" dirty="0">
              <a:latin typeface="Times New Roman" charset="0"/>
              <a:cs typeface="Times New Roman" charset="0"/>
            </a:endParaRPr>
          </a:p>
          <a:p>
            <a:pPr algn="l" eaLnBrk="1" hangingPunct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This project aims to replace the CMP with a structure which will safely carry traffic across </a:t>
            </a:r>
            <a:r>
              <a:rPr lang="en-US" sz="3200" b="0" dirty="0" err="1">
                <a:latin typeface="Times New Roman"/>
                <a:ea typeface="ＭＳ Ｐゴシック"/>
                <a:cs typeface="Times New Roman"/>
              </a:rPr>
              <a:t>Mallego</a:t>
            </a: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 Brook, with the additional benefits of increasing hydraulic capacity and returning the stream to a more natural state.</a:t>
            </a:r>
          </a:p>
          <a:p>
            <a:pPr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The scope of the project will include an alternatives study, a 1-D and 2-D hydraulic analysis, the design of a replacement structure, a detailed cost estimate and a </a:t>
            </a:r>
            <a:r>
              <a:rPr lang="en-US" sz="3200" b="0" dirty="0" err="1">
                <a:latin typeface="Times New Roman"/>
                <a:ea typeface="ＭＳ Ｐゴシック"/>
                <a:cs typeface="Times New Roman"/>
              </a:rPr>
              <a:t>planset</a:t>
            </a:r>
            <a:r>
              <a:rPr lang="en-US" sz="3200" b="0" dirty="0">
                <a:latin typeface="Times New Roman"/>
                <a:ea typeface="ＭＳ Ｐゴシック"/>
                <a:cs typeface="Times New Roman"/>
              </a:rPr>
              <a:t> for the proposed structure. </a:t>
            </a:r>
            <a:endParaRPr lang="en-US" sz="3200" b="0" dirty="0">
              <a:latin typeface="Times New Roman" charset="0"/>
              <a:cs typeface="Times New Roman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7223" y="16154009"/>
            <a:ext cx="13050996" cy="747897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ydraulic analysis of the stream flows in 2-D with the Bureau of Reclamation’s Sedimentation and River Hydraulics – Two-Dimensional model (SRH-2D).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1-D Hydraulic analysis using HEC-RAS</a:t>
            </a:r>
            <a:endParaRPr lang="en-US" sz="3200" b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Scour/Countermeasures for the bridge </a:t>
            </a: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have been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designed using the </a:t>
            </a:r>
            <a:r>
              <a:rPr lang="en-US" sz="3200" b="0" i="1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National Highway Institute Manual and Federal Highway Administration’s Hydraulic Engineering Circulars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 (FHWA </a:t>
            </a:r>
            <a:r>
              <a:rPr lang="en-US" sz="3200" b="0" i="1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HEC-18 / HEC-23).</a:t>
            </a:r>
            <a:endParaRPr lang="en-US" sz="3200" b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Bridge design calculations were performed using guidance form New Hampshire Department of Transportation (NHDOT) </a:t>
            </a:r>
            <a:r>
              <a:rPr lang="en-US" sz="3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Bridge Design Manual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and American Association of State Highway and Transportation Official’s </a:t>
            </a:r>
            <a:r>
              <a:rPr lang="en-US" sz="3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AASHTO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3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LRFD Bridge Design Specifications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(AASHTO).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Structural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analysis employed </a:t>
            </a:r>
            <a:r>
              <a:rPr lang="en-US" sz="3200" b="0" dirty="0" err="1">
                <a:solidFill>
                  <a:srgbClr val="000000"/>
                </a:solidFill>
                <a:latin typeface="Times New Roman"/>
                <a:cs typeface="Times New Roman"/>
              </a:rPr>
              <a:t>VisualAnalysis</a:t>
            </a: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 software.</a:t>
            </a:r>
            <a:endParaRPr lang="en-US" sz="3200" b="0" i="0" dirty="0"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Conceptual drawings were created for the proposed recommended alternative design in AutoCAD 2021.</a:t>
            </a: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185451" y="27574612"/>
            <a:ext cx="1327573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New Hampshire Department of Transportation. (2015). Bridge Design Manual, Chapter 2,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Bridge Selection 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University of New Hampshire. (2009). New Hampshire Stream Crossing Guidelines  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National Cooperative Highway Research Program. (2010). LRFD Design and Construction of Shallow Foundations for Highway Bridge Structures 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AASHTO LRFD Bridge Design Specifications, 8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Edition, November 2017 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Hydraulic Engineering Circular No.18, Evaluating Scour at Bridges, 5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Edition, April 2012 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Hydraulic Engineering Circular No. 23, Bridge Scour and Stream Instability Countermeasures,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</a:t>
            </a:r>
            <a:r>
              <a:rPr lang="en-US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Edition, September 2009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New Hampshire Department of Transportation. (2016). Standard Specifications for Road and Bridge Construction. 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en-US" sz="48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166"/>
          <p:cNvSpPr>
            <a:spLocks noChangeArrowheads="1"/>
          </p:cNvSpPr>
          <p:nvPr/>
        </p:nvSpPr>
        <p:spPr bwMode="auto">
          <a:xfrm>
            <a:off x="654755" y="28651199"/>
            <a:ext cx="13050996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</a:rPr>
              <a:t>Contacts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F06BC15-B385-4BDB-A3B2-9FD226CA1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55" y="23811584"/>
            <a:ext cx="6351223" cy="401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E316682-4395-407E-9A5B-46853D4A1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3947" y="15926366"/>
            <a:ext cx="12990237" cy="701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209F35-E1E8-4896-8F9D-253C3310C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626824"/>
              </p:ext>
            </p:extLst>
          </p:nvPr>
        </p:nvGraphicFramePr>
        <p:xfrm>
          <a:off x="15494354" y="7761908"/>
          <a:ext cx="7906095" cy="7885015"/>
        </p:xfrm>
        <a:graphic>
          <a:graphicData uri="http://schemas.openxmlformats.org/drawingml/2006/table">
            <a:tbl>
              <a:tblPr/>
              <a:tblGrid>
                <a:gridCol w="5181484">
                  <a:extLst>
                    <a:ext uri="{9D8B030D-6E8A-4147-A177-3AD203B41FA5}">
                      <a16:colId xmlns:a16="http://schemas.microsoft.com/office/drawing/2014/main" val="3486669689"/>
                    </a:ext>
                  </a:extLst>
                </a:gridCol>
                <a:gridCol w="1338682">
                  <a:extLst>
                    <a:ext uri="{9D8B030D-6E8A-4147-A177-3AD203B41FA5}">
                      <a16:colId xmlns:a16="http://schemas.microsoft.com/office/drawing/2014/main" val="1710026342"/>
                    </a:ext>
                  </a:extLst>
                </a:gridCol>
                <a:gridCol w="1385929">
                  <a:extLst>
                    <a:ext uri="{9D8B030D-6E8A-4147-A177-3AD203B41FA5}">
                      <a16:colId xmlns:a16="http://schemas.microsoft.com/office/drawing/2014/main" val="155169807"/>
                    </a:ext>
                  </a:extLst>
                </a:gridCol>
              </a:tblGrid>
              <a:tr h="794701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Hydraulics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50-Year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100-Year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011038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Drainage Area (square miles)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effectLst/>
                          <a:latin typeface="Calibri" panose="020F0502020204030204" pitchFamily="34" charset="0"/>
                        </a:rPr>
                        <a:t>4.88 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effectLst/>
                          <a:latin typeface="Calibri" panose="020F0502020204030204" pitchFamily="34" charset="0"/>
                        </a:rPr>
                        <a:t>4.88 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423851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 (cubic feet per second)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523.0 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636.0 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175379"/>
                  </a:ext>
                </a:extLst>
              </a:tr>
              <a:tr h="79470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Roadway Surface Elevation (ft)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effectLst/>
                          <a:latin typeface="Calibri" panose="020F0502020204030204" pitchFamily="34" charset="0"/>
                        </a:rPr>
                        <a:t>183.2 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effectLst/>
                          <a:latin typeface="Calibri" panose="020F0502020204030204" pitchFamily="34" charset="0"/>
                        </a:rPr>
                        <a:t>183.2 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565400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 Surface Elevation (ft)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180.1 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180.7 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628330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Freeboard (ft)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181.2 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181.2 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1336754"/>
                  </a:ext>
                </a:extLst>
              </a:tr>
              <a:tr h="79470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 Velocity at Bridge (feet per seconds- fps)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2.19 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effectLst/>
                          <a:latin typeface="Calibri" panose="020F0502020204030204" pitchFamily="34" charset="0"/>
                        </a:rPr>
                        <a:t>2.06 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5291223"/>
                  </a:ext>
                </a:extLst>
              </a:tr>
              <a:tr h="43140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Bridge Opening (square feet)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476.7 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476.7 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8569036"/>
                  </a:ext>
                </a:extLst>
              </a:tr>
              <a:tr h="79470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Flow Area Through Bridge during Flood (square feet)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361.7 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474.5 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7108478"/>
                  </a:ext>
                </a:extLst>
              </a:tr>
              <a:tr h="72221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Opening Full During Flood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>
                          <a:effectLst/>
                          <a:latin typeface="Calibri" panose="020F0502020204030204" pitchFamily="34" charset="0"/>
                        </a:rPr>
                        <a:t>76 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Calibri" panose="020F0502020204030204" pitchFamily="34" charset="0"/>
                        </a:rPr>
                        <a:t>99 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63413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B50263C-AA5D-43E4-9CCD-6EB30B3EC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51942"/>
              </p:ext>
            </p:extLst>
          </p:nvPr>
        </p:nvGraphicFramePr>
        <p:xfrm>
          <a:off x="23838371" y="7761908"/>
          <a:ext cx="4638080" cy="3688080"/>
        </p:xfrm>
        <a:graphic>
          <a:graphicData uri="http://schemas.openxmlformats.org/drawingml/2006/table">
            <a:tbl>
              <a:tblPr/>
              <a:tblGrid>
                <a:gridCol w="2319040">
                  <a:extLst>
                    <a:ext uri="{9D8B030D-6E8A-4147-A177-3AD203B41FA5}">
                      <a16:colId xmlns:a16="http://schemas.microsoft.com/office/drawing/2014/main" val="2590281204"/>
                    </a:ext>
                  </a:extLst>
                </a:gridCol>
                <a:gridCol w="2319040">
                  <a:extLst>
                    <a:ext uri="{9D8B030D-6E8A-4147-A177-3AD203B41FA5}">
                      <a16:colId xmlns:a16="http://schemas.microsoft.com/office/drawing/2014/main" val="386868985"/>
                    </a:ext>
                  </a:extLst>
                </a:gridCol>
              </a:tblGrid>
              <a:tr h="74217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effectLst/>
                          <a:latin typeface="Times New Roman" panose="02020603050405020304" pitchFamily="18" charset="0"/>
                        </a:rPr>
                        <a:t>Scour Depth Calculation Approach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Times New Roman" panose="02020603050405020304" pitchFamily="18" charset="0"/>
                        </a:rPr>
                        <a:t>Scour Depth (ft)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3635192"/>
                  </a:ext>
                </a:extLst>
              </a:tr>
              <a:tr h="50933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>
                          <a:effectLst/>
                          <a:latin typeface="Times New Roman" panose="02020603050405020304" pitchFamily="18" charset="0"/>
                        </a:rPr>
                        <a:t>NCHRP 24-20 </a:t>
                      </a:r>
                      <a:endParaRPr lang="en-US" sz="3200" b="0" i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Times New Roman" panose="02020603050405020304" pitchFamily="18" charset="0"/>
                        </a:rPr>
                        <a:t>7.1 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2809313"/>
                  </a:ext>
                </a:extLst>
              </a:tr>
              <a:tr h="50933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3200" b="0" i="0" dirty="0">
                          <a:effectLst/>
                          <a:latin typeface="Times New Roman" panose="02020603050405020304" pitchFamily="18" charset="0"/>
                        </a:rPr>
                        <a:t>Longitudinal Scour 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3200" b="0" i="0" dirty="0">
                          <a:effectLst/>
                          <a:latin typeface="Times New Roman" panose="02020603050405020304" pitchFamily="18" charset="0"/>
                        </a:rPr>
                        <a:t>5.7 </a:t>
                      </a:r>
                      <a:endParaRPr lang="en-US" sz="3200" b="0" i="0" dirty="0">
                        <a:effectLst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110160"/>
                  </a:ext>
                </a:extLst>
              </a:tr>
            </a:tbl>
          </a:graphicData>
        </a:graphic>
      </p:graphicFrame>
      <p:pic>
        <p:nvPicPr>
          <p:cNvPr id="8" name="Picture 2">
            <a:extLst>
              <a:ext uri="{FF2B5EF4-FFF2-40B4-BE49-F238E27FC236}">
                <a16:creationId xmlns:a16="http://schemas.microsoft.com/office/drawing/2014/main" id="{E8D17D21-B8EC-4F00-B764-18B707995E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" t="-635" r="-821" b="32886"/>
          <a:stretch/>
        </p:blipFill>
        <p:spPr bwMode="auto">
          <a:xfrm>
            <a:off x="23838371" y="11658695"/>
            <a:ext cx="4638080" cy="39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166">
            <a:extLst>
              <a:ext uri="{FF2B5EF4-FFF2-40B4-BE49-F238E27FC236}">
                <a16:creationId xmlns:a16="http://schemas.microsoft.com/office/drawing/2014/main" id="{6FEE6DE0-7139-4C8F-8D44-60B9ABCE5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1001" y="23301756"/>
            <a:ext cx="12985450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Times New Roman"/>
                <a:cs typeface="Times New Roman"/>
              </a:rPr>
              <a:t>Structural Analysis and Design</a:t>
            </a:r>
            <a:endParaRPr lang="en-US" sz="5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CF03A16-3FF9-477F-B831-C52AD478A4A0}"/>
              </a:ext>
            </a:extLst>
          </p:cNvPr>
          <p:cNvSpPr/>
          <p:nvPr/>
        </p:nvSpPr>
        <p:spPr>
          <a:xfrm>
            <a:off x="29992591" y="20136881"/>
            <a:ext cx="12869333" cy="55092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Two cost estimates were performed for this project. There was a preliminary cost estimate , done to assist selection of a super structure. There was also a detailed estimate, done for the final bridge design.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The preliminary cost estimate was performed using NHDOT’s Type, Size &amp; Location Estimation Format. This estimate format only considers the three factors in the format’s title. It is therefore fairly inaccurate, but it is sufficient for the early project stages.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>
                <a:solidFill>
                  <a:srgbClr val="000000"/>
                </a:solidFill>
                <a:latin typeface="Times New Roman"/>
                <a:cs typeface="Times New Roman"/>
              </a:rPr>
              <a:t>The detailed estimate is in progress and is based off material quantities and </a:t>
            </a: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their per-unit costs. The estimate will be aided by the NHDOT Master Item </a:t>
            </a:r>
            <a:r>
              <a:rPr lang="en-US" sz="3200" b="0">
                <a:solidFill>
                  <a:srgbClr val="000000"/>
                </a:solidFill>
                <a:latin typeface="Times New Roman"/>
                <a:cs typeface="Times New Roman"/>
              </a:rPr>
              <a:t>List, and cost estimates for similar superstructure types provided by our Sponsors.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32EB5E5-7AFE-4697-BC96-EE52306A0315}"/>
              </a:ext>
            </a:extLst>
          </p:cNvPr>
          <p:cNvSpPr/>
          <p:nvPr/>
        </p:nvSpPr>
        <p:spPr>
          <a:xfrm>
            <a:off x="30031267" y="7613423"/>
            <a:ext cx="12869333" cy="501675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26-foot clear span​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45-degree skew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39-foot span relative to skew ​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9.2-foot frame leg height​, top of footing to bottom of deck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1-foot thick frame leg wall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30-foot width perpendicular to skew, outside edge to outside edge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(2) 10-foot lanes, a 5-foot shoulder, and a 1-foot shoulder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1-foot 8-inch deep slab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2-foot footing depth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5.5-foot footing width, with a 1-foot toe</a:t>
            </a:r>
          </a:p>
        </p:txBody>
      </p:sp>
      <p:sp>
        <p:nvSpPr>
          <p:cNvPr id="34" name="Rectangle 166">
            <a:extLst>
              <a:ext uri="{FF2B5EF4-FFF2-40B4-BE49-F238E27FC236}">
                <a16:creationId xmlns:a16="http://schemas.microsoft.com/office/drawing/2014/main" id="{2293B62E-7A0E-4885-8C0A-430B17727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0492" y="6066517"/>
            <a:ext cx="12985450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/>
                </a:solidFill>
                <a:latin typeface="Arial"/>
                <a:cs typeface="Arial"/>
              </a:rPr>
              <a:t>Proposed Bridge Geometry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1CE76E6-67A3-4023-AA2B-15442EDFCD97}"/>
              </a:ext>
            </a:extLst>
          </p:cNvPr>
          <p:cNvSpPr/>
          <p:nvPr/>
        </p:nvSpPr>
        <p:spPr>
          <a:xfrm>
            <a:off x="15486687" y="24829856"/>
            <a:ext cx="12869333" cy="600164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A concrete rigid frame bridge was chosen as the super structure type for this project in the Alternatives Study.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AASHTO standards were used to develop the bridge loading, including the design tandem load, lane load, structure dead load, and earth loads.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These loads were applied to the structure in </a:t>
            </a:r>
            <a:r>
              <a:rPr lang="en-US" sz="3200" b="0" dirty="0" err="1">
                <a:solidFill>
                  <a:srgbClr val="000000"/>
                </a:solidFill>
                <a:latin typeface="Times New Roman"/>
                <a:cs typeface="Times New Roman"/>
              </a:rPr>
              <a:t>VisualAnalysis</a:t>
            </a: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 to determine their  force effects. Strength and Service load cases were checked.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AASHTO was used once again to determine the required member dimensions, flexural reinforcement, shear reinforcement, and temperature/shrinkage reinforcing steel.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A spread footing was chosen in the Alternatives Study. The footing was sized to prevent overturning, bearing capacity failure, and sliding.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rgbClr val="000000"/>
                </a:solidFill>
                <a:latin typeface="Times New Roman"/>
                <a:cs typeface="Times New Roman"/>
              </a:rPr>
              <a:t>The footing was reinforced to prevent it’s failure in shear or flexure. </a:t>
            </a:r>
          </a:p>
        </p:txBody>
      </p:sp>
      <p:pic>
        <p:nvPicPr>
          <p:cNvPr id="7" name="Picture 11" descr="Diagram&#10;&#10;Description automatically generated">
            <a:extLst>
              <a:ext uri="{FF2B5EF4-FFF2-40B4-BE49-F238E27FC236}">
                <a16:creationId xmlns:a16="http://schemas.microsoft.com/office/drawing/2014/main" id="{5D214ED6-E3FA-4146-AF68-B625710899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28551" y="12635238"/>
            <a:ext cx="13043137" cy="578461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39A653D-4E4A-4430-91B0-9EFCDB9DF5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5978" y="23811583"/>
            <a:ext cx="6712241" cy="40190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7126</TotalTime>
  <Words>863</Words>
  <Application>Microsoft Office PowerPoint</Application>
  <PresentationFormat>Custom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Times New Roman</vt:lpstr>
      <vt:lpstr>Default Design</vt:lpstr>
      <vt:lpstr>Mallego Road Bridge Replacement Barrington, New Hampshire  Gabriel Archambault, Gordon Hoyt, and Tyler Moore Department of Civil/Environmental Engineering, University of New Hampshire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Archambault, Gabriel</cp:lastModifiedBy>
  <cp:revision>429</cp:revision>
  <cp:lastPrinted>2014-02-24T14:53:09Z</cp:lastPrinted>
  <dcterms:created xsi:type="dcterms:W3CDTF">2004-07-26T21:45:23Z</dcterms:created>
  <dcterms:modified xsi:type="dcterms:W3CDTF">2021-04-26T01:04:27Z</dcterms:modified>
  <cp:category>science research poster</cp:category>
</cp:coreProperties>
</file>