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aska, Audrey K" initials="BA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1F2"/>
    <a:srgbClr val="2F528F"/>
    <a:srgbClr val="007BD0"/>
    <a:srgbClr val="C1D9EF"/>
    <a:srgbClr val="D9D9D9"/>
    <a:srgbClr val="B5D2EC"/>
    <a:srgbClr val="76D2EC"/>
    <a:srgbClr val="F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BC19F-E060-C000-1DF7-787BABC81439}" v="1" dt="2021-04-26T00:11:22.756"/>
    <p1510:client id="{2AD3C19F-F081-B000-F164-5F1A8BDCAFCB}" v="9" dt="2021-04-25T21:56:56.378"/>
    <p1510:client id="{7BA6BE22-E631-1EB4-A4D0-B6BDF503B2CE}" v="1023" dt="2021-04-25T19:03:48.563"/>
    <p1510:client id="{7BFE56D1-6668-4B1B-A16D-37D615164F50}" v="129" dt="2021-04-25T21:56:53.106"/>
    <p1510:client id="{9189ECE5-FB5E-E1A2-8A36-9E7EFDA1F771}" v="57" dt="2021-04-26T00:10:35.356"/>
    <p1510:client id="{94C5C19F-40F7-C000-1DF1-5F52FA28882D}" v="170" dt="2021-04-25T18:16:15.245"/>
    <p1510:client id="{9B585507-C7AA-8CD2-E043-86FB18703210}" v="1" dt="2021-04-26T00:11:10.422"/>
    <p1510:client id="{C0D5600D-20BA-3EAA-38BB-5DC7A4A2E7B7}" v="1368" dt="2021-04-25T00:40:44.41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6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all, Richard" userId="8147431f-01bb-4280-be86-d84b406696a0" providerId="ADAL" clId="{875E8612-21A2-42F4-9A96-06E857F30A2F}"/>
    <pc:docChg chg="undo custSel modSld">
      <pc:chgData name="Randall, Richard" userId="8147431f-01bb-4280-be86-d84b406696a0" providerId="ADAL" clId="{875E8612-21A2-42F4-9A96-06E857F30A2F}" dt="2021-04-26T00:20:12.347" v="59" actId="20577"/>
      <pc:docMkLst>
        <pc:docMk/>
      </pc:docMkLst>
      <pc:sldChg chg="modSp mod">
        <pc:chgData name="Randall, Richard" userId="8147431f-01bb-4280-be86-d84b406696a0" providerId="ADAL" clId="{875E8612-21A2-42F4-9A96-06E857F30A2F}" dt="2021-04-26T00:20:12.347" v="59" actId="20577"/>
        <pc:sldMkLst>
          <pc:docMk/>
          <pc:sldMk cId="931198942" sldId="256"/>
        </pc:sldMkLst>
        <pc:spChg chg="mod">
          <ac:chgData name="Randall, Richard" userId="8147431f-01bb-4280-be86-d84b406696a0" providerId="ADAL" clId="{875E8612-21A2-42F4-9A96-06E857F30A2F}" dt="2021-04-26T00:15:03.550" v="21" actId="20577"/>
          <ac:spMkLst>
            <pc:docMk/>
            <pc:sldMk cId="931198942" sldId="256"/>
            <ac:spMk id="4" creationId="{00000000-0000-0000-0000-000000000000}"/>
          </ac:spMkLst>
        </pc:spChg>
        <pc:spChg chg="mod">
          <ac:chgData name="Randall, Richard" userId="8147431f-01bb-4280-be86-d84b406696a0" providerId="ADAL" clId="{875E8612-21A2-42F4-9A96-06E857F30A2F}" dt="2021-04-26T00:20:12.347" v="59" actId="20577"/>
          <ac:spMkLst>
            <pc:docMk/>
            <pc:sldMk cId="931198942" sldId="256"/>
            <ac:spMk id="23" creationId="{00000000-0000-0000-0000-000000000000}"/>
          </ac:spMkLst>
        </pc:spChg>
        <pc:spChg chg="mod">
          <ac:chgData name="Randall, Richard" userId="8147431f-01bb-4280-be86-d84b406696a0" providerId="ADAL" clId="{875E8612-21A2-42F4-9A96-06E857F30A2F}" dt="2021-04-26T00:20:10.140" v="57" actId="20577"/>
          <ac:spMkLst>
            <pc:docMk/>
            <pc:sldMk cId="931198942" sldId="256"/>
            <ac:spMk id="68" creationId="{F308E5B9-6DFD-47B4-8097-60BEB196D19B}"/>
          </ac:spMkLst>
        </pc:spChg>
        <pc:grpChg chg="mod">
          <ac:chgData name="Randall, Richard" userId="8147431f-01bb-4280-be86-d84b406696a0" providerId="ADAL" clId="{875E8612-21A2-42F4-9A96-06E857F30A2F}" dt="2021-04-26T00:14:54.931" v="1" actId="1076"/>
          <ac:grpSpMkLst>
            <pc:docMk/>
            <pc:sldMk cId="931198942" sldId="256"/>
            <ac:grpSpMk id="70" creationId="{9A3BDA30-1263-4CCE-AF65-38384ED9F375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>
                <a:solidFill>
                  <a:prstClr val="white">
                    <a:lumMod val="50000"/>
                  </a:prstClr>
                </a:solidFill>
                <a:cs typeface="Calibri" panose="020F0502020204030204" pitchFamily="34" charset="0"/>
              </a:rPr>
              <a:t>To change this poster, replace our </a:t>
            </a:r>
            <a:r>
              <a:rPr lang="en-US" baseline="0">
                <a:solidFill>
                  <a:prstClr val="white">
                    <a:lumMod val="50000"/>
                  </a:prstClr>
                </a:solidFill>
                <a:cs typeface="Calibri" panose="020F0502020204030204" pitchFamily="34" charset="0"/>
              </a:rPr>
              <a:t>sample content with your own</a:t>
            </a:r>
            <a:r>
              <a:rPr lang="en-US">
                <a:solidFill>
                  <a:prstClr val="white">
                    <a:lumMod val="50000"/>
                  </a:prstClr>
                </a:solidFill>
                <a:cs typeface="Calibri" panose="020F0502020204030204" pitchFamily="34" charset="0"/>
              </a:rPr>
              <a:t>. Or, if you'd rather start</a:t>
            </a:r>
            <a:r>
              <a:rPr lang="en-US" baseline="0">
                <a:solidFill>
                  <a:prstClr val="white">
                    <a:lumMod val="50000"/>
                  </a:prstClr>
                </a:solidFill>
                <a:cs typeface="Calibri" panose="020F0502020204030204" pitchFamily="34" charset="0"/>
              </a:rPr>
              <a:t> from a clean slate, use the New Slide button on the Home tab to insert a new page, then enter your text and content in the empty placeholders.</a:t>
            </a:r>
            <a:r>
              <a:rPr lang="en-US">
                <a:solidFill>
                  <a:prstClr val="white">
                    <a:lumMod val="50000"/>
                  </a:prstClr>
                </a:solidFill>
                <a:cs typeface="Calibri" panose="020F0502020204030204" pitchFamily="34" charset="0"/>
              </a:rPr>
              <a:t> If you need more placeholders for titles, subtitles or body text, copy any of the existing placeholders, then drag the new one into place. </a:t>
            </a:r>
            <a:endParaRPr lang="en-US" sz="1200">
              <a:solidFill>
                <a:prstClr val="white">
                  <a:lumMod val="50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1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05413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9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8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2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9EE74-510C-4F3D-B2DD-2A7D313543DA}"/>
              </a:ext>
            </a:extLst>
          </p:cNvPr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4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9.sv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FB3B1708-36D1-426E-9FA4-4808C9E4E40F}"/>
              </a:ext>
            </a:extLst>
          </p:cNvPr>
          <p:cNvSpPr/>
          <p:nvPr/>
        </p:nvSpPr>
        <p:spPr>
          <a:xfrm>
            <a:off x="30532329" y="27404422"/>
            <a:ext cx="12288402" cy="5036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err="1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F2DD29-27C6-4B05-87BC-4550863E7370}"/>
              </a:ext>
            </a:extLst>
          </p:cNvPr>
          <p:cNvSpPr/>
          <p:nvPr/>
        </p:nvSpPr>
        <p:spPr>
          <a:xfrm>
            <a:off x="30532329" y="19995571"/>
            <a:ext cx="12288402" cy="4732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4BC774E-621A-4B55-AC8D-15FCAFCD7136}"/>
              </a:ext>
            </a:extLst>
          </p:cNvPr>
          <p:cNvSpPr/>
          <p:nvPr/>
        </p:nvSpPr>
        <p:spPr>
          <a:xfrm>
            <a:off x="30532330" y="7320340"/>
            <a:ext cx="12288402" cy="402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err="1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664E056-9BA6-4ECB-B83F-AD75BCA0B9F9}"/>
              </a:ext>
            </a:extLst>
          </p:cNvPr>
          <p:cNvSpPr/>
          <p:nvPr/>
        </p:nvSpPr>
        <p:spPr>
          <a:xfrm>
            <a:off x="14558405" y="20777652"/>
            <a:ext cx="15014625" cy="1160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err="1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C34B085-8D20-4652-8F33-4F063D72B50B}"/>
              </a:ext>
            </a:extLst>
          </p:cNvPr>
          <p:cNvSpPr/>
          <p:nvPr/>
        </p:nvSpPr>
        <p:spPr>
          <a:xfrm>
            <a:off x="14558405" y="7324846"/>
            <a:ext cx="15014625" cy="10421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err="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8DE25CA-F4CC-489D-AC49-2A496D40F30D}"/>
              </a:ext>
            </a:extLst>
          </p:cNvPr>
          <p:cNvSpPr/>
          <p:nvPr/>
        </p:nvSpPr>
        <p:spPr>
          <a:xfrm>
            <a:off x="844539" y="24727659"/>
            <a:ext cx="12703243" cy="7654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err="1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67FC117-35D9-4A68-8AF8-DBFB28938C34}"/>
              </a:ext>
            </a:extLst>
          </p:cNvPr>
          <p:cNvSpPr/>
          <p:nvPr/>
        </p:nvSpPr>
        <p:spPr>
          <a:xfrm>
            <a:off x="903276" y="16158230"/>
            <a:ext cx="12609511" cy="6636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030427-B24E-40A3-A01C-6D366C3B1EDE}"/>
              </a:ext>
            </a:extLst>
          </p:cNvPr>
          <p:cNvSpPr/>
          <p:nvPr/>
        </p:nvSpPr>
        <p:spPr>
          <a:xfrm>
            <a:off x="827288" y="7324864"/>
            <a:ext cx="12678520" cy="6153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200">
              <a:solidFill>
                <a:schemeClr val="tx1"/>
              </a:solidFill>
              <a:latin typeface="Times New Roman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378049"/>
            <a:ext cx="31089600" cy="1926014"/>
          </a:xfrm>
        </p:spPr>
        <p:txBody>
          <a:bodyPr>
            <a:normAutofit/>
          </a:bodyPr>
          <a:lstStyle/>
          <a:p>
            <a:pPr algn="ctr"/>
            <a:r>
              <a:rPr lang="en-US" sz="11500" dirty="0">
                <a:latin typeface="Times"/>
                <a:cs typeface="Times"/>
              </a:rPr>
              <a:t>ASV/UUV/</a:t>
            </a:r>
            <a:r>
              <a:rPr lang="en-US" sz="11500" dirty="0" err="1">
                <a:latin typeface="Times"/>
                <a:cs typeface="Times"/>
              </a:rPr>
              <a:t>RoboFish</a:t>
            </a:r>
            <a:endParaRPr lang="en-US" sz="11500" dirty="0">
              <a:latin typeface="Times"/>
              <a:cs typeface="Time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80249" y="5690052"/>
            <a:ext cx="12673726" cy="1219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pPr algn="ctr"/>
            <a:r>
              <a:rPr lang="en-US">
                <a:latin typeface="Times New Roman"/>
                <a:cs typeface="Times New Roman"/>
              </a:rPr>
              <a:t>Proof of Concept mission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1298987" y="5685956"/>
            <a:ext cx="10755086" cy="1219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/>
          <a:p>
            <a:pPr algn="ctr"/>
            <a:r>
              <a:rPr lang="en-US" sz="5400">
                <a:latin typeface="Times New Roman"/>
                <a:cs typeface="Times New Roman"/>
              </a:rPr>
              <a:t>Robo-fish overview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882446" y="13876114"/>
            <a:ext cx="12642831" cy="19341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/>
          <a:p>
            <a:pPr algn="ctr"/>
            <a:r>
              <a:rPr lang="en-US" sz="5400">
                <a:latin typeface="Times New Roman"/>
                <a:cs typeface="Times New Roman"/>
              </a:rPr>
              <a:t>TUPPS Testing</a:t>
            </a:r>
            <a:endParaRPr lang="en-US" sz="540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9733339" y="2134281"/>
            <a:ext cx="23245925" cy="2082003"/>
          </a:xfrm>
          <a:solidFill>
            <a:schemeClr val="accent4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/>
                <a:cs typeface="Times"/>
              </a:rPr>
              <a:t>Team Members: Vincent Dejana(ME) and Richard Randall (ME)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Project Advisors: Dr. May-Win Thein, Dr. Yuri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Rzhanov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, Dr. Elizabeth Fairchild, DR. Michael Chambers </a:t>
            </a:r>
            <a:endParaRPr lang="en-US" sz="3600" b="1" dirty="0">
              <a:solidFill>
                <a:schemeClr val="tx1"/>
              </a:solidFill>
              <a:latin typeface="Times New Roman"/>
              <a:cs typeface="Times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Graduate Advisors: Hannah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Arnholt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, Lee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CuRtis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Allisa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Dalpe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, &amp;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Oguzhan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Oruc</a:t>
            </a:r>
            <a:endParaRPr lang="en-US" sz="3200" dirty="0">
              <a:solidFill>
                <a:schemeClr val="tx1"/>
              </a:solidFill>
              <a:latin typeface="Times New Roman"/>
              <a:cs typeface="Times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In collaboration with Team MANTA RAY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Special Thanks to Dr. Martin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Renken</a:t>
            </a:r>
            <a:r>
              <a:rPr lang="en-US" sz="3200" dirty="0">
                <a:solidFill>
                  <a:schemeClr val="tx1"/>
                </a:solidFill>
                <a:latin typeface="Times New Roman"/>
                <a:cs typeface="Times"/>
              </a:rPr>
              <a:t>,  John Ahern, Scott Campbell, Laura Gustafson, Sheri </a:t>
            </a:r>
            <a:r>
              <a:rPr lang="en-US" sz="3200" dirty="0" err="1">
                <a:solidFill>
                  <a:schemeClr val="tx1"/>
                </a:solidFill>
                <a:latin typeface="Times New Roman"/>
                <a:cs typeface="Times"/>
              </a:rPr>
              <a:t>Milllette</a:t>
            </a:r>
            <a:endParaRPr lang="en-US" sz="3200" dirty="0">
              <a:solidFill>
                <a:schemeClr val="tx1"/>
              </a:solidFill>
              <a:latin typeface="Times New Roman"/>
              <a:cs typeface="Times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/>
              <a:cs typeface="Time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300342" y="24725706"/>
            <a:ext cx="14582899" cy="7763869"/>
          </a:xfrm>
        </p:spPr>
        <p:txBody>
          <a:bodyPr vert="horz" lIns="365760" tIns="182880" rIns="91440" bIns="45720" rtlCol="0" anchor="t">
            <a:normAutofit/>
          </a:bodyPr>
          <a:lstStyle/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5967422-2752-4ADE-BBFE-152675BFD5E0}"/>
              </a:ext>
            </a:extLst>
          </p:cNvPr>
          <p:cNvSpPr txBox="1">
            <a:spLocks/>
          </p:cNvSpPr>
          <p:nvPr/>
        </p:nvSpPr>
        <p:spPr>
          <a:xfrm>
            <a:off x="31295219" y="25073921"/>
            <a:ext cx="10755086" cy="189139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defPPr>
              <a:defRPr lang="en-US"/>
            </a:defPPr>
            <a:lvl1pPr indent="0" algn="ctr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sz="5400">
                <a:latin typeface="Times New Roman"/>
                <a:cs typeface="Times New Roman"/>
              </a:rPr>
              <a:t>Robo-fish testing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00D757F-EA34-4052-AFDA-9D3ECE0BD5B7}"/>
              </a:ext>
            </a:extLst>
          </p:cNvPr>
          <p:cNvSpPr txBox="1">
            <a:spLocks/>
          </p:cNvSpPr>
          <p:nvPr/>
        </p:nvSpPr>
        <p:spPr>
          <a:xfrm>
            <a:off x="20030599" y="5690052"/>
            <a:ext cx="3830002" cy="1219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indent="0" algn="ctr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A9B958-0567-41DF-931A-D669DA81F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62" y="1218232"/>
            <a:ext cx="3162940" cy="1926013"/>
          </a:xfrm>
          <a:prstGeom prst="rect">
            <a:avLst/>
          </a:prstGeom>
        </p:spPr>
      </p:pic>
      <p:pic>
        <p:nvPicPr>
          <p:cNvPr id="1026" name="Picture 2" descr="CenterStackedWhiteDigital_RGB">
            <a:extLst>
              <a:ext uri="{FF2B5EF4-FFF2-40B4-BE49-F238E27FC236}">
                <a16:creationId xmlns:a16="http://schemas.microsoft.com/office/drawing/2014/main" id="{EE436A7C-B7A1-4D4A-8834-E9656683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14" y="1524256"/>
            <a:ext cx="3038737" cy="292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27790D0-FDD9-43EB-9AAA-3AD451E0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231" y="1351774"/>
            <a:ext cx="3732213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A4487B-FFC2-46B1-9C66-B71818F8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085" y="1371540"/>
            <a:ext cx="46847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" name="Content Placeholder 11">
            <a:extLst>
              <a:ext uri="{FF2B5EF4-FFF2-40B4-BE49-F238E27FC236}">
                <a16:creationId xmlns:a16="http://schemas.microsoft.com/office/drawing/2014/main" id="{705F5DBD-FEC2-44B1-8945-B4872021E4FD}"/>
              </a:ext>
            </a:extLst>
          </p:cNvPr>
          <p:cNvSpPr txBox="1">
            <a:spLocks/>
          </p:cNvSpPr>
          <p:nvPr/>
        </p:nvSpPr>
        <p:spPr>
          <a:xfrm>
            <a:off x="14558405" y="7454786"/>
            <a:ext cx="14774391" cy="4797888"/>
          </a:xfrm>
          <a:prstGeom prst="rect">
            <a:avLst/>
          </a:prstGeom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main goals for the project this year. The first is to finish the proof-of-concept mission of having an Autonomous Surface Vehicle (ASV) go to a location and deploy an Unmanned Underwater Vehicle (UUV). The Second goal is to implement autonomous path planning on various platforms the team has. The third  design and build a new platform called Robo-Fish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D4CECF96-D9CC-413D-9470-912BA9A2F5F8}"/>
              </a:ext>
            </a:extLst>
          </p:cNvPr>
          <p:cNvSpPr txBox="1">
            <a:spLocks/>
          </p:cNvSpPr>
          <p:nvPr/>
        </p:nvSpPr>
        <p:spPr>
          <a:xfrm>
            <a:off x="30528212" y="27310531"/>
            <a:ext cx="10601197" cy="4555450"/>
          </a:xfrm>
          <a:prstGeom prst="rect">
            <a:avLst/>
          </a:prstGeom>
        </p:spPr>
        <p:txBody>
          <a:bodyPr vert="horz" lIns="365760" tIns="182880" rIns="91440" bIns="45720" rtlCol="0" anchor="t"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Currently creating code to move the servo to create a fish like motion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Once Robo-Fish is constructed can put the servo on and make sure the tail moves correctly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Planning on testing how the tail moves in water by end of school year </a:t>
            </a:r>
          </a:p>
        </p:txBody>
      </p:sp>
      <p:sp>
        <p:nvSpPr>
          <p:cNvPr id="42" name="Content Placeholder 11">
            <a:extLst>
              <a:ext uri="{FF2B5EF4-FFF2-40B4-BE49-F238E27FC236}">
                <a16:creationId xmlns:a16="http://schemas.microsoft.com/office/drawing/2014/main" id="{E9D005F7-18B6-4E52-8702-CF435255CF5F}"/>
              </a:ext>
            </a:extLst>
          </p:cNvPr>
          <p:cNvSpPr txBox="1">
            <a:spLocks/>
          </p:cNvSpPr>
          <p:nvPr/>
        </p:nvSpPr>
        <p:spPr>
          <a:xfrm>
            <a:off x="30510360" y="19995571"/>
            <a:ext cx="6909067" cy="4273541"/>
          </a:xfrm>
          <a:prstGeom prst="rect">
            <a:avLst/>
          </a:prstGeom>
        </p:spPr>
        <p:txBody>
          <a:bodyPr vert="horz" lIns="365760" tIns="182880" rIns="91440" bIns="45720" rtlCol="0" anchor="t">
            <a:norm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Robo-Fish is currently being 3D printed in PLA plastic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First one will only use three tail pieces and 1 servo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Future iterations will be printed using PETG plastic and will use all pieces with 2 servos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ABC3AB5F-19AA-4473-9E96-8D27DE3D3DE0}"/>
              </a:ext>
            </a:extLst>
          </p:cNvPr>
          <p:cNvSpPr txBox="1">
            <a:spLocks/>
          </p:cNvSpPr>
          <p:nvPr/>
        </p:nvSpPr>
        <p:spPr>
          <a:xfrm>
            <a:off x="33086655" y="18320767"/>
            <a:ext cx="7410011" cy="12957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defPPr>
              <a:defRPr lang="en-US"/>
            </a:defPPr>
            <a:lvl1pPr indent="0" algn="ctr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sz="4000">
                <a:latin typeface="Times New Roman"/>
                <a:cs typeface="Times New Roman"/>
              </a:rPr>
              <a:t>Robo-fish construction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ontent Placeholder 11">
            <a:extLst>
              <a:ext uri="{FF2B5EF4-FFF2-40B4-BE49-F238E27FC236}">
                <a16:creationId xmlns:a16="http://schemas.microsoft.com/office/drawing/2014/main" id="{74695F27-B798-400A-AC3D-748CB62B1623}"/>
              </a:ext>
            </a:extLst>
          </p:cNvPr>
          <p:cNvSpPr txBox="1">
            <a:spLocks/>
          </p:cNvSpPr>
          <p:nvPr/>
        </p:nvSpPr>
        <p:spPr>
          <a:xfrm>
            <a:off x="861792" y="16218997"/>
            <a:ext cx="6894294" cy="6475102"/>
          </a:xfrm>
          <a:prstGeom prst="rect">
            <a:avLst/>
          </a:prstGeom>
        </p:spPr>
        <p:txBody>
          <a:bodyPr vert="horz" lIns="365760" tIns="182880" rIns="91440" bIns="45720" rtlCol="0" anchor="t">
            <a:norm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/>
                <a:cs typeface="Times New Roman"/>
              </a:rPr>
              <a:t>TUPPs functions as a mini-ASV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/>
                <a:cs typeface="Times New Roman"/>
              </a:rPr>
              <a:t>Useful for testing sensors and controls/autonomy</a:t>
            </a:r>
          </a:p>
          <a:p>
            <a:r>
              <a:rPr lang="en-US">
                <a:latin typeface="Times New Roman"/>
                <a:cs typeface="Times New Roman"/>
              </a:rPr>
              <a:t>Tested Tele-Op functionality of the TUPPs code, as well as old autonomy code (PID control)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/>
                <a:cs typeface="Times New Roman"/>
              </a:rPr>
              <a:t>Shifted to testing the graduate research automated path planning on a more sophisticated TUPPs.</a:t>
            </a:r>
          </a:p>
          <a:p>
            <a:r>
              <a:rPr lang="en-US">
                <a:latin typeface="Times New Roman"/>
                <a:cs typeface="Times New Roman"/>
              </a:rPr>
              <a:t>Path planning should theoretically be able to be applied to ASV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1A205288-53C2-4B75-B453-EE742356DDF5}"/>
              </a:ext>
            </a:extLst>
          </p:cNvPr>
          <p:cNvSpPr txBox="1">
            <a:spLocks/>
          </p:cNvSpPr>
          <p:nvPr/>
        </p:nvSpPr>
        <p:spPr>
          <a:xfrm>
            <a:off x="832320" y="23138854"/>
            <a:ext cx="12679011" cy="1219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indent="0" algn="ctr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sz="5400">
                <a:latin typeface="Times New Roman"/>
                <a:cs typeface="Times New Roman"/>
              </a:rPr>
              <a:t>ASV Subsystems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Content Placeholder 11">
            <a:extLst>
              <a:ext uri="{FF2B5EF4-FFF2-40B4-BE49-F238E27FC236}">
                <a16:creationId xmlns:a16="http://schemas.microsoft.com/office/drawing/2014/main" id="{11C60221-BB48-4FA1-ABE7-A8AEAD890CCF}"/>
              </a:ext>
            </a:extLst>
          </p:cNvPr>
          <p:cNvSpPr txBox="1">
            <a:spLocks/>
          </p:cNvSpPr>
          <p:nvPr/>
        </p:nvSpPr>
        <p:spPr>
          <a:xfrm>
            <a:off x="858123" y="24749735"/>
            <a:ext cx="7918754" cy="7165703"/>
          </a:xfrm>
          <a:prstGeom prst="rect">
            <a:avLst/>
          </a:prstGeom>
        </p:spPr>
        <p:txBody>
          <a:bodyPr vert="horz" lIns="365760" tIns="182880" rIns="91440" bIns="45720" rtlCol="0" anchor="t">
            <a:norm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>
                <a:latin typeface="Times New Roman"/>
                <a:cs typeface="Times New Roman"/>
              </a:rPr>
              <a:t>Assisted in the design and construction of the new UGPS arms</a:t>
            </a:r>
          </a:p>
          <a:p>
            <a:pPr lvl="1">
              <a:spcBef>
                <a:spcPts val="500"/>
              </a:spcBef>
            </a:pPr>
            <a:r>
              <a:rPr lang="en-US">
                <a:latin typeface="Times New Roman"/>
                <a:cs typeface="Times New Roman"/>
              </a:rPr>
              <a:t>Uses a </a:t>
            </a:r>
            <a:r>
              <a:rPr lang="en-US" err="1">
                <a:latin typeface="Times New Roman"/>
                <a:cs typeface="Times New Roman"/>
              </a:rPr>
              <a:t>Waterlinked</a:t>
            </a:r>
            <a:r>
              <a:rPr lang="en-US">
                <a:latin typeface="Times New Roman"/>
                <a:cs typeface="Times New Roman"/>
              </a:rPr>
              <a:t>® Underwater GPS© System</a:t>
            </a:r>
            <a:endParaRPr lang="en-US">
              <a:cs typeface="Calibri"/>
            </a:endParaRPr>
          </a:p>
          <a:p>
            <a:pPr lvl="1">
              <a:spcBef>
                <a:spcPts val="500"/>
              </a:spcBef>
            </a:pPr>
            <a:r>
              <a:rPr lang="en-US">
                <a:latin typeface="Times New Roman"/>
                <a:cs typeface="Times New Roman"/>
              </a:rPr>
              <a:t>4 submersible transducers (on ASV), 1 receiver (on ROV), and an Electronics dry box (on ASV deck)</a:t>
            </a:r>
            <a:endParaRPr lang="en-US"/>
          </a:p>
          <a:p>
            <a:pPr lvl="1" fontAlgn="base">
              <a:spcBef>
                <a:spcPts val="500"/>
              </a:spcBef>
            </a:pPr>
            <a:r>
              <a:rPr lang="en-US">
                <a:latin typeface="Times New Roman"/>
                <a:cs typeface="Times New Roman"/>
              </a:rPr>
              <a:t>Detachable for transportation of ASV</a:t>
            </a:r>
            <a:r>
              <a:rPr lang="en-US" sz="2800">
                <a:latin typeface="Times New Roman"/>
                <a:cs typeface="Times New Roman"/>
              </a:rPr>
              <a:t> </a:t>
            </a:r>
            <a:endParaRPr lang="en-US" b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500"/>
              </a:spcBef>
            </a:pPr>
            <a:r>
              <a:rPr lang="en-US" sz="2200">
                <a:latin typeface="Times New Roman"/>
                <a:cs typeface="Times New Roman"/>
              </a:rPr>
              <a:t>Uses cascading arm design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5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2600">
                <a:latin typeface="Times New Roman"/>
                <a:cs typeface="Times New Roman"/>
              </a:rPr>
              <a:t>Helped construct new Tether Tensioning System</a:t>
            </a:r>
          </a:p>
          <a:p>
            <a:pPr lvl="1">
              <a:spcBef>
                <a:spcPts val="500"/>
              </a:spcBef>
            </a:pPr>
            <a:r>
              <a:rPr lang="en-US" sz="2200">
                <a:latin typeface="Times New Roman"/>
                <a:cs typeface="Times New Roman"/>
              </a:rPr>
              <a:t>Applies tension to UUV tether to fix back spooling during deployment and retraction.</a:t>
            </a:r>
          </a:p>
          <a:p>
            <a:pPr lvl="1">
              <a:spcBef>
                <a:spcPts val="500"/>
              </a:spcBef>
            </a:pPr>
            <a:r>
              <a:rPr lang="en-US" sz="2200">
                <a:latin typeface="Times New Roman"/>
                <a:cs typeface="Times New Roman"/>
              </a:rPr>
              <a:t>Uses rotary encoder to measure the distance of tether deployed, rather than time.</a:t>
            </a:r>
          </a:p>
          <a:p>
            <a:pPr lvl="1">
              <a:spcBef>
                <a:spcPts val="500"/>
              </a:spcBef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500"/>
              </a:spcBef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08E5B9-6DFD-47B4-8097-60BEB196D19B}"/>
              </a:ext>
            </a:extLst>
          </p:cNvPr>
          <p:cNvSpPr txBox="1"/>
          <p:nvPr/>
        </p:nvSpPr>
        <p:spPr>
          <a:xfrm>
            <a:off x="14996127" y="21007683"/>
            <a:ext cx="3735962" cy="9171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SzPts val="1800"/>
            </a:pPr>
            <a:r>
              <a:rPr lang="en-US" sz="3600" b="1" dirty="0">
                <a:latin typeface="Times New Roman"/>
                <a:cs typeface="Times New Roman"/>
              </a:rPr>
              <a:t>ASV 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Catamaran-style Design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160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Length: 7' 9" </a:t>
            </a:r>
          </a:p>
          <a:p>
            <a:pPr marL="285750" lvl="1" indent="-285750">
              <a:spcBef>
                <a:spcPts val="160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Beam: 5' 6"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6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Twin Electric Motors</a:t>
            </a:r>
          </a:p>
          <a:p>
            <a:pPr marL="298450" lvl="1" indent="-285750">
              <a:spcBef>
                <a:spcPts val="1600"/>
              </a:spcBef>
              <a:buSzPts val="12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4 arms for deploying UGPS sensors</a:t>
            </a:r>
          </a:p>
          <a:p>
            <a:pPr marL="298450" lvl="1" indent="-285750">
              <a:spcBef>
                <a:spcPts val="1600"/>
              </a:spcBef>
              <a:buSzPts val="12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Trapdoor for deploying Unmanned Underwater Vehicle (UUV)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</a:p>
          <a:p>
            <a:pPr marL="298450" lvl="1" indent="-285750">
              <a:spcBef>
                <a:spcPts val="1600"/>
              </a:spcBef>
              <a:buSzPts val="1200"/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Built by 2017-2018 ASV Team</a:t>
            </a:r>
          </a:p>
          <a:p>
            <a:pPr marL="298450" lvl="1" indent="-285750">
              <a:spcBef>
                <a:spcPts val="1600"/>
              </a:spcBef>
              <a:buSzPts val="1200"/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lvl="1" indent="-285750"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lvl="1" indent="-285750"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8A88F88E-87FA-4498-B184-2BF48386EEC0}"/>
              </a:ext>
            </a:extLst>
          </p:cNvPr>
          <p:cNvSpPr txBox="1">
            <a:spLocks/>
          </p:cNvSpPr>
          <p:nvPr/>
        </p:nvSpPr>
        <p:spPr>
          <a:xfrm>
            <a:off x="17458592" y="19140458"/>
            <a:ext cx="9224889" cy="124479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indent="0" algn="ctr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 defTabSz="43891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>
                <a:latin typeface="Times New Roman"/>
                <a:cs typeface="Times New Roman"/>
              </a:rPr>
              <a:t>Current Platforms</a:t>
            </a:r>
          </a:p>
        </p:txBody>
      </p:sp>
      <p:pic>
        <p:nvPicPr>
          <p:cNvPr id="5" name="Picture 16" descr="A boat in the water&#10;&#10;Description generated with high confidence">
            <a:extLst>
              <a:ext uri="{FF2B5EF4-FFF2-40B4-BE49-F238E27FC236}">
                <a16:creationId xmlns:a16="http://schemas.microsoft.com/office/drawing/2014/main" id="{6E39B02D-ED59-4FE5-A90D-058E452BC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7111" y="28685304"/>
            <a:ext cx="5120030" cy="3383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1DFD40-32DC-4F62-8FE3-58E1F0154E7C}"/>
              </a:ext>
            </a:extLst>
          </p:cNvPr>
          <p:cNvSpPr txBox="1"/>
          <p:nvPr/>
        </p:nvSpPr>
        <p:spPr>
          <a:xfrm>
            <a:off x="1114874" y="7664424"/>
            <a:ext cx="6664236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latin typeface="Times New Roman"/>
                <a:cs typeface="Calibri"/>
              </a:rPr>
              <a:t>Perform a seafloor mapping mission using the ASV and ROV.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Times New Roman"/>
                <a:cs typeface="Calibri"/>
              </a:rPr>
              <a:t>Mission will take place in Jackson Marine Estuary, at Adam's Point.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Times New Roman"/>
                <a:cs typeface="Calibri"/>
              </a:rPr>
              <a:t>Mission was planned to be completed last year but was delayed due to the pandemic.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Times New Roman"/>
                <a:cs typeface="Calibri"/>
              </a:rPr>
              <a:t>Mission will be performed this spring.</a:t>
            </a:r>
            <a:endParaRPr lang="en-US" sz="2800">
              <a:latin typeface="Times New Roman" panose="02020603050405020304" pitchFamily="18" charset="0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Times New Roman"/>
                <a:cs typeface="Calibri"/>
              </a:rPr>
              <a:t>ASV performs point to point navigation, and the UUV is operated to take a photo of a point of interest, return to the ASV. ASV will then return to shore.</a:t>
            </a:r>
            <a:endParaRPr lang="en-US" sz="2800">
              <a:latin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3200">
              <a:latin typeface="Times New Roman" panose="02020603050405020304" pitchFamily="18" charset="0"/>
              <a:cs typeface="Calibri"/>
            </a:endParaRPr>
          </a:p>
          <a:p>
            <a:pPr marL="914400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77CB58-DDB5-B14C-8E73-9202F51CE781}"/>
              </a:ext>
            </a:extLst>
          </p:cNvPr>
          <p:cNvSpPr/>
          <p:nvPr/>
        </p:nvSpPr>
        <p:spPr>
          <a:xfrm>
            <a:off x="30532329" y="13452363"/>
            <a:ext cx="12288402" cy="4470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err="1"/>
          </a:p>
        </p:txBody>
      </p:sp>
      <p:sp>
        <p:nvSpPr>
          <p:cNvPr id="58" name="Content Placeholder 11">
            <a:extLst>
              <a:ext uri="{FF2B5EF4-FFF2-40B4-BE49-F238E27FC236}">
                <a16:creationId xmlns:a16="http://schemas.microsoft.com/office/drawing/2014/main" id="{CAEBEF80-5031-1B48-9812-9D0A0D4C2379}"/>
              </a:ext>
            </a:extLst>
          </p:cNvPr>
          <p:cNvSpPr txBox="1">
            <a:spLocks/>
          </p:cNvSpPr>
          <p:nvPr/>
        </p:nvSpPr>
        <p:spPr>
          <a:xfrm>
            <a:off x="30528211" y="7325410"/>
            <a:ext cx="7823906" cy="4018591"/>
          </a:xfrm>
          <a:prstGeom prst="rect">
            <a:avLst/>
          </a:prstGeom>
        </p:spPr>
        <p:txBody>
          <a:bodyPr vert="horz" lIns="365760" tIns="182880" rIns="91440" bIns="45720" rtlCol="0" anchor="t">
            <a:normAutofit fontScale="92500"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Robo-Fish is the newest platform to the marine robotics swarm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Designed after a steel head trout to aid with UNH Aquaculture program (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AquaFort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latin typeface="Times New Roman"/>
                <a:cs typeface="Times New Roman"/>
              </a:rPr>
              <a:t>Carries sensors to monitor the trout</a:t>
            </a:r>
          </a:p>
          <a:p>
            <a:r>
              <a:rPr lang="en-US" sz="3200">
                <a:latin typeface="Times New Roman"/>
                <a:cs typeface="Times New Roman"/>
              </a:rPr>
              <a:t>Early models will be tethered, later will be wireless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11">
                <a:extLst>
                  <a:ext uri="{FF2B5EF4-FFF2-40B4-BE49-F238E27FC236}">
                    <a16:creationId xmlns:a16="http://schemas.microsoft.com/office/drawing/2014/main" id="{94A97543-0419-8646-9626-C1812BCF4A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47113" y="13519892"/>
                <a:ext cx="7072314" cy="4273541"/>
              </a:xfrm>
              <a:prstGeom prst="rect">
                <a:avLst/>
              </a:prstGeom>
            </p:spPr>
            <p:txBody>
              <a:bodyPr vert="horz" lIns="365760" tIns="182880" rIns="91440" bIns="45720" rtlCol="0" anchor="t">
                <a:normAutofit lnSpcReduction="10000"/>
              </a:bodyPr>
              <a:lstStyle>
                <a:lvl1pPr marL="45720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097280" indent="-457200" algn="l" defTabSz="438912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Designed in Solidworks</a:t>
                </a:r>
              </a:p>
              <a:p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Robo-Fish is designed to move through the water like a fish</a:t>
                </a:r>
              </a:p>
              <a:p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Tail provides locomotion of the robot</a:t>
                </a:r>
              </a:p>
              <a:p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1.5’</a:t>
                </a:r>
              </a:p>
              <a:p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4.75”</a:t>
                </a:r>
              </a:p>
              <a:p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Height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6”</a:t>
                </a:r>
              </a:p>
            </p:txBody>
          </p:sp>
        </mc:Choice>
        <mc:Fallback xmlns="">
          <p:sp>
            <p:nvSpPr>
              <p:cNvPr id="59" name="Content Placeholder 11">
                <a:extLst>
                  <a:ext uri="{FF2B5EF4-FFF2-40B4-BE49-F238E27FC236}">
                    <a16:creationId xmlns:a16="http://schemas.microsoft.com/office/drawing/2014/main" id="{94A97543-0419-8646-9626-C1812BCF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7113" y="13519892"/>
                <a:ext cx="7072314" cy="4273541"/>
              </a:xfrm>
              <a:prstGeom prst="rect">
                <a:avLst/>
              </a:prstGeom>
              <a:blipFill>
                <a:blip r:embed="rId8"/>
                <a:stretch>
                  <a:fillRect r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DD6882C8-1BB6-184C-BE86-16E00094D73D}"/>
              </a:ext>
            </a:extLst>
          </p:cNvPr>
          <p:cNvSpPr txBox="1">
            <a:spLocks/>
          </p:cNvSpPr>
          <p:nvPr/>
        </p:nvSpPr>
        <p:spPr>
          <a:xfrm>
            <a:off x="31312164" y="11778044"/>
            <a:ext cx="10755086" cy="12192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latin typeface="Times New Roman"/>
                <a:cs typeface="Calibri"/>
              </a:rPr>
              <a:t>Robo-fish design</a:t>
            </a:r>
            <a:endParaRPr lang="en-US" sz="8800"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6ACC2-C234-4093-A7B2-48F0B6377550}"/>
              </a:ext>
            </a:extLst>
          </p:cNvPr>
          <p:cNvSpPr txBox="1"/>
          <p:nvPr/>
        </p:nvSpPr>
        <p:spPr>
          <a:xfrm>
            <a:off x="5753820" y="31861663"/>
            <a:ext cx="33806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/>
                <a:cs typeface="Times New Roman"/>
              </a:rPr>
              <a:t>Tether Tensioning System</a:t>
            </a:r>
          </a:p>
        </p:txBody>
      </p:sp>
      <p:pic>
        <p:nvPicPr>
          <p:cNvPr id="34" name="Picture 37" descr="A crane in the background&#10;&#10;Description generated with high confidence">
            <a:extLst>
              <a:ext uri="{FF2B5EF4-FFF2-40B4-BE49-F238E27FC236}">
                <a16:creationId xmlns:a16="http://schemas.microsoft.com/office/drawing/2014/main" id="{A2036C12-6044-41D0-ABC8-43444EC74A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2848" y="25190730"/>
            <a:ext cx="4209688" cy="241219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4C28385-7817-4D21-9A38-22643AB06142}"/>
              </a:ext>
            </a:extLst>
          </p:cNvPr>
          <p:cNvSpPr txBox="1"/>
          <p:nvPr/>
        </p:nvSpPr>
        <p:spPr>
          <a:xfrm>
            <a:off x="9221635" y="27703731"/>
            <a:ext cx="30851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Old UGPS Arm Design</a:t>
            </a:r>
            <a:endParaRPr lang="en-US">
              <a:cs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2D561F-F595-44E9-A08B-50326483402A}"/>
              </a:ext>
            </a:extLst>
          </p:cNvPr>
          <p:cNvSpPr txBox="1"/>
          <p:nvPr/>
        </p:nvSpPr>
        <p:spPr>
          <a:xfrm>
            <a:off x="9376910" y="31947926"/>
            <a:ext cx="31364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New UGPS Arm design</a:t>
            </a:r>
            <a:endParaRPr lang="en-US">
              <a:cs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9C1A2AD-6090-49C6-8F57-3B14C1833E15}"/>
              </a:ext>
            </a:extLst>
          </p:cNvPr>
          <p:cNvSpPr txBox="1"/>
          <p:nvPr/>
        </p:nvSpPr>
        <p:spPr>
          <a:xfrm>
            <a:off x="20204658" y="21014686"/>
            <a:ext cx="3722118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US" sz="3600" b="1">
                <a:latin typeface="Times New Roman"/>
                <a:cs typeface="Times New Roman"/>
              </a:rPr>
              <a:t>UUV</a:t>
            </a:r>
          </a:p>
          <a:p>
            <a:pPr marL="571500" indent="-571500">
              <a:spcBef>
                <a:spcPts val="16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Blue Robotics BlueROV2 Heavy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Length: 18”</a:t>
            </a:r>
          </a:p>
          <a:p>
            <a:pPr marL="571500" indent="-5715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Width: 13.3”</a:t>
            </a:r>
          </a:p>
          <a:p>
            <a:pPr marL="571500" indent="-5715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Height: 10”</a:t>
            </a:r>
          </a:p>
          <a:p>
            <a:pPr marL="571500" indent="-5715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8 Blue Robotics T200 Thrusters</a:t>
            </a:r>
          </a:p>
          <a:p>
            <a:pPr marL="571500" indent="-5715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800">
                <a:latin typeface="Times New Roman"/>
                <a:cs typeface="Times New Roman"/>
              </a:rPr>
              <a:t>Live HD Camera and Lighting</a:t>
            </a:r>
            <a:endParaRPr lang="en-US" sz="3600" b="1">
              <a:latin typeface="Times New Roman"/>
              <a:cs typeface="Times New Roman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3BDA30-1263-4CCE-AF65-38384ED9F375}"/>
              </a:ext>
            </a:extLst>
          </p:cNvPr>
          <p:cNvGrpSpPr/>
          <p:nvPr/>
        </p:nvGrpSpPr>
        <p:grpSpPr>
          <a:xfrm>
            <a:off x="16363886" y="10360403"/>
            <a:ext cx="11163428" cy="7154228"/>
            <a:chOff x="2431117" y="987195"/>
            <a:chExt cx="7646068" cy="4900082"/>
          </a:xfrm>
        </p:grpSpPr>
        <p:pic>
          <p:nvPicPr>
            <p:cNvPr id="72" name="Picture 71" descr="A picture containing water, boat, blue, bird&#10;&#10;Description automatically generated">
              <a:extLst>
                <a:ext uri="{FF2B5EF4-FFF2-40B4-BE49-F238E27FC236}">
                  <a16:creationId xmlns:a16="http://schemas.microsoft.com/office/drawing/2014/main" id="{F2FDDF99-C9E6-4CF4-9037-790C43DE3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1117" y="987195"/>
              <a:ext cx="7646068" cy="4900082"/>
            </a:xfrm>
            <a:prstGeom prst="rect">
              <a:avLst/>
            </a:prstGeom>
          </p:spPr>
        </p:pic>
        <p:pic>
          <p:nvPicPr>
            <p:cNvPr id="73" name="Graphic 3" descr="Fish">
              <a:extLst>
                <a:ext uri="{FF2B5EF4-FFF2-40B4-BE49-F238E27FC236}">
                  <a16:creationId xmlns:a16="http://schemas.microsoft.com/office/drawing/2014/main" id="{E2F22B72-C9FC-4701-8779-8F07C4A1D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911970" y="4035724"/>
              <a:ext cx="684363" cy="684363"/>
            </a:xfrm>
            <a:prstGeom prst="rect">
              <a:avLst/>
            </a:prstGeom>
          </p:spPr>
        </p:pic>
        <p:pic>
          <p:nvPicPr>
            <p:cNvPr id="74" name="Graphic 3" descr="Fish">
              <a:extLst>
                <a:ext uri="{FF2B5EF4-FFF2-40B4-BE49-F238E27FC236}">
                  <a16:creationId xmlns:a16="http://schemas.microsoft.com/office/drawing/2014/main" id="{28F3EE7C-5B5F-4578-A7BF-D9F67BFEF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87064" y="4380780"/>
              <a:ext cx="684363" cy="684363"/>
            </a:xfrm>
            <a:prstGeom prst="rect">
              <a:avLst/>
            </a:prstGeom>
          </p:spPr>
        </p:pic>
        <p:pic>
          <p:nvPicPr>
            <p:cNvPr id="76" name="Graphic 3" descr="Fish">
              <a:extLst>
                <a:ext uri="{FF2B5EF4-FFF2-40B4-BE49-F238E27FC236}">
                  <a16:creationId xmlns:a16="http://schemas.microsoft.com/office/drawing/2014/main" id="{79DDD70E-8F9E-4737-B4C3-2BAAA399A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45857" y="3834441"/>
              <a:ext cx="684363" cy="684363"/>
            </a:xfrm>
            <a:prstGeom prst="rect">
              <a:avLst/>
            </a:prstGeom>
          </p:spPr>
        </p:pic>
        <p:sp>
          <p:nvSpPr>
            <p:cNvPr id="79" name="TextBox 8">
              <a:extLst>
                <a:ext uri="{FF2B5EF4-FFF2-40B4-BE49-F238E27FC236}">
                  <a16:creationId xmlns:a16="http://schemas.microsoft.com/office/drawing/2014/main" id="{BDBB7138-EAA2-476D-96D4-0754989A38BC}"/>
                </a:ext>
              </a:extLst>
            </p:cNvPr>
            <p:cNvSpPr txBox="1"/>
            <p:nvPr/>
          </p:nvSpPr>
          <p:spPr>
            <a:xfrm>
              <a:off x="5797216" y="4914900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/>
                <a:t>Robo-Fish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DE4871C0-4C88-4A5F-98D6-3F43EDBE6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242" y="28029484"/>
            <a:ext cx="4574757" cy="45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30C8D84-3FD9-47B3-BBE8-21EB8A2E029A}"/>
              </a:ext>
            </a:extLst>
          </p:cNvPr>
          <p:cNvSpPr txBox="1"/>
          <p:nvPr/>
        </p:nvSpPr>
        <p:spPr>
          <a:xfrm>
            <a:off x="24996297" y="21007683"/>
            <a:ext cx="3867061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TUPPs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Testing Unmanned Performance Platform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Built with Styrofoam and plywood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Two Blue Robotics T200 Thrusters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Powered by a LiPo battery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through a Raspberry Pi and Arduino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Has keyboard control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Point to point autonomy is being developed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3C5301B3-529C-4684-8844-CDB393F0E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101" y="28685304"/>
            <a:ext cx="3766077" cy="33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593765-038F-40CF-B378-B752484220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677" y="15286460"/>
            <a:ext cx="5258644" cy="254950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15676F-36FD-499A-A1FA-67A5A5CF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695" y="8168527"/>
            <a:ext cx="4297712" cy="23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38DABDD-2D7C-4FD9-A307-ED442BFE15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31114" y="20695070"/>
            <a:ext cx="4502566" cy="3376925"/>
          </a:xfrm>
          <a:prstGeom prst="rect">
            <a:avLst/>
          </a:prstGeom>
        </p:spPr>
      </p:pic>
      <p:pic>
        <p:nvPicPr>
          <p:cNvPr id="3" name="Picture 13" descr="Map&#10;&#10;Description automatically generated">
            <a:extLst>
              <a:ext uri="{FF2B5EF4-FFF2-40B4-BE49-F238E27FC236}">
                <a16:creationId xmlns:a16="http://schemas.microsoft.com/office/drawing/2014/main" id="{F261E377-33F3-427B-9D77-B28E36086B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12711" y="7678249"/>
            <a:ext cx="3215928" cy="2500791"/>
          </a:xfrm>
          <a:prstGeom prst="rect">
            <a:avLst/>
          </a:prstGeom>
        </p:spPr>
      </p:pic>
      <p:pic>
        <p:nvPicPr>
          <p:cNvPr id="64" name="Picture 21" descr="A large pool of water&#10;&#10;Description generated with high confidence">
            <a:extLst>
              <a:ext uri="{FF2B5EF4-FFF2-40B4-BE49-F238E27FC236}">
                <a16:creationId xmlns:a16="http://schemas.microsoft.com/office/drawing/2014/main" id="{0843131A-E328-4EF0-B718-FFDF7BF8BB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21141" y="19835938"/>
            <a:ext cx="2931527" cy="1990469"/>
          </a:xfrm>
          <a:prstGeom prst="rect">
            <a:avLst/>
          </a:prstGeom>
        </p:spPr>
      </p:pic>
      <p:pic>
        <p:nvPicPr>
          <p:cNvPr id="65" name="Picture 4" descr="A picture containing outdoor, ground, coffee table&#10;&#10;Description automatically generated">
            <a:extLst>
              <a:ext uri="{FF2B5EF4-FFF2-40B4-BE49-F238E27FC236}">
                <a16:creationId xmlns:a16="http://schemas.microsoft.com/office/drawing/2014/main" id="{3C893757-A540-48E1-B386-3EEDE563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79" y="16593707"/>
            <a:ext cx="2948496" cy="26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E5C339C6-921C-4D90-B7C3-23DF8622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36077" y="10391590"/>
            <a:ext cx="2743200" cy="1397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F835F4-3348-426F-89CA-5B06D285D0DA}"/>
              </a:ext>
            </a:extLst>
          </p:cNvPr>
          <p:cNvSpPr txBox="1"/>
          <p:nvPr/>
        </p:nvSpPr>
        <p:spPr>
          <a:xfrm>
            <a:off x="8894795" y="11756710"/>
            <a:ext cx="40780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Adams Point, Jackson Marine Estuary</a:t>
            </a:r>
            <a:endParaRPr lang="en-US"/>
          </a:p>
        </p:txBody>
      </p:sp>
      <p:pic>
        <p:nvPicPr>
          <p:cNvPr id="11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AAA2C2B7-68B5-4FCA-8C66-3359A359C7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49542" y="28172472"/>
            <a:ext cx="2481943" cy="3439399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A98A7363-29C3-4066-959A-14AB068DDAB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12251" y="30038996"/>
            <a:ext cx="2743200" cy="176765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FB4C5B2-44CB-471F-A786-7A8C4139A459}"/>
              </a:ext>
            </a:extLst>
          </p:cNvPr>
          <p:cNvSpPr txBox="1"/>
          <p:nvPr/>
        </p:nvSpPr>
        <p:spPr>
          <a:xfrm>
            <a:off x="7979431" y="19232591"/>
            <a:ext cx="32215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Current TUPPs Platform</a:t>
            </a:r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F8A09CE-D3D1-4497-B5D9-46A5CB244DE0}"/>
              </a:ext>
            </a:extLst>
          </p:cNvPr>
          <p:cNvSpPr txBox="1"/>
          <p:nvPr/>
        </p:nvSpPr>
        <p:spPr>
          <a:xfrm>
            <a:off x="9273393" y="21768756"/>
            <a:ext cx="34756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TUPPs with Path Planning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7F7F7F"/>
      </a:dk2>
      <a:lt2>
        <a:srgbClr val="E7E6E6"/>
      </a:lt2>
      <a:accent1>
        <a:srgbClr val="A5A5A5"/>
      </a:accent1>
      <a:accent2>
        <a:srgbClr val="000000"/>
      </a:accent2>
      <a:accent3>
        <a:srgbClr val="000000"/>
      </a:accent3>
      <a:accent4>
        <a:srgbClr val="BFBFBF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750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ASV/UUV/RoboFish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[Poster Title] Lorem ipsum dolor sit amet, consectetuer adipiscing elit maecenas porttitor congue massa fusce</dc:title>
  <dc:creator/>
  <cp:lastModifiedBy>Randall, Richard</cp:lastModifiedBy>
  <cp:revision>4</cp:revision>
  <dcterms:created xsi:type="dcterms:W3CDTF">2013-12-03T00:45:10Z</dcterms:created>
  <dcterms:modified xsi:type="dcterms:W3CDTF">2021-04-26T00:20:15Z</dcterms:modified>
</cp:coreProperties>
</file>