
<file path=[Content_Types].xml><?xml version="1.0" encoding="utf-8"?>
<Types xmlns="http://schemas.openxmlformats.org/package/2006/content-types">
  <Default Extension="fntdata" ContentType="application/x-fontdata"/>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9144000" cy="5143500" type="screen16x9"/>
  <p:notesSz cx="7102475" cy="9388475"/>
  <p:embeddedFontLst>
    <p:embeddedFont>
      <p:font typeface="Roboto" panose="020B0604020202020204"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4343"/>
    <a:srgbClr val="00B0F0"/>
    <a:srgbClr val="0059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C58AEE8-5E2E-4684-A424-BA111FCA6F65}">
  <a:tblStyle styleId="{0C58AEE8-5E2E-4684-A424-BA111FCA6F65}"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325" autoAdjust="0"/>
  </p:normalViewPr>
  <p:slideViewPr>
    <p:cSldViewPr snapToGrid="0">
      <p:cViewPr>
        <p:scale>
          <a:sx n="86" d="100"/>
          <a:sy n="86" d="100"/>
        </p:scale>
        <p:origin x="276" y="42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p: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r>
              <a:rPr lang="en"/>
              <a:t>Hello, my name is Charity Reed and today I will be talking to you about my senior project.</a:t>
            </a:r>
            <a:endParaRPr/>
          </a:p>
          <a:p>
            <a:pPr marL="0" indent="0">
              <a:buNone/>
            </a:pPr>
            <a:endParaRPr/>
          </a:p>
          <a:p>
            <a:pPr marL="0" indent="0">
              <a:buNone/>
            </a:pPr>
            <a:r>
              <a:rPr lang="en"/>
              <a:t>My project is a prototype for an In-Home Data Collection Kit to be used for Experiments with Human Participants.</a:t>
            </a:r>
            <a:endParaRPr/>
          </a:p>
          <a:p>
            <a:pPr marL="0" indent="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d47846d376_0_0: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d47846d376_0_0: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r>
              <a:rPr lang="en"/>
              <a:t>Here you can see the result of the final time synchronization implementation. In the first row it shows one microcontroller logging that a command has been sent to the second device and in the second row it shows the second microcontroller logging that the command was received. As expected the time stamp for sending the command occurs before the time stamp for receiving the command.</a:t>
            </a:r>
            <a:br>
              <a:rPr lang="en"/>
            </a:br>
            <a:br>
              <a:rPr lang="en"/>
            </a:br>
            <a:r>
              <a:rPr lang="en"/>
              <a:t>Once the ability to accurately log time from both devices was accomplished the next step was to create an implementation that would at least simulate one possible use case for the kit.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9f9392e9ff_0_5: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9f9392e9ff_0_5: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r>
              <a:rPr lang="en" dirty="0"/>
              <a:t>So…., let's talk about a possible implementation of this kit…., keeping in mind..., that it is the hope that this kit would eventually be adaptable to a number of different experiments.</a:t>
            </a:r>
            <a:endParaRPr dirty="0"/>
          </a:p>
          <a:p>
            <a:pPr marL="0" indent="0">
              <a:buNone/>
            </a:pPr>
            <a:endParaRPr dirty="0"/>
          </a:p>
          <a:p>
            <a:pPr marL="0" indent="0">
              <a:buNone/>
            </a:pPr>
            <a:r>
              <a:rPr lang="en" dirty="0"/>
              <a:t>Imagine a virtual meeting, much like the many virtual meetings we all participate in every week right now.</a:t>
            </a:r>
            <a:endParaRPr dirty="0"/>
          </a:p>
          <a:p>
            <a:pPr marL="0" indent="0">
              <a:buNone/>
            </a:pPr>
            <a:endParaRPr dirty="0"/>
          </a:p>
          <a:p>
            <a:pPr marL="0" indent="0">
              <a:buNone/>
            </a:pPr>
            <a:r>
              <a:rPr lang="en" dirty="0"/>
              <a:t>During this meeting one participant will be intentionally distracted.</a:t>
            </a:r>
            <a:endParaRPr dirty="0"/>
          </a:p>
          <a:p>
            <a:pPr marL="0" indent="0">
              <a:buNone/>
            </a:pPr>
            <a:endParaRPr dirty="0"/>
          </a:p>
          <a:p>
            <a:pPr marL="0" indent="0">
              <a:buNone/>
            </a:pPr>
            <a:r>
              <a:rPr lang="en" dirty="0"/>
              <a:t>That distraction will come in the form of needing to interact with the Data Collection Kit by playing a simplified version of the Simon game.</a:t>
            </a:r>
            <a:endParaRPr dirty="0"/>
          </a:p>
          <a:p>
            <a:pPr marL="0" indent="0">
              <a:buNone/>
            </a:pPr>
            <a:endParaRPr dirty="0"/>
          </a:p>
          <a:p>
            <a:pPr marL="0" indent="0">
              <a:buNone/>
            </a:pPr>
            <a:r>
              <a:rPr lang="en" dirty="0"/>
              <a:t>The Simon game, if you are unaware, is a classic '80's and '90's children's game in which the goal is to remember and repeat a colored light pattern which iteratively increases in length.</a:t>
            </a:r>
            <a:endParaRPr dirty="0"/>
          </a:p>
          <a:p>
            <a:pPr marL="0" indent="0">
              <a:buNone/>
            </a:pPr>
            <a:endParaRPr dirty="0"/>
          </a:p>
          <a:p>
            <a:pPr marL="0" indent="0">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9f9392e9ff_0_56: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9f9392e9ff_0_56: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r>
              <a:rPr lang="en"/>
              <a:t>SLOW DOWN</a:t>
            </a:r>
            <a:endParaRPr/>
          </a:p>
          <a:p>
            <a:pPr marL="0" indent="0">
              <a:buNone/>
            </a:pPr>
            <a:endParaRPr/>
          </a:p>
          <a:p>
            <a:pPr marL="0" indent="0">
              <a:buNone/>
            </a:pPr>
            <a:r>
              <a:rPr lang="en"/>
              <a:t>When the researcher desires to start the distraction, they will operate the switch on their end which will send the command to the distracted participant's Data Collection Kit.</a:t>
            </a:r>
            <a:endParaRPr/>
          </a:p>
          <a:p>
            <a:pPr marL="0" indent="0">
              <a:buNone/>
            </a:pPr>
            <a:endParaRPr/>
          </a:p>
          <a:p>
            <a:pPr marL="0" indent="0">
              <a:buNone/>
            </a:pPr>
            <a:r>
              <a:rPr lang="en"/>
              <a:t>The blue LED on the participant's kit will flash 3 times, informing the participant that they must play the game.</a:t>
            </a:r>
            <a:endParaRPr/>
          </a:p>
          <a:p>
            <a:pPr marL="0" indent="0">
              <a:buNone/>
            </a:pPr>
            <a:endParaRPr/>
          </a:p>
          <a:p>
            <a:pPr marL="0" indent="0">
              <a:buNone/>
            </a:pPr>
            <a:r>
              <a:rPr lang="en"/>
              <a:t>SLOW DOWN</a:t>
            </a:r>
            <a:endParaRPr/>
          </a:p>
          <a:p>
            <a:pPr marL="0" indent="0">
              <a:buNone/>
            </a:pPr>
            <a:endParaRPr/>
          </a:p>
          <a:p>
            <a:pPr marL="0" indent="0">
              <a:buNone/>
            </a:pPr>
            <a:endParaRPr/>
          </a:p>
          <a:p>
            <a:pPr marL="0" indent="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9f9392e9ff_0_73: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9f9392e9ff_0_73: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r>
              <a:rPr lang="en" dirty="0"/>
              <a:t>SLOW DOWN</a:t>
            </a:r>
            <a:endParaRPr dirty="0"/>
          </a:p>
          <a:p>
            <a:pPr marL="0" indent="0">
              <a:buNone/>
            </a:pPr>
            <a:endParaRPr dirty="0"/>
          </a:p>
          <a:p>
            <a:pPr marL="0" indent="0">
              <a:buNone/>
            </a:pPr>
            <a:r>
              <a:rPr lang="en" dirty="0"/>
              <a:t>For the next 30-60 seconds the participant will need to copy the pattern output by the kit. This will not be the exact same implementation as the Original Simon Game but it will require similar retention and repetition of a colored light pattern.</a:t>
            </a:r>
            <a:endParaRPr dirty="0"/>
          </a:p>
          <a:p>
            <a:pPr marL="0" indent="0">
              <a:buNone/>
            </a:pPr>
            <a:endParaRPr dirty="0"/>
          </a:p>
          <a:p>
            <a:pPr marL="0" indent="0">
              <a:buNone/>
            </a:pPr>
            <a:r>
              <a:rPr lang="en" dirty="0"/>
              <a:t>SLOW DOWN</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9f9287a87c_1_12: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9f9287a87c_1_12: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r>
              <a:rPr lang="en"/>
              <a:t>SLOW DOWN</a:t>
            </a:r>
            <a:endParaRPr/>
          </a:p>
          <a:p>
            <a:pPr marL="0" indent="0">
              <a:buNone/>
            </a:pPr>
            <a:endParaRPr/>
          </a:p>
          <a:p>
            <a:pPr marL="0" indent="0">
              <a:buNone/>
            </a:pPr>
            <a:r>
              <a:rPr lang="en"/>
              <a:t>Time-stamped data points about when the pattern was provided to the participant and what buttons they pressed in response to the patter will be stored in the Data Collection Kit.</a:t>
            </a:r>
            <a:endParaRPr/>
          </a:p>
          <a:p>
            <a:pPr marL="0" indent="0">
              <a:buNone/>
            </a:pPr>
            <a:endParaRPr/>
          </a:p>
          <a:p>
            <a:pPr marL="0" indent="0">
              <a:buNone/>
            </a:pPr>
            <a:r>
              <a:rPr lang="en"/>
              <a:t>From this basic data information about the participant's time to respond, the number of incorrect responses, the number of missed responses can be computed in post-processing.</a:t>
            </a:r>
            <a:endParaRPr/>
          </a:p>
          <a:p>
            <a:pPr marL="0" indent="0">
              <a:buNone/>
            </a:pPr>
            <a:endParaRPr/>
          </a:p>
          <a:p>
            <a:pPr marL="0" indent="0">
              <a:buNone/>
            </a:pPr>
            <a:r>
              <a:rPr lang="en"/>
              <a:t>This data can later be analyzed by the researcher.</a:t>
            </a:r>
            <a:endParaRPr/>
          </a:p>
          <a:p>
            <a:pPr marL="0" indent="0">
              <a:buNone/>
            </a:pPr>
            <a:endParaRPr/>
          </a:p>
          <a:p>
            <a:pPr marL="0" indent="0">
              <a:buNone/>
            </a:pPr>
            <a:r>
              <a:rPr lang="en"/>
              <a:t>SLOW DOWN</a:t>
            </a:r>
            <a:endParaRPr/>
          </a:p>
          <a:p>
            <a:pPr marL="0" indent="0">
              <a:buNone/>
            </a:pPr>
            <a:endParaRPr/>
          </a:p>
          <a:p>
            <a:pPr marL="0" indent="0">
              <a:buNone/>
            </a:pPr>
            <a:r>
              <a:rPr lang="en"/>
              <a:t>On the next slide is a video of this implementation.</a:t>
            </a:r>
            <a:endParaRPr/>
          </a:p>
          <a:p>
            <a:pPr marL="0" indent="0">
              <a:buNone/>
            </a:pPr>
            <a:endParaRPr/>
          </a:p>
          <a:p>
            <a:pPr marL="0" indent="0">
              <a:buNone/>
            </a:pPr>
            <a:endParaRPr/>
          </a:p>
          <a:p>
            <a:pPr marL="0" indent="0">
              <a:buNone/>
            </a:pPr>
            <a:endParaRPr/>
          </a:p>
          <a:p>
            <a:pPr marL="0" indent="0">
              <a:buNone/>
            </a:pPr>
            <a:endParaRPr/>
          </a:p>
          <a:p>
            <a:pPr marL="0" indent="0">
              <a:buNone/>
            </a:pPr>
            <a:endParaRPr/>
          </a:p>
          <a:p>
            <a:pPr marL="0" indent="0">
              <a:buNone/>
            </a:pPr>
            <a:endParaRPr/>
          </a:p>
          <a:p>
            <a:pPr marL="0" indent="0">
              <a:buNone/>
            </a:pPr>
            <a:endParaRPr/>
          </a:p>
          <a:p>
            <a:pPr marL="0" indent="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d48a13e8a9_1_190: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d48a13e8a9_1_190: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r>
              <a:rPr lang="en"/>
              <a:t>In this video you see the light pattern being initiated by a switch on Device #1. Shortly after the blue LED on Device #2 flashes 3 times to alert the participant. Once the pattern is provided the participant attempts to copy the pattern. There are currently 2 patterns programmed into the kit so once the first provided and a chance to copy it given, some time later the blue LED flashes 3 times again to alert the participant that another pattern is coming. The process is then repeated for the second pattern. You see in this video that the second pattern is repeated back incorrectly. This will all be captured by the SD card on Device #2.</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d51685614d_0_0: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d51685614d_0_0: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r>
              <a:rPr lang="en" dirty="0"/>
              <a:t>The data recorded on the SD card is just minimal strings and the raw numbers retrieved from the NTP server, however that data can be decoded into the following human readable data. </a:t>
            </a:r>
            <a:endParaRPr dirty="0"/>
          </a:p>
          <a:p>
            <a:pPr marL="0" indent="0">
              <a:buNone/>
            </a:pPr>
            <a:endParaRPr dirty="0"/>
          </a:p>
          <a:p>
            <a:pPr marL="0" indent="0">
              <a:buNone/>
            </a:pPr>
            <a:r>
              <a:rPr lang="en" dirty="0"/>
              <a:t>As we see here you can determine how quickly the participant responded to the given pattern and whether they repeated it back correctly (by knowing the pattern that was given). </a:t>
            </a:r>
            <a:endParaRPr dirty="0"/>
          </a:p>
          <a:p>
            <a:pPr marL="0" indent="0">
              <a:buNone/>
            </a:pPr>
            <a:br>
              <a:rPr lang="en" dirty="0"/>
            </a:br>
            <a:r>
              <a:rPr lang="en" dirty="0"/>
              <a:t>Also the postprocessing highlights the second row timestamp to alert the reviewer that the time provided here is based on the internal milliseconds since the last successful NTP request. All the other timestamps were obtained directly from the NTP server, this reinforces the idea that the NTP request will usually succeed.</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d51685614d_0_22: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d51685614d_0_22: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r>
              <a:rPr lang="en" dirty="0"/>
              <a:t>This project could benefit from the following future work:</a:t>
            </a:r>
            <a:br>
              <a:rPr lang="en" dirty="0"/>
            </a:br>
            <a:br>
              <a:rPr lang="en" dirty="0"/>
            </a:br>
            <a:r>
              <a:rPr lang="en" dirty="0"/>
              <a:t>Designing the circuit for implementing the subsecond real-time clocks</a:t>
            </a:r>
            <a:endParaRPr dirty="0"/>
          </a:p>
          <a:p>
            <a:pPr marL="0" indent="0">
              <a:buNone/>
            </a:pPr>
            <a:endParaRPr dirty="0"/>
          </a:p>
          <a:p>
            <a:pPr marL="0" indent="0">
              <a:buNone/>
            </a:pPr>
            <a:r>
              <a:rPr lang="en" dirty="0"/>
              <a:t>Utilizing FPGAs or Raspberry Pi's instead of arduino-compatible microcontrollers</a:t>
            </a:r>
            <a:endParaRPr dirty="0"/>
          </a:p>
          <a:p>
            <a:pPr marL="0" indent="0">
              <a:buNone/>
            </a:pPr>
            <a:endParaRPr dirty="0"/>
          </a:p>
          <a:p>
            <a:pPr marL="0" indent="0">
              <a:buNone/>
            </a:pPr>
            <a:r>
              <a:rPr lang="en" dirty="0"/>
              <a:t>Adding additional sensor options and alternate use cases</a:t>
            </a:r>
            <a:endParaRPr dirty="0"/>
          </a:p>
          <a:p>
            <a:pPr marL="0" indent="0">
              <a:buNone/>
            </a:pPr>
            <a:endParaRPr dirty="0"/>
          </a:p>
          <a:p>
            <a:pPr marL="0" indent="0">
              <a:buNone/>
            </a:pPr>
            <a:r>
              <a:rPr lang="en" dirty="0"/>
              <a:t>Packaging the components in a compact form to meet the ease of setup goal</a:t>
            </a:r>
            <a:endParaRPr dirty="0"/>
          </a:p>
          <a:p>
            <a:pPr marL="0" indent="0">
              <a:buNone/>
            </a:pPr>
            <a:endParaRPr dirty="0"/>
          </a:p>
          <a:p>
            <a:pPr marL="0" indent="0">
              <a:buNone/>
            </a:pPr>
            <a:endParaRPr lang="en-US" dirty="0"/>
          </a:p>
          <a:p>
            <a:pPr marL="0" indent="0">
              <a:buNone/>
            </a:pPr>
            <a:endParaRPr lang="en-US" dirty="0"/>
          </a:p>
          <a:p>
            <a:pPr marL="0" indent="0">
              <a:buNone/>
            </a:pPr>
            <a:r>
              <a:rPr lang="en-US" dirty="0"/>
              <a:t>WHY FPGA or Raspberry Pi, the Arduino is great for testing various implementations but its not very fast. A Raspberry pi has the benefit of having a RTC already onboard. An FPGA is faster than the Arduino implementation</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9efcb9db9f_0_8: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9efcb9db9f_0_8: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r>
              <a:rPr lang="en" dirty="0"/>
              <a:t>In summary,</a:t>
            </a:r>
            <a:endParaRPr dirty="0"/>
          </a:p>
          <a:p>
            <a:pPr marL="0" indent="0">
              <a:buNone/>
            </a:pPr>
            <a:endParaRPr dirty="0"/>
          </a:p>
          <a:p>
            <a:pPr marL="0" indent="0">
              <a:buNone/>
            </a:pPr>
            <a:r>
              <a:rPr lang="en" dirty="0"/>
              <a:t>This In-Home Data Collection Kit prototype starts the path to allow researchers to perform certain experiments in a remote setting.</a:t>
            </a:r>
            <a:endParaRPr dirty="0"/>
          </a:p>
          <a:p>
            <a:pPr marL="0" indent="0">
              <a:buNone/>
            </a:pPr>
            <a:endParaRPr dirty="0"/>
          </a:p>
          <a:p>
            <a:pPr marL="0" indent="0">
              <a:buNone/>
            </a:pPr>
            <a:r>
              <a:rPr lang="en" dirty="0"/>
              <a:t>and</a:t>
            </a:r>
            <a:endParaRPr dirty="0"/>
          </a:p>
          <a:p>
            <a:pPr marL="0" indent="0">
              <a:buNone/>
            </a:pPr>
            <a:endParaRPr dirty="0"/>
          </a:p>
          <a:p>
            <a:pPr marL="0" indent="0">
              <a:buNone/>
            </a:pPr>
            <a:r>
              <a:rPr lang="en" dirty="0"/>
              <a:t>This can benefit the research community both during the current pandemic as well as after it subsides.</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9f9287a87c_1_17: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9f9287a87c_1_17: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r>
              <a:rPr lang="en"/>
              <a:t>I look forward to your questions on Wednesday Morning.</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9f9287a87c_0_77: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9f9287a87c_0_77: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lnSpc>
                <a:spcPct val="115000"/>
              </a:lnSpc>
              <a:buNone/>
            </a:pPr>
            <a:r>
              <a:rPr lang="en">
                <a:solidFill>
                  <a:schemeClr val="dk1"/>
                </a:solidFill>
              </a:rPr>
              <a:t>Due to the pandemic there is a reduced ability to conduct research with human subjects in the lab in the same manner and at the same volume as prior to the pandemic.</a:t>
            </a:r>
            <a:endParaRPr>
              <a:solidFill>
                <a:schemeClr val="dk1"/>
              </a:solidFill>
            </a:endParaRPr>
          </a:p>
          <a:p>
            <a:pPr marL="0" indent="0">
              <a:lnSpc>
                <a:spcPct val="115000"/>
              </a:lnSpc>
              <a:buNone/>
            </a:pPr>
            <a:endParaRPr>
              <a:solidFill>
                <a:schemeClr val="dk1"/>
              </a:solidFill>
            </a:endParaRPr>
          </a:p>
          <a:p>
            <a:pPr marL="0" indent="0">
              <a:lnSpc>
                <a:spcPct val="115000"/>
              </a:lnSpc>
              <a:buNone/>
            </a:pPr>
            <a:r>
              <a:rPr lang="en">
                <a:solidFill>
                  <a:schemeClr val="dk1"/>
                </a:solidFill>
              </a:rPr>
              <a:t>The current COVID-19 pandemic has highlighted a need for the ability to perform research with human subjects in a remote setting. </a:t>
            </a:r>
            <a:endParaRPr>
              <a:solidFill>
                <a:schemeClr val="dk1"/>
              </a:solidFill>
            </a:endParaRPr>
          </a:p>
          <a:p>
            <a:pPr marL="0" indent="0">
              <a:lnSpc>
                <a:spcPct val="115000"/>
              </a:lnSpc>
              <a:buNone/>
            </a:pPr>
            <a:endParaRPr>
              <a:solidFill>
                <a:schemeClr val="dk1"/>
              </a:solidFill>
            </a:endParaRPr>
          </a:p>
          <a:p>
            <a:pPr marL="0" indent="0">
              <a:lnSpc>
                <a:spcPct val="115000"/>
              </a:lnSpc>
              <a:buNone/>
            </a:pPr>
            <a:r>
              <a:rPr lang="en">
                <a:solidFill>
                  <a:schemeClr val="dk1"/>
                </a:solidFill>
              </a:rPr>
              <a:t>However, even after COVID-19 restrictions subside, the ability to perform research that requires physical participation of the subject remotely will still benefit the research community as a whole. </a:t>
            </a:r>
            <a:endParaRPr>
              <a:solidFill>
                <a:schemeClr val="dk1"/>
              </a:solidFill>
            </a:endParaRPr>
          </a:p>
          <a:p>
            <a:pPr marL="0" indent="0">
              <a:lnSpc>
                <a:spcPct val="115000"/>
              </a:lnSpc>
              <a:buNone/>
            </a:pPr>
            <a:endParaRPr>
              <a:solidFill>
                <a:schemeClr val="dk1"/>
              </a:solidFill>
            </a:endParaRPr>
          </a:p>
          <a:p>
            <a:pPr marL="0" indent="0">
              <a:lnSpc>
                <a:spcPct val="115000"/>
              </a:lnSpc>
              <a:buNone/>
            </a:pPr>
            <a:r>
              <a:rPr lang="en">
                <a:solidFill>
                  <a:schemeClr val="dk1"/>
                </a:solidFill>
              </a:rPr>
              <a:t>Being able to conduct this research remotely will allow for a more diverse set of research participants, less limited to geographic restrictions than in the past.</a:t>
            </a:r>
            <a:endParaRPr>
              <a:solidFill>
                <a:schemeClr val="dk1"/>
              </a:solidFill>
            </a:endParaRPr>
          </a:p>
          <a:p>
            <a:pPr marL="0" indent="0">
              <a:lnSpc>
                <a:spcPct val="115000"/>
              </a:lnSpc>
              <a:buNone/>
            </a:pPr>
            <a:endParaRPr>
              <a:solidFill>
                <a:schemeClr val="dk1"/>
              </a:solidFill>
            </a:endParaRPr>
          </a:p>
          <a:p>
            <a:pPr marL="0" indent="0">
              <a:lnSpc>
                <a:spcPct val="115000"/>
              </a:lnSpc>
              <a:buNone/>
            </a:pPr>
            <a:r>
              <a:rPr lang="en">
                <a:solidFill>
                  <a:schemeClr val="dk1"/>
                </a:solidFill>
              </a:rPr>
              <a:t>In order to accomplish this, researchers need a way to obtain data from subjects in a reliable manner. </a:t>
            </a:r>
            <a:endParaRPr>
              <a:solidFill>
                <a:schemeClr val="dk1"/>
              </a:solidFill>
            </a:endParaRPr>
          </a:p>
          <a:p>
            <a:pPr marL="0" indent="0">
              <a:lnSpc>
                <a:spcPct val="115000"/>
              </a:lnSpc>
              <a:buNone/>
            </a:pPr>
            <a:endParaRPr>
              <a:solidFill>
                <a:schemeClr val="dk1"/>
              </a:solidFill>
            </a:endParaRPr>
          </a:p>
          <a:p>
            <a:pPr marL="0" indent="0">
              <a:lnSpc>
                <a:spcPct val="115000"/>
              </a:lnSpc>
              <a:buNone/>
            </a:pPr>
            <a:r>
              <a:rPr lang="en">
                <a:solidFill>
                  <a:schemeClr val="dk1"/>
                </a:solidFill>
              </a:rPr>
              <a:t>These were the motivations behind this project.</a:t>
            </a:r>
            <a:endParaRPr>
              <a:solidFill>
                <a:schemeClr val="dk1"/>
              </a:solidFill>
            </a:endParaRPr>
          </a:p>
          <a:p>
            <a:pPr marL="0" indent="0">
              <a:lnSpc>
                <a:spcPct val="115000"/>
              </a:lnSpc>
              <a:buNone/>
            </a:pPr>
            <a:endParaRPr>
              <a:solidFill>
                <a:schemeClr val="dk1"/>
              </a:solidFill>
            </a:endParaRPr>
          </a:p>
          <a:p>
            <a:pPr marL="0" indent="0">
              <a:lnSpc>
                <a:spcPct val="115000"/>
              </a:lnSpc>
              <a:buNone/>
            </a:pPr>
            <a:endParaRPr>
              <a:solidFill>
                <a:schemeClr val="dk1"/>
              </a:solidFill>
            </a:endParaRPr>
          </a:p>
          <a:p>
            <a:pPr marL="0" indent="0">
              <a:lnSpc>
                <a:spcPct val="115000"/>
              </a:lnSpc>
              <a:buClr>
                <a:schemeClr val="dk1"/>
              </a:buClr>
              <a:buNone/>
            </a:pPr>
            <a:endParaRPr>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d48a13e8a9_1_17: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d48a13e8a9_1_17: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9f9287a87c_0_82: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9f9287a87c_0_82: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r>
              <a:rPr lang="en"/>
              <a:t>The main goal of this project was to design a prototype for a kit that could be sent to research participants for remote experiments.</a:t>
            </a:r>
            <a:endParaRPr/>
          </a:p>
          <a:p>
            <a:pPr marL="0" indent="0">
              <a:buNone/>
            </a:pPr>
            <a:endParaRPr/>
          </a:p>
          <a:p>
            <a:pPr marL="0" indent="0">
              <a:buNone/>
            </a:pPr>
            <a:r>
              <a:rPr lang="en"/>
              <a:t>The kit should be able to collect and store timestamped data from its sensors so that researchers can analyze this data later.</a:t>
            </a:r>
            <a:endParaRPr/>
          </a:p>
          <a:p>
            <a:pPr marL="0" indent="0">
              <a:buNone/>
            </a:pPr>
            <a:endParaRPr/>
          </a:p>
          <a:p>
            <a:pPr marL="0" indent="0">
              <a:buNone/>
            </a:pPr>
            <a:r>
              <a:rPr lang="en"/>
              <a:t>In order to accomplish this, it is important that the ability exists to synchronize time between two such kits.</a:t>
            </a:r>
            <a:br>
              <a:rPr lang="en"/>
            </a:br>
            <a:br>
              <a:rPr lang="en"/>
            </a:br>
            <a:r>
              <a:rPr lang="en">
                <a:solidFill>
                  <a:schemeClr val="dk1"/>
                </a:solidFill>
              </a:rPr>
              <a:t>The kit should eventually be no more difficult to set up than a stand alone webcam or other peripheral device.</a:t>
            </a:r>
            <a:endParaRPr/>
          </a:p>
          <a:p>
            <a:pPr marL="0" indent="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9f9287a87c_0_87: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9f9287a87c_0_87: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r>
              <a:rPr lang="en" dirty="0"/>
              <a:t>What you see here is a basic block diagram for the Data Collection kit.</a:t>
            </a:r>
            <a:endParaRPr dirty="0"/>
          </a:p>
          <a:p>
            <a:pPr marL="0" indent="0">
              <a:buNone/>
            </a:pPr>
            <a:endParaRPr dirty="0"/>
          </a:p>
          <a:p>
            <a:pPr marL="0" indent="0">
              <a:buNone/>
            </a:pPr>
            <a:r>
              <a:rPr lang="en" dirty="0"/>
              <a:t>Using an arduino-compatible microcontroller, based on an event determined by the experiment the microcontroller produces an output which alerts the research participant that they need to respond.</a:t>
            </a:r>
            <a:br>
              <a:rPr lang="en" dirty="0"/>
            </a:br>
            <a:br>
              <a:rPr lang="en" dirty="0"/>
            </a:br>
            <a:r>
              <a:rPr lang="en" dirty="0"/>
              <a:t>The sensor detects the participants responses and the microcontroller logs the relevant data points and stores them.</a:t>
            </a:r>
            <a:br>
              <a:rPr lang="en" dirty="0"/>
            </a:br>
            <a:br>
              <a:rPr lang="en" dirty="0"/>
            </a:br>
            <a:r>
              <a:rPr lang="en" dirty="0"/>
              <a:t>In the next slides I will show you the actual hardware setup before diving into what the hardware does.</a:t>
            </a:r>
            <a:endParaRPr dirty="0"/>
          </a:p>
          <a:p>
            <a:pPr marL="0" indent="0">
              <a:buNone/>
            </a:pPr>
            <a:endParaRPr dirty="0"/>
          </a:p>
          <a:p>
            <a:pPr marL="0" indent="0">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d48a13e8a9_0_12: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d48a13e8a9_0_12: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r>
              <a:rPr lang="en"/>
              <a:t>Here you can see two different views of the hardware setup. On the next slide I'll show what each component is.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d48a13e8a9_0_23: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d48a13e8a9_0_23: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r>
              <a:rPr lang="en"/>
              <a:t>On the left you see the hardware for the first device and on the right is the hardware for the second device. Both setups include a microcontroller with an ethernet shield attached, in order to access the internet for communications between the two devices and obtaining the time from the Network Time Protocol or (NTP) server.</a:t>
            </a:r>
            <a:br>
              <a:rPr lang="en"/>
            </a:br>
            <a:endParaRPr/>
          </a:p>
          <a:p>
            <a:pPr marL="0" indent="0">
              <a:buNone/>
            </a:pPr>
            <a:r>
              <a:rPr lang="en"/>
              <a:t>The first device includes a switch that would allow the researcher to send a binary command to the second device. While the setup here has both devices near eachother physically this command is sent over ethernet and as such the two devices do not need to be near eachother.</a:t>
            </a:r>
            <a:br>
              <a:rPr lang="en"/>
            </a:br>
            <a:br>
              <a:rPr lang="en"/>
            </a:br>
            <a:r>
              <a:rPr lang="en"/>
              <a:t>The second device includes LED buttons used to both alert the participant (via LED patterns) and retrieve response data (via the buttons) from the participant.</a:t>
            </a:r>
            <a:br>
              <a:rPr lang="en"/>
            </a:br>
            <a:br>
              <a:rPr lang="en"/>
            </a:br>
            <a:r>
              <a:rPr lang="en"/>
              <a:t>On each of the ethernet shields is an SD card slot used for storing timestamped data for later analysis.</a:t>
            </a:r>
            <a:br>
              <a:rPr lang="en"/>
            </a:br>
            <a:br>
              <a:rPr lang="en"/>
            </a:br>
            <a:r>
              <a:rPr lang="en"/>
              <a:t>Now that you know what the hardware setup includes lets discuss what these components actually achieve.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d48a13e8a9_1_0: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d48a13e8a9_1_0: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r>
              <a:rPr lang="en"/>
              <a:t>Throughout this project the most challenging piece proved to be synchronizing time between two devices</a:t>
            </a:r>
            <a:endParaRPr/>
          </a:p>
          <a:p>
            <a:pPr marL="0" indent="0">
              <a:buNone/>
            </a:pPr>
            <a:endParaRPr/>
          </a:p>
          <a:p>
            <a:pPr marL="0" indent="0">
              <a:buNone/>
            </a:pPr>
            <a:r>
              <a:rPr lang="en"/>
              <a:t>The three avenues investigated were </a:t>
            </a:r>
            <a:br>
              <a:rPr lang="en"/>
            </a:br>
            <a:br>
              <a:rPr lang="en"/>
            </a:br>
            <a:r>
              <a:rPr lang="en"/>
              <a:t>the use of a real-time clock, which would be set once and then all time would be based on these clocks</a:t>
            </a:r>
            <a:br>
              <a:rPr lang="en"/>
            </a:br>
            <a:r>
              <a:rPr lang="en"/>
              <a:t>Utilizing real-time clocks and updating them twice daily with NTP time</a:t>
            </a:r>
            <a:endParaRPr/>
          </a:p>
          <a:p>
            <a:pPr marL="0" indent="0">
              <a:buNone/>
            </a:pPr>
            <a:r>
              <a:rPr lang="en"/>
              <a:t>And finally using purely NTP time each time the time was needed</a:t>
            </a:r>
            <a:endParaRPr/>
          </a:p>
          <a:p>
            <a:pPr marL="0" indent="0">
              <a:buNone/>
            </a:pPr>
            <a:endParaRPr/>
          </a:p>
          <a:p>
            <a:pPr marL="0" indent="0">
              <a:buNone/>
            </a:pPr>
            <a:r>
              <a:rPr lang="en"/>
              <a:t>Ultimately the decision was made not to use real-time clocks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d48a13e8a9_1_6: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d48a13e8a9_1_6: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r>
              <a:rPr lang="en"/>
              <a:t>While most RTCs are able to maintain accuracy to sub-second granularity they do not natively report time in sub-second increments. </a:t>
            </a:r>
            <a:br>
              <a:rPr lang="en"/>
            </a:br>
            <a:endParaRPr/>
          </a:p>
          <a:p>
            <a:pPr marL="0" indent="0">
              <a:buNone/>
            </a:pPr>
            <a:r>
              <a:rPr lang="en"/>
              <a:t>Once this was discovered the plan was to use the 1 Hz output pin on the DS3231 RTC to count seconds within the program, however this approach did not work and time did not allow for debugging to the point of rectifying the issue.</a:t>
            </a:r>
            <a:br>
              <a:rPr lang="en"/>
            </a:br>
            <a:br>
              <a:rPr lang="en"/>
            </a:br>
            <a:r>
              <a:rPr lang="en"/>
              <a:t>There are RTCs which can report in sub-second intervals, specifically the DS1388 and DS1393 by Maxim Integrated, however these real-time clocks do not have integrated crystal oscillators in the IC and again time did not allow for investigating this approach fully.</a:t>
            </a:r>
            <a:endParaRPr/>
          </a:p>
          <a:p>
            <a:pPr marL="0" indent="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d48a13e8a9_1_182: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d48a13e8a9_1_182: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r>
              <a:rPr lang="en"/>
              <a:t>Ultimately the decision was made to go with just requesting the time from the NTP server anytime it was needed. However the NTP server has its own issue. Occasionally the NTP server request will fail and in these instances the time is computed from an internal variable which tracks the number of milliseconds since the last successful NTP server request. While this is not as accurate as the NTP server it is better than logging unknown for the time. Additionally it is not expected that this will happen multiple times in a row given a stable internet connection. Additionally this data is flagged such that the post-processor can identify any timestamps computed in this manner.</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6098378" y="5"/>
            <a:ext cx="3045625" cy="2030570"/>
            <a:chOff x="6098378" y="5"/>
            <a:chExt cx="3045625" cy="2030570"/>
          </a:xfrm>
        </p:grpSpPr>
        <p:sp>
          <p:nvSpPr>
            <p:cNvPr id="11" name="Google Shape;11;p2"/>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598100" y="1775222"/>
            <a:ext cx="8222100" cy="8388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a:endParaRPr/>
          </a:p>
        </p:txBody>
      </p:sp>
      <p:sp>
        <p:nvSpPr>
          <p:cNvPr id="17" name="Google Shape;17;p2"/>
          <p:cNvSpPr txBox="1">
            <a:spLocks noGrp="1"/>
          </p:cNvSpPr>
          <p:nvPr>
            <p:ph type="subTitle" idx="1"/>
          </p:nvPr>
        </p:nvSpPr>
        <p:spPr>
          <a:xfrm>
            <a:off x="598088" y="2715913"/>
            <a:ext cx="8222100" cy="432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1"/>
              </a:buClr>
              <a:buSzPts val="2100"/>
              <a:buNone/>
              <a:defRPr sz="2100">
                <a:solidFill>
                  <a:schemeClr val="lt1"/>
                </a:solidFill>
              </a:defRPr>
            </a:lvl1pPr>
            <a:lvl2pPr lvl="1">
              <a:lnSpc>
                <a:spcPct val="100000"/>
              </a:lnSpc>
              <a:spcBef>
                <a:spcPts val="0"/>
              </a:spcBef>
              <a:spcAft>
                <a:spcPts val="0"/>
              </a:spcAft>
              <a:buClr>
                <a:schemeClr val="lt1"/>
              </a:buClr>
              <a:buSzPts val="2100"/>
              <a:buNone/>
              <a:defRPr sz="2100">
                <a:solidFill>
                  <a:schemeClr val="lt1"/>
                </a:solidFill>
              </a:defRPr>
            </a:lvl2pPr>
            <a:lvl3pPr lvl="2">
              <a:lnSpc>
                <a:spcPct val="100000"/>
              </a:lnSpc>
              <a:spcBef>
                <a:spcPts val="0"/>
              </a:spcBef>
              <a:spcAft>
                <a:spcPts val="0"/>
              </a:spcAft>
              <a:buClr>
                <a:schemeClr val="lt1"/>
              </a:buClr>
              <a:buSzPts val="2100"/>
              <a:buNone/>
              <a:defRPr sz="2100">
                <a:solidFill>
                  <a:schemeClr val="lt1"/>
                </a:solidFill>
              </a:defRPr>
            </a:lvl3pPr>
            <a:lvl4pPr lvl="3">
              <a:lnSpc>
                <a:spcPct val="100000"/>
              </a:lnSpc>
              <a:spcBef>
                <a:spcPts val="0"/>
              </a:spcBef>
              <a:spcAft>
                <a:spcPts val="0"/>
              </a:spcAft>
              <a:buClr>
                <a:schemeClr val="lt1"/>
              </a:buClr>
              <a:buSzPts val="2100"/>
              <a:buNone/>
              <a:defRPr sz="2100">
                <a:solidFill>
                  <a:schemeClr val="lt1"/>
                </a:solidFill>
              </a:defRPr>
            </a:lvl4pPr>
            <a:lvl5pPr lvl="4">
              <a:lnSpc>
                <a:spcPct val="100000"/>
              </a:lnSpc>
              <a:spcBef>
                <a:spcPts val="0"/>
              </a:spcBef>
              <a:spcAft>
                <a:spcPts val="0"/>
              </a:spcAft>
              <a:buClr>
                <a:schemeClr val="lt1"/>
              </a:buClr>
              <a:buSzPts val="2100"/>
              <a:buNone/>
              <a:defRPr sz="2100">
                <a:solidFill>
                  <a:schemeClr val="lt1"/>
                </a:solidFill>
              </a:defRPr>
            </a:lvl5pPr>
            <a:lvl6pPr lvl="5">
              <a:lnSpc>
                <a:spcPct val="100000"/>
              </a:lnSpc>
              <a:spcBef>
                <a:spcPts val="0"/>
              </a:spcBef>
              <a:spcAft>
                <a:spcPts val="0"/>
              </a:spcAft>
              <a:buClr>
                <a:schemeClr val="lt1"/>
              </a:buClr>
              <a:buSzPts val="2100"/>
              <a:buNone/>
              <a:defRPr sz="2100">
                <a:solidFill>
                  <a:schemeClr val="lt1"/>
                </a:solidFill>
              </a:defRPr>
            </a:lvl6pPr>
            <a:lvl7pPr lvl="6">
              <a:lnSpc>
                <a:spcPct val="100000"/>
              </a:lnSpc>
              <a:spcBef>
                <a:spcPts val="0"/>
              </a:spcBef>
              <a:spcAft>
                <a:spcPts val="0"/>
              </a:spcAft>
              <a:buClr>
                <a:schemeClr val="lt1"/>
              </a:buClr>
              <a:buSzPts val="2100"/>
              <a:buNone/>
              <a:defRPr sz="2100">
                <a:solidFill>
                  <a:schemeClr val="lt1"/>
                </a:solidFill>
              </a:defRPr>
            </a:lvl7pPr>
            <a:lvl8pPr lvl="7">
              <a:lnSpc>
                <a:spcPct val="100000"/>
              </a:lnSpc>
              <a:spcBef>
                <a:spcPts val="0"/>
              </a:spcBef>
              <a:spcAft>
                <a:spcPts val="0"/>
              </a:spcAft>
              <a:buClr>
                <a:schemeClr val="lt1"/>
              </a:buClr>
              <a:buSzPts val="2100"/>
              <a:buNone/>
              <a:defRPr sz="2100">
                <a:solidFill>
                  <a:schemeClr val="lt1"/>
                </a:solidFill>
              </a:defRPr>
            </a:lvl8pPr>
            <a:lvl9pPr lvl="8">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8" name="Google Shape;18;p2"/>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69"/>
        <p:cNvGrpSpPr/>
        <p:nvPr/>
      </p:nvGrpSpPr>
      <p:grpSpPr>
        <a:xfrm>
          <a:off x="0" y="0"/>
          <a:ext cx="0" cy="0"/>
          <a:chOff x="0" y="0"/>
          <a:chExt cx="0" cy="0"/>
        </a:xfrm>
      </p:grpSpPr>
      <p:grpSp>
        <p:nvGrpSpPr>
          <p:cNvPr id="70" name="Google Shape;70;p11"/>
          <p:cNvGrpSpPr/>
          <p:nvPr/>
        </p:nvGrpSpPr>
        <p:grpSpPr>
          <a:xfrm>
            <a:off x="6098378" y="5"/>
            <a:ext cx="3045625" cy="2030570"/>
            <a:chOff x="6098378" y="5"/>
            <a:chExt cx="3045625" cy="2030570"/>
          </a:xfrm>
        </p:grpSpPr>
        <p:sp>
          <p:nvSpPr>
            <p:cNvPr id="71" name="Google Shape;71;p11"/>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1"/>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1"/>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1"/>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1"/>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 name="Google Shape;76;p11"/>
          <p:cNvSpPr txBox="1">
            <a:spLocks noGrp="1"/>
          </p:cNvSpPr>
          <p:nvPr>
            <p:ph type="title" hasCustomPrompt="1"/>
          </p:nvPr>
        </p:nvSpPr>
        <p:spPr>
          <a:xfrm>
            <a:off x="311700" y="1256050"/>
            <a:ext cx="8520600" cy="20307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12000"/>
              <a:buNone/>
              <a:defRPr sz="12000">
                <a:solidFill>
                  <a:schemeClr val="lt1"/>
                </a:solidFill>
              </a:defRPr>
            </a:lvl1pPr>
            <a:lvl2pPr lvl="1" algn="ctr">
              <a:spcBef>
                <a:spcPts val="0"/>
              </a:spcBef>
              <a:spcAft>
                <a:spcPts val="0"/>
              </a:spcAft>
              <a:buClr>
                <a:schemeClr val="lt1"/>
              </a:buClr>
              <a:buSzPts val="12000"/>
              <a:buNone/>
              <a:defRPr sz="12000">
                <a:solidFill>
                  <a:schemeClr val="lt1"/>
                </a:solidFill>
              </a:defRPr>
            </a:lvl2pPr>
            <a:lvl3pPr lvl="2" algn="ctr">
              <a:spcBef>
                <a:spcPts val="0"/>
              </a:spcBef>
              <a:spcAft>
                <a:spcPts val="0"/>
              </a:spcAft>
              <a:buClr>
                <a:schemeClr val="lt1"/>
              </a:buClr>
              <a:buSzPts val="12000"/>
              <a:buNone/>
              <a:defRPr sz="12000">
                <a:solidFill>
                  <a:schemeClr val="lt1"/>
                </a:solidFill>
              </a:defRPr>
            </a:lvl3pPr>
            <a:lvl4pPr lvl="3" algn="ctr">
              <a:spcBef>
                <a:spcPts val="0"/>
              </a:spcBef>
              <a:spcAft>
                <a:spcPts val="0"/>
              </a:spcAft>
              <a:buClr>
                <a:schemeClr val="lt1"/>
              </a:buClr>
              <a:buSzPts val="12000"/>
              <a:buNone/>
              <a:defRPr sz="12000">
                <a:solidFill>
                  <a:schemeClr val="lt1"/>
                </a:solidFill>
              </a:defRPr>
            </a:lvl4pPr>
            <a:lvl5pPr lvl="4" algn="ctr">
              <a:spcBef>
                <a:spcPts val="0"/>
              </a:spcBef>
              <a:spcAft>
                <a:spcPts val="0"/>
              </a:spcAft>
              <a:buClr>
                <a:schemeClr val="lt1"/>
              </a:buClr>
              <a:buSzPts val="12000"/>
              <a:buNone/>
              <a:defRPr sz="12000">
                <a:solidFill>
                  <a:schemeClr val="lt1"/>
                </a:solidFill>
              </a:defRPr>
            </a:lvl5pPr>
            <a:lvl6pPr lvl="5" algn="ctr">
              <a:spcBef>
                <a:spcPts val="0"/>
              </a:spcBef>
              <a:spcAft>
                <a:spcPts val="0"/>
              </a:spcAft>
              <a:buClr>
                <a:schemeClr val="lt1"/>
              </a:buClr>
              <a:buSzPts val="12000"/>
              <a:buNone/>
              <a:defRPr sz="12000">
                <a:solidFill>
                  <a:schemeClr val="lt1"/>
                </a:solidFill>
              </a:defRPr>
            </a:lvl6pPr>
            <a:lvl7pPr lvl="6" algn="ctr">
              <a:spcBef>
                <a:spcPts val="0"/>
              </a:spcBef>
              <a:spcAft>
                <a:spcPts val="0"/>
              </a:spcAft>
              <a:buClr>
                <a:schemeClr val="lt1"/>
              </a:buClr>
              <a:buSzPts val="12000"/>
              <a:buNone/>
              <a:defRPr sz="12000">
                <a:solidFill>
                  <a:schemeClr val="lt1"/>
                </a:solidFill>
              </a:defRPr>
            </a:lvl7pPr>
            <a:lvl8pPr lvl="7" algn="ctr">
              <a:spcBef>
                <a:spcPts val="0"/>
              </a:spcBef>
              <a:spcAft>
                <a:spcPts val="0"/>
              </a:spcAft>
              <a:buClr>
                <a:schemeClr val="lt1"/>
              </a:buClr>
              <a:buSzPts val="12000"/>
              <a:buNone/>
              <a:defRPr sz="12000">
                <a:solidFill>
                  <a:schemeClr val="lt1"/>
                </a:solidFill>
              </a:defRPr>
            </a:lvl8pPr>
            <a:lvl9pPr lvl="8" algn="ctr">
              <a:spcBef>
                <a:spcPts val="0"/>
              </a:spcBef>
              <a:spcAft>
                <a:spcPts val="0"/>
              </a:spcAft>
              <a:buClr>
                <a:schemeClr val="lt1"/>
              </a:buClr>
              <a:buSzPts val="12000"/>
              <a:buNone/>
              <a:defRPr sz="12000">
                <a:solidFill>
                  <a:schemeClr val="lt1"/>
                </a:solidFill>
              </a:defRPr>
            </a:lvl9pPr>
          </a:lstStyle>
          <a:p>
            <a:r>
              <a:t>xx%</a:t>
            </a:r>
          </a:p>
        </p:txBody>
      </p:sp>
      <p:sp>
        <p:nvSpPr>
          <p:cNvPr id="77" name="Google Shape;77;p11"/>
          <p:cNvSpPr txBox="1">
            <a:spLocks noGrp="1"/>
          </p:cNvSpPr>
          <p:nvPr>
            <p:ph type="body" idx="1"/>
          </p:nvPr>
        </p:nvSpPr>
        <p:spPr>
          <a:xfrm>
            <a:off x="311700" y="3369225"/>
            <a:ext cx="8520600" cy="12819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Clr>
                <a:schemeClr val="lt1"/>
              </a:buClr>
              <a:buSzPts val="1800"/>
              <a:buChar char="●"/>
              <a:defRPr>
                <a:solidFill>
                  <a:schemeClr val="lt1"/>
                </a:solidFill>
              </a:defRPr>
            </a:lvl1pPr>
            <a:lvl2pPr marL="914400" lvl="1" indent="-317500" algn="ctr">
              <a:spcBef>
                <a:spcPts val="1600"/>
              </a:spcBef>
              <a:spcAft>
                <a:spcPts val="0"/>
              </a:spcAft>
              <a:buClr>
                <a:schemeClr val="lt1"/>
              </a:buClr>
              <a:buSzPts val="1400"/>
              <a:buChar char="○"/>
              <a:defRPr>
                <a:solidFill>
                  <a:schemeClr val="lt1"/>
                </a:solidFill>
              </a:defRPr>
            </a:lvl2pPr>
            <a:lvl3pPr marL="1371600" lvl="2" indent="-317500" algn="ctr">
              <a:spcBef>
                <a:spcPts val="1600"/>
              </a:spcBef>
              <a:spcAft>
                <a:spcPts val="0"/>
              </a:spcAft>
              <a:buClr>
                <a:schemeClr val="lt1"/>
              </a:buClr>
              <a:buSzPts val="1400"/>
              <a:buChar char="■"/>
              <a:defRPr>
                <a:solidFill>
                  <a:schemeClr val="lt1"/>
                </a:solidFill>
              </a:defRPr>
            </a:lvl3pPr>
            <a:lvl4pPr marL="1828800" lvl="3" indent="-317500" algn="ctr">
              <a:spcBef>
                <a:spcPts val="1600"/>
              </a:spcBef>
              <a:spcAft>
                <a:spcPts val="0"/>
              </a:spcAft>
              <a:buClr>
                <a:schemeClr val="lt1"/>
              </a:buClr>
              <a:buSzPts val="1400"/>
              <a:buChar char="●"/>
              <a:defRPr>
                <a:solidFill>
                  <a:schemeClr val="lt1"/>
                </a:solidFill>
              </a:defRPr>
            </a:lvl4pPr>
            <a:lvl5pPr marL="2286000" lvl="4" indent="-317500" algn="ctr">
              <a:spcBef>
                <a:spcPts val="1600"/>
              </a:spcBef>
              <a:spcAft>
                <a:spcPts val="0"/>
              </a:spcAft>
              <a:buClr>
                <a:schemeClr val="lt1"/>
              </a:buClr>
              <a:buSzPts val="1400"/>
              <a:buChar char="○"/>
              <a:defRPr>
                <a:solidFill>
                  <a:schemeClr val="lt1"/>
                </a:solidFill>
              </a:defRPr>
            </a:lvl5pPr>
            <a:lvl6pPr marL="2743200" lvl="5" indent="-317500" algn="ctr">
              <a:spcBef>
                <a:spcPts val="1600"/>
              </a:spcBef>
              <a:spcAft>
                <a:spcPts val="0"/>
              </a:spcAft>
              <a:buClr>
                <a:schemeClr val="lt1"/>
              </a:buClr>
              <a:buSzPts val="1400"/>
              <a:buChar char="■"/>
              <a:defRPr>
                <a:solidFill>
                  <a:schemeClr val="lt1"/>
                </a:solidFill>
              </a:defRPr>
            </a:lvl6pPr>
            <a:lvl7pPr marL="3200400" lvl="6" indent="-317500" algn="ctr">
              <a:spcBef>
                <a:spcPts val="1600"/>
              </a:spcBef>
              <a:spcAft>
                <a:spcPts val="0"/>
              </a:spcAft>
              <a:buClr>
                <a:schemeClr val="lt1"/>
              </a:buClr>
              <a:buSzPts val="1400"/>
              <a:buChar char="●"/>
              <a:defRPr>
                <a:solidFill>
                  <a:schemeClr val="lt1"/>
                </a:solidFill>
              </a:defRPr>
            </a:lvl7pPr>
            <a:lvl8pPr marL="3657600" lvl="7" indent="-317500" algn="ctr">
              <a:spcBef>
                <a:spcPts val="1600"/>
              </a:spcBef>
              <a:spcAft>
                <a:spcPts val="0"/>
              </a:spcAft>
              <a:buClr>
                <a:schemeClr val="lt1"/>
              </a:buClr>
              <a:buSzPts val="1400"/>
              <a:buChar char="○"/>
              <a:defRPr>
                <a:solidFill>
                  <a:schemeClr val="lt1"/>
                </a:solidFill>
              </a:defRPr>
            </a:lvl8pPr>
            <a:lvl9pPr marL="4114800" lvl="8" indent="-317500" algn="ctr">
              <a:spcBef>
                <a:spcPts val="1600"/>
              </a:spcBef>
              <a:spcAft>
                <a:spcPts val="1600"/>
              </a:spcAft>
              <a:buClr>
                <a:schemeClr val="lt1"/>
              </a:buClr>
              <a:buSzPts val="1400"/>
              <a:buChar char="■"/>
              <a:defRPr>
                <a:solidFill>
                  <a:schemeClr val="lt1"/>
                </a:solidFill>
              </a:defRPr>
            </a:lvl9pPr>
          </a:lstStyle>
          <a:p>
            <a:endParaRPr/>
          </a:p>
        </p:txBody>
      </p:sp>
      <p:sp>
        <p:nvSpPr>
          <p:cNvPr id="78" name="Google Shape;78;p11"/>
          <p:cNvSpPr txBox="1">
            <a:spLocks noGrp="1"/>
          </p:cNvSpPr>
          <p:nvPr>
            <p:ph type="sldNum" idx="12"/>
          </p:nvPr>
        </p:nvSpPr>
        <p:spPr>
          <a:xfrm>
            <a:off x="8281723" y="4651200"/>
            <a:ext cx="727500" cy="393600"/>
          </a:xfrm>
          <a:prstGeom prst="rect">
            <a:avLst/>
          </a:prstGeom>
        </p:spPr>
        <p:txBody>
          <a:bodyPr spcFirstLastPara="1" wrap="square" lIns="91425" tIns="91425" rIns="91425" bIns="91425" anchor="ctr" anchorCtr="0">
            <a:noAutofit/>
          </a:bodyPr>
          <a:lstStyle>
            <a:lvl1pPr lvl="0">
              <a:buNone/>
              <a:defRPr sz="2600"/>
            </a:lvl1pPr>
            <a:lvl2pPr lvl="1">
              <a:buNone/>
              <a:defRPr sz="2600"/>
            </a:lvl2pPr>
            <a:lvl3pPr lvl="2">
              <a:buNone/>
              <a:defRPr sz="2600"/>
            </a:lvl3pPr>
            <a:lvl4pPr lvl="3">
              <a:buNone/>
              <a:defRPr sz="2600"/>
            </a:lvl4pPr>
            <a:lvl5pPr lvl="4">
              <a:buNone/>
              <a:defRPr sz="2600"/>
            </a:lvl5pPr>
            <a:lvl6pPr lvl="5">
              <a:buNone/>
              <a:defRPr sz="2600"/>
            </a:lvl6pPr>
            <a:lvl7pPr lvl="6">
              <a:buNone/>
              <a:defRPr sz="2600"/>
            </a:lvl7pPr>
            <a:lvl8pPr lvl="7">
              <a:buNone/>
              <a:defRPr sz="2600"/>
            </a:lvl8pPr>
            <a:lvl9pPr lvl="8">
              <a:buNone/>
              <a:defRPr sz="26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9"/>
        <p:cNvGrpSpPr/>
        <p:nvPr/>
      </p:nvGrpSpPr>
      <p:grpSpPr>
        <a:xfrm>
          <a:off x="0" y="0"/>
          <a:ext cx="0" cy="0"/>
          <a:chOff x="0" y="0"/>
          <a:chExt cx="0" cy="0"/>
        </a:xfrm>
      </p:grpSpPr>
      <p:sp>
        <p:nvSpPr>
          <p:cNvPr id="80" name="Google Shape;80;p12"/>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9"/>
        <p:cNvGrpSpPr/>
        <p:nvPr/>
      </p:nvGrpSpPr>
      <p:grpSpPr>
        <a:xfrm>
          <a:off x="0" y="0"/>
          <a:ext cx="0" cy="0"/>
          <a:chOff x="0" y="0"/>
          <a:chExt cx="0" cy="0"/>
        </a:xfrm>
      </p:grpSpPr>
      <p:grpSp>
        <p:nvGrpSpPr>
          <p:cNvPr id="20" name="Google Shape;20;p3"/>
          <p:cNvGrpSpPr/>
          <p:nvPr/>
        </p:nvGrpSpPr>
        <p:grpSpPr>
          <a:xfrm>
            <a:off x="6098378" y="5"/>
            <a:ext cx="3045625" cy="2030570"/>
            <a:chOff x="6098378" y="5"/>
            <a:chExt cx="3045625" cy="2030570"/>
          </a:xfrm>
        </p:grpSpPr>
        <p:sp>
          <p:nvSpPr>
            <p:cNvPr id="21" name="Google Shape;21;p3"/>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3"/>
          <p:cNvSpPr txBox="1">
            <a:spLocks noGrp="1"/>
          </p:cNvSpPr>
          <p:nvPr>
            <p:ph type="title"/>
          </p:nvPr>
        </p:nvSpPr>
        <p:spPr>
          <a:xfrm>
            <a:off x="598100" y="2152347"/>
            <a:ext cx="8222100" cy="838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a:endParaRPr/>
          </a:p>
        </p:txBody>
      </p:sp>
      <p:sp>
        <p:nvSpPr>
          <p:cNvPr id="27" name="Google Shape;27;p3"/>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
        <p:cNvGrpSpPr/>
        <p:nvPr/>
      </p:nvGrpSpPr>
      <p:grpSpPr>
        <a:xfrm>
          <a:off x="0" y="0"/>
          <a:ext cx="0" cy="0"/>
          <a:chOff x="0" y="0"/>
          <a:chExt cx="0" cy="0"/>
        </a:xfrm>
      </p:grpSpPr>
      <p:grpSp>
        <p:nvGrpSpPr>
          <p:cNvPr id="29" name="Google Shape;29;p4"/>
          <p:cNvGrpSpPr/>
          <p:nvPr/>
        </p:nvGrpSpPr>
        <p:grpSpPr>
          <a:xfrm>
            <a:off x="0" y="3903669"/>
            <a:ext cx="9144000" cy="1239925"/>
            <a:chOff x="0" y="3903669"/>
            <a:chExt cx="9144000" cy="1239925"/>
          </a:xfrm>
        </p:grpSpPr>
        <p:sp>
          <p:nvSpPr>
            <p:cNvPr id="30" name="Google Shape;30;p4"/>
            <p:cNvSpPr/>
            <p:nvPr/>
          </p:nvSpPr>
          <p:spPr>
            <a:xfrm>
              <a:off x="8154895"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flipH="1">
              <a:off x="6181163"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a:off x="7170274" y="3903669"/>
              <a:ext cx="989100" cy="987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rot="10800000">
              <a:off x="8154757" y="3903682"/>
              <a:ext cx="989100" cy="9879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p:nvPr/>
          </p:nvSpPr>
          <p:spPr>
            <a:xfrm>
              <a:off x="0" y="4891594"/>
              <a:ext cx="9144000" cy="252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dirty="0">
                  <a:solidFill>
                    <a:schemeClr val="bg1"/>
                  </a:solidFill>
                </a:rPr>
                <a:t>In-Home Data Collection for Experiments with Human Participants - Charity Reed</a:t>
              </a:r>
              <a:endParaRPr dirty="0">
                <a:solidFill>
                  <a:schemeClr val="bg1"/>
                </a:solidFill>
              </a:endParaRPr>
            </a:p>
          </p:txBody>
        </p:sp>
      </p:grpSp>
      <p:sp>
        <p:nvSpPr>
          <p:cNvPr id="35" name="Google Shape;35;p4"/>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6" name="Google Shape;36;p4"/>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dirty="0"/>
          </a:p>
        </p:txBody>
      </p:sp>
      <p:sp>
        <p:nvSpPr>
          <p:cNvPr id="37" name="Google Shape;37;p4"/>
          <p:cNvSpPr txBox="1">
            <a:spLocks noGrp="1"/>
          </p:cNvSpPr>
          <p:nvPr>
            <p:ph type="sldNum" idx="12"/>
          </p:nvPr>
        </p:nvSpPr>
        <p:spPr>
          <a:xfrm>
            <a:off x="8305598" y="4651200"/>
            <a:ext cx="703500" cy="393600"/>
          </a:xfrm>
          <a:prstGeom prst="rect">
            <a:avLst/>
          </a:prstGeom>
        </p:spPr>
        <p:txBody>
          <a:bodyPr spcFirstLastPara="1" wrap="square" lIns="91425" tIns="91425" rIns="91425" bIns="91425" anchor="ctr" anchorCtr="0">
            <a:noAutofit/>
          </a:bodyPr>
          <a:lstStyle>
            <a:lvl1pPr lvl="0">
              <a:buNone/>
              <a:defRPr sz="2600"/>
            </a:lvl1pPr>
            <a:lvl2pPr lvl="1">
              <a:buNone/>
              <a:defRPr sz="2600"/>
            </a:lvl2pPr>
            <a:lvl3pPr lvl="2">
              <a:buNone/>
              <a:defRPr sz="2600"/>
            </a:lvl3pPr>
            <a:lvl4pPr lvl="3">
              <a:buNone/>
              <a:defRPr sz="2600"/>
            </a:lvl4pPr>
            <a:lvl5pPr lvl="4">
              <a:buNone/>
              <a:defRPr sz="2600"/>
            </a:lvl5pPr>
            <a:lvl6pPr lvl="5">
              <a:buNone/>
              <a:defRPr sz="2600"/>
            </a:lvl6pPr>
            <a:lvl7pPr lvl="6">
              <a:buNone/>
              <a:defRPr sz="2600"/>
            </a:lvl7pPr>
            <a:lvl8pPr lvl="7">
              <a:buNone/>
              <a:defRPr sz="2600"/>
            </a:lvl8pPr>
            <a:lvl9pPr lvl="8">
              <a:buNone/>
              <a:defRPr sz="2600"/>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8"/>
        <p:cNvGrpSpPr/>
        <p:nvPr/>
      </p:nvGrpSpPr>
      <p:grpSpPr>
        <a:xfrm>
          <a:off x="0" y="0"/>
          <a:ext cx="0" cy="0"/>
          <a:chOff x="0" y="0"/>
          <a:chExt cx="0" cy="0"/>
        </a:xfrm>
      </p:grpSpPr>
      <p:sp>
        <p:nvSpPr>
          <p:cNvPr id="39" name="Google Shape;39;p5"/>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0" name="Google Shape;40;p5"/>
          <p:cNvSpPr txBox="1">
            <a:spLocks noGrp="1"/>
          </p:cNvSpPr>
          <p:nvPr>
            <p:ph type="body" idx="1"/>
          </p:nvPr>
        </p:nvSpPr>
        <p:spPr>
          <a:xfrm>
            <a:off x="311700" y="1229975"/>
            <a:ext cx="3999900" cy="33390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dirty="0"/>
          </a:p>
        </p:txBody>
      </p:sp>
      <p:sp>
        <p:nvSpPr>
          <p:cNvPr id="41" name="Google Shape;41;p5"/>
          <p:cNvSpPr txBox="1">
            <a:spLocks noGrp="1"/>
          </p:cNvSpPr>
          <p:nvPr>
            <p:ph type="body" idx="2"/>
          </p:nvPr>
        </p:nvSpPr>
        <p:spPr>
          <a:xfrm>
            <a:off x="4832400" y="1229975"/>
            <a:ext cx="3999900" cy="33390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2" name="Google Shape;42;p5"/>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5" name="Google Shape;45;p6"/>
          <p:cNvSpPr txBox="1">
            <a:spLocks noGrp="1"/>
          </p:cNvSpPr>
          <p:nvPr>
            <p:ph type="sldNum" idx="12"/>
          </p:nvPr>
        </p:nvSpPr>
        <p:spPr>
          <a:xfrm>
            <a:off x="8293673" y="4651200"/>
            <a:ext cx="715500" cy="393600"/>
          </a:xfrm>
          <a:prstGeom prst="rect">
            <a:avLst/>
          </a:prstGeom>
        </p:spPr>
        <p:txBody>
          <a:bodyPr spcFirstLastPara="1" wrap="square" lIns="91425" tIns="91425" rIns="91425" bIns="91425" anchor="ctr" anchorCtr="0">
            <a:noAutofit/>
          </a:bodyPr>
          <a:lstStyle>
            <a:lvl1pPr lvl="0">
              <a:buNone/>
              <a:defRPr sz="2600">
                <a:solidFill>
                  <a:schemeClr val="dk2"/>
                </a:solidFill>
              </a:defRPr>
            </a:lvl1pPr>
            <a:lvl2pPr lvl="1">
              <a:buNone/>
              <a:defRPr sz="2600">
                <a:solidFill>
                  <a:schemeClr val="dk2"/>
                </a:solidFill>
              </a:defRPr>
            </a:lvl2pPr>
            <a:lvl3pPr lvl="2">
              <a:buNone/>
              <a:defRPr sz="2600">
                <a:solidFill>
                  <a:schemeClr val="dk2"/>
                </a:solidFill>
              </a:defRPr>
            </a:lvl3pPr>
            <a:lvl4pPr lvl="3">
              <a:buNone/>
              <a:defRPr sz="2600">
                <a:solidFill>
                  <a:schemeClr val="dk2"/>
                </a:solidFill>
              </a:defRPr>
            </a:lvl4pPr>
            <a:lvl5pPr lvl="4">
              <a:buNone/>
              <a:defRPr sz="2600">
                <a:solidFill>
                  <a:schemeClr val="dk2"/>
                </a:solidFill>
              </a:defRPr>
            </a:lvl5pPr>
            <a:lvl6pPr lvl="5">
              <a:buNone/>
              <a:defRPr sz="2600">
                <a:solidFill>
                  <a:schemeClr val="dk2"/>
                </a:solidFill>
              </a:defRPr>
            </a:lvl6pPr>
            <a:lvl7pPr lvl="6">
              <a:buNone/>
              <a:defRPr sz="2600">
                <a:solidFill>
                  <a:schemeClr val="dk2"/>
                </a:solidFill>
              </a:defRPr>
            </a:lvl7pPr>
            <a:lvl8pPr lvl="7">
              <a:buNone/>
              <a:defRPr sz="2600">
                <a:solidFill>
                  <a:schemeClr val="dk2"/>
                </a:solidFill>
              </a:defRPr>
            </a:lvl8pPr>
            <a:lvl9pPr lvl="8">
              <a:buNone/>
              <a:defRPr sz="26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6"/>
        <p:cNvGrpSpPr/>
        <p:nvPr/>
      </p:nvGrpSpPr>
      <p:grpSpPr>
        <a:xfrm>
          <a:off x="0" y="0"/>
          <a:ext cx="0" cy="0"/>
          <a:chOff x="0" y="0"/>
          <a:chExt cx="0" cy="0"/>
        </a:xfrm>
      </p:grpSpPr>
      <p:sp>
        <p:nvSpPr>
          <p:cNvPr id="47" name="Google Shape;47;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8" name="Google Shape;48;p7"/>
          <p:cNvSpPr txBox="1">
            <a:spLocks noGrp="1"/>
          </p:cNvSpPr>
          <p:nvPr>
            <p:ph type="body" idx="1"/>
          </p:nvPr>
        </p:nvSpPr>
        <p:spPr>
          <a:xfrm>
            <a:off x="311700" y="1465804"/>
            <a:ext cx="2808000" cy="31032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9" name="Google Shape;49;p7"/>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50"/>
        <p:cNvGrpSpPr/>
        <p:nvPr/>
      </p:nvGrpSpPr>
      <p:grpSpPr>
        <a:xfrm>
          <a:off x="0" y="0"/>
          <a:ext cx="0" cy="0"/>
          <a:chOff x="0" y="0"/>
          <a:chExt cx="0" cy="0"/>
        </a:xfrm>
      </p:grpSpPr>
      <p:grpSp>
        <p:nvGrpSpPr>
          <p:cNvPr id="51" name="Google Shape;51;p8"/>
          <p:cNvGrpSpPr/>
          <p:nvPr/>
        </p:nvGrpSpPr>
        <p:grpSpPr>
          <a:xfrm>
            <a:off x="6098378" y="5"/>
            <a:ext cx="3045625" cy="2030570"/>
            <a:chOff x="6098378" y="5"/>
            <a:chExt cx="3045625" cy="2030570"/>
          </a:xfrm>
        </p:grpSpPr>
        <p:sp>
          <p:nvSpPr>
            <p:cNvPr id="52" name="Google Shape;52;p8"/>
            <p:cNvSpPr/>
            <p:nvPr/>
          </p:nvSpPr>
          <p:spPr>
            <a:xfrm>
              <a:off x="8128803" y="16"/>
              <a:ext cx="1015200" cy="1015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8"/>
            <p:cNvSpPr/>
            <p:nvPr/>
          </p:nvSpPr>
          <p:spPr>
            <a:xfrm flipH="1">
              <a:off x="7113463" y="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8"/>
            <p:cNvSpPr/>
            <p:nvPr/>
          </p:nvSpPr>
          <p:spPr>
            <a:xfrm rot="10800000" flipH="1">
              <a:off x="7113588" y="107"/>
              <a:ext cx="1015200" cy="10152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8"/>
            <p:cNvSpPr/>
            <p:nvPr/>
          </p:nvSpPr>
          <p:spPr>
            <a:xfrm rot="10800000">
              <a:off x="6098378" y="97"/>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8"/>
            <p:cNvSpPr/>
            <p:nvPr/>
          </p:nvSpPr>
          <p:spPr>
            <a:xfrm rot="10800000">
              <a:off x="8128789" y="101537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Google Shape;57;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58" name="Google Shape;58;p8"/>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9"/>
        <p:cNvGrpSpPr/>
        <p:nvPr/>
      </p:nvGrpSpPr>
      <p:grpSpPr>
        <a:xfrm>
          <a:off x="0" y="0"/>
          <a:ext cx="0" cy="0"/>
          <a:chOff x="0" y="0"/>
          <a:chExt cx="0" cy="0"/>
        </a:xfrm>
      </p:grpSpPr>
      <p:sp>
        <p:nvSpPr>
          <p:cNvPr id="60" name="Google Shape;60;p9"/>
          <p:cNvSpPr/>
          <p:nvPr/>
        </p:nvSpPr>
        <p:spPr>
          <a:xfrm>
            <a:off x="4572000" y="-1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1" name="Google Shape;61;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62" name="Google Shape;62;p9"/>
          <p:cNvSpPr txBox="1">
            <a:spLocks noGrp="1"/>
          </p:cNvSpPr>
          <p:nvPr>
            <p:ph type="title"/>
          </p:nvPr>
        </p:nvSpPr>
        <p:spPr>
          <a:xfrm>
            <a:off x="265500" y="1151100"/>
            <a:ext cx="4045200" cy="15645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63" name="Google Shape;63;p9"/>
          <p:cNvSpPr txBox="1">
            <a:spLocks noGrp="1"/>
          </p:cNvSpPr>
          <p:nvPr>
            <p:ph type="subTitle" idx="1"/>
          </p:nvPr>
        </p:nvSpPr>
        <p:spPr>
          <a:xfrm>
            <a:off x="265500" y="2769001"/>
            <a:ext cx="4045200" cy="12693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4" name="Google Shape;64;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65" name="Google Shape;65;p9"/>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6"/>
        <p:cNvGrpSpPr/>
        <p:nvPr/>
      </p:nvGrpSpPr>
      <p:grpSpPr>
        <a:xfrm>
          <a:off x="0" y="0"/>
          <a:ext cx="0" cy="0"/>
          <a:chOff x="0" y="0"/>
          <a:chExt cx="0" cy="0"/>
        </a:xfrm>
      </p:grpSpPr>
      <p:sp>
        <p:nvSpPr>
          <p:cNvPr id="67" name="Google Shape;67;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68" name="Google Shape;68;p10"/>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geometric">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1pPr>
            <a:lvl2pPr lvl="1">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311700" y="1229875"/>
            <a:ext cx="8520600" cy="33390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a:lnSpc>
                <a:spcPct val="115000"/>
              </a:lnSpc>
              <a:spcBef>
                <a:spcPts val="1600"/>
              </a:spcBef>
              <a:spcAft>
                <a:spcPts val="160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1"/>
                </a:solidFill>
                <a:latin typeface="Roboto"/>
                <a:ea typeface="Roboto"/>
                <a:cs typeface="Roboto"/>
                <a:sym typeface="Roboto"/>
              </a:defRPr>
            </a:lvl1pPr>
            <a:lvl2pPr lvl="1" algn="r">
              <a:buNone/>
              <a:defRPr sz="1000">
                <a:solidFill>
                  <a:schemeClr val="lt1"/>
                </a:solidFill>
                <a:latin typeface="Roboto"/>
                <a:ea typeface="Roboto"/>
                <a:cs typeface="Roboto"/>
                <a:sym typeface="Roboto"/>
              </a:defRPr>
            </a:lvl2pPr>
            <a:lvl3pPr lvl="2" algn="r">
              <a:buNone/>
              <a:defRPr sz="1000">
                <a:solidFill>
                  <a:schemeClr val="lt1"/>
                </a:solidFill>
                <a:latin typeface="Roboto"/>
                <a:ea typeface="Roboto"/>
                <a:cs typeface="Roboto"/>
                <a:sym typeface="Roboto"/>
              </a:defRPr>
            </a:lvl3pPr>
            <a:lvl4pPr lvl="3" algn="r">
              <a:buNone/>
              <a:defRPr sz="1000">
                <a:solidFill>
                  <a:schemeClr val="lt1"/>
                </a:solidFill>
                <a:latin typeface="Roboto"/>
                <a:ea typeface="Roboto"/>
                <a:cs typeface="Roboto"/>
                <a:sym typeface="Roboto"/>
              </a:defRPr>
            </a:lvl4pPr>
            <a:lvl5pPr lvl="4" algn="r">
              <a:buNone/>
              <a:defRPr sz="1000">
                <a:solidFill>
                  <a:schemeClr val="lt1"/>
                </a:solidFill>
                <a:latin typeface="Roboto"/>
                <a:ea typeface="Roboto"/>
                <a:cs typeface="Roboto"/>
                <a:sym typeface="Roboto"/>
              </a:defRPr>
            </a:lvl5pPr>
            <a:lvl6pPr lvl="5" algn="r">
              <a:buNone/>
              <a:defRPr sz="1000">
                <a:solidFill>
                  <a:schemeClr val="lt1"/>
                </a:solidFill>
                <a:latin typeface="Roboto"/>
                <a:ea typeface="Roboto"/>
                <a:cs typeface="Roboto"/>
                <a:sym typeface="Roboto"/>
              </a:defRPr>
            </a:lvl6pPr>
            <a:lvl7pPr lvl="6" algn="r">
              <a:buNone/>
              <a:defRPr sz="1000">
                <a:solidFill>
                  <a:schemeClr val="lt1"/>
                </a:solidFill>
                <a:latin typeface="Roboto"/>
                <a:ea typeface="Roboto"/>
                <a:cs typeface="Roboto"/>
                <a:sym typeface="Roboto"/>
              </a:defRPr>
            </a:lvl7pPr>
            <a:lvl8pPr lvl="7" algn="r">
              <a:buNone/>
              <a:defRPr sz="1000">
                <a:solidFill>
                  <a:schemeClr val="lt1"/>
                </a:solidFill>
                <a:latin typeface="Roboto"/>
                <a:ea typeface="Roboto"/>
                <a:cs typeface="Roboto"/>
                <a:sym typeface="Roboto"/>
              </a:defRPr>
            </a:lvl8pPr>
            <a:lvl9pPr lvl="8" algn="r">
              <a:buNone/>
              <a:defRPr sz="1000">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video" Target="../media/media15.mp4"/><Relationship Id="rId7" Type="http://schemas.openxmlformats.org/officeDocument/2006/relationships/notesSlide" Target="../notesSlides/notesSlide15.xml"/><Relationship Id="rId2" Type="http://schemas.microsoft.com/office/2007/relationships/media" Target="../media/media15.mp4"/><Relationship Id="rId1" Type="http://schemas.openxmlformats.org/officeDocument/2006/relationships/tags" Target="../tags/tag1.xml"/><Relationship Id="rId6" Type="http://schemas.openxmlformats.org/officeDocument/2006/relationships/slideLayout" Target="../slideLayouts/slideLayout3.xml"/><Relationship Id="rId5" Type="http://schemas.openxmlformats.org/officeDocument/2006/relationships/audio" Target="../media/media16.m4a"/><Relationship Id="rId4" Type="http://schemas.microsoft.com/office/2007/relationships/media" Target="../media/media16.m4a"/><Relationship Id="rId9"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hyperlink" Target="https://datasheets.maximintegrated.com/en/ds/DS3231.pdf" TargetMode="External"/><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hyperlink" Target="https://en.wikipedia.org/wiki/Simon_(game)"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3"/>
          <p:cNvSpPr txBox="1">
            <a:spLocks noGrp="1"/>
          </p:cNvSpPr>
          <p:nvPr>
            <p:ph type="ctrTitle"/>
          </p:nvPr>
        </p:nvSpPr>
        <p:spPr>
          <a:xfrm>
            <a:off x="547300" y="940449"/>
            <a:ext cx="8222100" cy="2854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Senior Project</a:t>
            </a:r>
            <a:endParaRPr sz="1200"/>
          </a:p>
          <a:p>
            <a:pPr marL="0" lvl="0" indent="0" algn="ctr" rtl="0">
              <a:spcBef>
                <a:spcPts val="0"/>
              </a:spcBef>
              <a:spcAft>
                <a:spcPts val="0"/>
              </a:spcAft>
              <a:buNone/>
            </a:pPr>
            <a:endParaRPr sz="1200"/>
          </a:p>
          <a:p>
            <a:pPr marL="0" lvl="0" indent="0" algn="ctr" rtl="0">
              <a:spcBef>
                <a:spcPts val="0"/>
              </a:spcBef>
              <a:spcAft>
                <a:spcPts val="0"/>
              </a:spcAft>
              <a:buNone/>
            </a:pPr>
            <a:r>
              <a:rPr lang="en"/>
              <a:t>In-Home Data Collection for Experiments with Human Participants</a:t>
            </a:r>
            <a:endParaRPr/>
          </a:p>
        </p:txBody>
      </p:sp>
      <p:sp>
        <p:nvSpPr>
          <p:cNvPr id="86" name="Google Shape;86;p13"/>
          <p:cNvSpPr txBox="1">
            <a:spLocks noGrp="1"/>
          </p:cNvSpPr>
          <p:nvPr>
            <p:ph type="subTitle" idx="1"/>
          </p:nvPr>
        </p:nvSpPr>
        <p:spPr>
          <a:xfrm>
            <a:off x="460938" y="4100213"/>
            <a:ext cx="8222100" cy="432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solidFill>
                  <a:schemeClr val="accent4"/>
                </a:solidFill>
              </a:rPr>
              <a:t>Presented by Charity Reed</a:t>
            </a:r>
            <a:endParaRPr>
              <a:solidFill>
                <a:schemeClr val="accent4"/>
              </a:solidFill>
            </a:endParaRPr>
          </a:p>
        </p:txBody>
      </p:sp>
      <p:cxnSp>
        <p:nvCxnSpPr>
          <p:cNvPr id="87" name="Google Shape;87;p13"/>
          <p:cNvCxnSpPr/>
          <p:nvPr/>
        </p:nvCxnSpPr>
        <p:spPr>
          <a:xfrm>
            <a:off x="952500" y="1740550"/>
            <a:ext cx="7239000" cy="0"/>
          </a:xfrm>
          <a:prstGeom prst="straightConnector1">
            <a:avLst/>
          </a:prstGeom>
          <a:noFill/>
          <a:ln w="76200" cap="flat" cmpd="sng">
            <a:solidFill>
              <a:schemeClr val="accent4"/>
            </a:solidFill>
            <a:prstDash val="solid"/>
            <a:round/>
            <a:headEnd type="none" w="med" len="med"/>
            <a:tailEnd type="none" w="med" len="med"/>
          </a:ln>
        </p:spPr>
      </p:cxnSp>
      <p:pic>
        <p:nvPicPr>
          <p:cNvPr id="3" name="Audio 2">
            <a:hlinkClick r:id="" action="ppaction://media"/>
            <a:extLst>
              <a:ext uri="{FF2B5EF4-FFF2-40B4-BE49-F238E27FC236}">
                <a16:creationId xmlns:a16="http://schemas.microsoft.com/office/drawing/2014/main" id="{A1A40C9D-101F-412F-ABB5-5E3DE7A5F5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46863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095"/>
    </mc:Choice>
    <mc:Fallback>
      <p:transition spd="slow" advTm="13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2"/>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Final Time Synchronization Implementation</a:t>
            </a:r>
            <a:endParaRPr/>
          </a:p>
        </p:txBody>
      </p:sp>
      <p:sp>
        <p:nvSpPr>
          <p:cNvPr id="170" name="Google Shape;170;p22"/>
          <p:cNvSpPr txBox="1">
            <a:spLocks noGrp="1"/>
          </p:cNvSpPr>
          <p:nvPr>
            <p:ph type="sldNum" idx="12"/>
          </p:nvPr>
        </p:nvSpPr>
        <p:spPr>
          <a:xfrm>
            <a:off x="8305598" y="4651200"/>
            <a:ext cx="7035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a:t>
            </a:fld>
            <a:endParaRPr/>
          </a:p>
        </p:txBody>
      </p:sp>
      <p:graphicFrame>
        <p:nvGraphicFramePr>
          <p:cNvPr id="171" name="Google Shape;171;p22"/>
          <p:cNvGraphicFramePr/>
          <p:nvPr>
            <p:extLst>
              <p:ext uri="{D42A27DB-BD31-4B8C-83A1-F6EECF244321}">
                <p14:modId xmlns:p14="http://schemas.microsoft.com/office/powerpoint/2010/main" val="1593374111"/>
              </p:ext>
            </p:extLst>
          </p:nvPr>
        </p:nvGraphicFramePr>
        <p:xfrm>
          <a:off x="311700" y="2043113"/>
          <a:ext cx="8010525" cy="980313"/>
        </p:xfrm>
        <a:graphic>
          <a:graphicData uri="http://schemas.openxmlformats.org/drawingml/2006/table">
            <a:tbl>
              <a:tblPr>
                <a:noFill/>
                <a:tableStyleId>{0C58AEE8-5E2E-4684-A424-BA111FCA6F65}</a:tableStyleId>
              </a:tblPr>
              <a:tblGrid>
                <a:gridCol w="4019550">
                  <a:extLst>
                    <a:ext uri="{9D8B030D-6E8A-4147-A177-3AD203B41FA5}">
                      <a16:colId xmlns:a16="http://schemas.microsoft.com/office/drawing/2014/main" val="20000"/>
                    </a:ext>
                  </a:extLst>
                </a:gridCol>
                <a:gridCol w="3990975">
                  <a:extLst>
                    <a:ext uri="{9D8B030D-6E8A-4147-A177-3AD203B41FA5}">
                      <a16:colId xmlns:a16="http://schemas.microsoft.com/office/drawing/2014/main" val="20001"/>
                    </a:ext>
                  </a:extLst>
                </a:gridCol>
              </a:tblGrid>
              <a:tr h="295275">
                <a:tc>
                  <a:txBody>
                    <a:bodyPr/>
                    <a:lstStyle/>
                    <a:p>
                      <a:pPr marL="0" lvl="0" indent="0" algn="ctr" rtl="0">
                        <a:lnSpc>
                          <a:spcPct val="115000"/>
                        </a:lnSpc>
                        <a:spcBef>
                          <a:spcPts val="0"/>
                        </a:spcBef>
                        <a:spcAft>
                          <a:spcPts val="0"/>
                        </a:spcAft>
                        <a:buNone/>
                      </a:pPr>
                      <a:r>
                        <a:rPr lang="en" sz="1800" b="1">
                          <a:solidFill>
                            <a:srgbClr val="434343"/>
                          </a:solidFill>
                        </a:rPr>
                        <a:t>Event</a:t>
                      </a:r>
                      <a:endParaRPr sz="1800" b="1">
                        <a:solidFill>
                          <a:srgbClr val="434343"/>
                        </a:solidFill>
                      </a:endParaRPr>
                    </a:p>
                  </a:txBody>
                  <a:tcPr marL="28575" marR="28575" marT="19050" marB="19050" anchor="b">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800" b="1">
                          <a:solidFill>
                            <a:srgbClr val="434343"/>
                          </a:solidFill>
                        </a:rPr>
                        <a:t>Datetime GMT+0</a:t>
                      </a:r>
                      <a:endParaRPr sz="1800" b="1">
                        <a:solidFill>
                          <a:srgbClr val="434343"/>
                        </a:solidFill>
                      </a:endParaRPr>
                    </a:p>
                  </a:txBody>
                  <a:tcPr marL="28575" marR="28575" marT="19050" marB="19050" anchor="b">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295275">
                <a:tc>
                  <a:txBody>
                    <a:bodyPr/>
                    <a:lstStyle/>
                    <a:p>
                      <a:pPr marL="0" lvl="0" indent="0" algn="l" rtl="0">
                        <a:lnSpc>
                          <a:spcPct val="115000"/>
                        </a:lnSpc>
                        <a:spcBef>
                          <a:spcPts val="0"/>
                        </a:spcBef>
                        <a:spcAft>
                          <a:spcPts val="0"/>
                        </a:spcAft>
                        <a:buNone/>
                      </a:pPr>
                      <a:r>
                        <a:rPr lang="en" sz="1800" dirty="0">
                          <a:solidFill>
                            <a:srgbClr val="434343"/>
                          </a:solidFill>
                        </a:rPr>
                        <a:t>Command Sent From Device #1</a:t>
                      </a:r>
                      <a:endParaRPr sz="1800" dirty="0">
                        <a:solidFill>
                          <a:srgbClr val="434343"/>
                        </a:solidFill>
                      </a:endParaRPr>
                    </a:p>
                  </a:txBody>
                  <a:tcPr marL="28575" marR="28575" marT="19050" marB="19050" anchor="b">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800">
                          <a:solidFill>
                            <a:srgbClr val="434343"/>
                          </a:solidFill>
                        </a:rPr>
                        <a:t>2021-04-06 0:17:39.014</a:t>
                      </a:r>
                      <a:endParaRPr sz="1800">
                        <a:solidFill>
                          <a:srgbClr val="434343"/>
                        </a:solidFill>
                      </a:endParaRPr>
                    </a:p>
                  </a:txBody>
                  <a:tcPr marL="28575" marR="28575" marT="19050" marB="19050" anchor="b">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295275">
                <a:tc>
                  <a:txBody>
                    <a:bodyPr/>
                    <a:lstStyle/>
                    <a:p>
                      <a:pPr marL="0" lvl="0" indent="0" algn="l" rtl="0">
                        <a:lnSpc>
                          <a:spcPct val="115000"/>
                        </a:lnSpc>
                        <a:spcBef>
                          <a:spcPts val="0"/>
                        </a:spcBef>
                        <a:spcAft>
                          <a:spcPts val="0"/>
                        </a:spcAft>
                        <a:buNone/>
                      </a:pPr>
                      <a:r>
                        <a:rPr lang="en" sz="1800">
                          <a:solidFill>
                            <a:srgbClr val="434343"/>
                          </a:solidFill>
                        </a:rPr>
                        <a:t>Command Received From Device #2</a:t>
                      </a:r>
                      <a:endParaRPr sz="1800">
                        <a:solidFill>
                          <a:srgbClr val="434343"/>
                        </a:solidFill>
                      </a:endParaRPr>
                    </a:p>
                  </a:txBody>
                  <a:tcPr marL="28575" marR="28575" marT="19050" marB="19050" anchor="b">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800" dirty="0">
                          <a:solidFill>
                            <a:srgbClr val="434343"/>
                          </a:solidFill>
                        </a:rPr>
                        <a:t>2021-04-06 0:17:40.015</a:t>
                      </a:r>
                      <a:endParaRPr sz="1800" dirty="0">
                        <a:solidFill>
                          <a:srgbClr val="434343"/>
                        </a:solidFill>
                      </a:endParaRPr>
                    </a:p>
                  </a:txBody>
                  <a:tcPr marL="28575" marR="28575" marT="19050" marB="19050" anchor="b">
                    <a:lnL w="9475" cap="flat" cmpd="sng">
                      <a:solidFill>
                        <a:srgbClr val="000000"/>
                      </a:solidFill>
                      <a:prstDash val="solid"/>
                      <a:round/>
                      <a:headEnd type="none" w="sm" len="sm"/>
                      <a:tailEnd type="none" w="sm" len="sm"/>
                    </a:lnL>
                    <a:lnR w="9475" cap="flat" cmpd="sng">
                      <a:solidFill>
                        <a:srgbClr val="000000"/>
                      </a:solidFill>
                      <a:prstDash val="solid"/>
                      <a:round/>
                      <a:headEnd type="none" w="sm" len="sm"/>
                      <a:tailEnd type="none" w="sm" len="sm"/>
                    </a:lnR>
                    <a:lnT w="9475" cap="flat" cmpd="sng">
                      <a:solidFill>
                        <a:srgbClr val="000000"/>
                      </a:solidFill>
                      <a:prstDash val="solid"/>
                      <a:round/>
                      <a:headEnd type="none" w="sm" len="sm"/>
                      <a:tailEnd type="none" w="sm" len="sm"/>
                    </a:lnT>
                    <a:lnB w="947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2" name="Audio 1">
            <a:hlinkClick r:id="" action="ppaction://media"/>
            <a:extLst>
              <a:ext uri="{FF2B5EF4-FFF2-40B4-BE49-F238E27FC236}">
                <a16:creationId xmlns:a16="http://schemas.microsoft.com/office/drawing/2014/main" id="{B32B0CA6-8806-49AE-9564-24574BAD25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46863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1960"/>
    </mc:Choice>
    <mc:Fallback>
      <p:transition spd="slow" advTm="31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3"/>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Prototype Implementation</a:t>
            </a:r>
            <a:endParaRPr dirty="0"/>
          </a:p>
        </p:txBody>
      </p:sp>
      <p:sp>
        <p:nvSpPr>
          <p:cNvPr id="177" name="Google Shape;177;p23"/>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Virtual Meeting </a:t>
            </a:r>
            <a:endParaRPr/>
          </a:p>
          <a:p>
            <a:pPr marL="914400" lvl="1" indent="-317500" algn="l" rtl="0">
              <a:spcBef>
                <a:spcPts val="0"/>
              </a:spcBef>
              <a:spcAft>
                <a:spcPts val="0"/>
              </a:spcAft>
              <a:buSzPts val="1400"/>
              <a:buChar char="○"/>
            </a:pPr>
            <a:r>
              <a:rPr lang="en"/>
              <a:t>One participant will be "distracted" by needing to interact with the research kit by playing a simplified version of the Simon game</a:t>
            </a:r>
            <a:endParaRPr/>
          </a:p>
        </p:txBody>
      </p:sp>
      <p:grpSp>
        <p:nvGrpSpPr>
          <p:cNvPr id="178" name="Google Shape;178;p23"/>
          <p:cNvGrpSpPr/>
          <p:nvPr/>
        </p:nvGrpSpPr>
        <p:grpSpPr>
          <a:xfrm>
            <a:off x="987575" y="2350150"/>
            <a:ext cx="1320900" cy="787500"/>
            <a:chOff x="987575" y="2350150"/>
            <a:chExt cx="1320900" cy="787500"/>
          </a:xfrm>
        </p:grpSpPr>
        <p:sp>
          <p:nvSpPr>
            <p:cNvPr id="179" name="Google Shape;179;p23"/>
            <p:cNvSpPr/>
            <p:nvPr/>
          </p:nvSpPr>
          <p:spPr>
            <a:xfrm>
              <a:off x="987575" y="2350150"/>
              <a:ext cx="1320900" cy="787500"/>
            </a:xfrm>
            <a:prstGeom prst="round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0" name="Google Shape;180;p23"/>
            <p:cNvGrpSpPr/>
            <p:nvPr/>
          </p:nvGrpSpPr>
          <p:grpSpPr>
            <a:xfrm>
              <a:off x="1330529" y="2460754"/>
              <a:ext cx="634978" cy="668186"/>
              <a:chOff x="4216350" y="2571750"/>
              <a:chExt cx="711300" cy="748500"/>
            </a:xfrm>
          </p:grpSpPr>
          <p:sp>
            <p:nvSpPr>
              <p:cNvPr id="181" name="Google Shape;181;p23"/>
              <p:cNvSpPr/>
              <p:nvPr/>
            </p:nvSpPr>
            <p:spPr>
              <a:xfrm rot="-5400000">
                <a:off x="4389900" y="2782500"/>
                <a:ext cx="364200" cy="711300"/>
              </a:xfrm>
              <a:prstGeom prst="flowChartDelay">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3"/>
              <p:cNvSpPr/>
              <p:nvPr/>
            </p:nvSpPr>
            <p:spPr>
              <a:xfrm>
                <a:off x="4324350" y="2571750"/>
                <a:ext cx="495300" cy="4953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3" name="Google Shape;183;p23"/>
          <p:cNvGrpSpPr/>
          <p:nvPr/>
        </p:nvGrpSpPr>
        <p:grpSpPr>
          <a:xfrm>
            <a:off x="2308475" y="2350150"/>
            <a:ext cx="1320900" cy="787500"/>
            <a:chOff x="2308475" y="2350150"/>
            <a:chExt cx="1320900" cy="787500"/>
          </a:xfrm>
        </p:grpSpPr>
        <p:sp>
          <p:nvSpPr>
            <p:cNvPr id="184" name="Google Shape;184;p23"/>
            <p:cNvSpPr/>
            <p:nvPr/>
          </p:nvSpPr>
          <p:spPr>
            <a:xfrm>
              <a:off x="2308475" y="2350150"/>
              <a:ext cx="1320900" cy="7875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5" name="Google Shape;185;p23"/>
            <p:cNvGrpSpPr/>
            <p:nvPr/>
          </p:nvGrpSpPr>
          <p:grpSpPr>
            <a:xfrm>
              <a:off x="2651429" y="2460754"/>
              <a:ext cx="634978" cy="668186"/>
              <a:chOff x="4216350" y="2571750"/>
              <a:chExt cx="711300" cy="748500"/>
            </a:xfrm>
          </p:grpSpPr>
          <p:sp>
            <p:nvSpPr>
              <p:cNvPr id="186" name="Google Shape;186;p23"/>
              <p:cNvSpPr/>
              <p:nvPr/>
            </p:nvSpPr>
            <p:spPr>
              <a:xfrm rot="-5400000">
                <a:off x="4389900" y="2782500"/>
                <a:ext cx="364200" cy="711300"/>
              </a:xfrm>
              <a:prstGeom prst="flowChartDelay">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3"/>
              <p:cNvSpPr/>
              <p:nvPr/>
            </p:nvSpPr>
            <p:spPr>
              <a:xfrm>
                <a:off x="4324350" y="2571750"/>
                <a:ext cx="495300" cy="4953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8" name="Google Shape;188;p23"/>
          <p:cNvGrpSpPr/>
          <p:nvPr/>
        </p:nvGrpSpPr>
        <p:grpSpPr>
          <a:xfrm>
            <a:off x="2308475" y="3137650"/>
            <a:ext cx="1320900" cy="787500"/>
            <a:chOff x="987575" y="2350150"/>
            <a:chExt cx="1320900" cy="787500"/>
          </a:xfrm>
        </p:grpSpPr>
        <p:sp>
          <p:nvSpPr>
            <p:cNvPr id="189" name="Google Shape;189;p23"/>
            <p:cNvSpPr/>
            <p:nvPr/>
          </p:nvSpPr>
          <p:spPr>
            <a:xfrm>
              <a:off x="987575" y="2350150"/>
              <a:ext cx="1320900" cy="787500"/>
            </a:xfrm>
            <a:prstGeom prst="round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0" name="Google Shape;190;p23"/>
            <p:cNvGrpSpPr/>
            <p:nvPr/>
          </p:nvGrpSpPr>
          <p:grpSpPr>
            <a:xfrm>
              <a:off x="1330529" y="2460754"/>
              <a:ext cx="634978" cy="668186"/>
              <a:chOff x="4216350" y="2571750"/>
              <a:chExt cx="711300" cy="748500"/>
            </a:xfrm>
          </p:grpSpPr>
          <p:sp>
            <p:nvSpPr>
              <p:cNvPr id="191" name="Google Shape;191;p23"/>
              <p:cNvSpPr/>
              <p:nvPr/>
            </p:nvSpPr>
            <p:spPr>
              <a:xfrm rot="-5400000">
                <a:off x="4389900" y="2782500"/>
                <a:ext cx="364200" cy="711300"/>
              </a:xfrm>
              <a:prstGeom prst="flowChartDelay">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3"/>
              <p:cNvSpPr/>
              <p:nvPr/>
            </p:nvSpPr>
            <p:spPr>
              <a:xfrm>
                <a:off x="4324350" y="2571750"/>
                <a:ext cx="495300" cy="4953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3" name="Google Shape;193;p23"/>
          <p:cNvGrpSpPr/>
          <p:nvPr/>
        </p:nvGrpSpPr>
        <p:grpSpPr>
          <a:xfrm>
            <a:off x="3629375" y="2350150"/>
            <a:ext cx="1320900" cy="787500"/>
            <a:chOff x="3629375" y="2350150"/>
            <a:chExt cx="1320900" cy="787500"/>
          </a:xfrm>
        </p:grpSpPr>
        <p:sp>
          <p:nvSpPr>
            <p:cNvPr id="194" name="Google Shape;194;p23"/>
            <p:cNvSpPr/>
            <p:nvPr/>
          </p:nvSpPr>
          <p:spPr>
            <a:xfrm>
              <a:off x="3629375" y="2350150"/>
              <a:ext cx="1320900" cy="787500"/>
            </a:xfrm>
            <a:prstGeom prst="roundRect">
              <a:avLst>
                <a:gd name="adj" fmla="val 16667"/>
              </a:avLst>
            </a:prstGeom>
            <a:solidFill>
              <a:srgbClr val="D0E0E3"/>
            </a:solidFill>
            <a:ln w="1905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5" name="Google Shape;195;p23"/>
            <p:cNvGrpSpPr/>
            <p:nvPr/>
          </p:nvGrpSpPr>
          <p:grpSpPr>
            <a:xfrm>
              <a:off x="3972329" y="2460754"/>
              <a:ext cx="634978" cy="668186"/>
              <a:chOff x="4216350" y="2571750"/>
              <a:chExt cx="711300" cy="748500"/>
            </a:xfrm>
          </p:grpSpPr>
          <p:sp>
            <p:nvSpPr>
              <p:cNvPr id="196" name="Google Shape;196;p23"/>
              <p:cNvSpPr/>
              <p:nvPr/>
            </p:nvSpPr>
            <p:spPr>
              <a:xfrm rot="-5400000">
                <a:off x="4389900" y="2782500"/>
                <a:ext cx="364200" cy="711300"/>
              </a:xfrm>
              <a:prstGeom prst="flowChartDelay">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3"/>
              <p:cNvSpPr/>
              <p:nvPr/>
            </p:nvSpPr>
            <p:spPr>
              <a:xfrm>
                <a:off x="4324350" y="2571750"/>
                <a:ext cx="495300" cy="4953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8" name="Google Shape;198;p23"/>
          <p:cNvGrpSpPr/>
          <p:nvPr/>
        </p:nvGrpSpPr>
        <p:grpSpPr>
          <a:xfrm>
            <a:off x="987575" y="3925150"/>
            <a:ext cx="1320900" cy="787500"/>
            <a:chOff x="987575" y="2350150"/>
            <a:chExt cx="1320900" cy="787500"/>
          </a:xfrm>
        </p:grpSpPr>
        <p:sp>
          <p:nvSpPr>
            <p:cNvPr id="199" name="Google Shape;199;p23"/>
            <p:cNvSpPr/>
            <p:nvPr/>
          </p:nvSpPr>
          <p:spPr>
            <a:xfrm>
              <a:off x="987575" y="2350150"/>
              <a:ext cx="1320900" cy="787500"/>
            </a:xfrm>
            <a:prstGeom prst="round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0" name="Google Shape;200;p23"/>
            <p:cNvGrpSpPr/>
            <p:nvPr/>
          </p:nvGrpSpPr>
          <p:grpSpPr>
            <a:xfrm>
              <a:off x="1330529" y="2460754"/>
              <a:ext cx="634978" cy="668186"/>
              <a:chOff x="4216350" y="2571750"/>
              <a:chExt cx="711300" cy="748500"/>
            </a:xfrm>
          </p:grpSpPr>
          <p:sp>
            <p:nvSpPr>
              <p:cNvPr id="201" name="Google Shape;201;p23"/>
              <p:cNvSpPr/>
              <p:nvPr/>
            </p:nvSpPr>
            <p:spPr>
              <a:xfrm rot="-5400000">
                <a:off x="4389900" y="2782500"/>
                <a:ext cx="364200" cy="711300"/>
              </a:xfrm>
              <a:prstGeom prst="flowChartDelay">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3"/>
              <p:cNvSpPr/>
              <p:nvPr/>
            </p:nvSpPr>
            <p:spPr>
              <a:xfrm>
                <a:off x="4324350" y="2571750"/>
                <a:ext cx="495300" cy="4953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3" name="Google Shape;203;p23"/>
          <p:cNvGrpSpPr/>
          <p:nvPr/>
        </p:nvGrpSpPr>
        <p:grpSpPr>
          <a:xfrm>
            <a:off x="3629375" y="3925150"/>
            <a:ext cx="1320900" cy="787500"/>
            <a:chOff x="987575" y="2350150"/>
            <a:chExt cx="1320900" cy="787500"/>
          </a:xfrm>
        </p:grpSpPr>
        <p:sp>
          <p:nvSpPr>
            <p:cNvPr id="204" name="Google Shape;204;p23"/>
            <p:cNvSpPr/>
            <p:nvPr/>
          </p:nvSpPr>
          <p:spPr>
            <a:xfrm>
              <a:off x="987575" y="2350150"/>
              <a:ext cx="1320900" cy="787500"/>
            </a:xfrm>
            <a:prstGeom prst="round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5" name="Google Shape;205;p23"/>
            <p:cNvGrpSpPr/>
            <p:nvPr/>
          </p:nvGrpSpPr>
          <p:grpSpPr>
            <a:xfrm>
              <a:off x="1330529" y="2460754"/>
              <a:ext cx="634978" cy="668186"/>
              <a:chOff x="4216350" y="2571750"/>
              <a:chExt cx="711300" cy="748500"/>
            </a:xfrm>
          </p:grpSpPr>
          <p:sp>
            <p:nvSpPr>
              <p:cNvPr id="206" name="Google Shape;206;p23"/>
              <p:cNvSpPr/>
              <p:nvPr/>
            </p:nvSpPr>
            <p:spPr>
              <a:xfrm rot="-5400000">
                <a:off x="4389900" y="2782500"/>
                <a:ext cx="364200" cy="711300"/>
              </a:xfrm>
              <a:prstGeom prst="flowChartDelay">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3"/>
              <p:cNvSpPr/>
              <p:nvPr/>
            </p:nvSpPr>
            <p:spPr>
              <a:xfrm>
                <a:off x="4324350" y="2571750"/>
                <a:ext cx="495300" cy="4953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8" name="Google Shape;208;p23"/>
          <p:cNvGrpSpPr/>
          <p:nvPr/>
        </p:nvGrpSpPr>
        <p:grpSpPr>
          <a:xfrm>
            <a:off x="987575" y="3137650"/>
            <a:ext cx="1320900" cy="787500"/>
            <a:chOff x="2308475" y="2350150"/>
            <a:chExt cx="1320900" cy="787500"/>
          </a:xfrm>
        </p:grpSpPr>
        <p:sp>
          <p:nvSpPr>
            <p:cNvPr id="209" name="Google Shape;209;p23"/>
            <p:cNvSpPr/>
            <p:nvPr/>
          </p:nvSpPr>
          <p:spPr>
            <a:xfrm>
              <a:off x="2308475" y="2350150"/>
              <a:ext cx="1320900" cy="7875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0" name="Google Shape;210;p23"/>
            <p:cNvGrpSpPr/>
            <p:nvPr/>
          </p:nvGrpSpPr>
          <p:grpSpPr>
            <a:xfrm>
              <a:off x="2651429" y="2460754"/>
              <a:ext cx="634978" cy="668186"/>
              <a:chOff x="4216350" y="2571750"/>
              <a:chExt cx="711300" cy="748500"/>
            </a:xfrm>
          </p:grpSpPr>
          <p:sp>
            <p:nvSpPr>
              <p:cNvPr id="211" name="Google Shape;211;p23"/>
              <p:cNvSpPr/>
              <p:nvPr/>
            </p:nvSpPr>
            <p:spPr>
              <a:xfrm rot="-5400000">
                <a:off x="4389900" y="2782500"/>
                <a:ext cx="364200" cy="711300"/>
              </a:xfrm>
              <a:prstGeom prst="flowChartDelay">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3"/>
              <p:cNvSpPr/>
              <p:nvPr/>
            </p:nvSpPr>
            <p:spPr>
              <a:xfrm>
                <a:off x="4324350" y="2571750"/>
                <a:ext cx="495300" cy="4953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3" name="Google Shape;213;p23"/>
          <p:cNvGrpSpPr/>
          <p:nvPr/>
        </p:nvGrpSpPr>
        <p:grpSpPr>
          <a:xfrm>
            <a:off x="3629375" y="3137650"/>
            <a:ext cx="1320900" cy="787500"/>
            <a:chOff x="2308475" y="2350150"/>
            <a:chExt cx="1320900" cy="787500"/>
          </a:xfrm>
        </p:grpSpPr>
        <p:sp>
          <p:nvSpPr>
            <p:cNvPr id="214" name="Google Shape;214;p23"/>
            <p:cNvSpPr/>
            <p:nvPr/>
          </p:nvSpPr>
          <p:spPr>
            <a:xfrm>
              <a:off x="2308475" y="2350150"/>
              <a:ext cx="1320900" cy="7875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5" name="Google Shape;215;p23"/>
            <p:cNvGrpSpPr/>
            <p:nvPr/>
          </p:nvGrpSpPr>
          <p:grpSpPr>
            <a:xfrm>
              <a:off x="2651429" y="2460754"/>
              <a:ext cx="634978" cy="668186"/>
              <a:chOff x="4216350" y="2571750"/>
              <a:chExt cx="711300" cy="748500"/>
            </a:xfrm>
          </p:grpSpPr>
          <p:sp>
            <p:nvSpPr>
              <p:cNvPr id="216" name="Google Shape;216;p23"/>
              <p:cNvSpPr/>
              <p:nvPr/>
            </p:nvSpPr>
            <p:spPr>
              <a:xfrm rot="-5400000">
                <a:off x="4389900" y="2782500"/>
                <a:ext cx="364200" cy="711300"/>
              </a:xfrm>
              <a:prstGeom prst="flowChartDelay">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3"/>
              <p:cNvSpPr/>
              <p:nvPr/>
            </p:nvSpPr>
            <p:spPr>
              <a:xfrm>
                <a:off x="4324350" y="2571750"/>
                <a:ext cx="495300" cy="4953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8" name="Google Shape;218;p23"/>
          <p:cNvGrpSpPr/>
          <p:nvPr/>
        </p:nvGrpSpPr>
        <p:grpSpPr>
          <a:xfrm>
            <a:off x="2308475" y="3925150"/>
            <a:ext cx="1320900" cy="787500"/>
            <a:chOff x="2308475" y="2350150"/>
            <a:chExt cx="1320900" cy="787500"/>
          </a:xfrm>
        </p:grpSpPr>
        <p:sp>
          <p:nvSpPr>
            <p:cNvPr id="219" name="Google Shape;219;p23"/>
            <p:cNvSpPr/>
            <p:nvPr/>
          </p:nvSpPr>
          <p:spPr>
            <a:xfrm>
              <a:off x="2308475" y="2350150"/>
              <a:ext cx="1320900" cy="7875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0" name="Google Shape;220;p23"/>
            <p:cNvGrpSpPr/>
            <p:nvPr/>
          </p:nvGrpSpPr>
          <p:grpSpPr>
            <a:xfrm>
              <a:off x="2651429" y="2460754"/>
              <a:ext cx="634978" cy="668186"/>
              <a:chOff x="4216350" y="2571750"/>
              <a:chExt cx="711300" cy="748500"/>
            </a:xfrm>
          </p:grpSpPr>
          <p:sp>
            <p:nvSpPr>
              <p:cNvPr id="221" name="Google Shape;221;p23"/>
              <p:cNvSpPr/>
              <p:nvPr/>
            </p:nvSpPr>
            <p:spPr>
              <a:xfrm rot="-5400000">
                <a:off x="4389900" y="2782500"/>
                <a:ext cx="364200" cy="711300"/>
              </a:xfrm>
              <a:prstGeom prst="flowChartDelay">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3"/>
              <p:cNvSpPr/>
              <p:nvPr/>
            </p:nvSpPr>
            <p:spPr>
              <a:xfrm>
                <a:off x="4324350" y="2571750"/>
                <a:ext cx="495300" cy="4953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23" name="Google Shape;223;p23"/>
          <p:cNvPicPr preferRelativeResize="0"/>
          <p:nvPr/>
        </p:nvPicPr>
        <p:blipFill>
          <a:blip r:embed="rId5">
            <a:alphaModFix/>
          </a:blip>
          <a:stretch>
            <a:fillRect/>
          </a:stretch>
        </p:blipFill>
        <p:spPr>
          <a:xfrm>
            <a:off x="6079245" y="2000250"/>
            <a:ext cx="1919029" cy="1657350"/>
          </a:xfrm>
          <a:prstGeom prst="rect">
            <a:avLst/>
          </a:prstGeom>
          <a:noFill/>
          <a:ln>
            <a:noFill/>
          </a:ln>
        </p:spPr>
      </p:pic>
      <p:sp>
        <p:nvSpPr>
          <p:cNvPr id="224" name="Google Shape;224;p23"/>
          <p:cNvSpPr txBox="1"/>
          <p:nvPr/>
        </p:nvSpPr>
        <p:spPr>
          <a:xfrm>
            <a:off x="6079238" y="3657600"/>
            <a:ext cx="2379300" cy="23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latin typeface="Roboto"/>
                <a:ea typeface="Roboto"/>
                <a:cs typeface="Roboto"/>
                <a:sym typeface="Roboto"/>
              </a:rPr>
              <a:t>https://en.wikipedia.org/wiki/Simon_(game)</a:t>
            </a:r>
            <a:endParaRPr sz="800">
              <a:latin typeface="Roboto"/>
              <a:ea typeface="Roboto"/>
              <a:cs typeface="Roboto"/>
              <a:sym typeface="Roboto"/>
            </a:endParaRPr>
          </a:p>
        </p:txBody>
      </p:sp>
      <p:sp>
        <p:nvSpPr>
          <p:cNvPr id="225" name="Google Shape;225;p23"/>
          <p:cNvSpPr txBox="1">
            <a:spLocks noGrp="1"/>
          </p:cNvSpPr>
          <p:nvPr>
            <p:ph type="sldNum" idx="12"/>
          </p:nvPr>
        </p:nvSpPr>
        <p:spPr>
          <a:xfrm>
            <a:off x="8305598" y="4651200"/>
            <a:ext cx="7035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a:t>
            </a:fld>
            <a:endParaRPr/>
          </a:p>
        </p:txBody>
      </p:sp>
      <p:pic>
        <p:nvPicPr>
          <p:cNvPr id="4" name="Audio 3">
            <a:hlinkClick r:id="" action="ppaction://media"/>
            <a:extLst>
              <a:ext uri="{FF2B5EF4-FFF2-40B4-BE49-F238E27FC236}">
                <a16:creationId xmlns:a16="http://schemas.microsoft.com/office/drawing/2014/main" id="{DE96D94F-10F8-4266-8121-5A6CA9424C6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46863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9280"/>
    </mc:Choice>
    <mc:Fallback>
      <p:transition spd="slow" advTm="39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24"/>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Prototype Implementation</a:t>
            </a:r>
            <a:endParaRPr dirty="0"/>
          </a:p>
        </p:txBody>
      </p:sp>
      <p:sp>
        <p:nvSpPr>
          <p:cNvPr id="231" name="Google Shape;231;p24"/>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dirty="0"/>
              <a:t>Researcher starts the distraction by operating a switch</a:t>
            </a:r>
            <a:endParaRPr dirty="0"/>
          </a:p>
          <a:p>
            <a:pPr marL="914400" lvl="1" indent="-317500" algn="l" rtl="0">
              <a:spcBef>
                <a:spcPts val="0"/>
              </a:spcBef>
              <a:spcAft>
                <a:spcPts val="0"/>
              </a:spcAft>
              <a:buSzPts val="1400"/>
              <a:buChar char="○"/>
            </a:pPr>
            <a:r>
              <a:rPr lang="en" dirty="0"/>
              <a:t>This will send a communication to the distracted participant's kit</a:t>
            </a:r>
            <a:endParaRPr dirty="0"/>
          </a:p>
          <a:p>
            <a:pPr marL="914400" lvl="1" indent="-317500" algn="l" rtl="0">
              <a:spcBef>
                <a:spcPts val="0"/>
              </a:spcBef>
              <a:spcAft>
                <a:spcPts val="0"/>
              </a:spcAft>
              <a:buSzPts val="1400"/>
              <a:buChar char="○"/>
            </a:pPr>
            <a:r>
              <a:rPr lang="en" dirty="0"/>
              <a:t>A light on the kit will flash alerting the participant that it is time to play the game</a:t>
            </a:r>
            <a:endParaRPr dirty="0"/>
          </a:p>
        </p:txBody>
      </p:sp>
      <p:grpSp>
        <p:nvGrpSpPr>
          <p:cNvPr id="232" name="Google Shape;232;p24"/>
          <p:cNvGrpSpPr/>
          <p:nvPr/>
        </p:nvGrpSpPr>
        <p:grpSpPr>
          <a:xfrm>
            <a:off x="683111" y="2680283"/>
            <a:ext cx="2705599" cy="1613036"/>
            <a:chOff x="3629375" y="2350150"/>
            <a:chExt cx="1320900" cy="787500"/>
          </a:xfrm>
        </p:grpSpPr>
        <p:sp>
          <p:nvSpPr>
            <p:cNvPr id="233" name="Google Shape;233;p24"/>
            <p:cNvSpPr/>
            <p:nvPr/>
          </p:nvSpPr>
          <p:spPr>
            <a:xfrm>
              <a:off x="3629375" y="2350150"/>
              <a:ext cx="1320900" cy="787500"/>
            </a:xfrm>
            <a:prstGeom prst="roundRect">
              <a:avLst>
                <a:gd name="adj" fmla="val 16667"/>
              </a:avLst>
            </a:prstGeom>
            <a:solidFill>
              <a:srgbClr val="D0E0E3"/>
            </a:solidFill>
            <a:ln w="1905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4" name="Google Shape;234;p24"/>
            <p:cNvGrpSpPr/>
            <p:nvPr/>
          </p:nvGrpSpPr>
          <p:grpSpPr>
            <a:xfrm>
              <a:off x="3972329" y="2460754"/>
              <a:ext cx="634978" cy="668186"/>
              <a:chOff x="4216350" y="2571750"/>
              <a:chExt cx="711300" cy="748500"/>
            </a:xfrm>
          </p:grpSpPr>
          <p:sp>
            <p:nvSpPr>
              <p:cNvPr id="235" name="Google Shape;235;p24"/>
              <p:cNvSpPr/>
              <p:nvPr/>
            </p:nvSpPr>
            <p:spPr>
              <a:xfrm rot="-5400000">
                <a:off x="4389900" y="2782500"/>
                <a:ext cx="364200" cy="711300"/>
              </a:xfrm>
              <a:prstGeom prst="flowChartDelay">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4"/>
              <p:cNvSpPr/>
              <p:nvPr/>
            </p:nvSpPr>
            <p:spPr>
              <a:xfrm>
                <a:off x="4324350" y="2571750"/>
                <a:ext cx="495300" cy="4953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7" name="Google Shape;237;p24"/>
          <p:cNvGrpSpPr/>
          <p:nvPr/>
        </p:nvGrpSpPr>
        <p:grpSpPr>
          <a:xfrm>
            <a:off x="4288376" y="3257847"/>
            <a:ext cx="1702899" cy="1340303"/>
            <a:chOff x="4504276" y="3080047"/>
            <a:chExt cx="1702899" cy="1340303"/>
          </a:xfrm>
        </p:grpSpPr>
        <p:sp>
          <p:nvSpPr>
            <p:cNvPr id="238" name="Google Shape;238;p24"/>
            <p:cNvSpPr/>
            <p:nvPr/>
          </p:nvSpPr>
          <p:spPr>
            <a:xfrm>
              <a:off x="4518175" y="3594750"/>
              <a:ext cx="1689000" cy="825600"/>
            </a:xfrm>
            <a:prstGeom prst="cube">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4"/>
            <p:cNvSpPr/>
            <p:nvPr/>
          </p:nvSpPr>
          <p:spPr>
            <a:xfrm>
              <a:off x="4772175" y="3505850"/>
              <a:ext cx="304800" cy="203100"/>
            </a:xfrm>
            <a:prstGeom prst="can">
              <a:avLst>
                <a:gd name="adj" fmla="val 25000"/>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4"/>
            <p:cNvSpPr/>
            <p:nvPr/>
          </p:nvSpPr>
          <p:spPr>
            <a:xfrm rot="-1814121">
              <a:off x="4579543" y="3168496"/>
              <a:ext cx="117366" cy="330331"/>
            </a:xfrm>
            <a:prstGeom prst="triangle">
              <a:avLst>
                <a:gd name="adj" fmla="val 50000"/>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4"/>
            <p:cNvSpPr/>
            <p:nvPr/>
          </p:nvSpPr>
          <p:spPr>
            <a:xfrm rot="2706217">
              <a:off x="5176564" y="3168403"/>
              <a:ext cx="117309" cy="330502"/>
            </a:xfrm>
            <a:prstGeom prst="triangle">
              <a:avLst>
                <a:gd name="adj" fmla="val 50000"/>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4"/>
            <p:cNvSpPr/>
            <p:nvPr/>
          </p:nvSpPr>
          <p:spPr>
            <a:xfrm rot="8792">
              <a:off x="4865927" y="3080197"/>
              <a:ext cx="117300" cy="330600"/>
            </a:xfrm>
            <a:prstGeom prst="triangle">
              <a:avLst>
                <a:gd name="adj" fmla="val 50000"/>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3" name="Google Shape;243;p24"/>
          <p:cNvSpPr txBox="1">
            <a:spLocks noGrp="1"/>
          </p:cNvSpPr>
          <p:nvPr>
            <p:ph type="sldNum" idx="12"/>
          </p:nvPr>
        </p:nvSpPr>
        <p:spPr>
          <a:xfrm>
            <a:off x="8305598" y="4651200"/>
            <a:ext cx="7035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a:t>
            </a:fld>
            <a:endParaRPr/>
          </a:p>
        </p:txBody>
      </p:sp>
      <p:pic>
        <p:nvPicPr>
          <p:cNvPr id="2" name="Audio 1">
            <a:hlinkClick r:id="" action="ppaction://media"/>
            <a:extLst>
              <a:ext uri="{FF2B5EF4-FFF2-40B4-BE49-F238E27FC236}">
                <a16:creationId xmlns:a16="http://schemas.microsoft.com/office/drawing/2014/main" id="{6F278D42-EFB4-4F21-9887-25DC38644B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46863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2370"/>
    </mc:Choice>
    <mc:Fallback>
      <p:transition spd="slow" advTm="22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25"/>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Prototype Implementation</a:t>
            </a:r>
            <a:endParaRPr dirty="0"/>
          </a:p>
        </p:txBody>
      </p:sp>
      <p:sp>
        <p:nvSpPr>
          <p:cNvPr id="249" name="Google Shape;249;p25"/>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For the next 30-60 seconds the participant will attempt to copy the pattern output by the kit</a:t>
            </a:r>
            <a:endParaRPr/>
          </a:p>
        </p:txBody>
      </p:sp>
      <p:sp>
        <p:nvSpPr>
          <p:cNvPr id="250" name="Google Shape;250;p25"/>
          <p:cNvSpPr/>
          <p:nvPr/>
        </p:nvSpPr>
        <p:spPr>
          <a:xfrm>
            <a:off x="3387875" y="2108875"/>
            <a:ext cx="1816200" cy="1473300"/>
          </a:xfrm>
          <a:prstGeom prst="cube">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5"/>
          <p:cNvSpPr/>
          <p:nvPr/>
        </p:nvSpPr>
        <p:spPr>
          <a:xfrm>
            <a:off x="3654575" y="2581650"/>
            <a:ext cx="372300" cy="387900"/>
          </a:xfrm>
          <a:prstGeom prst="bevel">
            <a:avLst>
              <a:gd name="adj" fmla="val 24708"/>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5"/>
          <p:cNvSpPr/>
          <p:nvPr/>
        </p:nvSpPr>
        <p:spPr>
          <a:xfrm>
            <a:off x="4199700" y="2581650"/>
            <a:ext cx="372300" cy="387900"/>
          </a:xfrm>
          <a:prstGeom prst="bevel">
            <a:avLst>
              <a:gd name="adj" fmla="val 24708"/>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5"/>
          <p:cNvSpPr/>
          <p:nvPr/>
        </p:nvSpPr>
        <p:spPr>
          <a:xfrm>
            <a:off x="3903600" y="3115050"/>
            <a:ext cx="372300" cy="387900"/>
          </a:xfrm>
          <a:prstGeom prst="bevel">
            <a:avLst>
              <a:gd name="adj" fmla="val 24708"/>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5"/>
          <p:cNvSpPr/>
          <p:nvPr/>
        </p:nvSpPr>
        <p:spPr>
          <a:xfrm>
            <a:off x="3654575" y="2581650"/>
            <a:ext cx="372300" cy="387900"/>
          </a:xfrm>
          <a:prstGeom prst="bevel">
            <a:avLst>
              <a:gd name="adj" fmla="val 24708"/>
            </a:avLst>
          </a:prstGeom>
          <a:solidFill>
            <a:srgbClr val="6AA84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5"/>
          <p:cNvSpPr/>
          <p:nvPr/>
        </p:nvSpPr>
        <p:spPr>
          <a:xfrm>
            <a:off x="4199700" y="2581650"/>
            <a:ext cx="372300" cy="387900"/>
          </a:xfrm>
          <a:prstGeom prst="bevel">
            <a:avLst>
              <a:gd name="adj" fmla="val 24708"/>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5"/>
          <p:cNvSpPr/>
          <p:nvPr/>
        </p:nvSpPr>
        <p:spPr>
          <a:xfrm>
            <a:off x="3903600" y="3115050"/>
            <a:ext cx="372300" cy="387900"/>
          </a:xfrm>
          <a:prstGeom prst="bevel">
            <a:avLst>
              <a:gd name="adj" fmla="val 24708"/>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5"/>
          <p:cNvSpPr txBox="1">
            <a:spLocks noGrp="1"/>
          </p:cNvSpPr>
          <p:nvPr>
            <p:ph type="sldNum" idx="12"/>
          </p:nvPr>
        </p:nvSpPr>
        <p:spPr>
          <a:xfrm>
            <a:off x="8305598" y="4651200"/>
            <a:ext cx="7035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a:t>
            </a:fld>
            <a:endParaRPr/>
          </a:p>
        </p:txBody>
      </p:sp>
      <p:pic>
        <p:nvPicPr>
          <p:cNvPr id="4" name="Audio 3">
            <a:hlinkClick r:id="" action="ppaction://media"/>
            <a:extLst>
              <a:ext uri="{FF2B5EF4-FFF2-40B4-BE49-F238E27FC236}">
                <a16:creationId xmlns:a16="http://schemas.microsoft.com/office/drawing/2014/main" id="{1F276FC9-B3DC-4567-80A4-2AE25712EE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46863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9723"/>
    </mc:Choice>
    <mc:Fallback>
      <p:transition spd="slow" advTm="19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54"/>
                                        </p:tgtEl>
                                        <p:attrNameLst>
                                          <p:attrName>style.visibility</p:attrName>
                                        </p:attrNameLst>
                                      </p:cBhvr>
                                      <p:to>
                                        <p:strVal val="visible"/>
                                      </p:to>
                                    </p:set>
                                  </p:childTnLst>
                                </p:cTn>
                              </p:par>
                            </p:childTnLst>
                          </p:cTn>
                        </p:par>
                        <p:par>
                          <p:cTn id="10" fill="hold">
                            <p:stCondLst>
                              <p:cond delay="0"/>
                            </p:stCondLst>
                            <p:childTnLst>
                              <p:par>
                                <p:cTn id="11" presetID="1" presetClass="exit" presetSubtype="0" fill="hold" nodeType="afterEffect">
                                  <p:stCondLst>
                                    <p:cond delay="0"/>
                                  </p:stCondLst>
                                  <p:childTnLst>
                                    <p:set>
                                      <p:cBhvr>
                                        <p:cTn id="12" dur="1" fill="hold">
                                          <p:stCondLst>
                                            <p:cond delay="500"/>
                                          </p:stCondLst>
                                        </p:cTn>
                                        <p:tgtEl>
                                          <p:spTgt spid="254"/>
                                        </p:tgtEl>
                                        <p:attrNameLst>
                                          <p:attrName>style.visibility</p:attrName>
                                        </p:attrNameLst>
                                      </p:cBhvr>
                                      <p:to>
                                        <p:strVal val="hidden"/>
                                      </p:to>
                                    </p:set>
                                  </p:childTnLst>
                                </p:cTn>
                              </p:par>
                            </p:childTnLst>
                          </p:cTn>
                        </p:par>
                        <p:par>
                          <p:cTn id="13" fill="hold">
                            <p:stCondLst>
                              <p:cond delay="501"/>
                            </p:stCondLst>
                            <p:childTnLst>
                              <p:par>
                                <p:cTn id="14" presetID="1" presetClass="entr" presetSubtype="0" fill="hold" nodeType="afterEffect">
                                  <p:stCondLst>
                                    <p:cond delay="0"/>
                                  </p:stCondLst>
                                  <p:childTnLst>
                                    <p:set>
                                      <p:cBhvr>
                                        <p:cTn id="15" dur="1" fill="hold">
                                          <p:stCondLst>
                                            <p:cond delay="0"/>
                                          </p:stCondLst>
                                        </p:cTn>
                                        <p:tgtEl>
                                          <p:spTgt spid="255"/>
                                        </p:tgtEl>
                                        <p:attrNameLst>
                                          <p:attrName>style.visibility</p:attrName>
                                        </p:attrNameLst>
                                      </p:cBhvr>
                                      <p:to>
                                        <p:strVal val="visible"/>
                                      </p:to>
                                    </p:set>
                                  </p:childTnLst>
                                </p:cTn>
                              </p:par>
                            </p:childTnLst>
                          </p:cTn>
                        </p:par>
                        <p:par>
                          <p:cTn id="16" fill="hold">
                            <p:stCondLst>
                              <p:cond delay="501"/>
                            </p:stCondLst>
                            <p:childTnLst>
                              <p:par>
                                <p:cTn id="17" presetID="1" presetClass="exit" presetSubtype="0" fill="hold" nodeType="afterEffect">
                                  <p:stCondLst>
                                    <p:cond delay="0"/>
                                  </p:stCondLst>
                                  <p:childTnLst>
                                    <p:set>
                                      <p:cBhvr>
                                        <p:cTn id="18" dur="1" fill="hold">
                                          <p:stCondLst>
                                            <p:cond delay="500"/>
                                          </p:stCondLst>
                                        </p:cTn>
                                        <p:tgtEl>
                                          <p:spTgt spid="255"/>
                                        </p:tgtEl>
                                        <p:attrNameLst>
                                          <p:attrName>style.visibility</p:attrName>
                                        </p:attrNameLst>
                                      </p:cBhvr>
                                      <p:to>
                                        <p:strVal val="hidden"/>
                                      </p:to>
                                    </p:set>
                                  </p:childTnLst>
                                </p:cTn>
                              </p:par>
                            </p:childTnLst>
                          </p:cTn>
                        </p:par>
                        <p:par>
                          <p:cTn id="19" fill="hold">
                            <p:stCondLst>
                              <p:cond delay="1002"/>
                            </p:stCondLst>
                            <p:childTnLst>
                              <p:par>
                                <p:cTn id="20" presetID="1" presetClass="entr" presetSubtype="0" fill="hold" nodeType="afterEffect">
                                  <p:stCondLst>
                                    <p:cond delay="0"/>
                                  </p:stCondLst>
                                  <p:childTnLst>
                                    <p:set>
                                      <p:cBhvr>
                                        <p:cTn id="21" dur="1" fill="hold">
                                          <p:stCondLst>
                                            <p:cond delay="0"/>
                                          </p:stCondLst>
                                        </p:cTn>
                                        <p:tgtEl>
                                          <p:spTgt spid="256"/>
                                        </p:tgtEl>
                                        <p:attrNameLst>
                                          <p:attrName>style.visibility</p:attrName>
                                        </p:attrNameLst>
                                      </p:cBhvr>
                                      <p:to>
                                        <p:strVal val="visible"/>
                                      </p:to>
                                    </p:set>
                                  </p:childTnLst>
                                </p:cTn>
                              </p:par>
                            </p:childTnLst>
                          </p:cTn>
                        </p:par>
                        <p:par>
                          <p:cTn id="22" fill="hold">
                            <p:stCondLst>
                              <p:cond delay="1002"/>
                            </p:stCondLst>
                            <p:childTnLst>
                              <p:par>
                                <p:cTn id="23" presetID="1" presetClass="exit" presetSubtype="0" fill="hold" nodeType="afterEffect">
                                  <p:stCondLst>
                                    <p:cond delay="0"/>
                                  </p:stCondLst>
                                  <p:childTnLst>
                                    <p:set>
                                      <p:cBhvr>
                                        <p:cTn id="24" dur="1" fill="hold">
                                          <p:stCondLst>
                                            <p:cond delay="500"/>
                                          </p:stCondLst>
                                        </p:cTn>
                                        <p:tgtEl>
                                          <p:spTgt spid="2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26"/>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Prototype Implementation</a:t>
            </a:r>
            <a:endParaRPr dirty="0"/>
          </a:p>
        </p:txBody>
      </p:sp>
      <p:sp>
        <p:nvSpPr>
          <p:cNvPr id="263" name="Google Shape;263;p26"/>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Autofit/>
          </a:bodyPr>
          <a:lstStyle/>
          <a:p>
            <a:pPr marL="457200" lvl="0" indent="-342900" algn="l" rtl="0">
              <a:lnSpc>
                <a:spcPct val="200000"/>
              </a:lnSpc>
              <a:spcBef>
                <a:spcPts val="0"/>
              </a:spcBef>
              <a:spcAft>
                <a:spcPts val="0"/>
              </a:spcAft>
              <a:buSzPts val="1800"/>
              <a:buChar char="●"/>
            </a:pPr>
            <a:r>
              <a:rPr lang="en"/>
              <a:t>Information about the participants interaction will be stored and from this the following information can be extracted:</a:t>
            </a:r>
            <a:endParaRPr/>
          </a:p>
          <a:p>
            <a:pPr marL="914400" lvl="1" indent="-317500" algn="l" rtl="0">
              <a:lnSpc>
                <a:spcPct val="200000"/>
              </a:lnSpc>
              <a:spcBef>
                <a:spcPts val="0"/>
              </a:spcBef>
              <a:spcAft>
                <a:spcPts val="0"/>
              </a:spcAft>
              <a:buSzPts val="1400"/>
              <a:buChar char="○"/>
            </a:pPr>
            <a:r>
              <a:rPr lang="en"/>
              <a:t>Incorrect responses</a:t>
            </a:r>
            <a:endParaRPr/>
          </a:p>
          <a:p>
            <a:pPr marL="914400" lvl="1" indent="-317500" algn="l" rtl="0">
              <a:lnSpc>
                <a:spcPct val="200000"/>
              </a:lnSpc>
              <a:spcBef>
                <a:spcPts val="0"/>
              </a:spcBef>
              <a:spcAft>
                <a:spcPts val="0"/>
              </a:spcAft>
              <a:buSzPts val="1400"/>
              <a:buChar char="○"/>
            </a:pPr>
            <a:r>
              <a:rPr lang="en"/>
              <a:t>Missed responses</a:t>
            </a:r>
            <a:endParaRPr/>
          </a:p>
          <a:p>
            <a:pPr marL="914400" lvl="1" indent="-317500" algn="l" rtl="0">
              <a:lnSpc>
                <a:spcPct val="200000"/>
              </a:lnSpc>
              <a:spcBef>
                <a:spcPts val="0"/>
              </a:spcBef>
              <a:spcAft>
                <a:spcPts val="0"/>
              </a:spcAft>
              <a:buSzPts val="1400"/>
              <a:buChar char="○"/>
            </a:pPr>
            <a:r>
              <a:rPr lang="en"/>
              <a:t>Time to respond</a:t>
            </a:r>
            <a:endParaRPr/>
          </a:p>
        </p:txBody>
      </p:sp>
      <p:grpSp>
        <p:nvGrpSpPr>
          <p:cNvPr id="264" name="Google Shape;264;p26"/>
          <p:cNvGrpSpPr/>
          <p:nvPr/>
        </p:nvGrpSpPr>
        <p:grpSpPr>
          <a:xfrm>
            <a:off x="4774777" y="2320743"/>
            <a:ext cx="2748786" cy="1157277"/>
            <a:chOff x="3534425" y="3241600"/>
            <a:chExt cx="2147825" cy="1473300"/>
          </a:xfrm>
        </p:grpSpPr>
        <p:sp>
          <p:nvSpPr>
            <p:cNvPr id="265" name="Google Shape;265;p26"/>
            <p:cNvSpPr/>
            <p:nvPr/>
          </p:nvSpPr>
          <p:spPr>
            <a:xfrm>
              <a:off x="3534425" y="3241600"/>
              <a:ext cx="1816200" cy="1473300"/>
            </a:xfrm>
            <a:prstGeom prst="cube">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6" name="Google Shape;266;p26"/>
            <p:cNvPicPr preferRelativeResize="0"/>
            <p:nvPr/>
          </p:nvPicPr>
          <p:blipFill rotWithShape="1">
            <a:blip r:embed="rId5">
              <a:alphaModFix/>
            </a:blip>
            <a:srcRect l="30333"/>
            <a:stretch/>
          </p:blipFill>
          <p:spPr>
            <a:xfrm>
              <a:off x="5198700" y="3631213"/>
              <a:ext cx="483550" cy="694075"/>
            </a:xfrm>
            <a:prstGeom prst="rect">
              <a:avLst/>
            </a:prstGeom>
            <a:noFill/>
            <a:ln>
              <a:noFill/>
            </a:ln>
          </p:spPr>
        </p:pic>
      </p:grpSp>
      <p:sp>
        <p:nvSpPr>
          <p:cNvPr id="267" name="Google Shape;267;p26"/>
          <p:cNvSpPr txBox="1">
            <a:spLocks noGrp="1"/>
          </p:cNvSpPr>
          <p:nvPr>
            <p:ph type="sldNum" idx="12"/>
          </p:nvPr>
        </p:nvSpPr>
        <p:spPr>
          <a:xfrm>
            <a:off x="8305598" y="4651200"/>
            <a:ext cx="7035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a:t>
            </a:fld>
            <a:endParaRPr/>
          </a:p>
        </p:txBody>
      </p:sp>
      <p:pic>
        <p:nvPicPr>
          <p:cNvPr id="4" name="Audio 3">
            <a:hlinkClick r:id="" action="ppaction://media"/>
            <a:extLst>
              <a:ext uri="{FF2B5EF4-FFF2-40B4-BE49-F238E27FC236}">
                <a16:creationId xmlns:a16="http://schemas.microsoft.com/office/drawing/2014/main" id="{8686A67C-F1FB-46CF-AC49-367A6DD1DDA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46863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7432"/>
    </mc:Choice>
    <mc:Fallback>
      <p:transition spd="slow" advTm="27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27"/>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Pattern in Action</a:t>
            </a:r>
            <a:endParaRPr/>
          </a:p>
        </p:txBody>
      </p:sp>
      <p:sp>
        <p:nvSpPr>
          <p:cNvPr id="273" name="Google Shape;273;p27"/>
          <p:cNvSpPr txBox="1">
            <a:spLocks noGrp="1"/>
          </p:cNvSpPr>
          <p:nvPr>
            <p:ph type="sldNum" idx="12"/>
          </p:nvPr>
        </p:nvSpPr>
        <p:spPr>
          <a:xfrm>
            <a:off x="8305598" y="4651200"/>
            <a:ext cx="7035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a:t>
            </a:fld>
            <a:endParaRPr/>
          </a:p>
        </p:txBody>
      </p:sp>
      <p:pic>
        <p:nvPicPr>
          <p:cNvPr id="3" name="Senior Project">
            <a:hlinkClick r:id="" action="ppaction://media"/>
            <a:extLst>
              <a:ext uri="{FF2B5EF4-FFF2-40B4-BE49-F238E27FC236}">
                <a16:creationId xmlns:a16="http://schemas.microsoft.com/office/drawing/2014/main" id="{6EBCF53C-2BB2-4CAC-8173-3A6C1BF6761F}"/>
              </a:ext>
            </a:extLst>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311700" y="1377834"/>
            <a:ext cx="5511031" cy="3099955"/>
          </a:xfrm>
          <a:prstGeom prst="rect">
            <a:avLst/>
          </a:prstGeom>
        </p:spPr>
      </p:pic>
      <p:pic>
        <p:nvPicPr>
          <p:cNvPr id="5" name="Audio 4">
            <a:hlinkClick r:id="" action="ppaction://media"/>
            <a:extLst>
              <a:ext uri="{FF2B5EF4-FFF2-40B4-BE49-F238E27FC236}">
                <a16:creationId xmlns:a16="http://schemas.microsoft.com/office/drawing/2014/main" id="{A01E5BC4-8C42-4B7F-880D-70264BF53172}"/>
              </a:ext>
            </a:extLst>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8686800" y="4686300"/>
            <a:ext cx="304800" cy="3048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51858"/>
    </mc:Choice>
    <mc:Fallback>
      <p:transition spd="slow" advTm="51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99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audio isNarration="1">
              <p:cMediaNode vol="80000" showWhenStopped="0">
                <p:cTn id="1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550" objId="3"/>
        <p14:triggerEvt type="onClick" time="1550" objId="3"/>
        <p14:stopEvt time="51622" objId="3"/>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28"/>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Post-Processing of Data</a:t>
            </a:r>
            <a:endParaRPr/>
          </a:p>
        </p:txBody>
      </p:sp>
      <p:sp>
        <p:nvSpPr>
          <p:cNvPr id="280" name="Google Shape;280;p28"/>
          <p:cNvSpPr txBox="1">
            <a:spLocks noGrp="1"/>
          </p:cNvSpPr>
          <p:nvPr>
            <p:ph type="sldNum" idx="12"/>
          </p:nvPr>
        </p:nvSpPr>
        <p:spPr>
          <a:xfrm>
            <a:off x="8305598" y="4651200"/>
            <a:ext cx="7035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a:t>
            </a:fld>
            <a:endParaRPr/>
          </a:p>
        </p:txBody>
      </p:sp>
      <p:graphicFrame>
        <p:nvGraphicFramePr>
          <p:cNvPr id="281" name="Google Shape;281;p28"/>
          <p:cNvGraphicFramePr/>
          <p:nvPr>
            <p:extLst>
              <p:ext uri="{D42A27DB-BD31-4B8C-83A1-F6EECF244321}">
                <p14:modId xmlns:p14="http://schemas.microsoft.com/office/powerpoint/2010/main" val="67151369"/>
              </p:ext>
            </p:extLst>
          </p:nvPr>
        </p:nvGraphicFramePr>
        <p:xfrm>
          <a:off x="90475" y="1212175"/>
          <a:ext cx="8963025" cy="2676843"/>
        </p:xfrm>
        <a:graphic>
          <a:graphicData uri="http://schemas.openxmlformats.org/drawingml/2006/table">
            <a:tbl>
              <a:tblPr>
                <a:noFill/>
                <a:tableStyleId>{0C58AEE8-5E2E-4684-A424-BA111FCA6F65}</a:tableStyleId>
              </a:tblPr>
              <a:tblGrid>
                <a:gridCol w="1590675">
                  <a:extLst>
                    <a:ext uri="{9D8B030D-6E8A-4147-A177-3AD203B41FA5}">
                      <a16:colId xmlns:a16="http://schemas.microsoft.com/office/drawing/2014/main" val="20000"/>
                    </a:ext>
                  </a:extLst>
                </a:gridCol>
                <a:gridCol w="1514475">
                  <a:extLst>
                    <a:ext uri="{9D8B030D-6E8A-4147-A177-3AD203B41FA5}">
                      <a16:colId xmlns:a16="http://schemas.microsoft.com/office/drawing/2014/main" val="20001"/>
                    </a:ext>
                  </a:extLst>
                </a:gridCol>
                <a:gridCol w="5857875">
                  <a:extLst>
                    <a:ext uri="{9D8B030D-6E8A-4147-A177-3AD203B41FA5}">
                      <a16:colId xmlns:a16="http://schemas.microsoft.com/office/drawing/2014/main" val="20002"/>
                    </a:ext>
                  </a:extLst>
                </a:gridCol>
              </a:tblGrid>
              <a:tr h="200025">
                <a:tc>
                  <a:txBody>
                    <a:bodyPr/>
                    <a:lstStyle/>
                    <a:p>
                      <a:pPr marL="0" lvl="0" indent="0" algn="ctr" rtl="0">
                        <a:lnSpc>
                          <a:spcPct val="115000"/>
                        </a:lnSpc>
                        <a:spcBef>
                          <a:spcPts val="0"/>
                        </a:spcBef>
                        <a:spcAft>
                          <a:spcPts val="0"/>
                        </a:spcAft>
                        <a:buNone/>
                      </a:pPr>
                      <a:r>
                        <a:rPr lang="en" sz="1000" b="1" dirty="0">
                          <a:solidFill>
                            <a:srgbClr val="434343"/>
                          </a:solidFill>
                        </a:rPr>
                        <a:t>full datetime GMT+0</a:t>
                      </a:r>
                      <a:endParaRPr sz="1000" b="1" dirty="0">
                        <a:solidFill>
                          <a:srgbClr val="434343"/>
                        </a:solidFill>
                      </a:endParaRPr>
                    </a:p>
                  </a:txBody>
                  <a:tcPr marL="28575" marR="28575" marT="19050" marB="19050" anchor="b">
                    <a:lnL w="9475" cap="flat" cmpd="sng">
                      <a:solidFill>
                        <a:srgbClr val="CCCCCC"/>
                      </a:solidFill>
                      <a:prstDash val="solid"/>
                      <a:round/>
                      <a:headEnd type="none" w="sm" len="sm"/>
                      <a:tailEnd type="none" w="sm" len="sm"/>
                    </a:lnL>
                    <a:lnR w="9475" cap="flat" cmpd="sng">
                      <a:solidFill>
                        <a:srgbClr val="CCCCCC"/>
                      </a:solidFill>
                      <a:prstDash val="solid"/>
                      <a:round/>
                      <a:headEnd type="none" w="sm" len="sm"/>
                      <a:tailEnd type="none" w="sm" len="sm"/>
                    </a:lnR>
                    <a:lnT w="9475" cap="flat" cmpd="sng">
                      <a:solidFill>
                        <a:srgbClr val="CCCCCC"/>
                      </a:solidFill>
                      <a:prstDash val="solid"/>
                      <a:round/>
                      <a:headEnd type="none" w="sm" len="sm"/>
                      <a:tailEnd type="none" w="sm" len="sm"/>
                    </a:lnT>
                    <a:lnB w="947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dirty="0">
                          <a:solidFill>
                            <a:srgbClr val="434343"/>
                          </a:solidFill>
                        </a:rPr>
                        <a:t>Event</a:t>
                      </a:r>
                      <a:endParaRPr sz="1000" b="1" dirty="0">
                        <a:solidFill>
                          <a:srgbClr val="434343"/>
                        </a:solidFill>
                      </a:endParaRPr>
                    </a:p>
                  </a:txBody>
                  <a:tcPr marL="28575" marR="28575" marT="19050" marB="19050" anchor="b">
                    <a:lnL w="9475" cap="flat" cmpd="sng">
                      <a:solidFill>
                        <a:srgbClr val="CCCCCC"/>
                      </a:solidFill>
                      <a:prstDash val="solid"/>
                      <a:round/>
                      <a:headEnd type="none" w="sm" len="sm"/>
                      <a:tailEnd type="none" w="sm" len="sm"/>
                    </a:lnL>
                    <a:lnR w="9475" cap="flat" cmpd="sng">
                      <a:solidFill>
                        <a:srgbClr val="CCCCCC"/>
                      </a:solidFill>
                      <a:prstDash val="solid"/>
                      <a:round/>
                      <a:headEnd type="none" w="sm" len="sm"/>
                      <a:tailEnd type="none" w="sm" len="sm"/>
                    </a:lnR>
                    <a:lnT w="9475" cap="flat" cmpd="sng">
                      <a:solidFill>
                        <a:srgbClr val="CCCCCC"/>
                      </a:solidFill>
                      <a:prstDash val="solid"/>
                      <a:round/>
                      <a:headEnd type="none" w="sm" len="sm"/>
                      <a:tailEnd type="none" w="sm" len="sm"/>
                    </a:lnT>
                    <a:lnB w="947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dirty="0">
                          <a:solidFill>
                            <a:srgbClr val="434343"/>
                          </a:solidFill>
                        </a:rPr>
                        <a:t>Notes</a:t>
                      </a:r>
                      <a:endParaRPr sz="1000" b="1" dirty="0">
                        <a:solidFill>
                          <a:srgbClr val="434343"/>
                        </a:solidFill>
                      </a:endParaRPr>
                    </a:p>
                  </a:txBody>
                  <a:tcPr marL="28575" marR="28575" marT="19050" marB="19050" anchor="b">
                    <a:lnL w="9475" cap="flat" cmpd="sng">
                      <a:solidFill>
                        <a:srgbClr val="CCCCCC"/>
                      </a:solidFill>
                      <a:prstDash val="solid"/>
                      <a:round/>
                      <a:headEnd type="none" w="sm" len="sm"/>
                      <a:tailEnd type="none" w="sm" len="sm"/>
                    </a:lnL>
                    <a:lnR w="9475" cap="flat" cmpd="sng">
                      <a:solidFill>
                        <a:srgbClr val="CCCCCC"/>
                      </a:solidFill>
                      <a:prstDash val="solid"/>
                      <a:round/>
                      <a:headEnd type="none" w="sm" len="sm"/>
                      <a:tailEnd type="none" w="sm" len="sm"/>
                    </a:lnR>
                    <a:lnT w="9475" cap="flat" cmpd="sng">
                      <a:solidFill>
                        <a:srgbClr val="CCCCCC"/>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200025">
                <a:tc>
                  <a:txBody>
                    <a:bodyPr/>
                    <a:lstStyle/>
                    <a:p>
                      <a:pPr marL="0" lvl="0" indent="0" algn="l" rtl="0">
                        <a:lnSpc>
                          <a:spcPct val="115000"/>
                        </a:lnSpc>
                        <a:spcBef>
                          <a:spcPts val="0"/>
                        </a:spcBef>
                        <a:spcAft>
                          <a:spcPts val="0"/>
                        </a:spcAft>
                        <a:buNone/>
                      </a:pPr>
                      <a:r>
                        <a:rPr lang="en" sz="1000" dirty="0">
                          <a:solidFill>
                            <a:srgbClr val="434343"/>
                          </a:solidFill>
                        </a:rPr>
                        <a:t>2021-04-25 16:42:53.0178</a:t>
                      </a:r>
                      <a:endParaRPr sz="1000" dirty="0">
                        <a:solidFill>
                          <a:srgbClr val="434343"/>
                        </a:solidFill>
                      </a:endParaRPr>
                    </a:p>
                  </a:txBody>
                  <a:tcPr marL="28575" marR="28575" marT="19050" marB="19050" anchor="b">
                    <a:lnL w="9475" cap="flat" cmpd="sng">
                      <a:solidFill>
                        <a:srgbClr val="CCCCCC"/>
                      </a:solidFill>
                      <a:prstDash val="solid"/>
                      <a:round/>
                      <a:headEnd type="none" w="sm" len="sm"/>
                      <a:tailEnd type="none" w="sm" len="sm"/>
                    </a:lnL>
                    <a:lnR w="9475" cap="flat" cmpd="sng">
                      <a:solidFill>
                        <a:srgbClr val="CCCCCC"/>
                      </a:solidFill>
                      <a:prstDash val="solid"/>
                      <a:round/>
                      <a:headEnd type="none" w="sm" len="sm"/>
                      <a:tailEnd type="none" w="sm" len="sm"/>
                    </a:lnR>
                    <a:lnT w="9475" cap="flat" cmpd="sng">
                      <a:solidFill>
                        <a:srgbClr val="CCCCCC"/>
                      </a:solidFill>
                      <a:prstDash val="solid"/>
                      <a:round/>
                      <a:headEnd type="none" w="sm" len="sm"/>
                      <a:tailEnd type="none" w="sm" len="sm"/>
                    </a:lnT>
                    <a:lnB w="947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dirty="0">
                          <a:solidFill>
                            <a:srgbClr val="434343"/>
                          </a:solidFill>
                        </a:rPr>
                        <a:t>Pattern 1 Provided</a:t>
                      </a:r>
                      <a:endParaRPr sz="1000" dirty="0">
                        <a:solidFill>
                          <a:srgbClr val="434343"/>
                        </a:solidFill>
                      </a:endParaRPr>
                    </a:p>
                  </a:txBody>
                  <a:tcPr marL="28575" marR="28575" marT="19050" marB="19050" anchor="b">
                    <a:lnL w="9475" cap="flat" cmpd="sng">
                      <a:solidFill>
                        <a:srgbClr val="CCCCCC"/>
                      </a:solidFill>
                      <a:prstDash val="solid"/>
                      <a:round/>
                      <a:headEnd type="none" w="sm" len="sm"/>
                      <a:tailEnd type="none" w="sm" len="sm"/>
                    </a:lnL>
                    <a:lnR w="28575" cap="flat" cmpd="sng">
                      <a:solidFill>
                        <a:srgbClr val="000000"/>
                      </a:solidFill>
                      <a:prstDash val="solid"/>
                      <a:round/>
                      <a:headEnd type="none" w="sm" len="sm"/>
                      <a:tailEnd type="none" w="sm" len="sm"/>
                    </a:lnR>
                    <a:lnT w="9475" cap="flat" cmpd="sng">
                      <a:solidFill>
                        <a:srgbClr val="CCCCCC"/>
                      </a:solidFill>
                      <a:prstDash val="solid"/>
                      <a:round/>
                      <a:headEnd type="none" w="sm" len="sm"/>
                      <a:tailEnd type="none" w="sm" len="sm"/>
                    </a:lnT>
                    <a:lnB w="9475" cap="flat" cmpd="sng">
                      <a:solidFill>
                        <a:srgbClr val="CCCCCC"/>
                      </a:solidFill>
                      <a:prstDash val="solid"/>
                      <a:round/>
                      <a:headEnd type="none" w="sm" len="sm"/>
                      <a:tailEnd type="none" w="sm" len="sm"/>
                    </a:lnB>
                  </a:tcPr>
                </a:tc>
                <a:tc rowSpan="11">
                  <a:txBody>
                    <a:bodyPr/>
                    <a:lstStyle/>
                    <a:p>
                      <a:pPr marL="0" lvl="0" indent="0" algn="l" rtl="0">
                        <a:lnSpc>
                          <a:spcPct val="115000"/>
                        </a:lnSpc>
                        <a:spcBef>
                          <a:spcPts val="0"/>
                        </a:spcBef>
                        <a:spcAft>
                          <a:spcPts val="0"/>
                        </a:spcAft>
                        <a:buNone/>
                      </a:pPr>
                      <a:r>
                        <a:rPr lang="en" sz="1000" dirty="0">
                          <a:solidFill>
                            <a:srgbClr val="434343"/>
                          </a:solidFill>
                        </a:rPr>
                        <a:t>If the datetime is </a:t>
                      </a:r>
                      <a:r>
                        <a:rPr lang="en" sz="1000" b="1" dirty="0">
                          <a:solidFill>
                            <a:srgbClr val="6D9EEB"/>
                          </a:solidFill>
                        </a:rPr>
                        <a:t>highlighted blue</a:t>
                      </a:r>
                      <a:r>
                        <a:rPr lang="en" sz="1000" dirty="0">
                          <a:solidFill>
                            <a:srgbClr val="434343"/>
                          </a:solidFill>
                        </a:rPr>
                        <a:t> then the attempt to get the time from the NTP server failed and this time is based on the microcontroller clock time passed since the last successful pull from the NTP server.</a:t>
                      </a:r>
                      <a:endParaRPr sz="1000" dirty="0">
                        <a:solidFill>
                          <a:srgbClr val="434343"/>
                        </a:solidFill>
                      </a:endParaRPr>
                    </a:p>
                    <a:p>
                      <a:pPr marL="0" lvl="0" indent="0" algn="l" rtl="0">
                        <a:lnSpc>
                          <a:spcPct val="115000"/>
                        </a:lnSpc>
                        <a:spcBef>
                          <a:spcPts val="0"/>
                        </a:spcBef>
                        <a:spcAft>
                          <a:spcPts val="0"/>
                        </a:spcAft>
                        <a:buNone/>
                      </a:pPr>
                      <a:endParaRPr sz="1000" dirty="0">
                        <a:solidFill>
                          <a:srgbClr val="434343"/>
                        </a:solidFill>
                      </a:endParaRPr>
                    </a:p>
                    <a:p>
                      <a:pPr marL="0" lvl="0" indent="0" algn="l" rtl="0">
                        <a:lnSpc>
                          <a:spcPct val="115000"/>
                        </a:lnSpc>
                        <a:spcBef>
                          <a:spcPts val="0"/>
                        </a:spcBef>
                        <a:spcAft>
                          <a:spcPts val="0"/>
                        </a:spcAft>
                        <a:buNone/>
                      </a:pPr>
                      <a:r>
                        <a:rPr lang="en" sz="1000" dirty="0">
                          <a:solidFill>
                            <a:srgbClr val="434343"/>
                          </a:solidFill>
                        </a:rPr>
                        <a:t>The timestamps for "Pattern X Provided" are after the last light of the pattern has been displayed to the user, however do note there is some processing time to store this data and a user cannot immediately start repeating the pattern back, however it is not a long delay til they can.</a:t>
                      </a:r>
                      <a:endParaRPr sz="1000" dirty="0">
                        <a:solidFill>
                          <a:srgbClr val="434343"/>
                        </a:solidFill>
                      </a:endParaRPr>
                    </a:p>
                    <a:p>
                      <a:pPr marL="0" lvl="0" indent="0" algn="l" rtl="0">
                        <a:lnSpc>
                          <a:spcPct val="115000"/>
                        </a:lnSpc>
                        <a:spcBef>
                          <a:spcPts val="0"/>
                        </a:spcBef>
                        <a:spcAft>
                          <a:spcPts val="0"/>
                        </a:spcAft>
                        <a:buNone/>
                      </a:pPr>
                      <a:endParaRPr sz="1000" dirty="0">
                        <a:solidFill>
                          <a:srgbClr val="434343"/>
                        </a:solidFill>
                      </a:endParaRPr>
                    </a:p>
                    <a:p>
                      <a:pPr marL="0" lvl="0" indent="0" algn="l" rtl="0">
                        <a:lnSpc>
                          <a:spcPct val="115000"/>
                        </a:lnSpc>
                        <a:spcBef>
                          <a:spcPts val="0"/>
                        </a:spcBef>
                        <a:spcAft>
                          <a:spcPts val="0"/>
                        </a:spcAft>
                        <a:buNone/>
                      </a:pPr>
                      <a:r>
                        <a:rPr lang="en" sz="1000" dirty="0">
                          <a:solidFill>
                            <a:srgbClr val="434343"/>
                          </a:solidFill>
                        </a:rPr>
                        <a:t>The currently (as of 4/18/2021) programmed patterns are as follows:</a:t>
                      </a:r>
                      <a:endParaRPr sz="1000" dirty="0">
                        <a:solidFill>
                          <a:srgbClr val="434343"/>
                        </a:solidFill>
                      </a:endParaRPr>
                    </a:p>
                    <a:p>
                      <a:pPr marL="0" lvl="0" indent="0" algn="l" rtl="0">
                        <a:lnSpc>
                          <a:spcPct val="115000"/>
                        </a:lnSpc>
                        <a:spcBef>
                          <a:spcPts val="0"/>
                        </a:spcBef>
                        <a:spcAft>
                          <a:spcPts val="0"/>
                        </a:spcAft>
                        <a:buNone/>
                      </a:pPr>
                      <a:endParaRPr sz="1000" dirty="0">
                        <a:solidFill>
                          <a:srgbClr val="434343"/>
                        </a:solidFill>
                      </a:endParaRPr>
                    </a:p>
                    <a:p>
                      <a:pPr marL="0" lvl="0" indent="0" algn="l" rtl="0">
                        <a:lnSpc>
                          <a:spcPct val="115000"/>
                        </a:lnSpc>
                        <a:spcBef>
                          <a:spcPts val="0"/>
                        </a:spcBef>
                        <a:spcAft>
                          <a:spcPts val="0"/>
                        </a:spcAft>
                        <a:buNone/>
                      </a:pPr>
                      <a:r>
                        <a:rPr lang="en" sz="1000" dirty="0">
                          <a:solidFill>
                            <a:srgbClr val="434343"/>
                          </a:solidFill>
                        </a:rPr>
                        <a:t>PATTERN 1: </a:t>
                      </a:r>
                      <a:r>
                        <a:rPr lang="en" sz="1000" b="1" dirty="0">
                          <a:solidFill>
                            <a:srgbClr val="F1C232"/>
                          </a:solidFill>
                        </a:rPr>
                        <a:t>YELLOW</a:t>
                      </a:r>
                      <a:r>
                        <a:rPr lang="en" sz="1000" b="1" dirty="0">
                          <a:solidFill>
                            <a:srgbClr val="434343"/>
                          </a:solidFill>
                        </a:rPr>
                        <a:t>,</a:t>
                      </a:r>
                      <a:r>
                        <a:rPr lang="en" sz="1000" b="1" dirty="0"/>
                        <a:t> </a:t>
                      </a:r>
                      <a:r>
                        <a:rPr lang="en" sz="1000" b="1" dirty="0">
                          <a:solidFill>
                            <a:srgbClr val="6AA84F"/>
                          </a:solidFill>
                        </a:rPr>
                        <a:t>GREEN</a:t>
                      </a:r>
                      <a:r>
                        <a:rPr lang="en" sz="1000" b="1" dirty="0">
                          <a:solidFill>
                            <a:srgbClr val="434343"/>
                          </a:solidFill>
                        </a:rPr>
                        <a:t>,</a:t>
                      </a:r>
                      <a:r>
                        <a:rPr lang="en" sz="1000" b="1" dirty="0"/>
                        <a:t> </a:t>
                      </a:r>
                      <a:r>
                        <a:rPr lang="en" sz="1000" b="1" dirty="0">
                          <a:solidFill>
                            <a:srgbClr val="1155CC"/>
                          </a:solidFill>
                        </a:rPr>
                        <a:t>BLUE</a:t>
                      </a:r>
                      <a:endParaRPr sz="1000" b="1" dirty="0">
                        <a:solidFill>
                          <a:srgbClr val="1155CC"/>
                        </a:solidFill>
                      </a:endParaRPr>
                    </a:p>
                    <a:p>
                      <a:pPr marL="0" lvl="0" indent="0" algn="l" rtl="0">
                        <a:lnSpc>
                          <a:spcPct val="115000"/>
                        </a:lnSpc>
                        <a:spcBef>
                          <a:spcPts val="0"/>
                        </a:spcBef>
                        <a:spcAft>
                          <a:spcPts val="0"/>
                        </a:spcAft>
                        <a:buNone/>
                      </a:pPr>
                      <a:r>
                        <a:rPr lang="en" sz="1000" dirty="0">
                          <a:solidFill>
                            <a:srgbClr val="434343"/>
                          </a:solidFill>
                        </a:rPr>
                        <a:t>PATTERN 2:</a:t>
                      </a:r>
                      <a:r>
                        <a:rPr lang="en" sz="1000" dirty="0"/>
                        <a:t> </a:t>
                      </a:r>
                      <a:r>
                        <a:rPr lang="en" sz="1000" b="1" dirty="0">
                          <a:solidFill>
                            <a:srgbClr val="FBBC04"/>
                          </a:solidFill>
                        </a:rPr>
                        <a:t>YELLOW</a:t>
                      </a:r>
                      <a:r>
                        <a:rPr lang="en" sz="1000" b="1" dirty="0">
                          <a:solidFill>
                            <a:srgbClr val="434343"/>
                          </a:solidFill>
                        </a:rPr>
                        <a:t>,</a:t>
                      </a:r>
                      <a:r>
                        <a:rPr lang="en" sz="1000" b="1" dirty="0">
                          <a:solidFill>
                            <a:srgbClr val="FBBC04"/>
                          </a:solidFill>
                        </a:rPr>
                        <a:t> YELLOW</a:t>
                      </a:r>
                      <a:r>
                        <a:rPr lang="en" sz="1000" b="1" dirty="0">
                          <a:solidFill>
                            <a:srgbClr val="434343"/>
                          </a:solidFill>
                        </a:rPr>
                        <a:t>,</a:t>
                      </a:r>
                      <a:r>
                        <a:rPr lang="en" sz="1000" b="1" dirty="0"/>
                        <a:t> </a:t>
                      </a:r>
                      <a:r>
                        <a:rPr lang="en" sz="1000" b="1" dirty="0">
                          <a:solidFill>
                            <a:srgbClr val="1155CC"/>
                          </a:solidFill>
                        </a:rPr>
                        <a:t>BLUE</a:t>
                      </a:r>
                      <a:r>
                        <a:rPr lang="en" sz="1000" b="1" dirty="0">
                          <a:solidFill>
                            <a:srgbClr val="434343"/>
                          </a:solidFill>
                        </a:rPr>
                        <a:t>,</a:t>
                      </a:r>
                      <a:r>
                        <a:rPr lang="en" sz="1000" b="1" dirty="0"/>
                        <a:t> </a:t>
                      </a:r>
                      <a:r>
                        <a:rPr lang="en" sz="1000" b="1" dirty="0">
                          <a:solidFill>
                            <a:srgbClr val="6AA84F"/>
                          </a:solidFill>
                        </a:rPr>
                        <a:t>GREEN</a:t>
                      </a:r>
                      <a:r>
                        <a:rPr lang="en" sz="1000" b="1" dirty="0">
                          <a:solidFill>
                            <a:srgbClr val="434343"/>
                          </a:solidFill>
                        </a:rPr>
                        <a:t>,</a:t>
                      </a:r>
                      <a:r>
                        <a:rPr lang="en" sz="1000" b="1" dirty="0">
                          <a:solidFill>
                            <a:srgbClr val="6AA84F"/>
                          </a:solidFill>
                        </a:rPr>
                        <a:t> GREEN</a:t>
                      </a:r>
                      <a:endParaRPr sz="1000" b="1" dirty="0">
                        <a:solidFill>
                          <a:srgbClr val="6AA84F"/>
                        </a:solidFill>
                      </a:endParaRPr>
                    </a:p>
                    <a:p>
                      <a:pPr marL="0" lvl="0" indent="0" algn="l" rtl="0">
                        <a:lnSpc>
                          <a:spcPct val="115000"/>
                        </a:lnSpc>
                        <a:spcBef>
                          <a:spcPts val="0"/>
                        </a:spcBef>
                        <a:spcAft>
                          <a:spcPts val="0"/>
                        </a:spcAft>
                        <a:buNone/>
                      </a:pPr>
                      <a:endParaRPr sz="1000" b="1" dirty="0">
                        <a:solidFill>
                          <a:srgbClr val="434343"/>
                        </a:solidFill>
                      </a:endParaRPr>
                    </a:p>
                    <a:p>
                      <a:pPr marL="0" lvl="0" indent="0" algn="l" rtl="0">
                        <a:lnSpc>
                          <a:spcPct val="115000"/>
                        </a:lnSpc>
                        <a:spcBef>
                          <a:spcPts val="0"/>
                        </a:spcBef>
                        <a:spcAft>
                          <a:spcPts val="0"/>
                        </a:spcAft>
                        <a:buNone/>
                      </a:pPr>
                      <a:r>
                        <a:rPr lang="en" sz="1000" dirty="0">
                          <a:solidFill>
                            <a:srgbClr val="434343"/>
                          </a:solidFill>
                        </a:rPr>
                        <a:t>This is provided so you can determine correct pattern copying vs incorrect pattern copying.</a:t>
                      </a:r>
                      <a:endParaRPr sz="1000" dirty="0">
                        <a:solidFill>
                          <a:srgbClr val="434343"/>
                        </a:solidFill>
                      </a:endParaRPr>
                    </a:p>
                  </a:txBody>
                  <a:tcPr marL="28575" marR="28575" marT="19050" marB="19050">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200025">
                <a:tc>
                  <a:txBody>
                    <a:bodyPr/>
                    <a:lstStyle/>
                    <a:p>
                      <a:pPr marL="0" lvl="0" indent="0" algn="l" rtl="0">
                        <a:lnSpc>
                          <a:spcPct val="115000"/>
                        </a:lnSpc>
                        <a:spcBef>
                          <a:spcPts val="0"/>
                        </a:spcBef>
                        <a:spcAft>
                          <a:spcPts val="0"/>
                        </a:spcAft>
                        <a:buNone/>
                      </a:pPr>
                      <a:r>
                        <a:rPr lang="en" sz="1000" dirty="0">
                          <a:solidFill>
                            <a:srgbClr val="434343"/>
                          </a:solidFill>
                        </a:rPr>
                        <a:t>2021-04-25 16:42:53.9978</a:t>
                      </a:r>
                      <a:endParaRPr sz="1000" dirty="0">
                        <a:solidFill>
                          <a:srgbClr val="434343"/>
                        </a:solidFill>
                      </a:endParaRPr>
                    </a:p>
                  </a:txBody>
                  <a:tcPr marL="28575" marR="28575" marT="19050" marB="19050" anchor="b">
                    <a:lnL w="9475" cap="flat" cmpd="sng">
                      <a:solidFill>
                        <a:srgbClr val="CCCCCC"/>
                      </a:solidFill>
                      <a:prstDash val="solid"/>
                      <a:round/>
                      <a:headEnd type="none" w="sm" len="sm"/>
                      <a:tailEnd type="none" w="sm" len="sm"/>
                    </a:lnL>
                    <a:lnR w="9475" cap="flat" cmpd="sng">
                      <a:solidFill>
                        <a:srgbClr val="CCCCCC"/>
                      </a:solidFill>
                      <a:prstDash val="solid"/>
                      <a:round/>
                      <a:headEnd type="none" w="sm" len="sm"/>
                      <a:tailEnd type="none" w="sm" len="sm"/>
                    </a:lnR>
                    <a:lnT w="9475" cap="flat" cmpd="sng">
                      <a:solidFill>
                        <a:srgbClr val="CCCCCC"/>
                      </a:solidFill>
                      <a:prstDash val="solid"/>
                      <a:round/>
                      <a:headEnd type="none" w="sm" len="sm"/>
                      <a:tailEnd type="none" w="sm" len="sm"/>
                    </a:lnT>
                    <a:lnB w="9475" cap="flat" cmpd="sng">
                      <a:solidFill>
                        <a:srgbClr val="CCCCCC"/>
                      </a:solidFill>
                      <a:prstDash val="solid"/>
                      <a:round/>
                      <a:headEnd type="none" w="sm" len="sm"/>
                      <a:tailEnd type="none" w="sm" len="sm"/>
                    </a:lnB>
                    <a:solidFill>
                      <a:srgbClr val="6D9EEB"/>
                    </a:solidFill>
                  </a:tcPr>
                </a:tc>
                <a:tc>
                  <a:txBody>
                    <a:bodyPr/>
                    <a:lstStyle/>
                    <a:p>
                      <a:pPr marL="0" lvl="0" indent="0" algn="l" rtl="0">
                        <a:lnSpc>
                          <a:spcPct val="115000"/>
                        </a:lnSpc>
                        <a:spcBef>
                          <a:spcPts val="0"/>
                        </a:spcBef>
                        <a:spcAft>
                          <a:spcPts val="0"/>
                        </a:spcAft>
                        <a:buNone/>
                      </a:pPr>
                      <a:r>
                        <a:rPr lang="en" sz="1000" dirty="0">
                          <a:solidFill>
                            <a:srgbClr val="434343"/>
                          </a:solidFill>
                        </a:rPr>
                        <a:t>Yellow Button Pressed</a:t>
                      </a:r>
                      <a:endParaRPr sz="1000" dirty="0">
                        <a:solidFill>
                          <a:srgbClr val="434343"/>
                        </a:solidFill>
                      </a:endParaRPr>
                    </a:p>
                  </a:txBody>
                  <a:tcPr marL="28575" marR="28575" marT="19050" marB="19050" anchor="b">
                    <a:lnL w="9475" cap="flat" cmpd="sng">
                      <a:solidFill>
                        <a:srgbClr val="CCCCCC"/>
                      </a:solidFill>
                      <a:prstDash val="solid"/>
                      <a:round/>
                      <a:headEnd type="none" w="sm" len="sm"/>
                      <a:tailEnd type="none" w="sm" len="sm"/>
                    </a:lnL>
                    <a:lnR w="28575" cap="flat" cmpd="sng">
                      <a:solidFill>
                        <a:srgbClr val="000000"/>
                      </a:solidFill>
                      <a:prstDash val="solid"/>
                      <a:round/>
                      <a:headEnd type="none" w="sm" len="sm"/>
                      <a:tailEnd type="none" w="sm" len="sm"/>
                    </a:lnR>
                    <a:lnT w="9475" cap="flat" cmpd="sng">
                      <a:solidFill>
                        <a:srgbClr val="CCCCCC"/>
                      </a:solidFill>
                      <a:prstDash val="solid"/>
                      <a:round/>
                      <a:headEnd type="none" w="sm" len="sm"/>
                      <a:tailEnd type="none" w="sm" len="sm"/>
                    </a:lnT>
                    <a:lnB w="9475" cap="flat" cmpd="sng">
                      <a:solidFill>
                        <a:srgbClr val="CCCCCC"/>
                      </a:solidFill>
                      <a:prstDash val="solid"/>
                      <a:round/>
                      <a:headEnd type="none" w="sm" len="sm"/>
                      <a:tailEnd type="none" w="sm" len="sm"/>
                    </a:lnB>
                    <a:solidFill>
                      <a:srgbClr val="FBBC04"/>
                    </a:solidFill>
                  </a:tcPr>
                </a:tc>
                <a:tc vMerge="1">
                  <a:txBody>
                    <a:bodyPr/>
                    <a:lstStyle/>
                    <a:p>
                      <a:endParaRPr lang="en-US"/>
                    </a:p>
                  </a:txBody>
                  <a:tcPr/>
                </a:tc>
                <a:extLst>
                  <a:ext uri="{0D108BD9-81ED-4DB2-BD59-A6C34878D82A}">
                    <a16:rowId xmlns:a16="http://schemas.microsoft.com/office/drawing/2014/main" val="10002"/>
                  </a:ext>
                </a:extLst>
              </a:tr>
              <a:tr h="200025">
                <a:tc>
                  <a:txBody>
                    <a:bodyPr/>
                    <a:lstStyle/>
                    <a:p>
                      <a:pPr marL="0" lvl="0" indent="0" algn="l" rtl="0">
                        <a:lnSpc>
                          <a:spcPct val="115000"/>
                        </a:lnSpc>
                        <a:spcBef>
                          <a:spcPts val="0"/>
                        </a:spcBef>
                        <a:spcAft>
                          <a:spcPts val="0"/>
                        </a:spcAft>
                        <a:buNone/>
                      </a:pPr>
                      <a:r>
                        <a:rPr lang="en" sz="1000" dirty="0">
                          <a:solidFill>
                            <a:srgbClr val="434343"/>
                          </a:solidFill>
                        </a:rPr>
                        <a:t>2021-04-25 16:42:55.0208</a:t>
                      </a:r>
                      <a:endParaRPr sz="1000" dirty="0">
                        <a:solidFill>
                          <a:srgbClr val="434343"/>
                        </a:solidFill>
                      </a:endParaRPr>
                    </a:p>
                  </a:txBody>
                  <a:tcPr marL="28575" marR="28575" marT="19050" marB="19050" anchor="b">
                    <a:lnL w="9475" cap="flat" cmpd="sng">
                      <a:solidFill>
                        <a:srgbClr val="CCCCCC"/>
                      </a:solidFill>
                      <a:prstDash val="solid"/>
                      <a:round/>
                      <a:headEnd type="none" w="sm" len="sm"/>
                      <a:tailEnd type="none" w="sm" len="sm"/>
                    </a:lnL>
                    <a:lnR w="9475" cap="flat" cmpd="sng">
                      <a:solidFill>
                        <a:srgbClr val="CCCCCC"/>
                      </a:solidFill>
                      <a:prstDash val="solid"/>
                      <a:round/>
                      <a:headEnd type="none" w="sm" len="sm"/>
                      <a:tailEnd type="none" w="sm" len="sm"/>
                    </a:lnR>
                    <a:lnT w="9475" cap="flat" cmpd="sng">
                      <a:solidFill>
                        <a:srgbClr val="CCCCCC"/>
                      </a:solidFill>
                      <a:prstDash val="solid"/>
                      <a:round/>
                      <a:headEnd type="none" w="sm" len="sm"/>
                      <a:tailEnd type="none" w="sm" len="sm"/>
                    </a:lnT>
                    <a:lnB w="947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dirty="0">
                          <a:solidFill>
                            <a:srgbClr val="434343"/>
                          </a:solidFill>
                        </a:rPr>
                        <a:t>Green Button Pressed</a:t>
                      </a:r>
                      <a:endParaRPr sz="1000" dirty="0">
                        <a:solidFill>
                          <a:srgbClr val="434343"/>
                        </a:solidFill>
                      </a:endParaRPr>
                    </a:p>
                  </a:txBody>
                  <a:tcPr marL="28575" marR="28575" marT="19050" marB="19050" anchor="b">
                    <a:lnL w="9475" cap="flat" cmpd="sng">
                      <a:solidFill>
                        <a:srgbClr val="CCCCCC"/>
                      </a:solidFill>
                      <a:prstDash val="solid"/>
                      <a:round/>
                      <a:headEnd type="none" w="sm" len="sm"/>
                      <a:tailEnd type="none" w="sm" len="sm"/>
                    </a:lnL>
                    <a:lnR w="28575" cap="flat" cmpd="sng">
                      <a:solidFill>
                        <a:srgbClr val="000000"/>
                      </a:solidFill>
                      <a:prstDash val="solid"/>
                      <a:round/>
                      <a:headEnd type="none" w="sm" len="sm"/>
                      <a:tailEnd type="none" w="sm" len="sm"/>
                    </a:lnR>
                    <a:lnT w="9475" cap="flat" cmpd="sng">
                      <a:solidFill>
                        <a:srgbClr val="CCCCCC"/>
                      </a:solidFill>
                      <a:prstDash val="solid"/>
                      <a:round/>
                      <a:headEnd type="none" w="sm" len="sm"/>
                      <a:tailEnd type="none" w="sm" len="sm"/>
                    </a:lnT>
                    <a:lnB w="9475" cap="flat" cmpd="sng">
                      <a:solidFill>
                        <a:srgbClr val="CCCCCC"/>
                      </a:solidFill>
                      <a:prstDash val="solid"/>
                      <a:round/>
                      <a:headEnd type="none" w="sm" len="sm"/>
                      <a:tailEnd type="none" w="sm" len="sm"/>
                    </a:lnB>
                    <a:solidFill>
                      <a:srgbClr val="6AA84F"/>
                    </a:solidFill>
                  </a:tcPr>
                </a:tc>
                <a:tc vMerge="1">
                  <a:txBody>
                    <a:bodyPr/>
                    <a:lstStyle/>
                    <a:p>
                      <a:endParaRPr lang="en-US"/>
                    </a:p>
                  </a:txBody>
                  <a:tcPr/>
                </a:tc>
                <a:extLst>
                  <a:ext uri="{0D108BD9-81ED-4DB2-BD59-A6C34878D82A}">
                    <a16:rowId xmlns:a16="http://schemas.microsoft.com/office/drawing/2014/main" val="10003"/>
                  </a:ext>
                </a:extLst>
              </a:tr>
              <a:tr h="200025">
                <a:tc>
                  <a:txBody>
                    <a:bodyPr/>
                    <a:lstStyle/>
                    <a:p>
                      <a:pPr marL="0" lvl="0" indent="0" algn="l" rtl="0">
                        <a:lnSpc>
                          <a:spcPct val="115000"/>
                        </a:lnSpc>
                        <a:spcBef>
                          <a:spcPts val="0"/>
                        </a:spcBef>
                        <a:spcAft>
                          <a:spcPts val="0"/>
                        </a:spcAft>
                        <a:buNone/>
                      </a:pPr>
                      <a:r>
                        <a:rPr lang="en" sz="1000" dirty="0">
                          <a:solidFill>
                            <a:srgbClr val="434343"/>
                          </a:solidFill>
                        </a:rPr>
                        <a:t>2021-04-25 16:42:56.0222</a:t>
                      </a:r>
                      <a:endParaRPr sz="1000" dirty="0">
                        <a:solidFill>
                          <a:srgbClr val="434343"/>
                        </a:solidFill>
                      </a:endParaRPr>
                    </a:p>
                  </a:txBody>
                  <a:tcPr marL="28575" marR="28575" marT="19050" marB="19050" anchor="b">
                    <a:lnL w="9475" cap="flat" cmpd="sng">
                      <a:solidFill>
                        <a:srgbClr val="CCCCCC"/>
                      </a:solidFill>
                      <a:prstDash val="solid"/>
                      <a:round/>
                      <a:headEnd type="none" w="sm" len="sm"/>
                      <a:tailEnd type="none" w="sm" len="sm"/>
                    </a:lnL>
                    <a:lnR w="9475" cap="flat" cmpd="sng">
                      <a:solidFill>
                        <a:srgbClr val="CCCCCC"/>
                      </a:solidFill>
                      <a:prstDash val="solid"/>
                      <a:round/>
                      <a:headEnd type="none" w="sm" len="sm"/>
                      <a:tailEnd type="none" w="sm" len="sm"/>
                    </a:lnR>
                    <a:lnT w="9475" cap="flat" cmpd="sng">
                      <a:solidFill>
                        <a:srgbClr val="CCCCCC"/>
                      </a:solidFill>
                      <a:prstDash val="solid"/>
                      <a:round/>
                      <a:headEnd type="none" w="sm" len="sm"/>
                      <a:tailEnd type="none" w="sm" len="sm"/>
                    </a:lnT>
                    <a:lnB w="947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dirty="0">
                          <a:solidFill>
                            <a:srgbClr val="434343"/>
                          </a:solidFill>
                        </a:rPr>
                        <a:t>Blue Button Pressed</a:t>
                      </a:r>
                      <a:endParaRPr sz="1000" dirty="0">
                        <a:solidFill>
                          <a:srgbClr val="434343"/>
                        </a:solidFill>
                      </a:endParaRPr>
                    </a:p>
                  </a:txBody>
                  <a:tcPr marL="28575" marR="28575" marT="19050" marB="19050" anchor="b">
                    <a:lnL w="9475" cap="flat" cmpd="sng">
                      <a:solidFill>
                        <a:srgbClr val="CCCCCC"/>
                      </a:solidFill>
                      <a:prstDash val="solid"/>
                      <a:round/>
                      <a:headEnd type="none" w="sm" len="sm"/>
                      <a:tailEnd type="none" w="sm" len="sm"/>
                    </a:lnL>
                    <a:lnR w="28575" cap="flat" cmpd="sng">
                      <a:solidFill>
                        <a:srgbClr val="000000"/>
                      </a:solidFill>
                      <a:prstDash val="solid"/>
                      <a:round/>
                      <a:headEnd type="none" w="sm" len="sm"/>
                      <a:tailEnd type="none" w="sm" len="sm"/>
                    </a:lnR>
                    <a:lnT w="9475" cap="flat" cmpd="sng">
                      <a:solidFill>
                        <a:srgbClr val="CCCCCC"/>
                      </a:solidFill>
                      <a:prstDash val="solid"/>
                      <a:round/>
                      <a:headEnd type="none" w="sm" len="sm"/>
                      <a:tailEnd type="none" w="sm" len="sm"/>
                    </a:lnT>
                    <a:lnB w="9475" cap="flat" cmpd="sng">
                      <a:solidFill>
                        <a:srgbClr val="CCCCCC"/>
                      </a:solidFill>
                      <a:prstDash val="solid"/>
                      <a:round/>
                      <a:headEnd type="none" w="sm" len="sm"/>
                      <a:tailEnd type="none" w="sm" len="sm"/>
                    </a:lnB>
                    <a:solidFill>
                      <a:srgbClr val="1155CC"/>
                    </a:solidFill>
                  </a:tcPr>
                </a:tc>
                <a:tc vMerge="1">
                  <a:txBody>
                    <a:bodyPr/>
                    <a:lstStyle/>
                    <a:p>
                      <a:endParaRPr lang="en-US"/>
                    </a:p>
                  </a:txBody>
                  <a:tcPr/>
                </a:tc>
                <a:extLst>
                  <a:ext uri="{0D108BD9-81ED-4DB2-BD59-A6C34878D82A}">
                    <a16:rowId xmlns:a16="http://schemas.microsoft.com/office/drawing/2014/main" val="10004"/>
                  </a:ext>
                </a:extLst>
              </a:tr>
              <a:tr h="200025">
                <a:tc>
                  <a:txBody>
                    <a:bodyPr/>
                    <a:lstStyle/>
                    <a:p>
                      <a:pPr marL="0" lvl="0" indent="0" algn="l" rtl="0">
                        <a:lnSpc>
                          <a:spcPct val="115000"/>
                        </a:lnSpc>
                        <a:spcBef>
                          <a:spcPts val="0"/>
                        </a:spcBef>
                        <a:spcAft>
                          <a:spcPts val="0"/>
                        </a:spcAft>
                        <a:buNone/>
                      </a:pPr>
                      <a:r>
                        <a:rPr lang="en" sz="1000" dirty="0">
                          <a:solidFill>
                            <a:srgbClr val="434343"/>
                          </a:solidFill>
                        </a:rPr>
                        <a:t>2021-04-25 16:42:58.0040</a:t>
                      </a:r>
                      <a:endParaRPr sz="1000" dirty="0">
                        <a:solidFill>
                          <a:srgbClr val="434343"/>
                        </a:solidFill>
                      </a:endParaRPr>
                    </a:p>
                  </a:txBody>
                  <a:tcPr marL="28575" marR="28575" marT="19050" marB="19050" anchor="b">
                    <a:lnL w="9475" cap="flat" cmpd="sng">
                      <a:solidFill>
                        <a:srgbClr val="CCCCCC"/>
                      </a:solidFill>
                      <a:prstDash val="solid"/>
                      <a:round/>
                      <a:headEnd type="none" w="sm" len="sm"/>
                      <a:tailEnd type="none" w="sm" len="sm"/>
                    </a:lnL>
                    <a:lnR w="9475" cap="flat" cmpd="sng">
                      <a:solidFill>
                        <a:srgbClr val="CCCCCC"/>
                      </a:solidFill>
                      <a:prstDash val="solid"/>
                      <a:round/>
                      <a:headEnd type="none" w="sm" len="sm"/>
                      <a:tailEnd type="none" w="sm" len="sm"/>
                    </a:lnR>
                    <a:lnT w="9475" cap="flat" cmpd="sng">
                      <a:solidFill>
                        <a:srgbClr val="CCCCCC"/>
                      </a:solidFill>
                      <a:prstDash val="solid"/>
                      <a:round/>
                      <a:headEnd type="none" w="sm" len="sm"/>
                      <a:tailEnd type="none" w="sm" len="sm"/>
                    </a:lnT>
                    <a:lnB w="947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dirty="0">
                          <a:solidFill>
                            <a:srgbClr val="434343"/>
                          </a:solidFill>
                        </a:rPr>
                        <a:t>Pattern 2 Provided</a:t>
                      </a:r>
                      <a:endParaRPr sz="1000" dirty="0">
                        <a:solidFill>
                          <a:srgbClr val="434343"/>
                        </a:solidFill>
                      </a:endParaRPr>
                    </a:p>
                  </a:txBody>
                  <a:tcPr marL="28575" marR="28575" marT="19050" marB="19050" anchor="b">
                    <a:lnL w="9475" cap="flat" cmpd="sng">
                      <a:solidFill>
                        <a:srgbClr val="CCCCCC"/>
                      </a:solidFill>
                      <a:prstDash val="solid"/>
                      <a:round/>
                      <a:headEnd type="none" w="sm" len="sm"/>
                      <a:tailEnd type="none" w="sm" len="sm"/>
                    </a:lnL>
                    <a:lnR w="28575" cap="flat" cmpd="sng">
                      <a:solidFill>
                        <a:srgbClr val="000000"/>
                      </a:solidFill>
                      <a:prstDash val="solid"/>
                      <a:round/>
                      <a:headEnd type="none" w="sm" len="sm"/>
                      <a:tailEnd type="none" w="sm" len="sm"/>
                    </a:lnR>
                    <a:lnT w="9475" cap="flat" cmpd="sng">
                      <a:solidFill>
                        <a:srgbClr val="CCCCCC"/>
                      </a:solidFill>
                      <a:prstDash val="solid"/>
                      <a:round/>
                      <a:headEnd type="none" w="sm" len="sm"/>
                      <a:tailEnd type="none" w="sm" len="sm"/>
                    </a:lnT>
                    <a:lnB w="9475" cap="flat" cmpd="sng">
                      <a:solidFill>
                        <a:srgbClr val="CCCCCC"/>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05"/>
                  </a:ext>
                </a:extLst>
              </a:tr>
              <a:tr h="200025">
                <a:tc>
                  <a:txBody>
                    <a:bodyPr/>
                    <a:lstStyle/>
                    <a:p>
                      <a:pPr marL="0" lvl="0" indent="0" algn="l" rtl="0">
                        <a:lnSpc>
                          <a:spcPct val="115000"/>
                        </a:lnSpc>
                        <a:spcBef>
                          <a:spcPts val="0"/>
                        </a:spcBef>
                        <a:spcAft>
                          <a:spcPts val="0"/>
                        </a:spcAft>
                        <a:buNone/>
                      </a:pPr>
                      <a:r>
                        <a:rPr lang="en" sz="1000" dirty="0">
                          <a:solidFill>
                            <a:srgbClr val="434343"/>
                          </a:solidFill>
                        </a:rPr>
                        <a:t>2021-04-25 16:44:10.0007</a:t>
                      </a:r>
                      <a:endParaRPr sz="1000" dirty="0">
                        <a:solidFill>
                          <a:srgbClr val="434343"/>
                        </a:solidFill>
                      </a:endParaRPr>
                    </a:p>
                  </a:txBody>
                  <a:tcPr marL="28575" marR="28575" marT="19050" marB="19050" anchor="b">
                    <a:lnL w="9475" cap="flat" cmpd="sng">
                      <a:solidFill>
                        <a:srgbClr val="CCCCCC"/>
                      </a:solidFill>
                      <a:prstDash val="solid"/>
                      <a:round/>
                      <a:headEnd type="none" w="sm" len="sm"/>
                      <a:tailEnd type="none" w="sm" len="sm"/>
                    </a:lnL>
                    <a:lnR w="9475" cap="flat" cmpd="sng">
                      <a:solidFill>
                        <a:srgbClr val="CCCCCC"/>
                      </a:solidFill>
                      <a:prstDash val="solid"/>
                      <a:round/>
                      <a:headEnd type="none" w="sm" len="sm"/>
                      <a:tailEnd type="none" w="sm" len="sm"/>
                    </a:lnR>
                    <a:lnT w="9475" cap="flat" cmpd="sng">
                      <a:solidFill>
                        <a:srgbClr val="CCCCCC"/>
                      </a:solidFill>
                      <a:prstDash val="solid"/>
                      <a:round/>
                      <a:headEnd type="none" w="sm" len="sm"/>
                      <a:tailEnd type="none" w="sm" len="sm"/>
                    </a:lnT>
                    <a:lnB w="947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dirty="0">
                          <a:solidFill>
                            <a:srgbClr val="434343"/>
                          </a:solidFill>
                        </a:rPr>
                        <a:t>Yellow Button Pressed</a:t>
                      </a:r>
                      <a:endParaRPr sz="1000" dirty="0">
                        <a:solidFill>
                          <a:srgbClr val="434343"/>
                        </a:solidFill>
                      </a:endParaRPr>
                    </a:p>
                  </a:txBody>
                  <a:tcPr marL="28575" marR="28575" marT="19050" marB="19050" anchor="b">
                    <a:lnL w="9475" cap="flat" cmpd="sng">
                      <a:solidFill>
                        <a:srgbClr val="CCCCCC"/>
                      </a:solidFill>
                      <a:prstDash val="solid"/>
                      <a:round/>
                      <a:headEnd type="none" w="sm" len="sm"/>
                      <a:tailEnd type="none" w="sm" len="sm"/>
                    </a:lnL>
                    <a:lnR w="28575" cap="flat" cmpd="sng">
                      <a:solidFill>
                        <a:srgbClr val="000000"/>
                      </a:solidFill>
                      <a:prstDash val="solid"/>
                      <a:round/>
                      <a:headEnd type="none" w="sm" len="sm"/>
                      <a:tailEnd type="none" w="sm" len="sm"/>
                    </a:lnR>
                    <a:lnT w="9475" cap="flat" cmpd="sng">
                      <a:solidFill>
                        <a:srgbClr val="CCCCCC"/>
                      </a:solidFill>
                      <a:prstDash val="solid"/>
                      <a:round/>
                      <a:headEnd type="none" w="sm" len="sm"/>
                      <a:tailEnd type="none" w="sm" len="sm"/>
                    </a:lnT>
                    <a:lnB w="9475" cap="flat" cmpd="sng">
                      <a:solidFill>
                        <a:srgbClr val="CCCCCC"/>
                      </a:solidFill>
                      <a:prstDash val="solid"/>
                      <a:round/>
                      <a:headEnd type="none" w="sm" len="sm"/>
                      <a:tailEnd type="none" w="sm" len="sm"/>
                    </a:lnB>
                    <a:solidFill>
                      <a:srgbClr val="FBBC04"/>
                    </a:solidFill>
                  </a:tcPr>
                </a:tc>
                <a:tc vMerge="1">
                  <a:txBody>
                    <a:bodyPr/>
                    <a:lstStyle/>
                    <a:p>
                      <a:endParaRPr lang="en-US"/>
                    </a:p>
                  </a:txBody>
                  <a:tcPr/>
                </a:tc>
                <a:extLst>
                  <a:ext uri="{0D108BD9-81ED-4DB2-BD59-A6C34878D82A}">
                    <a16:rowId xmlns:a16="http://schemas.microsoft.com/office/drawing/2014/main" val="10006"/>
                  </a:ext>
                </a:extLst>
              </a:tr>
              <a:tr h="200025">
                <a:tc>
                  <a:txBody>
                    <a:bodyPr/>
                    <a:lstStyle/>
                    <a:p>
                      <a:pPr marL="0" lvl="0" indent="0" algn="l" rtl="0">
                        <a:lnSpc>
                          <a:spcPct val="115000"/>
                        </a:lnSpc>
                        <a:spcBef>
                          <a:spcPts val="0"/>
                        </a:spcBef>
                        <a:spcAft>
                          <a:spcPts val="0"/>
                        </a:spcAft>
                        <a:buNone/>
                      </a:pPr>
                      <a:r>
                        <a:rPr lang="en" sz="1000" dirty="0">
                          <a:solidFill>
                            <a:srgbClr val="434343"/>
                          </a:solidFill>
                        </a:rPr>
                        <a:t>2021-04-25 16:44:12.0216</a:t>
                      </a:r>
                      <a:endParaRPr sz="1000" dirty="0">
                        <a:solidFill>
                          <a:srgbClr val="434343"/>
                        </a:solidFill>
                      </a:endParaRPr>
                    </a:p>
                  </a:txBody>
                  <a:tcPr marL="28575" marR="28575" marT="19050" marB="19050" anchor="b">
                    <a:lnL w="9475" cap="flat" cmpd="sng">
                      <a:solidFill>
                        <a:srgbClr val="CCCCCC"/>
                      </a:solidFill>
                      <a:prstDash val="solid"/>
                      <a:round/>
                      <a:headEnd type="none" w="sm" len="sm"/>
                      <a:tailEnd type="none" w="sm" len="sm"/>
                    </a:lnL>
                    <a:lnR w="9475" cap="flat" cmpd="sng">
                      <a:solidFill>
                        <a:srgbClr val="CCCCCC"/>
                      </a:solidFill>
                      <a:prstDash val="solid"/>
                      <a:round/>
                      <a:headEnd type="none" w="sm" len="sm"/>
                      <a:tailEnd type="none" w="sm" len="sm"/>
                    </a:lnR>
                    <a:lnT w="9475" cap="flat" cmpd="sng">
                      <a:solidFill>
                        <a:srgbClr val="CCCCCC"/>
                      </a:solidFill>
                      <a:prstDash val="solid"/>
                      <a:round/>
                      <a:headEnd type="none" w="sm" len="sm"/>
                      <a:tailEnd type="none" w="sm" len="sm"/>
                    </a:lnT>
                    <a:lnB w="947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dirty="0">
                          <a:solidFill>
                            <a:srgbClr val="434343"/>
                          </a:solidFill>
                        </a:rPr>
                        <a:t>Yellow Button Pressed</a:t>
                      </a:r>
                      <a:endParaRPr sz="1000" dirty="0">
                        <a:solidFill>
                          <a:srgbClr val="434343"/>
                        </a:solidFill>
                      </a:endParaRPr>
                    </a:p>
                  </a:txBody>
                  <a:tcPr marL="28575" marR="28575" marT="19050" marB="19050" anchor="b">
                    <a:lnL w="9475" cap="flat" cmpd="sng">
                      <a:solidFill>
                        <a:srgbClr val="CCCCCC"/>
                      </a:solidFill>
                      <a:prstDash val="solid"/>
                      <a:round/>
                      <a:headEnd type="none" w="sm" len="sm"/>
                      <a:tailEnd type="none" w="sm" len="sm"/>
                    </a:lnL>
                    <a:lnR w="28575" cap="flat" cmpd="sng">
                      <a:solidFill>
                        <a:srgbClr val="000000"/>
                      </a:solidFill>
                      <a:prstDash val="solid"/>
                      <a:round/>
                      <a:headEnd type="none" w="sm" len="sm"/>
                      <a:tailEnd type="none" w="sm" len="sm"/>
                    </a:lnR>
                    <a:lnT w="9475" cap="flat" cmpd="sng">
                      <a:solidFill>
                        <a:srgbClr val="CCCCCC"/>
                      </a:solidFill>
                      <a:prstDash val="solid"/>
                      <a:round/>
                      <a:headEnd type="none" w="sm" len="sm"/>
                      <a:tailEnd type="none" w="sm" len="sm"/>
                    </a:lnT>
                    <a:lnB w="9475" cap="flat" cmpd="sng">
                      <a:solidFill>
                        <a:srgbClr val="CCCCCC"/>
                      </a:solidFill>
                      <a:prstDash val="solid"/>
                      <a:round/>
                      <a:headEnd type="none" w="sm" len="sm"/>
                      <a:tailEnd type="none" w="sm" len="sm"/>
                    </a:lnB>
                    <a:solidFill>
                      <a:srgbClr val="FBBC04"/>
                    </a:solidFill>
                  </a:tcPr>
                </a:tc>
                <a:tc vMerge="1">
                  <a:txBody>
                    <a:bodyPr/>
                    <a:lstStyle/>
                    <a:p>
                      <a:endParaRPr lang="en-US"/>
                    </a:p>
                  </a:txBody>
                  <a:tcPr/>
                </a:tc>
                <a:extLst>
                  <a:ext uri="{0D108BD9-81ED-4DB2-BD59-A6C34878D82A}">
                    <a16:rowId xmlns:a16="http://schemas.microsoft.com/office/drawing/2014/main" val="10007"/>
                  </a:ext>
                </a:extLst>
              </a:tr>
              <a:tr h="200025">
                <a:tc>
                  <a:txBody>
                    <a:bodyPr/>
                    <a:lstStyle/>
                    <a:p>
                      <a:pPr marL="0" lvl="0" indent="0" algn="l" rtl="0">
                        <a:lnSpc>
                          <a:spcPct val="115000"/>
                        </a:lnSpc>
                        <a:spcBef>
                          <a:spcPts val="0"/>
                        </a:spcBef>
                        <a:spcAft>
                          <a:spcPts val="0"/>
                        </a:spcAft>
                        <a:buNone/>
                      </a:pPr>
                      <a:r>
                        <a:rPr lang="en" sz="1000" dirty="0">
                          <a:solidFill>
                            <a:srgbClr val="434343"/>
                          </a:solidFill>
                        </a:rPr>
                        <a:t>2021-04-25 16:44:13.0212</a:t>
                      </a:r>
                      <a:endParaRPr sz="1000" dirty="0">
                        <a:solidFill>
                          <a:srgbClr val="434343"/>
                        </a:solidFill>
                      </a:endParaRPr>
                    </a:p>
                  </a:txBody>
                  <a:tcPr marL="28575" marR="28575" marT="19050" marB="19050" anchor="b">
                    <a:lnL w="9475" cap="flat" cmpd="sng">
                      <a:solidFill>
                        <a:srgbClr val="CCCCCC"/>
                      </a:solidFill>
                      <a:prstDash val="solid"/>
                      <a:round/>
                      <a:headEnd type="none" w="sm" len="sm"/>
                      <a:tailEnd type="none" w="sm" len="sm"/>
                    </a:lnL>
                    <a:lnR w="9475" cap="flat" cmpd="sng">
                      <a:solidFill>
                        <a:srgbClr val="CCCCCC"/>
                      </a:solidFill>
                      <a:prstDash val="solid"/>
                      <a:round/>
                      <a:headEnd type="none" w="sm" len="sm"/>
                      <a:tailEnd type="none" w="sm" len="sm"/>
                    </a:lnR>
                    <a:lnT w="9475" cap="flat" cmpd="sng">
                      <a:solidFill>
                        <a:srgbClr val="CCCCCC"/>
                      </a:solidFill>
                      <a:prstDash val="solid"/>
                      <a:round/>
                      <a:headEnd type="none" w="sm" len="sm"/>
                      <a:tailEnd type="none" w="sm" len="sm"/>
                    </a:lnT>
                    <a:lnB w="947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dirty="0">
                          <a:solidFill>
                            <a:srgbClr val="434343"/>
                          </a:solidFill>
                        </a:rPr>
                        <a:t>Blue Button Pressed</a:t>
                      </a:r>
                      <a:endParaRPr sz="1000" dirty="0">
                        <a:solidFill>
                          <a:srgbClr val="434343"/>
                        </a:solidFill>
                      </a:endParaRPr>
                    </a:p>
                  </a:txBody>
                  <a:tcPr marL="28575" marR="28575" marT="19050" marB="19050" anchor="b">
                    <a:lnL w="9475" cap="flat" cmpd="sng">
                      <a:solidFill>
                        <a:srgbClr val="CCCCCC"/>
                      </a:solidFill>
                      <a:prstDash val="solid"/>
                      <a:round/>
                      <a:headEnd type="none" w="sm" len="sm"/>
                      <a:tailEnd type="none" w="sm" len="sm"/>
                    </a:lnL>
                    <a:lnR w="28575" cap="flat" cmpd="sng">
                      <a:solidFill>
                        <a:srgbClr val="000000"/>
                      </a:solidFill>
                      <a:prstDash val="solid"/>
                      <a:round/>
                      <a:headEnd type="none" w="sm" len="sm"/>
                      <a:tailEnd type="none" w="sm" len="sm"/>
                    </a:lnR>
                    <a:lnT w="9475" cap="flat" cmpd="sng">
                      <a:solidFill>
                        <a:srgbClr val="CCCCCC"/>
                      </a:solidFill>
                      <a:prstDash val="solid"/>
                      <a:round/>
                      <a:headEnd type="none" w="sm" len="sm"/>
                      <a:tailEnd type="none" w="sm" len="sm"/>
                    </a:lnT>
                    <a:lnB w="9475" cap="flat" cmpd="sng">
                      <a:solidFill>
                        <a:srgbClr val="CCCCCC"/>
                      </a:solidFill>
                      <a:prstDash val="solid"/>
                      <a:round/>
                      <a:headEnd type="none" w="sm" len="sm"/>
                      <a:tailEnd type="none" w="sm" len="sm"/>
                    </a:lnB>
                    <a:solidFill>
                      <a:srgbClr val="1155CC"/>
                    </a:solidFill>
                  </a:tcPr>
                </a:tc>
                <a:tc vMerge="1">
                  <a:txBody>
                    <a:bodyPr/>
                    <a:lstStyle/>
                    <a:p>
                      <a:endParaRPr lang="en-US"/>
                    </a:p>
                  </a:txBody>
                  <a:tcPr/>
                </a:tc>
                <a:extLst>
                  <a:ext uri="{0D108BD9-81ED-4DB2-BD59-A6C34878D82A}">
                    <a16:rowId xmlns:a16="http://schemas.microsoft.com/office/drawing/2014/main" val="10008"/>
                  </a:ext>
                </a:extLst>
              </a:tr>
              <a:tr h="200025">
                <a:tc>
                  <a:txBody>
                    <a:bodyPr/>
                    <a:lstStyle/>
                    <a:p>
                      <a:pPr marL="0" lvl="0" indent="0" algn="l" rtl="0">
                        <a:lnSpc>
                          <a:spcPct val="115000"/>
                        </a:lnSpc>
                        <a:spcBef>
                          <a:spcPts val="0"/>
                        </a:spcBef>
                        <a:spcAft>
                          <a:spcPts val="0"/>
                        </a:spcAft>
                        <a:buNone/>
                      </a:pPr>
                      <a:r>
                        <a:rPr lang="en" sz="1000" dirty="0">
                          <a:solidFill>
                            <a:srgbClr val="434343"/>
                          </a:solidFill>
                        </a:rPr>
                        <a:t>2021-04-25 16:44:15.0038</a:t>
                      </a:r>
                      <a:endParaRPr sz="1000" dirty="0">
                        <a:solidFill>
                          <a:srgbClr val="434343"/>
                        </a:solidFill>
                      </a:endParaRPr>
                    </a:p>
                  </a:txBody>
                  <a:tcPr marL="28575" marR="28575" marT="19050" marB="19050" anchor="b">
                    <a:lnL w="9475" cap="flat" cmpd="sng">
                      <a:solidFill>
                        <a:srgbClr val="CCCCCC"/>
                      </a:solidFill>
                      <a:prstDash val="solid"/>
                      <a:round/>
                      <a:headEnd type="none" w="sm" len="sm"/>
                      <a:tailEnd type="none" w="sm" len="sm"/>
                    </a:lnL>
                    <a:lnR w="9475" cap="flat" cmpd="sng">
                      <a:solidFill>
                        <a:srgbClr val="CCCCCC"/>
                      </a:solidFill>
                      <a:prstDash val="solid"/>
                      <a:round/>
                      <a:headEnd type="none" w="sm" len="sm"/>
                      <a:tailEnd type="none" w="sm" len="sm"/>
                    </a:lnR>
                    <a:lnT w="9475" cap="flat" cmpd="sng">
                      <a:solidFill>
                        <a:srgbClr val="CCCCCC"/>
                      </a:solidFill>
                      <a:prstDash val="solid"/>
                      <a:round/>
                      <a:headEnd type="none" w="sm" len="sm"/>
                      <a:tailEnd type="none" w="sm" len="sm"/>
                    </a:lnT>
                    <a:lnB w="947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dirty="0">
                          <a:solidFill>
                            <a:srgbClr val="434343"/>
                          </a:solidFill>
                        </a:rPr>
                        <a:t>Blue Button Pressed</a:t>
                      </a:r>
                      <a:endParaRPr sz="1000" dirty="0">
                        <a:solidFill>
                          <a:srgbClr val="434343"/>
                        </a:solidFill>
                      </a:endParaRPr>
                    </a:p>
                  </a:txBody>
                  <a:tcPr marL="28575" marR="28575" marT="19050" marB="19050" anchor="b">
                    <a:lnL w="9475" cap="flat" cmpd="sng">
                      <a:solidFill>
                        <a:srgbClr val="CCCCCC"/>
                      </a:solidFill>
                      <a:prstDash val="solid"/>
                      <a:round/>
                      <a:headEnd type="none" w="sm" len="sm"/>
                      <a:tailEnd type="none" w="sm" len="sm"/>
                    </a:lnL>
                    <a:lnR w="28575" cap="flat" cmpd="sng">
                      <a:solidFill>
                        <a:srgbClr val="000000"/>
                      </a:solidFill>
                      <a:prstDash val="solid"/>
                      <a:round/>
                      <a:headEnd type="none" w="sm" len="sm"/>
                      <a:tailEnd type="none" w="sm" len="sm"/>
                    </a:lnR>
                    <a:lnT w="9475" cap="flat" cmpd="sng">
                      <a:solidFill>
                        <a:srgbClr val="CCCCCC"/>
                      </a:solidFill>
                      <a:prstDash val="solid"/>
                      <a:round/>
                      <a:headEnd type="none" w="sm" len="sm"/>
                      <a:tailEnd type="none" w="sm" len="sm"/>
                    </a:lnT>
                    <a:lnB w="9475" cap="flat" cmpd="sng">
                      <a:solidFill>
                        <a:srgbClr val="CCCCCC"/>
                      </a:solidFill>
                      <a:prstDash val="solid"/>
                      <a:round/>
                      <a:headEnd type="none" w="sm" len="sm"/>
                      <a:tailEnd type="none" w="sm" len="sm"/>
                    </a:lnB>
                    <a:solidFill>
                      <a:srgbClr val="1155CC"/>
                    </a:solidFill>
                  </a:tcPr>
                </a:tc>
                <a:tc vMerge="1">
                  <a:txBody>
                    <a:bodyPr/>
                    <a:lstStyle/>
                    <a:p>
                      <a:endParaRPr lang="en-US"/>
                    </a:p>
                  </a:txBody>
                  <a:tcPr/>
                </a:tc>
                <a:extLst>
                  <a:ext uri="{0D108BD9-81ED-4DB2-BD59-A6C34878D82A}">
                    <a16:rowId xmlns:a16="http://schemas.microsoft.com/office/drawing/2014/main" val="10009"/>
                  </a:ext>
                </a:extLst>
              </a:tr>
              <a:tr h="200025">
                <a:tc>
                  <a:txBody>
                    <a:bodyPr/>
                    <a:lstStyle/>
                    <a:p>
                      <a:pPr marL="0" lvl="0" indent="0" algn="l" rtl="0">
                        <a:lnSpc>
                          <a:spcPct val="115000"/>
                        </a:lnSpc>
                        <a:spcBef>
                          <a:spcPts val="0"/>
                        </a:spcBef>
                        <a:spcAft>
                          <a:spcPts val="0"/>
                        </a:spcAft>
                        <a:buNone/>
                      </a:pPr>
                      <a:r>
                        <a:rPr lang="en" sz="1000" dirty="0">
                          <a:solidFill>
                            <a:srgbClr val="434343"/>
                          </a:solidFill>
                        </a:rPr>
                        <a:t>2021-04-25 16:44:16.0007</a:t>
                      </a:r>
                      <a:endParaRPr sz="1000" dirty="0">
                        <a:solidFill>
                          <a:srgbClr val="434343"/>
                        </a:solidFill>
                      </a:endParaRPr>
                    </a:p>
                  </a:txBody>
                  <a:tcPr marL="28575" marR="28575" marT="19050" marB="19050" anchor="b">
                    <a:lnL w="9475" cap="flat" cmpd="sng">
                      <a:solidFill>
                        <a:srgbClr val="CCCCCC"/>
                      </a:solidFill>
                      <a:prstDash val="solid"/>
                      <a:round/>
                      <a:headEnd type="none" w="sm" len="sm"/>
                      <a:tailEnd type="none" w="sm" len="sm"/>
                    </a:lnL>
                    <a:lnR w="9475" cap="flat" cmpd="sng">
                      <a:solidFill>
                        <a:srgbClr val="CCCCCC"/>
                      </a:solidFill>
                      <a:prstDash val="solid"/>
                      <a:round/>
                      <a:headEnd type="none" w="sm" len="sm"/>
                      <a:tailEnd type="none" w="sm" len="sm"/>
                    </a:lnR>
                    <a:lnT w="9475" cap="flat" cmpd="sng">
                      <a:solidFill>
                        <a:srgbClr val="CCCCCC"/>
                      </a:solidFill>
                      <a:prstDash val="solid"/>
                      <a:round/>
                      <a:headEnd type="none" w="sm" len="sm"/>
                      <a:tailEnd type="none" w="sm" len="sm"/>
                    </a:lnT>
                    <a:lnB w="947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dirty="0">
                          <a:solidFill>
                            <a:srgbClr val="434343"/>
                          </a:solidFill>
                        </a:rPr>
                        <a:t>Green Button Pressed</a:t>
                      </a:r>
                      <a:endParaRPr sz="1000" dirty="0">
                        <a:solidFill>
                          <a:srgbClr val="434343"/>
                        </a:solidFill>
                      </a:endParaRPr>
                    </a:p>
                  </a:txBody>
                  <a:tcPr marL="28575" marR="28575" marT="19050" marB="19050" anchor="b">
                    <a:lnL w="9475" cap="flat" cmpd="sng">
                      <a:solidFill>
                        <a:srgbClr val="CCCCCC"/>
                      </a:solidFill>
                      <a:prstDash val="solid"/>
                      <a:round/>
                      <a:headEnd type="none" w="sm" len="sm"/>
                      <a:tailEnd type="none" w="sm" len="sm"/>
                    </a:lnL>
                    <a:lnR w="28575" cap="flat" cmpd="sng">
                      <a:solidFill>
                        <a:srgbClr val="000000"/>
                      </a:solidFill>
                      <a:prstDash val="solid"/>
                      <a:round/>
                      <a:headEnd type="none" w="sm" len="sm"/>
                      <a:tailEnd type="none" w="sm" len="sm"/>
                    </a:lnR>
                    <a:lnT w="9475" cap="flat" cmpd="sng">
                      <a:solidFill>
                        <a:srgbClr val="CCCCCC"/>
                      </a:solidFill>
                      <a:prstDash val="solid"/>
                      <a:round/>
                      <a:headEnd type="none" w="sm" len="sm"/>
                      <a:tailEnd type="none" w="sm" len="sm"/>
                    </a:lnT>
                    <a:lnB w="9475" cap="flat" cmpd="sng">
                      <a:solidFill>
                        <a:srgbClr val="CCCCCC"/>
                      </a:solidFill>
                      <a:prstDash val="solid"/>
                      <a:round/>
                      <a:headEnd type="none" w="sm" len="sm"/>
                      <a:tailEnd type="none" w="sm" len="sm"/>
                    </a:lnB>
                    <a:solidFill>
                      <a:srgbClr val="6AA84F"/>
                    </a:solidFill>
                  </a:tcPr>
                </a:tc>
                <a:tc vMerge="1">
                  <a:txBody>
                    <a:bodyPr/>
                    <a:lstStyle/>
                    <a:p>
                      <a:endParaRPr lang="en-US"/>
                    </a:p>
                  </a:txBody>
                  <a:tcPr/>
                </a:tc>
                <a:extLst>
                  <a:ext uri="{0D108BD9-81ED-4DB2-BD59-A6C34878D82A}">
                    <a16:rowId xmlns:a16="http://schemas.microsoft.com/office/drawing/2014/main" val="10010"/>
                  </a:ext>
                </a:extLst>
              </a:tr>
              <a:tr h="200025">
                <a:tc>
                  <a:txBody>
                    <a:bodyPr/>
                    <a:lstStyle/>
                    <a:p>
                      <a:pPr marL="0" lvl="0" indent="0" algn="l" rtl="0">
                        <a:spcBef>
                          <a:spcPts val="0"/>
                        </a:spcBef>
                        <a:spcAft>
                          <a:spcPts val="0"/>
                        </a:spcAft>
                        <a:buNone/>
                      </a:pPr>
                      <a:endParaRPr/>
                    </a:p>
                  </a:txBody>
                  <a:tcPr marL="28575" marR="28575" marT="19050" marB="19050" anchor="b">
                    <a:lnL w="9475" cap="flat" cmpd="sng">
                      <a:solidFill>
                        <a:srgbClr val="CCCCCC"/>
                      </a:solidFill>
                      <a:prstDash val="solid"/>
                      <a:round/>
                      <a:headEnd type="none" w="sm" len="sm"/>
                      <a:tailEnd type="none" w="sm" len="sm"/>
                    </a:lnL>
                    <a:lnR w="9475" cap="flat" cmpd="sng">
                      <a:solidFill>
                        <a:srgbClr val="CCCCCC"/>
                      </a:solidFill>
                      <a:prstDash val="solid"/>
                      <a:round/>
                      <a:headEnd type="none" w="sm" len="sm"/>
                      <a:tailEnd type="none" w="sm" len="sm"/>
                    </a:lnR>
                    <a:lnT w="9475" cap="flat" cmpd="sng">
                      <a:solidFill>
                        <a:srgbClr val="CCCCCC"/>
                      </a:solidFill>
                      <a:prstDash val="solid"/>
                      <a:round/>
                      <a:headEnd type="none" w="sm" len="sm"/>
                      <a:tailEnd type="none" w="sm" len="sm"/>
                    </a:lnT>
                    <a:lnB w="947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28575" marR="28575" marT="19050" marB="19050" anchor="b">
                    <a:lnL w="9475" cap="flat" cmpd="sng">
                      <a:solidFill>
                        <a:srgbClr val="CCCCCC"/>
                      </a:solidFill>
                      <a:prstDash val="solid"/>
                      <a:round/>
                      <a:headEnd type="none" w="sm" len="sm"/>
                      <a:tailEnd type="none" w="sm" len="sm"/>
                    </a:lnL>
                    <a:lnR w="28575" cap="flat" cmpd="sng">
                      <a:solidFill>
                        <a:srgbClr val="000000"/>
                      </a:solidFill>
                      <a:prstDash val="solid"/>
                      <a:round/>
                      <a:headEnd type="none" w="sm" len="sm"/>
                      <a:tailEnd type="none" w="sm" len="sm"/>
                    </a:lnR>
                    <a:lnT w="9475" cap="flat" cmpd="sng">
                      <a:solidFill>
                        <a:srgbClr val="CCCCCC"/>
                      </a:solidFill>
                      <a:prstDash val="solid"/>
                      <a:round/>
                      <a:headEnd type="none" w="sm" len="sm"/>
                      <a:tailEnd type="none" w="sm" len="sm"/>
                    </a:lnT>
                    <a:lnB w="9475" cap="flat" cmpd="sng">
                      <a:solidFill>
                        <a:srgbClr val="CCCCCC"/>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11"/>
                  </a:ext>
                </a:extLst>
              </a:tr>
            </a:tbl>
          </a:graphicData>
        </a:graphic>
      </p:graphicFrame>
      <p:pic>
        <p:nvPicPr>
          <p:cNvPr id="2" name="Audio 1">
            <a:hlinkClick r:id="" action="ppaction://media"/>
            <a:extLst>
              <a:ext uri="{FF2B5EF4-FFF2-40B4-BE49-F238E27FC236}">
                <a16:creationId xmlns:a16="http://schemas.microsoft.com/office/drawing/2014/main" id="{D05ADCB2-EECE-4A15-AB86-1796CA23B8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46863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5195"/>
    </mc:Choice>
    <mc:Fallback>
      <p:transition spd="slow" advTm="45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29"/>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Future Work</a:t>
            </a:r>
            <a:endParaRPr/>
          </a:p>
        </p:txBody>
      </p:sp>
      <p:sp>
        <p:nvSpPr>
          <p:cNvPr id="287" name="Google Shape;287;p29"/>
          <p:cNvSpPr txBox="1">
            <a:spLocks noGrp="1"/>
          </p:cNvSpPr>
          <p:nvPr>
            <p:ph type="body" idx="1"/>
          </p:nvPr>
        </p:nvSpPr>
        <p:spPr>
          <a:xfrm>
            <a:off x="311700" y="1229875"/>
            <a:ext cx="8520600" cy="3339000"/>
          </a:xfrm>
          <a:prstGeom prst="rect">
            <a:avLst/>
          </a:prstGeom>
        </p:spPr>
        <p:txBody>
          <a:bodyPr spcFirstLastPara="1" wrap="square" lIns="91425" tIns="91425" rIns="91425" bIns="91425" anchor="ctr" anchorCtr="0">
            <a:noAutofit/>
          </a:bodyPr>
          <a:lstStyle/>
          <a:p>
            <a:pPr marL="457200" lvl="0" indent="-342900" algn="l" rtl="0">
              <a:lnSpc>
                <a:spcPct val="150000"/>
              </a:lnSpc>
              <a:spcBef>
                <a:spcPts val="0"/>
              </a:spcBef>
              <a:spcAft>
                <a:spcPts val="0"/>
              </a:spcAft>
              <a:buSzPts val="1800"/>
              <a:buChar char="●"/>
            </a:pPr>
            <a:r>
              <a:rPr lang="en"/>
              <a:t>Design the circuit to use the sub-second RTCs</a:t>
            </a:r>
            <a:endParaRPr/>
          </a:p>
          <a:p>
            <a:pPr marL="914400" lvl="1" indent="-317500" algn="l" rtl="0">
              <a:lnSpc>
                <a:spcPct val="150000"/>
              </a:lnSpc>
              <a:spcBef>
                <a:spcPts val="0"/>
              </a:spcBef>
              <a:spcAft>
                <a:spcPts val="0"/>
              </a:spcAft>
              <a:buSzPts val="1400"/>
              <a:buChar char="○"/>
            </a:pPr>
            <a:r>
              <a:rPr lang="en"/>
              <a:t>RTCs continue tracking time even if there is a lapse in internet</a:t>
            </a:r>
            <a:endParaRPr/>
          </a:p>
          <a:p>
            <a:pPr marL="457200" lvl="0" indent="-342900" algn="l" rtl="0">
              <a:lnSpc>
                <a:spcPct val="150000"/>
              </a:lnSpc>
              <a:spcBef>
                <a:spcPts val="0"/>
              </a:spcBef>
              <a:spcAft>
                <a:spcPts val="0"/>
              </a:spcAft>
              <a:buSzPts val="1800"/>
              <a:buChar char="●"/>
            </a:pPr>
            <a:r>
              <a:rPr lang="en"/>
              <a:t>FPGAs or Raspberry Pi could provide a better platform than microcontrollers</a:t>
            </a:r>
            <a:endParaRPr/>
          </a:p>
          <a:p>
            <a:pPr marL="457200" lvl="0" indent="-342900" algn="l" rtl="0">
              <a:lnSpc>
                <a:spcPct val="150000"/>
              </a:lnSpc>
              <a:spcBef>
                <a:spcPts val="0"/>
              </a:spcBef>
              <a:spcAft>
                <a:spcPts val="0"/>
              </a:spcAft>
              <a:buSzPts val="1800"/>
              <a:buChar char="●"/>
            </a:pPr>
            <a:r>
              <a:rPr lang="en"/>
              <a:t>Additional sensors/alternate use cases</a:t>
            </a:r>
            <a:endParaRPr/>
          </a:p>
          <a:p>
            <a:pPr marL="457200" lvl="0" indent="-342900" algn="l" rtl="0">
              <a:lnSpc>
                <a:spcPct val="150000"/>
              </a:lnSpc>
              <a:spcBef>
                <a:spcPts val="0"/>
              </a:spcBef>
              <a:spcAft>
                <a:spcPts val="0"/>
              </a:spcAft>
              <a:buSzPts val="1800"/>
              <a:buChar char="●"/>
            </a:pPr>
            <a:r>
              <a:rPr lang="en"/>
              <a:t>Creating a compact kit that meets the goal of ease of setup</a:t>
            </a:r>
            <a:endParaRPr/>
          </a:p>
        </p:txBody>
      </p:sp>
      <p:sp>
        <p:nvSpPr>
          <p:cNvPr id="288" name="Google Shape;288;p29"/>
          <p:cNvSpPr txBox="1">
            <a:spLocks noGrp="1"/>
          </p:cNvSpPr>
          <p:nvPr>
            <p:ph type="sldNum" idx="12"/>
          </p:nvPr>
        </p:nvSpPr>
        <p:spPr>
          <a:xfrm>
            <a:off x="8305598" y="4651200"/>
            <a:ext cx="7035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17</a:t>
            </a:fld>
            <a:endParaRPr/>
          </a:p>
        </p:txBody>
      </p:sp>
      <p:pic>
        <p:nvPicPr>
          <p:cNvPr id="2" name="Audio 1">
            <a:hlinkClick r:id="" action="ppaction://media"/>
            <a:extLst>
              <a:ext uri="{FF2B5EF4-FFF2-40B4-BE49-F238E27FC236}">
                <a16:creationId xmlns:a16="http://schemas.microsoft.com/office/drawing/2014/main" id="{FF46C400-A53E-4AD4-BFCF-FA680BE485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46863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4019"/>
    </mc:Choice>
    <mc:Fallback>
      <p:transition spd="slow" advTm="24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30"/>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Summary</a:t>
            </a:r>
            <a:endParaRPr/>
          </a:p>
        </p:txBody>
      </p:sp>
      <p:sp>
        <p:nvSpPr>
          <p:cNvPr id="294" name="Google Shape;294;p30"/>
          <p:cNvSpPr txBox="1">
            <a:spLocks noGrp="1"/>
          </p:cNvSpPr>
          <p:nvPr>
            <p:ph type="body" idx="1"/>
          </p:nvPr>
        </p:nvSpPr>
        <p:spPr>
          <a:xfrm>
            <a:off x="311700" y="1229875"/>
            <a:ext cx="8520600" cy="3339000"/>
          </a:xfrm>
          <a:prstGeom prst="rect">
            <a:avLst/>
          </a:prstGeom>
        </p:spPr>
        <p:txBody>
          <a:bodyPr spcFirstLastPara="1" wrap="square" lIns="91425" tIns="91425" rIns="91425" bIns="91425" anchor="ctr" anchorCtr="0">
            <a:noAutofit/>
          </a:bodyPr>
          <a:lstStyle/>
          <a:p>
            <a:pPr marL="457200" lvl="0" indent="-342900" algn="l" rtl="0">
              <a:lnSpc>
                <a:spcPct val="200000"/>
              </a:lnSpc>
              <a:spcBef>
                <a:spcPts val="0"/>
              </a:spcBef>
              <a:spcAft>
                <a:spcPts val="0"/>
              </a:spcAft>
              <a:buSzPts val="1800"/>
              <a:buChar char="●"/>
            </a:pPr>
            <a:r>
              <a:rPr lang="en"/>
              <a:t>Performing research remotely</a:t>
            </a:r>
            <a:endParaRPr/>
          </a:p>
          <a:p>
            <a:pPr marL="457200" lvl="0" indent="-342900" algn="l" rtl="0">
              <a:lnSpc>
                <a:spcPct val="200000"/>
              </a:lnSpc>
              <a:spcBef>
                <a:spcPts val="0"/>
              </a:spcBef>
              <a:spcAft>
                <a:spcPts val="0"/>
              </a:spcAft>
              <a:buSzPts val="1800"/>
              <a:buChar char="●"/>
            </a:pPr>
            <a:r>
              <a:rPr lang="en"/>
              <a:t>Benefits even after the pandemic</a:t>
            </a:r>
            <a:endParaRPr/>
          </a:p>
        </p:txBody>
      </p:sp>
      <p:sp>
        <p:nvSpPr>
          <p:cNvPr id="295" name="Google Shape;295;p30"/>
          <p:cNvSpPr txBox="1">
            <a:spLocks noGrp="1"/>
          </p:cNvSpPr>
          <p:nvPr>
            <p:ph type="sldNum" idx="12"/>
          </p:nvPr>
        </p:nvSpPr>
        <p:spPr>
          <a:xfrm>
            <a:off x="8305598" y="4651200"/>
            <a:ext cx="7035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18</a:t>
            </a:fld>
            <a:endParaRPr/>
          </a:p>
        </p:txBody>
      </p:sp>
      <p:pic>
        <p:nvPicPr>
          <p:cNvPr id="2" name="Audio 1">
            <a:hlinkClick r:id="" action="ppaction://media"/>
            <a:extLst>
              <a:ext uri="{FF2B5EF4-FFF2-40B4-BE49-F238E27FC236}">
                <a16:creationId xmlns:a16="http://schemas.microsoft.com/office/drawing/2014/main" id="{85FBF215-25FA-4F74-AB15-6EBDABCF8B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46863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7362"/>
    </mc:Choice>
    <mc:Fallback>
      <p:transition spd="slow" advTm="17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31"/>
          <p:cNvSpPr txBox="1">
            <a:spLocks noGrp="1"/>
          </p:cNvSpPr>
          <p:nvPr>
            <p:ph type="title"/>
          </p:nvPr>
        </p:nvSpPr>
        <p:spPr>
          <a:xfrm>
            <a:off x="311700" y="1256050"/>
            <a:ext cx="8520600" cy="2030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Questions?</a:t>
            </a:r>
            <a:endParaRPr/>
          </a:p>
        </p:txBody>
      </p:sp>
      <p:sp>
        <p:nvSpPr>
          <p:cNvPr id="301" name="Google Shape;301;p31"/>
          <p:cNvSpPr txBox="1">
            <a:spLocks noGrp="1"/>
          </p:cNvSpPr>
          <p:nvPr>
            <p:ph type="sldNum" idx="12"/>
          </p:nvPr>
        </p:nvSpPr>
        <p:spPr>
          <a:xfrm>
            <a:off x="8281723" y="4651200"/>
            <a:ext cx="7275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19</a:t>
            </a:fld>
            <a:endParaRPr/>
          </a:p>
        </p:txBody>
      </p:sp>
      <p:sp>
        <p:nvSpPr>
          <p:cNvPr id="302" name="Google Shape;302;p31"/>
          <p:cNvSpPr txBox="1">
            <a:spLocks noGrp="1"/>
          </p:cNvSpPr>
          <p:nvPr>
            <p:ph type="body" idx="1"/>
          </p:nvPr>
        </p:nvSpPr>
        <p:spPr>
          <a:xfrm>
            <a:off x="311700" y="3369225"/>
            <a:ext cx="8520600" cy="1281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endParaRPr/>
          </a:p>
        </p:txBody>
      </p:sp>
      <p:pic>
        <p:nvPicPr>
          <p:cNvPr id="2" name="Audio 1">
            <a:hlinkClick r:id="" action="ppaction://media"/>
            <a:extLst>
              <a:ext uri="{FF2B5EF4-FFF2-40B4-BE49-F238E27FC236}">
                <a16:creationId xmlns:a16="http://schemas.microsoft.com/office/drawing/2014/main" id="{EB96A5DC-553E-406E-9115-B040A1FC3B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46863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418"/>
    </mc:Choice>
    <mc:Fallback>
      <p:transition spd="slow" advTm="6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Motivations</a:t>
            </a:r>
            <a:endParaRPr/>
          </a:p>
        </p:txBody>
      </p:sp>
      <p:sp>
        <p:nvSpPr>
          <p:cNvPr id="93" name="Google Shape;93;p14"/>
          <p:cNvSpPr txBox="1">
            <a:spLocks noGrp="1"/>
          </p:cNvSpPr>
          <p:nvPr>
            <p:ph type="body" idx="1"/>
          </p:nvPr>
        </p:nvSpPr>
        <p:spPr>
          <a:xfrm>
            <a:off x="311700" y="1229875"/>
            <a:ext cx="8520600" cy="3339000"/>
          </a:xfrm>
          <a:prstGeom prst="rect">
            <a:avLst/>
          </a:prstGeom>
        </p:spPr>
        <p:txBody>
          <a:bodyPr spcFirstLastPara="1" wrap="square" lIns="91425" tIns="91425" rIns="91425" bIns="91425" anchor="ctr" anchorCtr="0">
            <a:noAutofit/>
          </a:bodyPr>
          <a:lstStyle/>
          <a:p>
            <a:pPr marL="457200" lvl="0" indent="-342900" algn="l" rtl="0">
              <a:lnSpc>
                <a:spcPct val="200000"/>
              </a:lnSpc>
              <a:spcBef>
                <a:spcPts val="0"/>
              </a:spcBef>
              <a:spcAft>
                <a:spcPts val="0"/>
              </a:spcAft>
              <a:buSzPts val="1800"/>
              <a:buChar char="●"/>
            </a:pPr>
            <a:r>
              <a:rPr lang="en" dirty="0"/>
              <a:t>COVID-19 impacts research</a:t>
            </a:r>
            <a:endParaRPr dirty="0"/>
          </a:p>
          <a:p>
            <a:pPr marL="457200" lvl="0" indent="-342900" algn="l" rtl="0">
              <a:lnSpc>
                <a:spcPct val="200000"/>
              </a:lnSpc>
              <a:spcBef>
                <a:spcPts val="0"/>
              </a:spcBef>
              <a:spcAft>
                <a:spcPts val="0"/>
              </a:spcAft>
              <a:buSzPts val="1800"/>
              <a:buChar char="●"/>
            </a:pPr>
            <a:r>
              <a:rPr lang="en" dirty="0"/>
              <a:t>Performing research remotely</a:t>
            </a:r>
            <a:endParaRPr dirty="0"/>
          </a:p>
          <a:p>
            <a:pPr marL="457200" lvl="0" indent="-342900" algn="l" rtl="0">
              <a:lnSpc>
                <a:spcPct val="200000"/>
              </a:lnSpc>
              <a:spcBef>
                <a:spcPts val="0"/>
              </a:spcBef>
              <a:spcAft>
                <a:spcPts val="0"/>
              </a:spcAft>
              <a:buSzPts val="1800"/>
              <a:buChar char="●"/>
            </a:pPr>
            <a:r>
              <a:rPr lang="en" dirty="0"/>
              <a:t>Benefits even after the pandemic</a:t>
            </a:r>
            <a:endParaRPr dirty="0"/>
          </a:p>
          <a:p>
            <a:pPr marL="457200" lvl="0" indent="-342900" algn="l" rtl="0">
              <a:lnSpc>
                <a:spcPct val="200000"/>
              </a:lnSpc>
              <a:spcBef>
                <a:spcPts val="0"/>
              </a:spcBef>
              <a:spcAft>
                <a:spcPts val="0"/>
              </a:spcAft>
              <a:buSzPts val="1800"/>
              <a:buChar char="●"/>
            </a:pPr>
            <a:r>
              <a:rPr lang="en" dirty="0"/>
              <a:t>What can be done?</a:t>
            </a:r>
            <a:endParaRPr dirty="0"/>
          </a:p>
        </p:txBody>
      </p:sp>
      <p:sp>
        <p:nvSpPr>
          <p:cNvPr id="94" name="Google Shape;94;p14"/>
          <p:cNvSpPr txBox="1">
            <a:spLocks noGrp="1"/>
          </p:cNvSpPr>
          <p:nvPr>
            <p:ph type="sldNum" idx="12"/>
          </p:nvPr>
        </p:nvSpPr>
        <p:spPr>
          <a:xfrm>
            <a:off x="8305598" y="4651200"/>
            <a:ext cx="7035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2500"/>
              <a:t>2</a:t>
            </a:fld>
            <a:endParaRPr sz="2600"/>
          </a:p>
        </p:txBody>
      </p:sp>
      <p:pic>
        <p:nvPicPr>
          <p:cNvPr id="4" name="Audio 3">
            <a:hlinkClick r:id="" action="ppaction://media"/>
            <a:extLst>
              <a:ext uri="{FF2B5EF4-FFF2-40B4-BE49-F238E27FC236}">
                <a16:creationId xmlns:a16="http://schemas.microsoft.com/office/drawing/2014/main" id="{1CAAB99F-DAC6-4257-90D4-911687CBFD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46863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5405"/>
    </mc:Choice>
    <mc:Fallback>
      <p:transition spd="slow" advTm="45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32"/>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References</a:t>
            </a:r>
            <a:endParaRPr/>
          </a:p>
        </p:txBody>
      </p:sp>
      <p:sp>
        <p:nvSpPr>
          <p:cNvPr id="308" name="Google Shape;308;p32"/>
          <p:cNvSpPr txBox="1">
            <a:spLocks noGrp="1"/>
          </p:cNvSpPr>
          <p:nvPr>
            <p:ph type="sldNum" idx="12"/>
          </p:nvPr>
        </p:nvSpPr>
        <p:spPr>
          <a:xfrm>
            <a:off x="8293673" y="4651200"/>
            <a:ext cx="7155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20</a:t>
            </a:fld>
            <a:endParaRPr/>
          </a:p>
        </p:txBody>
      </p:sp>
      <p:sp>
        <p:nvSpPr>
          <p:cNvPr id="309" name="Google Shape;309;p32"/>
          <p:cNvSpPr txBox="1"/>
          <p:nvPr/>
        </p:nvSpPr>
        <p:spPr>
          <a:xfrm>
            <a:off x="311700" y="1017800"/>
            <a:ext cx="7916100" cy="8313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Roboto"/>
              <a:buChar char="●"/>
            </a:pPr>
            <a:r>
              <a:rPr lang="en" u="sng" dirty="0">
                <a:solidFill>
                  <a:schemeClr val="hlink"/>
                </a:solidFill>
                <a:latin typeface="Roboto"/>
                <a:ea typeface="Roboto"/>
                <a:cs typeface="Roboto"/>
                <a:sym typeface="Roboto"/>
                <a:hlinkClick r:id="rId3"/>
              </a:rPr>
              <a:t>https://datasheets.maximintegrated.com/en/ds/DS3231.pdf</a:t>
            </a:r>
            <a:endParaRPr dirty="0">
              <a:latin typeface="Roboto"/>
              <a:ea typeface="Roboto"/>
              <a:cs typeface="Roboto"/>
              <a:sym typeface="Roboto"/>
            </a:endParaRPr>
          </a:p>
          <a:p>
            <a:pPr marL="457200" lvl="0" indent="-317500" algn="l" rtl="0">
              <a:spcBef>
                <a:spcPts val="0"/>
              </a:spcBef>
              <a:spcAft>
                <a:spcPts val="0"/>
              </a:spcAft>
              <a:buSzPts val="1400"/>
              <a:buFont typeface="Roboto"/>
              <a:buChar char="●"/>
            </a:pPr>
            <a:r>
              <a:rPr lang="en" u="sng" dirty="0">
                <a:solidFill>
                  <a:schemeClr val="hlink"/>
                </a:solidFill>
                <a:latin typeface="Roboto"/>
                <a:ea typeface="Roboto"/>
                <a:cs typeface="Roboto"/>
                <a:sym typeface="Roboto"/>
                <a:hlinkClick r:id="rId4"/>
              </a:rPr>
              <a:t>https://en.wikipedia.org/wiki/Simon_(game)</a:t>
            </a:r>
            <a:endParaRPr dirty="0">
              <a:latin typeface="Roboto"/>
              <a:ea typeface="Roboto"/>
              <a:cs typeface="Roboto"/>
              <a:sym typeface="Roboto"/>
            </a:endParaRPr>
          </a:p>
          <a:p>
            <a:pPr marL="457200" lvl="0" indent="-317500" algn="l" rtl="0">
              <a:spcBef>
                <a:spcPts val="0"/>
              </a:spcBef>
              <a:spcAft>
                <a:spcPts val="0"/>
              </a:spcAft>
              <a:buSzPts val="1400"/>
              <a:buFont typeface="Roboto"/>
              <a:buChar char="●"/>
            </a:pPr>
            <a:endParaRPr dirty="0">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5"/>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Project Goal</a:t>
            </a:r>
            <a:endParaRPr/>
          </a:p>
        </p:txBody>
      </p:sp>
      <p:sp>
        <p:nvSpPr>
          <p:cNvPr id="100" name="Google Shape;100;p15"/>
          <p:cNvSpPr txBox="1">
            <a:spLocks noGrp="1"/>
          </p:cNvSpPr>
          <p:nvPr>
            <p:ph type="body" idx="1"/>
          </p:nvPr>
        </p:nvSpPr>
        <p:spPr>
          <a:xfrm>
            <a:off x="311700" y="1229875"/>
            <a:ext cx="8520600" cy="3339000"/>
          </a:xfrm>
          <a:prstGeom prst="rect">
            <a:avLst/>
          </a:prstGeom>
        </p:spPr>
        <p:txBody>
          <a:bodyPr spcFirstLastPara="1" wrap="square" lIns="91425" tIns="91425" rIns="91425" bIns="91425" anchor="ctr" anchorCtr="0">
            <a:noAutofit/>
          </a:bodyPr>
          <a:lstStyle/>
          <a:p>
            <a:pPr marL="457200" lvl="0" indent="-342900" algn="l" rtl="0">
              <a:lnSpc>
                <a:spcPct val="200000"/>
              </a:lnSpc>
              <a:spcBef>
                <a:spcPts val="0"/>
              </a:spcBef>
              <a:spcAft>
                <a:spcPts val="0"/>
              </a:spcAft>
              <a:buSzPts val="1800"/>
              <a:buChar char="●"/>
            </a:pPr>
            <a:r>
              <a:rPr lang="en"/>
              <a:t>Design a prototype for a kit to be sent to research participants for remote experiments</a:t>
            </a:r>
            <a:endParaRPr/>
          </a:p>
          <a:p>
            <a:pPr marL="914400" lvl="1" indent="-317500" algn="l" rtl="0">
              <a:lnSpc>
                <a:spcPct val="200000"/>
              </a:lnSpc>
              <a:spcBef>
                <a:spcPts val="0"/>
              </a:spcBef>
              <a:spcAft>
                <a:spcPts val="0"/>
              </a:spcAft>
              <a:buSzPts val="1400"/>
              <a:buChar char="○"/>
            </a:pPr>
            <a:r>
              <a:rPr lang="en"/>
              <a:t>Collect data from sensors in the kit</a:t>
            </a:r>
            <a:endParaRPr/>
          </a:p>
          <a:p>
            <a:pPr marL="914400" lvl="1" indent="-317500" algn="l" rtl="0">
              <a:lnSpc>
                <a:spcPct val="200000"/>
              </a:lnSpc>
              <a:spcBef>
                <a:spcPts val="0"/>
              </a:spcBef>
              <a:spcAft>
                <a:spcPts val="0"/>
              </a:spcAft>
              <a:buSzPts val="1400"/>
              <a:buChar char="○"/>
            </a:pPr>
            <a:r>
              <a:rPr lang="en"/>
              <a:t>Be able to synchronize time between two such kits</a:t>
            </a:r>
            <a:endParaRPr/>
          </a:p>
          <a:p>
            <a:pPr marL="914400" lvl="1" indent="-317500" algn="l" rtl="0">
              <a:lnSpc>
                <a:spcPct val="200000"/>
              </a:lnSpc>
              <a:spcBef>
                <a:spcPts val="0"/>
              </a:spcBef>
              <a:spcAft>
                <a:spcPts val="0"/>
              </a:spcAft>
              <a:buSzPts val="1400"/>
              <a:buChar char="○"/>
            </a:pPr>
            <a:r>
              <a:rPr lang="en"/>
              <a:t>Should be easy for participants to set up the kit</a:t>
            </a:r>
            <a:endParaRPr/>
          </a:p>
        </p:txBody>
      </p:sp>
      <p:sp>
        <p:nvSpPr>
          <p:cNvPr id="101" name="Google Shape;101;p15"/>
          <p:cNvSpPr txBox="1">
            <a:spLocks noGrp="1"/>
          </p:cNvSpPr>
          <p:nvPr>
            <p:ph type="sldNum" idx="12"/>
          </p:nvPr>
        </p:nvSpPr>
        <p:spPr>
          <a:xfrm>
            <a:off x="8305598" y="4651200"/>
            <a:ext cx="7035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2600"/>
              <a:t>3</a:t>
            </a:fld>
            <a:endParaRPr sz="2600"/>
          </a:p>
        </p:txBody>
      </p:sp>
      <p:pic>
        <p:nvPicPr>
          <p:cNvPr id="3" name="Audio 2">
            <a:hlinkClick r:id="" action="ppaction://media"/>
            <a:extLst>
              <a:ext uri="{FF2B5EF4-FFF2-40B4-BE49-F238E27FC236}">
                <a16:creationId xmlns:a16="http://schemas.microsoft.com/office/drawing/2014/main" id="{68DD87BD-41B0-470A-AB47-08B4368CE7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46863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7664"/>
    </mc:Choice>
    <mc:Fallback>
      <p:transition spd="slow" advTm="27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6"/>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Basic Block Diagram of Kit</a:t>
            </a:r>
            <a:endParaRPr/>
          </a:p>
        </p:txBody>
      </p:sp>
      <p:pic>
        <p:nvPicPr>
          <p:cNvPr id="107" name="Google Shape;107;p16"/>
          <p:cNvPicPr preferRelativeResize="0"/>
          <p:nvPr/>
        </p:nvPicPr>
        <p:blipFill rotWithShape="1">
          <a:blip r:embed="rId5">
            <a:alphaModFix/>
          </a:blip>
          <a:srcRect/>
          <a:stretch/>
        </p:blipFill>
        <p:spPr>
          <a:xfrm>
            <a:off x="1041400" y="1081300"/>
            <a:ext cx="5094533" cy="3820900"/>
          </a:xfrm>
          <a:prstGeom prst="rect">
            <a:avLst/>
          </a:prstGeom>
          <a:noFill/>
          <a:ln>
            <a:noFill/>
          </a:ln>
        </p:spPr>
      </p:pic>
      <p:sp>
        <p:nvSpPr>
          <p:cNvPr id="108" name="Google Shape;108;p16"/>
          <p:cNvSpPr/>
          <p:nvPr/>
        </p:nvSpPr>
        <p:spPr>
          <a:xfrm>
            <a:off x="1203475" y="2045350"/>
            <a:ext cx="3632100" cy="2730300"/>
          </a:xfrm>
          <a:prstGeom prst="rect">
            <a:avLst/>
          </a:prstGeom>
          <a:noFill/>
          <a:ln w="28575" cap="flat" cmpd="sng">
            <a:solidFill>
              <a:schemeClr val="accent4"/>
            </a:solidFill>
            <a:prstDash val="lgDash"/>
            <a:round/>
            <a:headEnd type="none" w="sm" len="sm"/>
            <a:tailEnd type="none" w="sm" len="sm"/>
          </a:ln>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accent4"/>
                </a:solidFill>
              </a:rPr>
              <a:t>Project</a:t>
            </a:r>
            <a:endParaRPr>
              <a:solidFill>
                <a:schemeClr val="accent4"/>
              </a:solidFill>
            </a:endParaRPr>
          </a:p>
        </p:txBody>
      </p:sp>
      <p:sp>
        <p:nvSpPr>
          <p:cNvPr id="109" name="Google Shape;109;p16"/>
          <p:cNvSpPr txBox="1">
            <a:spLocks noGrp="1"/>
          </p:cNvSpPr>
          <p:nvPr>
            <p:ph type="sldNum" idx="12"/>
          </p:nvPr>
        </p:nvSpPr>
        <p:spPr>
          <a:xfrm>
            <a:off x="8305598" y="4651200"/>
            <a:ext cx="7035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a:t>
            </a:fld>
            <a:endParaRPr/>
          </a:p>
        </p:txBody>
      </p:sp>
      <p:pic>
        <p:nvPicPr>
          <p:cNvPr id="2" name="Audio 1">
            <a:hlinkClick r:id="" action="ppaction://media"/>
            <a:extLst>
              <a:ext uri="{FF2B5EF4-FFF2-40B4-BE49-F238E27FC236}">
                <a16:creationId xmlns:a16="http://schemas.microsoft.com/office/drawing/2014/main" id="{FD4EDF4D-C3A6-4333-AEBB-D7E3081D15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46863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683"/>
    </mc:Choice>
    <mc:Fallback>
      <p:transition spd="slow" advTm="306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7"/>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Hardware Setup</a:t>
            </a:r>
            <a:endParaRPr/>
          </a:p>
        </p:txBody>
      </p:sp>
      <p:sp>
        <p:nvSpPr>
          <p:cNvPr id="115" name="Google Shape;115;p17"/>
          <p:cNvSpPr txBox="1">
            <a:spLocks noGrp="1"/>
          </p:cNvSpPr>
          <p:nvPr>
            <p:ph type="sldNum" idx="12"/>
          </p:nvPr>
        </p:nvSpPr>
        <p:spPr>
          <a:xfrm>
            <a:off x="8305598" y="4651200"/>
            <a:ext cx="7035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a:t>
            </a:fld>
            <a:endParaRPr/>
          </a:p>
        </p:txBody>
      </p:sp>
      <p:pic>
        <p:nvPicPr>
          <p:cNvPr id="116" name="Google Shape;116;p17"/>
          <p:cNvPicPr preferRelativeResize="0"/>
          <p:nvPr/>
        </p:nvPicPr>
        <p:blipFill>
          <a:blip r:embed="rId5">
            <a:alphaModFix/>
          </a:blip>
          <a:stretch>
            <a:fillRect/>
          </a:stretch>
        </p:blipFill>
        <p:spPr>
          <a:xfrm>
            <a:off x="152400" y="1170200"/>
            <a:ext cx="4419600" cy="3173100"/>
          </a:xfrm>
          <a:prstGeom prst="roundRect">
            <a:avLst>
              <a:gd name="adj" fmla="val 16667"/>
            </a:avLst>
          </a:prstGeom>
          <a:noFill/>
          <a:ln>
            <a:noFill/>
          </a:ln>
        </p:spPr>
      </p:pic>
      <p:pic>
        <p:nvPicPr>
          <p:cNvPr id="117" name="Google Shape;117;p17"/>
          <p:cNvPicPr preferRelativeResize="0"/>
          <p:nvPr/>
        </p:nvPicPr>
        <p:blipFill>
          <a:blip r:embed="rId6">
            <a:alphaModFix/>
          </a:blip>
          <a:stretch>
            <a:fillRect/>
          </a:stretch>
        </p:blipFill>
        <p:spPr>
          <a:xfrm>
            <a:off x="5119799" y="1611000"/>
            <a:ext cx="3420900" cy="3173100"/>
          </a:xfrm>
          <a:prstGeom prst="roundRect">
            <a:avLst>
              <a:gd name="adj" fmla="val 16667"/>
            </a:avLst>
          </a:prstGeom>
          <a:noFill/>
          <a:ln>
            <a:noFill/>
          </a:ln>
        </p:spPr>
      </p:pic>
      <p:pic>
        <p:nvPicPr>
          <p:cNvPr id="2" name="Audio 1">
            <a:hlinkClick r:id="" action="ppaction://media"/>
            <a:extLst>
              <a:ext uri="{FF2B5EF4-FFF2-40B4-BE49-F238E27FC236}">
                <a16:creationId xmlns:a16="http://schemas.microsoft.com/office/drawing/2014/main" id="{71C69327-66A7-427C-ACCF-8806735CF1B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46863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274"/>
    </mc:Choice>
    <mc:Fallback>
      <p:transition spd="slow" advTm="9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8"/>
          <p:cNvSpPr txBox="1">
            <a:spLocks noGrp="1"/>
          </p:cNvSpPr>
          <p:nvPr>
            <p:ph type="title"/>
          </p:nvPr>
        </p:nvSpPr>
        <p:spPr>
          <a:xfrm>
            <a:off x="316475" y="145200"/>
            <a:ext cx="33378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Main Components</a:t>
            </a:r>
            <a:endParaRPr/>
          </a:p>
        </p:txBody>
      </p:sp>
      <p:sp>
        <p:nvSpPr>
          <p:cNvPr id="123" name="Google Shape;123;p18"/>
          <p:cNvSpPr txBox="1">
            <a:spLocks noGrp="1"/>
          </p:cNvSpPr>
          <p:nvPr>
            <p:ph type="sldNum" idx="12"/>
          </p:nvPr>
        </p:nvSpPr>
        <p:spPr>
          <a:xfrm>
            <a:off x="8305598" y="4651200"/>
            <a:ext cx="7035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a:t>
            </a:fld>
            <a:endParaRPr/>
          </a:p>
        </p:txBody>
      </p:sp>
      <p:pic>
        <p:nvPicPr>
          <p:cNvPr id="124" name="Google Shape;124;p18"/>
          <p:cNvPicPr preferRelativeResize="0"/>
          <p:nvPr/>
        </p:nvPicPr>
        <p:blipFill>
          <a:blip r:embed="rId5">
            <a:alphaModFix/>
          </a:blip>
          <a:stretch>
            <a:fillRect/>
          </a:stretch>
        </p:blipFill>
        <p:spPr>
          <a:xfrm>
            <a:off x="311700" y="1017800"/>
            <a:ext cx="1626000" cy="3897600"/>
          </a:xfrm>
          <a:prstGeom prst="roundRect">
            <a:avLst>
              <a:gd name="adj" fmla="val 16667"/>
            </a:avLst>
          </a:prstGeom>
          <a:noFill/>
          <a:ln>
            <a:noFill/>
          </a:ln>
        </p:spPr>
      </p:pic>
      <p:sp>
        <p:nvSpPr>
          <p:cNvPr id="125" name="Google Shape;125;p18"/>
          <p:cNvSpPr/>
          <p:nvPr/>
        </p:nvSpPr>
        <p:spPr>
          <a:xfrm>
            <a:off x="1322525" y="1404800"/>
            <a:ext cx="420300" cy="912300"/>
          </a:xfrm>
          <a:prstGeom prst="roundRect">
            <a:avLst>
              <a:gd name="adj" fmla="val 16667"/>
            </a:avLst>
          </a:prstGeom>
          <a:solidFill>
            <a:srgbClr val="9900FF">
              <a:alpha val="3451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6" name="Google Shape;126;p18"/>
          <p:cNvCxnSpPr>
            <a:stCxn id="125" idx="3"/>
            <a:endCxn id="127" idx="1"/>
          </p:cNvCxnSpPr>
          <p:nvPr/>
        </p:nvCxnSpPr>
        <p:spPr>
          <a:xfrm rot="10800000" flipH="1">
            <a:off x="1742825" y="1671650"/>
            <a:ext cx="485100" cy="189300"/>
          </a:xfrm>
          <a:prstGeom prst="curvedConnector3">
            <a:avLst>
              <a:gd name="adj1" fmla="val 50000"/>
            </a:avLst>
          </a:prstGeom>
          <a:noFill/>
          <a:ln w="28575" cap="flat" cmpd="sng">
            <a:solidFill>
              <a:srgbClr val="9900FF"/>
            </a:solidFill>
            <a:prstDash val="solid"/>
            <a:round/>
            <a:headEnd type="none" w="med" len="med"/>
            <a:tailEnd type="stealth" w="med" len="med"/>
          </a:ln>
        </p:spPr>
      </p:cxnSp>
      <p:sp>
        <p:nvSpPr>
          <p:cNvPr id="127" name="Google Shape;127;p18"/>
          <p:cNvSpPr txBox="1"/>
          <p:nvPr/>
        </p:nvSpPr>
        <p:spPr>
          <a:xfrm>
            <a:off x="2227925" y="1363975"/>
            <a:ext cx="18396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Microcontroller and Ethernet shield</a:t>
            </a:r>
            <a:endParaRPr>
              <a:latin typeface="Roboto"/>
              <a:ea typeface="Roboto"/>
              <a:cs typeface="Roboto"/>
              <a:sym typeface="Roboto"/>
            </a:endParaRPr>
          </a:p>
        </p:txBody>
      </p:sp>
      <p:pic>
        <p:nvPicPr>
          <p:cNvPr id="128" name="Google Shape;128;p18"/>
          <p:cNvPicPr preferRelativeResize="0"/>
          <p:nvPr/>
        </p:nvPicPr>
        <p:blipFill>
          <a:blip r:embed="rId6">
            <a:alphaModFix/>
          </a:blip>
          <a:stretch>
            <a:fillRect/>
          </a:stretch>
        </p:blipFill>
        <p:spPr>
          <a:xfrm>
            <a:off x="4448600" y="670373"/>
            <a:ext cx="4554000" cy="3074400"/>
          </a:xfrm>
          <a:prstGeom prst="roundRect">
            <a:avLst>
              <a:gd name="adj" fmla="val 16667"/>
            </a:avLst>
          </a:prstGeom>
          <a:noFill/>
          <a:ln>
            <a:noFill/>
          </a:ln>
        </p:spPr>
      </p:pic>
      <p:sp>
        <p:nvSpPr>
          <p:cNvPr id="129" name="Google Shape;129;p18"/>
          <p:cNvSpPr/>
          <p:nvPr/>
        </p:nvSpPr>
        <p:spPr>
          <a:xfrm>
            <a:off x="7782175" y="742773"/>
            <a:ext cx="1113900" cy="679200"/>
          </a:xfrm>
          <a:prstGeom prst="roundRect">
            <a:avLst>
              <a:gd name="adj" fmla="val 16667"/>
            </a:avLst>
          </a:prstGeom>
          <a:solidFill>
            <a:srgbClr val="FF9900">
              <a:alpha val="3451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0" name="Google Shape;130;p18"/>
          <p:cNvCxnSpPr>
            <a:stCxn id="129" idx="1"/>
            <a:endCxn id="127" idx="3"/>
          </p:cNvCxnSpPr>
          <p:nvPr/>
        </p:nvCxnSpPr>
        <p:spPr>
          <a:xfrm rot="10800000" flipV="1">
            <a:off x="4067525" y="1082373"/>
            <a:ext cx="3714650" cy="589402"/>
          </a:xfrm>
          <a:prstGeom prst="curvedConnector3">
            <a:avLst>
              <a:gd name="adj1" fmla="val 50000"/>
            </a:avLst>
          </a:prstGeom>
          <a:noFill/>
          <a:ln w="28575" cap="flat" cmpd="sng">
            <a:solidFill>
              <a:srgbClr val="FF9900"/>
            </a:solidFill>
            <a:prstDash val="solid"/>
            <a:round/>
            <a:headEnd type="none" w="med" len="med"/>
            <a:tailEnd type="stealth" w="med" len="med"/>
          </a:ln>
        </p:spPr>
      </p:cxnSp>
      <p:sp>
        <p:nvSpPr>
          <p:cNvPr id="131" name="Google Shape;131;p18"/>
          <p:cNvSpPr/>
          <p:nvPr/>
        </p:nvSpPr>
        <p:spPr>
          <a:xfrm>
            <a:off x="361125" y="4120600"/>
            <a:ext cx="635100" cy="679200"/>
          </a:xfrm>
          <a:prstGeom prst="roundRect">
            <a:avLst>
              <a:gd name="adj" fmla="val 16667"/>
            </a:avLst>
          </a:prstGeom>
          <a:solidFill>
            <a:srgbClr val="9900FF">
              <a:alpha val="3451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8"/>
          <p:cNvSpPr txBox="1"/>
          <p:nvPr/>
        </p:nvSpPr>
        <p:spPr>
          <a:xfrm>
            <a:off x="2227913" y="3378050"/>
            <a:ext cx="18396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Switch to send command</a:t>
            </a:r>
            <a:endParaRPr>
              <a:latin typeface="Roboto"/>
              <a:ea typeface="Roboto"/>
              <a:cs typeface="Roboto"/>
              <a:sym typeface="Roboto"/>
            </a:endParaRPr>
          </a:p>
        </p:txBody>
      </p:sp>
      <p:cxnSp>
        <p:nvCxnSpPr>
          <p:cNvPr id="133" name="Google Shape;133;p18"/>
          <p:cNvCxnSpPr>
            <a:stCxn id="131" idx="3"/>
            <a:endCxn id="132" idx="1"/>
          </p:cNvCxnSpPr>
          <p:nvPr/>
        </p:nvCxnSpPr>
        <p:spPr>
          <a:xfrm rot="10800000" flipH="1">
            <a:off x="996225" y="3685900"/>
            <a:ext cx="1231800" cy="774300"/>
          </a:xfrm>
          <a:prstGeom prst="curvedConnector3">
            <a:avLst>
              <a:gd name="adj1" fmla="val 49995"/>
            </a:avLst>
          </a:prstGeom>
          <a:noFill/>
          <a:ln w="28575" cap="flat" cmpd="sng">
            <a:solidFill>
              <a:srgbClr val="9900FF"/>
            </a:solidFill>
            <a:prstDash val="solid"/>
            <a:round/>
            <a:headEnd type="none" w="med" len="med"/>
            <a:tailEnd type="stealth" w="med" len="med"/>
          </a:ln>
        </p:spPr>
      </p:cxnSp>
      <p:sp>
        <p:nvSpPr>
          <p:cNvPr id="134" name="Google Shape;134;p18"/>
          <p:cNvSpPr txBox="1"/>
          <p:nvPr/>
        </p:nvSpPr>
        <p:spPr>
          <a:xfrm>
            <a:off x="2227925" y="2590538"/>
            <a:ext cx="1192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LED Buttons</a:t>
            </a:r>
            <a:endParaRPr>
              <a:latin typeface="Roboto"/>
              <a:ea typeface="Roboto"/>
              <a:cs typeface="Roboto"/>
              <a:sym typeface="Roboto"/>
            </a:endParaRPr>
          </a:p>
        </p:txBody>
      </p:sp>
      <p:sp>
        <p:nvSpPr>
          <p:cNvPr id="135" name="Google Shape;135;p18"/>
          <p:cNvSpPr/>
          <p:nvPr/>
        </p:nvSpPr>
        <p:spPr>
          <a:xfrm>
            <a:off x="5002975" y="3278298"/>
            <a:ext cx="2173200" cy="447300"/>
          </a:xfrm>
          <a:prstGeom prst="roundRect">
            <a:avLst>
              <a:gd name="adj" fmla="val 16667"/>
            </a:avLst>
          </a:prstGeom>
          <a:solidFill>
            <a:srgbClr val="FF9900">
              <a:alpha val="3451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6" name="Google Shape;136;p18"/>
          <p:cNvCxnSpPr>
            <a:stCxn id="135" idx="1"/>
            <a:endCxn id="134" idx="3"/>
          </p:cNvCxnSpPr>
          <p:nvPr/>
        </p:nvCxnSpPr>
        <p:spPr>
          <a:xfrm rot="10800000">
            <a:off x="3420725" y="2790638"/>
            <a:ext cx="1582250" cy="711310"/>
          </a:xfrm>
          <a:prstGeom prst="curvedConnector3">
            <a:avLst>
              <a:gd name="adj1" fmla="val 50000"/>
            </a:avLst>
          </a:prstGeom>
          <a:noFill/>
          <a:ln w="28575" cap="flat" cmpd="sng">
            <a:solidFill>
              <a:srgbClr val="FF9900"/>
            </a:solidFill>
            <a:prstDash val="solid"/>
            <a:round/>
            <a:headEnd type="none" w="med" len="med"/>
            <a:tailEnd type="stealth" w="med" len="med"/>
          </a:ln>
        </p:spPr>
      </p:cxnSp>
      <p:pic>
        <p:nvPicPr>
          <p:cNvPr id="137" name="Google Shape;137;p18"/>
          <p:cNvPicPr preferRelativeResize="0"/>
          <p:nvPr/>
        </p:nvPicPr>
        <p:blipFill>
          <a:blip r:embed="rId7">
            <a:alphaModFix/>
          </a:blip>
          <a:stretch>
            <a:fillRect/>
          </a:stretch>
        </p:blipFill>
        <p:spPr>
          <a:xfrm>
            <a:off x="4463575" y="3783670"/>
            <a:ext cx="1626000" cy="1109100"/>
          </a:xfrm>
          <a:prstGeom prst="roundRect">
            <a:avLst>
              <a:gd name="adj" fmla="val 16667"/>
            </a:avLst>
          </a:prstGeom>
          <a:noFill/>
          <a:ln>
            <a:noFill/>
          </a:ln>
        </p:spPr>
      </p:pic>
      <p:sp>
        <p:nvSpPr>
          <p:cNvPr id="138" name="Google Shape;138;p18"/>
          <p:cNvSpPr txBox="1"/>
          <p:nvPr/>
        </p:nvSpPr>
        <p:spPr>
          <a:xfrm>
            <a:off x="2227923" y="4299800"/>
            <a:ext cx="1521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Ethernet Switch</a:t>
            </a:r>
            <a:endParaRPr>
              <a:latin typeface="Roboto"/>
              <a:ea typeface="Roboto"/>
              <a:cs typeface="Roboto"/>
              <a:sym typeface="Roboto"/>
            </a:endParaRPr>
          </a:p>
        </p:txBody>
      </p:sp>
      <p:cxnSp>
        <p:nvCxnSpPr>
          <p:cNvPr id="139" name="Google Shape;139;p18"/>
          <p:cNvCxnSpPr>
            <a:stCxn id="137" idx="1"/>
            <a:endCxn id="138" idx="3"/>
          </p:cNvCxnSpPr>
          <p:nvPr/>
        </p:nvCxnSpPr>
        <p:spPr>
          <a:xfrm rot="10800000" flipV="1">
            <a:off x="3749223" y="4338220"/>
            <a:ext cx="714352" cy="161680"/>
          </a:xfrm>
          <a:prstGeom prst="curvedConnector3">
            <a:avLst>
              <a:gd name="adj1" fmla="val 50000"/>
            </a:avLst>
          </a:prstGeom>
          <a:noFill/>
          <a:ln w="28575" cap="flat" cmpd="sng">
            <a:solidFill>
              <a:schemeClr val="dk2"/>
            </a:solidFill>
            <a:prstDash val="solid"/>
            <a:round/>
            <a:headEnd type="none" w="med" len="med"/>
            <a:tailEnd type="stealth" w="med" len="med"/>
          </a:ln>
        </p:spPr>
      </p:cxnSp>
      <p:sp>
        <p:nvSpPr>
          <p:cNvPr id="140" name="Google Shape;140;p18"/>
          <p:cNvSpPr txBox="1"/>
          <p:nvPr/>
        </p:nvSpPr>
        <p:spPr>
          <a:xfrm>
            <a:off x="450000" y="706700"/>
            <a:ext cx="1349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Device #1</a:t>
            </a:r>
            <a:endParaRPr>
              <a:latin typeface="Roboto"/>
              <a:ea typeface="Roboto"/>
              <a:cs typeface="Roboto"/>
              <a:sym typeface="Roboto"/>
            </a:endParaRPr>
          </a:p>
        </p:txBody>
      </p:sp>
      <p:sp>
        <p:nvSpPr>
          <p:cNvPr id="141" name="Google Shape;141;p18"/>
          <p:cNvSpPr txBox="1"/>
          <p:nvPr/>
        </p:nvSpPr>
        <p:spPr>
          <a:xfrm>
            <a:off x="6050900" y="253048"/>
            <a:ext cx="1349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latin typeface="Roboto"/>
                <a:ea typeface="Roboto"/>
                <a:cs typeface="Roboto"/>
                <a:sym typeface="Roboto"/>
              </a:rPr>
              <a:t>Device #2</a:t>
            </a:r>
            <a:endParaRPr dirty="0">
              <a:latin typeface="Roboto"/>
              <a:ea typeface="Roboto"/>
              <a:cs typeface="Roboto"/>
              <a:sym typeface="Roboto"/>
            </a:endParaRPr>
          </a:p>
        </p:txBody>
      </p:sp>
      <p:pic>
        <p:nvPicPr>
          <p:cNvPr id="6" name="Audio 5">
            <a:hlinkClick r:id="" action="ppaction://media"/>
            <a:extLst>
              <a:ext uri="{FF2B5EF4-FFF2-40B4-BE49-F238E27FC236}">
                <a16:creationId xmlns:a16="http://schemas.microsoft.com/office/drawing/2014/main" id="{04374E55-E440-45D3-9420-B56E4577DF3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6800" y="46863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3880"/>
    </mc:Choice>
    <mc:Fallback>
      <p:transition spd="slow" advTm="53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19"/>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Synchronizing Time Between Two Devices</a:t>
            </a:r>
            <a:endParaRPr dirty="0"/>
          </a:p>
        </p:txBody>
      </p:sp>
      <p:sp>
        <p:nvSpPr>
          <p:cNvPr id="147" name="Google Shape;147;p19"/>
          <p:cNvSpPr txBox="1">
            <a:spLocks noGrp="1"/>
          </p:cNvSpPr>
          <p:nvPr>
            <p:ph type="body" idx="1"/>
          </p:nvPr>
        </p:nvSpPr>
        <p:spPr>
          <a:xfrm>
            <a:off x="311700" y="1229875"/>
            <a:ext cx="8520600" cy="3339000"/>
          </a:xfrm>
          <a:prstGeom prst="rect">
            <a:avLst/>
          </a:prstGeom>
        </p:spPr>
        <p:txBody>
          <a:bodyPr spcFirstLastPara="1" wrap="square" lIns="91425" tIns="91425" rIns="91425" bIns="91425" anchor="ctr" anchorCtr="0">
            <a:noAutofit/>
          </a:bodyPr>
          <a:lstStyle/>
          <a:p>
            <a:pPr marL="457200" lvl="0" indent="-342900" algn="l" rtl="0">
              <a:lnSpc>
                <a:spcPct val="300000"/>
              </a:lnSpc>
              <a:spcBef>
                <a:spcPts val="0"/>
              </a:spcBef>
              <a:spcAft>
                <a:spcPts val="0"/>
              </a:spcAft>
              <a:buSzPts val="1800"/>
              <a:buChar char="●"/>
            </a:pPr>
            <a:r>
              <a:rPr lang="en" dirty="0"/>
              <a:t>What was explored</a:t>
            </a:r>
            <a:endParaRPr dirty="0"/>
          </a:p>
          <a:p>
            <a:pPr marL="914400" lvl="1" indent="-317500" algn="l" rtl="0">
              <a:lnSpc>
                <a:spcPct val="300000"/>
              </a:lnSpc>
              <a:spcBef>
                <a:spcPts val="0"/>
              </a:spcBef>
              <a:spcAft>
                <a:spcPts val="0"/>
              </a:spcAft>
              <a:buSzPts val="1400"/>
              <a:buChar char="○"/>
            </a:pPr>
            <a:r>
              <a:rPr lang="en" dirty="0"/>
              <a:t>Real-Time Clocks (RTCs)</a:t>
            </a:r>
            <a:endParaRPr dirty="0"/>
          </a:p>
          <a:p>
            <a:pPr marL="914400" lvl="1" indent="-317500" algn="l" rtl="0">
              <a:lnSpc>
                <a:spcPct val="300000"/>
              </a:lnSpc>
              <a:spcBef>
                <a:spcPts val="0"/>
              </a:spcBef>
              <a:spcAft>
                <a:spcPts val="0"/>
              </a:spcAft>
              <a:buSzPts val="1400"/>
              <a:buChar char="○"/>
            </a:pPr>
            <a:r>
              <a:rPr lang="en" dirty="0"/>
              <a:t>RTCs with Network Time Protocol (NTP) updates</a:t>
            </a:r>
            <a:endParaRPr dirty="0"/>
          </a:p>
          <a:p>
            <a:pPr marL="914400" lvl="1" indent="-317500" algn="l" rtl="0">
              <a:lnSpc>
                <a:spcPct val="300000"/>
              </a:lnSpc>
              <a:spcBef>
                <a:spcPts val="0"/>
              </a:spcBef>
              <a:spcAft>
                <a:spcPts val="0"/>
              </a:spcAft>
              <a:buSzPts val="1400"/>
              <a:buChar char="○"/>
            </a:pPr>
            <a:r>
              <a:rPr lang="en" dirty="0"/>
              <a:t>Purely NTP </a:t>
            </a:r>
            <a:endParaRPr dirty="0"/>
          </a:p>
        </p:txBody>
      </p:sp>
      <p:sp>
        <p:nvSpPr>
          <p:cNvPr id="148" name="Google Shape;148;p19"/>
          <p:cNvSpPr txBox="1">
            <a:spLocks noGrp="1"/>
          </p:cNvSpPr>
          <p:nvPr>
            <p:ph type="sldNum" idx="12"/>
          </p:nvPr>
        </p:nvSpPr>
        <p:spPr>
          <a:xfrm>
            <a:off x="8305598" y="4651200"/>
            <a:ext cx="7035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a:t>
            </a:fld>
            <a:endParaRPr/>
          </a:p>
        </p:txBody>
      </p:sp>
      <p:pic>
        <p:nvPicPr>
          <p:cNvPr id="2" name="Audio 1">
            <a:hlinkClick r:id="" action="ppaction://media"/>
            <a:extLst>
              <a:ext uri="{FF2B5EF4-FFF2-40B4-BE49-F238E27FC236}">
                <a16:creationId xmlns:a16="http://schemas.microsoft.com/office/drawing/2014/main" id="{8F6CDDB9-7809-40DB-8C7B-F983E42882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46863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9592"/>
    </mc:Choice>
    <mc:Fallback>
      <p:transition spd="slow" advTm="29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0"/>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Problems with RTCs</a:t>
            </a:r>
            <a:endParaRPr/>
          </a:p>
        </p:txBody>
      </p:sp>
      <p:sp>
        <p:nvSpPr>
          <p:cNvPr id="154" name="Google Shape;154;p20"/>
          <p:cNvSpPr txBox="1">
            <a:spLocks noGrp="1"/>
          </p:cNvSpPr>
          <p:nvPr>
            <p:ph type="body" idx="1"/>
          </p:nvPr>
        </p:nvSpPr>
        <p:spPr>
          <a:xfrm>
            <a:off x="311700" y="1229875"/>
            <a:ext cx="8520600" cy="876600"/>
          </a:xfrm>
          <a:prstGeom prst="rect">
            <a:avLst/>
          </a:prstGeom>
        </p:spPr>
        <p:txBody>
          <a:bodyPr spcFirstLastPara="1" wrap="square" lIns="91425" tIns="91425" rIns="91425" bIns="91425" anchor="t" anchorCtr="0">
            <a:noAutofit/>
          </a:bodyPr>
          <a:lstStyle/>
          <a:p>
            <a:pPr marL="457200" lvl="0" indent="-342900" algn="l" rtl="0">
              <a:lnSpc>
                <a:spcPct val="200000"/>
              </a:lnSpc>
              <a:spcBef>
                <a:spcPts val="0"/>
              </a:spcBef>
              <a:spcAft>
                <a:spcPts val="0"/>
              </a:spcAft>
              <a:buSzPts val="1800"/>
              <a:buChar char="●"/>
            </a:pPr>
            <a:r>
              <a:rPr lang="en" dirty="0"/>
              <a:t>Gran</a:t>
            </a:r>
            <a:r>
              <a:rPr lang="en" dirty="0">
                <a:solidFill>
                  <a:srgbClr val="434343"/>
                </a:solidFill>
              </a:rPr>
              <a:t>ula</a:t>
            </a:r>
            <a:r>
              <a:rPr lang="en" dirty="0"/>
              <a:t>rity</a:t>
            </a:r>
            <a:endParaRPr dirty="0"/>
          </a:p>
          <a:p>
            <a:pPr marL="914400" lvl="1" indent="-317500" algn="l" rtl="0">
              <a:spcBef>
                <a:spcPts val="0"/>
              </a:spcBef>
              <a:spcAft>
                <a:spcPts val="0"/>
              </a:spcAft>
              <a:buSzPts val="1400"/>
              <a:buChar char="○"/>
            </a:pPr>
            <a:r>
              <a:rPr lang="en" dirty="0"/>
              <a:t>Most RTCs on the market only report out to seconds</a:t>
            </a:r>
            <a:endParaRPr dirty="0"/>
          </a:p>
        </p:txBody>
      </p:sp>
      <p:sp>
        <p:nvSpPr>
          <p:cNvPr id="155" name="Google Shape;155;p20"/>
          <p:cNvSpPr txBox="1">
            <a:spLocks noGrp="1"/>
          </p:cNvSpPr>
          <p:nvPr>
            <p:ph type="sldNum" idx="12"/>
          </p:nvPr>
        </p:nvSpPr>
        <p:spPr>
          <a:xfrm>
            <a:off x="8305598" y="4651200"/>
            <a:ext cx="7035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a:t>
            </a:fld>
            <a:endParaRPr/>
          </a:p>
        </p:txBody>
      </p:sp>
      <p:pic>
        <p:nvPicPr>
          <p:cNvPr id="156" name="Google Shape;156;p20"/>
          <p:cNvPicPr preferRelativeResize="0"/>
          <p:nvPr/>
        </p:nvPicPr>
        <p:blipFill rotWithShape="1">
          <a:blip r:embed="rId5">
            <a:alphaModFix/>
          </a:blip>
          <a:srcRect r="3456"/>
          <a:stretch/>
        </p:blipFill>
        <p:spPr>
          <a:xfrm>
            <a:off x="486200" y="2636875"/>
            <a:ext cx="6250500" cy="2140450"/>
          </a:xfrm>
          <a:prstGeom prst="rect">
            <a:avLst/>
          </a:prstGeom>
          <a:noFill/>
          <a:ln>
            <a:noFill/>
          </a:ln>
        </p:spPr>
      </p:pic>
      <p:pic>
        <p:nvPicPr>
          <p:cNvPr id="3" name="Audio 2">
            <a:hlinkClick r:id="" action="ppaction://media"/>
            <a:extLst>
              <a:ext uri="{FF2B5EF4-FFF2-40B4-BE49-F238E27FC236}">
                <a16:creationId xmlns:a16="http://schemas.microsoft.com/office/drawing/2014/main" id="{DACCC737-A083-46E3-A2E5-8BB1539BEB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4686300"/>
            <a:ext cx="304800" cy="304800"/>
          </a:xfrm>
          <a:prstGeom prst="rect">
            <a:avLst/>
          </a:prstGeom>
        </p:spPr>
      </p:pic>
      <p:sp>
        <p:nvSpPr>
          <p:cNvPr id="4" name="Rectangle 3">
            <a:extLst>
              <a:ext uri="{FF2B5EF4-FFF2-40B4-BE49-F238E27FC236}">
                <a16:creationId xmlns:a16="http://schemas.microsoft.com/office/drawing/2014/main" id="{653E3B69-141B-40A3-A8BB-D41936AABA42}"/>
              </a:ext>
            </a:extLst>
          </p:cNvPr>
          <p:cNvSpPr/>
          <p:nvPr/>
        </p:nvSpPr>
        <p:spPr>
          <a:xfrm>
            <a:off x="2948247" y="3253047"/>
            <a:ext cx="1806633" cy="288175"/>
          </a:xfrm>
          <a:prstGeom prst="rect">
            <a:avLst/>
          </a:prstGeom>
          <a:solidFill>
            <a:srgbClr val="00B0F0">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6AF87E9-71CD-472E-AE97-3CB55C1ED67B}"/>
              </a:ext>
            </a:extLst>
          </p:cNvPr>
          <p:cNvSpPr txBox="1"/>
          <p:nvPr/>
        </p:nvSpPr>
        <p:spPr>
          <a:xfrm>
            <a:off x="652119" y="4651200"/>
            <a:ext cx="5918661" cy="523220"/>
          </a:xfrm>
          <a:prstGeom prst="rect">
            <a:avLst/>
          </a:prstGeom>
          <a:noFill/>
        </p:spPr>
        <p:txBody>
          <a:bodyPr wrap="square" rtlCol="0">
            <a:spAutoFit/>
          </a:bodyPr>
          <a:lstStyle/>
          <a:p>
            <a:r>
              <a:rPr lang="en-US" dirty="0">
                <a:solidFill>
                  <a:srgbClr val="434343"/>
                </a:solidFill>
                <a:latin typeface="Roboto"/>
                <a:ea typeface="Roboto"/>
                <a:cs typeface="Roboto"/>
                <a:sym typeface="Roboto"/>
              </a:rPr>
              <a:t>https://datasheets.maximintegrated.com/en/ds/DS3231.pdf</a:t>
            </a:r>
          </a:p>
          <a:p>
            <a:endParaRPr lang="en-US" dirty="0">
              <a:solidFill>
                <a:srgbClr val="434343"/>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Tm="42179"/>
    </mc:Choice>
    <mc:Fallback>
      <p:transition spd="slow" advTm="42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1"/>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Problem with NTP</a:t>
            </a:r>
            <a:endParaRPr/>
          </a:p>
        </p:txBody>
      </p:sp>
      <p:sp>
        <p:nvSpPr>
          <p:cNvPr id="162" name="Google Shape;162;p21"/>
          <p:cNvSpPr txBox="1">
            <a:spLocks noGrp="1"/>
          </p:cNvSpPr>
          <p:nvPr>
            <p:ph type="body" idx="1"/>
          </p:nvPr>
        </p:nvSpPr>
        <p:spPr>
          <a:xfrm>
            <a:off x="311700" y="1229875"/>
            <a:ext cx="8520600" cy="7956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Sometimes the datetime request is not successful</a:t>
            </a:r>
            <a:endParaRPr/>
          </a:p>
          <a:p>
            <a:pPr marL="914400" lvl="1" indent="-317500" algn="l" rtl="0">
              <a:spcBef>
                <a:spcPts val="0"/>
              </a:spcBef>
              <a:spcAft>
                <a:spcPts val="0"/>
              </a:spcAft>
              <a:buSzPts val="1400"/>
              <a:buChar char="○"/>
            </a:pPr>
            <a:r>
              <a:rPr lang="en"/>
              <a:t>Need a backup in these instances</a:t>
            </a:r>
            <a:endParaRPr/>
          </a:p>
        </p:txBody>
      </p:sp>
      <p:sp>
        <p:nvSpPr>
          <p:cNvPr id="163" name="Google Shape;163;p21"/>
          <p:cNvSpPr txBox="1">
            <a:spLocks noGrp="1"/>
          </p:cNvSpPr>
          <p:nvPr>
            <p:ph type="sldNum" idx="12"/>
          </p:nvPr>
        </p:nvSpPr>
        <p:spPr>
          <a:xfrm>
            <a:off x="8305598" y="4651200"/>
            <a:ext cx="7035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a:t>
            </a:fld>
            <a:endParaRPr/>
          </a:p>
        </p:txBody>
      </p:sp>
      <p:pic>
        <p:nvPicPr>
          <p:cNvPr id="164" name="Google Shape;164;p21"/>
          <p:cNvPicPr preferRelativeResize="0"/>
          <p:nvPr/>
        </p:nvPicPr>
        <p:blipFill>
          <a:blip r:embed="rId5">
            <a:alphaModFix/>
          </a:blip>
          <a:stretch>
            <a:fillRect/>
          </a:stretch>
        </p:blipFill>
        <p:spPr>
          <a:xfrm>
            <a:off x="756200" y="1847900"/>
            <a:ext cx="5475699" cy="3021251"/>
          </a:xfrm>
          <a:prstGeom prst="rect">
            <a:avLst/>
          </a:prstGeom>
          <a:noFill/>
          <a:ln>
            <a:noFill/>
          </a:ln>
        </p:spPr>
      </p:pic>
      <p:pic>
        <p:nvPicPr>
          <p:cNvPr id="2" name="Audio 1">
            <a:hlinkClick r:id="" action="ppaction://media"/>
            <a:extLst>
              <a:ext uri="{FF2B5EF4-FFF2-40B4-BE49-F238E27FC236}">
                <a16:creationId xmlns:a16="http://schemas.microsoft.com/office/drawing/2014/main" id="{F4BF27D1-A079-4929-AE67-D51CB143F92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46863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2664"/>
    </mc:Choice>
    <mc:Fallback>
      <p:transition spd="slow" advTm="42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5.4"/>
</p:tagLst>
</file>

<file path=ppt/theme/theme1.xml><?xml version="1.0" encoding="utf-8"?>
<a:theme xmlns:a="http://schemas.openxmlformats.org/drawingml/2006/main"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304</TotalTime>
  <Words>2338</Words>
  <Application>Microsoft Office PowerPoint</Application>
  <PresentationFormat>On-screen Show (16:9)</PresentationFormat>
  <Paragraphs>224</Paragraphs>
  <Slides>20</Slides>
  <Notes>20</Notes>
  <HiddenSlides>0</HiddenSlides>
  <MMClips>20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Roboto</vt:lpstr>
      <vt:lpstr>Geometric</vt:lpstr>
      <vt:lpstr>Senior Project  In-Home Data Collection for Experiments with Human Participants</vt:lpstr>
      <vt:lpstr>Motivations</vt:lpstr>
      <vt:lpstr>Project Goal</vt:lpstr>
      <vt:lpstr>Basic Block Diagram of Kit</vt:lpstr>
      <vt:lpstr>Hardware Setup</vt:lpstr>
      <vt:lpstr>Main Components</vt:lpstr>
      <vt:lpstr>Synchronizing Time Between Two Devices</vt:lpstr>
      <vt:lpstr>Problems with RTCs</vt:lpstr>
      <vt:lpstr>Problem with NTP</vt:lpstr>
      <vt:lpstr>Final Time Synchronization Implementation</vt:lpstr>
      <vt:lpstr>Prototype Implementation</vt:lpstr>
      <vt:lpstr>Prototype Implementation</vt:lpstr>
      <vt:lpstr>Prototype Implementation</vt:lpstr>
      <vt:lpstr>Prototype Implementation</vt:lpstr>
      <vt:lpstr>The Pattern in Action</vt:lpstr>
      <vt:lpstr>Post-Processing of Data</vt:lpstr>
      <vt:lpstr>Future Work</vt:lpstr>
      <vt:lpstr>Summary</vt:lpstr>
      <vt:lpstr>Questions?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Senior Project  In-Home Data Collection for Experiments with Human Participants</dc:title>
  <cp:lastModifiedBy>Charity Reed</cp:lastModifiedBy>
  <cp:revision>10</cp:revision>
  <cp:lastPrinted>2021-04-25T19:18:57Z</cp:lastPrinted>
  <dcterms:modified xsi:type="dcterms:W3CDTF">2021-04-26T00:50:56Z</dcterms:modified>
</cp:coreProperties>
</file>