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6"/>
    <p:sldMasterId id="2147483720" r:id="rId7"/>
  </p:sldMasterIdLst>
  <p:sldIdLst>
    <p:sldId id="256" r:id="rId8"/>
  </p:sldIdLst>
  <p:sldSz cx="32918400" cy="21945600"/>
  <p:notesSz cx="9144000" cy="6858000"/>
  <p:defaultTextStyle>
    <a:defPPr>
      <a:defRPr lang="en-US"/>
    </a:defPPr>
    <a:lvl1pPr marL="0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1402370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2804742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4207112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5609484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7011855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8414226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9816597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1218968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iline Maina" initials="JM" lastIdx="1" clrIdx="0">
    <p:extLst>
      <p:ext uri="{19B8F6BF-5375-455C-9EA6-DF929625EA0E}">
        <p15:presenceInfo xmlns:p15="http://schemas.microsoft.com/office/powerpoint/2012/main" userId="3fffe6e917f759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3B0"/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333" autoAdjust="0"/>
    <p:restoredTop sz="94434" autoAdjust="0"/>
  </p:normalViewPr>
  <p:slideViewPr>
    <p:cSldViewPr snapToGrid="0">
      <p:cViewPr>
        <p:scale>
          <a:sx n="36" d="100"/>
          <a:sy n="36" d="100"/>
        </p:scale>
        <p:origin x="1480" y="0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4222" y="384867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3"/>
            <a:ext cx="24688800" cy="5298438"/>
          </a:xfrm>
        </p:spPr>
        <p:txBody>
          <a:bodyPr/>
          <a:lstStyle>
            <a:lvl1pPr marL="0" indent="0" algn="ctr">
              <a:buNone/>
              <a:defRPr sz="7700"/>
            </a:lvl1pPr>
            <a:lvl2pPr marL="1460803" indent="0" algn="ctr">
              <a:buNone/>
              <a:defRPr sz="6400"/>
            </a:lvl2pPr>
            <a:lvl3pPr marL="2921606" indent="0" algn="ctr">
              <a:buNone/>
              <a:defRPr sz="5700"/>
            </a:lvl3pPr>
            <a:lvl4pPr marL="4382409" indent="0" algn="ctr">
              <a:buNone/>
              <a:defRPr sz="5100"/>
            </a:lvl4pPr>
            <a:lvl5pPr marL="5843212" indent="0" algn="ctr">
              <a:buNone/>
              <a:defRPr sz="5100"/>
            </a:lvl5pPr>
            <a:lvl6pPr marL="7304016" indent="0" algn="ctr">
              <a:buNone/>
              <a:defRPr sz="5100"/>
            </a:lvl6pPr>
            <a:lvl7pPr marL="8764819" indent="0" algn="ctr">
              <a:buNone/>
              <a:defRPr sz="5100"/>
            </a:lvl7pPr>
            <a:lvl8pPr marL="10225622" indent="0" algn="ctr">
              <a:buNone/>
              <a:defRPr sz="5100"/>
            </a:lvl8pPr>
            <a:lvl9pPr marL="11686425" indent="0" algn="ctr">
              <a:buNone/>
              <a:defRPr sz="5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1" y="1168401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1" y="1168401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6816725"/>
            <a:ext cx="27981275" cy="4705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6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5121275"/>
            <a:ext cx="14736762" cy="144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5121275"/>
            <a:ext cx="14736763" cy="144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2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2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18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6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6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1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879475"/>
            <a:ext cx="7405688" cy="18724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879475"/>
            <a:ext cx="22067837" cy="1872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0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6" y="5471168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6" y="14686288"/>
            <a:ext cx="28392120" cy="4800598"/>
          </a:xfrm>
        </p:spPr>
        <p:txBody>
          <a:bodyPr/>
          <a:lstStyle>
            <a:lvl1pPr marL="0" indent="0">
              <a:buNone/>
              <a:defRPr sz="7700">
                <a:solidFill>
                  <a:schemeClr val="tx1"/>
                </a:solidFill>
              </a:defRPr>
            </a:lvl1pPr>
            <a:lvl2pPr marL="146080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1606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3pPr>
            <a:lvl4pPr marL="438240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584321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730401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876481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022562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168642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1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1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2" y="5379724"/>
            <a:ext cx="13926024" cy="263651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0803" indent="0">
              <a:buNone/>
              <a:defRPr sz="6400" b="1"/>
            </a:lvl2pPr>
            <a:lvl3pPr marL="2921606" indent="0">
              <a:buNone/>
              <a:defRPr sz="5700" b="1"/>
            </a:lvl3pPr>
            <a:lvl4pPr marL="4382409" indent="0">
              <a:buNone/>
              <a:defRPr sz="5100" b="1"/>
            </a:lvl4pPr>
            <a:lvl5pPr marL="5843212" indent="0">
              <a:buNone/>
              <a:defRPr sz="5100" b="1"/>
            </a:lvl5pPr>
            <a:lvl6pPr marL="7304016" indent="0">
              <a:buNone/>
              <a:defRPr sz="5100" b="1"/>
            </a:lvl6pPr>
            <a:lvl7pPr marL="8764819" indent="0">
              <a:buNone/>
              <a:defRPr sz="5100" b="1"/>
            </a:lvl7pPr>
            <a:lvl8pPr marL="10225622" indent="0">
              <a:buNone/>
              <a:defRPr sz="5100" b="1"/>
            </a:lvl8pPr>
            <a:lvl9pPr marL="11686425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2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4"/>
            <a:ext cx="13994608" cy="263651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0803" indent="0">
              <a:buNone/>
              <a:defRPr sz="6400" b="1"/>
            </a:lvl2pPr>
            <a:lvl3pPr marL="2921606" indent="0">
              <a:buNone/>
              <a:defRPr sz="5700" b="1"/>
            </a:lvl3pPr>
            <a:lvl4pPr marL="4382409" indent="0">
              <a:buNone/>
              <a:defRPr sz="5100" b="1"/>
            </a:lvl4pPr>
            <a:lvl5pPr marL="5843212" indent="0">
              <a:buNone/>
              <a:defRPr sz="5100" b="1"/>
            </a:lvl5pPr>
            <a:lvl6pPr marL="7304016" indent="0">
              <a:buNone/>
              <a:defRPr sz="5100" b="1"/>
            </a:lvl6pPr>
            <a:lvl7pPr marL="8764819" indent="0">
              <a:buNone/>
              <a:defRPr sz="5100" b="1"/>
            </a:lvl7pPr>
            <a:lvl8pPr marL="10225622" indent="0">
              <a:buNone/>
              <a:defRPr sz="5100" b="1"/>
            </a:lvl8pPr>
            <a:lvl9pPr marL="11686425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0" cy="5120640"/>
          </a:xfrm>
        </p:spPr>
        <p:txBody>
          <a:bodyPr anchor="b"/>
          <a:lstStyle>
            <a:lvl1pPr>
              <a:defRPr sz="10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00"/>
            </a:lvl1pPr>
            <a:lvl2pPr>
              <a:defRPr sz="89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1"/>
            <a:ext cx="10617040" cy="12197082"/>
          </a:xfrm>
        </p:spPr>
        <p:txBody>
          <a:bodyPr/>
          <a:lstStyle>
            <a:lvl1pPr marL="0" indent="0">
              <a:buNone/>
              <a:defRPr sz="5100"/>
            </a:lvl1pPr>
            <a:lvl2pPr marL="1460803" indent="0">
              <a:buNone/>
              <a:defRPr sz="4500"/>
            </a:lvl2pPr>
            <a:lvl3pPr marL="2921606" indent="0">
              <a:buNone/>
              <a:defRPr sz="3800"/>
            </a:lvl3pPr>
            <a:lvl4pPr marL="4382409" indent="0">
              <a:buNone/>
              <a:defRPr sz="3200"/>
            </a:lvl4pPr>
            <a:lvl5pPr marL="5843212" indent="0">
              <a:buNone/>
              <a:defRPr sz="3200"/>
            </a:lvl5pPr>
            <a:lvl6pPr marL="7304016" indent="0">
              <a:buNone/>
              <a:defRPr sz="3200"/>
            </a:lvl6pPr>
            <a:lvl7pPr marL="8764819" indent="0">
              <a:buNone/>
              <a:defRPr sz="3200"/>
            </a:lvl7pPr>
            <a:lvl8pPr marL="10225622" indent="0">
              <a:buNone/>
              <a:defRPr sz="3200"/>
            </a:lvl8pPr>
            <a:lvl9pPr marL="11686425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0" cy="5120640"/>
          </a:xfrm>
        </p:spPr>
        <p:txBody>
          <a:bodyPr anchor="b"/>
          <a:lstStyle>
            <a:lvl1pPr>
              <a:defRPr sz="10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00"/>
            </a:lvl1pPr>
            <a:lvl2pPr marL="1460803" indent="0">
              <a:buNone/>
              <a:defRPr sz="8900"/>
            </a:lvl2pPr>
            <a:lvl3pPr marL="2921606" indent="0">
              <a:buNone/>
              <a:defRPr sz="7700"/>
            </a:lvl3pPr>
            <a:lvl4pPr marL="4382409" indent="0">
              <a:buNone/>
              <a:defRPr sz="6400"/>
            </a:lvl4pPr>
            <a:lvl5pPr marL="5843212" indent="0">
              <a:buNone/>
              <a:defRPr sz="6400"/>
            </a:lvl5pPr>
            <a:lvl6pPr marL="7304016" indent="0">
              <a:buNone/>
              <a:defRPr sz="6400"/>
            </a:lvl6pPr>
            <a:lvl7pPr marL="8764819" indent="0">
              <a:buNone/>
              <a:defRPr sz="6400"/>
            </a:lvl7pPr>
            <a:lvl8pPr marL="10225622" indent="0">
              <a:buNone/>
              <a:defRPr sz="6400"/>
            </a:lvl8pPr>
            <a:lvl9pPr marL="11686425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1"/>
            <a:ext cx="10617040" cy="12197082"/>
          </a:xfrm>
        </p:spPr>
        <p:txBody>
          <a:bodyPr/>
          <a:lstStyle>
            <a:lvl1pPr marL="0" indent="0">
              <a:buNone/>
              <a:defRPr sz="5100"/>
            </a:lvl1pPr>
            <a:lvl2pPr marL="1460803" indent="0">
              <a:buNone/>
              <a:defRPr sz="4500"/>
            </a:lvl2pPr>
            <a:lvl3pPr marL="2921606" indent="0">
              <a:buNone/>
              <a:defRPr sz="3800"/>
            </a:lvl3pPr>
            <a:lvl4pPr marL="4382409" indent="0">
              <a:buNone/>
              <a:defRPr sz="3200"/>
            </a:lvl4pPr>
            <a:lvl5pPr marL="5843212" indent="0">
              <a:buNone/>
              <a:defRPr sz="3200"/>
            </a:lvl5pPr>
            <a:lvl6pPr marL="7304016" indent="0">
              <a:buNone/>
              <a:defRPr sz="3200"/>
            </a:lvl6pPr>
            <a:lvl7pPr marL="8764819" indent="0">
              <a:buNone/>
              <a:defRPr sz="3200"/>
            </a:lvl7pPr>
            <a:lvl8pPr marL="10225622" indent="0">
              <a:buNone/>
              <a:defRPr sz="3200"/>
            </a:lvl8pPr>
            <a:lvl9pPr marL="11686425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69562" tIns="34781" rIns="69562" bIns="3478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1"/>
            <a:ext cx="28392120" cy="13924282"/>
          </a:xfrm>
          <a:prstGeom prst="rect">
            <a:avLst/>
          </a:prstGeom>
        </p:spPr>
        <p:txBody>
          <a:bodyPr vert="horz" lIns="69562" tIns="34781" rIns="69562" bIns="34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69562" tIns="34781" rIns="69562" bIns="34781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69562" tIns="34781" rIns="69562" bIns="34781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69562" tIns="34781" rIns="69562" bIns="34781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921606" rtl="0" eaLnBrk="1" latinLnBrk="0" hangingPunct="1">
        <a:lnSpc>
          <a:spcPct val="90000"/>
        </a:lnSpc>
        <a:spcBef>
          <a:spcPct val="0"/>
        </a:spcBef>
        <a:buNone/>
        <a:defRPr sz="1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0402" indent="-730402" algn="l" defTabSz="2921606" rtl="0" eaLnBrk="1" latinLnBrk="0" hangingPunct="1">
        <a:lnSpc>
          <a:spcPct val="90000"/>
        </a:lnSpc>
        <a:spcBef>
          <a:spcPts val="3195"/>
        </a:spcBef>
        <a:buFont typeface="Arial" panose="020B0604020202020204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1205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652008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12811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6573614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8034417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9495220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956023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2416827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60803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21606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82409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43212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04016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764819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225622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6425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238" y="20340638"/>
            <a:ext cx="7680325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C7F7-583C-4C51-9951-5B33C2824B02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438" y="20340638"/>
            <a:ext cx="10423525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58" y="-13981"/>
            <a:ext cx="32918400" cy="2904247"/>
          </a:xfrm>
          <a:solidFill>
            <a:schemeClr val="accent1">
              <a:lumMod val="75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5600" b="1" dirty="0">
                <a:solidFill>
                  <a:schemeClr val="bg1"/>
                </a:solidFill>
              </a:rPr>
              <a:t>Investigating Relationships between Mercury Concentrations and Water Quality Parameters in Rehoboth Bay, Delaware</a:t>
            </a:r>
            <a:br>
              <a:rPr lang="en-US" sz="56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Miranda Adcock 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*,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Elisha Bunch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Dallis Jones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Jacquiline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Maina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 Mohana Gadde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Memory Nakazwe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Florencia Fahnestock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Gulnihal Ozbay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and 2020 CLOSES GAP</a:t>
            </a:r>
            <a:r>
              <a:rPr lang="en-US" sz="3700" b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2</a:t>
            </a:r>
            <a:br>
              <a:rPr lang="en-US" sz="37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700" b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  </a:t>
            </a:r>
            <a:r>
              <a:rPr lang="en-US" sz="37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Agriculture and Natural Resources, Delaware State University, Dover, DE</a:t>
            </a:r>
            <a:br>
              <a:rPr lang="en-US" sz="37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700" b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en-US" sz="37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Earth Science Department, University of New Hampshire, Durham NH </a:t>
            </a:r>
            <a:endParaRPr lang="en-US" sz="61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4888" y="3848290"/>
            <a:ext cx="8082436" cy="52254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 fontScale="62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mbria" panose="020405030504060302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Delaware Inland Bays is a  32 square miles of bay that drain 320 square mile watershed. Shallow water with little tidal movement makes them sensitive to environmental changes (CIB 2021).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Mercury(Hg) is a </a:t>
            </a: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bioaccumulative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(Driscoll et al 2007) and toxic pollutant that can accumulate in sediments in water (Ulrich et al 2001). It is highly toxic to the nervous system (Krabbenhoft 2018).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water quality parameters have been known to influence the mercury concentration in aquatic environments ( Regnell, 1992; Ahn et al., 2010).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7199" y="9185251"/>
            <a:ext cx="8186057" cy="6087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Objectives and Hypotheses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4888" y="15870818"/>
            <a:ext cx="8108861" cy="563231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 fontScale="62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Cambria" panose="020405030504060302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12 study sites categorized as control, reef or aquaculture 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200" b="1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200" b="1" dirty="0">
                <a:latin typeface="Cambria" panose="02040503050406030204" pitchFamily="18" charset="0"/>
              </a:rPr>
              <a:t>Figure 1: </a:t>
            </a:r>
            <a:r>
              <a:rPr lang="en-US" sz="3200" dirty="0">
                <a:latin typeface="Cambria" panose="02040503050406030204" pitchFamily="18" charset="0"/>
              </a:rPr>
              <a:t>The state of Delaware outline demonstrating the location of the 12 study sites.</a:t>
            </a:r>
            <a:endParaRPr lang="en-US" sz="3200" b="1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087752" y="3210863"/>
            <a:ext cx="14731336" cy="65019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dirty="0">
                <a:solidFill>
                  <a:schemeClr val="bg1"/>
                </a:solidFill>
                <a:latin typeface="Cambria" panose="02040503050406030204" pitchFamily="18" charset="0"/>
              </a:rPr>
              <a:t>Materials and Methods</a:t>
            </a:r>
            <a:r>
              <a:rPr lang="en-US" sz="3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4426471" y="10634896"/>
            <a:ext cx="8172039" cy="30981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 mercury concentrations were within regulatory ranges 130ppb for marine and 170ppb for freshwater (CCME 1999).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Continued monitoring of the sites is recommended due to the low flushing rates and sensitivity in the bay.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77199" y="3285082"/>
            <a:ext cx="8186057" cy="6087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4443588" y="3285082"/>
            <a:ext cx="8186057" cy="6087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096945" y="3780883"/>
            <a:ext cx="14731336" cy="518139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4412453" y="13984118"/>
            <a:ext cx="8186057" cy="42241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 fontScale="92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4440723" y="3848429"/>
            <a:ext cx="8186057" cy="60961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Mercury  ranged from 2.3 to 87.1ppb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 mercury at sites 1, 8, 12 which are all control sites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 significant difference in Total Mercury concentration across sites (p &lt;0.05)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 ranged from 7.96 to 8.37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Dissolved Oxygen ranged from 7.92-14.01mg/L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 significant difference in DO and pH values across sites (p&lt;0.05)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 8 and 12 have similar values for pH and dissolved oxygen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9094080" y="9073767"/>
            <a:ext cx="14731336" cy="6903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  <a:r>
              <a:rPr lang="en-US" sz="3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345689" y="4063080"/>
            <a:ext cx="6272366" cy="4686890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Physical water quality parameters recorded in the field using YSI Multiprobe 556 for pH and dissolved oxygen (DO, mg/L).</a:t>
            </a:r>
          </a:p>
          <a:p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Sediment samples were taken using Van Veen grab and placed in 50mL centrifuge tubes. They were analyzed using DMA-80 for Total Mercury at UNH. 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16459748" y="16396186"/>
            <a:ext cx="0" cy="44108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Subtitle 2"/>
          <p:cNvSpPr txBox="1">
            <a:spLocks/>
          </p:cNvSpPr>
          <p:nvPr/>
        </p:nvSpPr>
        <p:spPr>
          <a:xfrm>
            <a:off x="9120407" y="9764138"/>
            <a:ext cx="14720902" cy="1164978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85" name="Subtitle 2"/>
          <p:cNvSpPr txBox="1">
            <a:spLocks/>
          </p:cNvSpPr>
          <p:nvPr/>
        </p:nvSpPr>
        <p:spPr>
          <a:xfrm>
            <a:off x="24440723" y="17133478"/>
            <a:ext cx="8186057" cy="46306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Krabbenhoft, David. “Mercury .” 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United States Geological Survey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2018 </a:t>
            </a:r>
          </a:p>
          <a:p>
            <a:pPr algn="l">
              <a:spcBef>
                <a:spcPts val="0"/>
              </a:spcBef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Regnell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 (2010). The Effect Of Ph And Dissolved Oxygen Levels On Methylation And Partitioning Of Mercury In Freshwater Model Systems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Environmental Pollution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7-13</a:t>
            </a:r>
          </a:p>
          <a:p>
            <a:pPr indent="-457200" algn="l"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Delaware Center for the Inland Bays. “About the Bays.” 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DE Center for the Inland Bays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2021.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Ulrich SM,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Tanton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TW,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Abdrashitova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SA. 2001. Mercury in the aquatic environment: a review of factors affecting methylation. 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Crit Rev Environ Sci Technol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31: 241-293. Driscoll, C. T. 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Mercury Contamination in Forest and Freshwater Ecosystems in the Northeastern United States. 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Bioscience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57,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17–28 (2007).</a:t>
            </a: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24440723" y="16696201"/>
            <a:ext cx="8186057" cy="42241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 fontScale="92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38690" y="8144572"/>
            <a:ext cx="4243051" cy="369328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endParaRPr lang="en-US" sz="1900" dirty="0">
              <a:latin typeface="Cambria" panose="0204050305040603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646904" y="6551697"/>
            <a:ext cx="3440662" cy="378018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Figure 2: </a:t>
            </a:r>
            <a:r>
              <a:rPr lang="en-US" sz="2000" dirty="0">
                <a:latin typeface="Cambria" panose="02040503050406030204" pitchFamily="18" charset="0"/>
              </a:rPr>
              <a:t>YSI Multiprobe 556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262736" y="15294006"/>
            <a:ext cx="8186057" cy="6087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00" dirty="0">
                <a:solidFill>
                  <a:schemeClr val="bg1"/>
                </a:solidFill>
                <a:latin typeface="Cambria" panose="02040503050406030204" pitchFamily="18" charset="0"/>
              </a:rPr>
              <a:t>Study Sites</a:t>
            </a:r>
            <a:endParaRPr lang="en-US" sz="3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277199" y="9794023"/>
            <a:ext cx="8186057" cy="55431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marL="260858" indent="-26085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900" dirty="0">
              <a:latin typeface="Cambria" panose="020405030504060302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7038337" y="14127905"/>
            <a:ext cx="6309801" cy="378018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Chart #2 Caption Here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678423" y="14127905"/>
            <a:ext cx="6368266" cy="378018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Chart #1 Caption Here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037001" y="10393807"/>
            <a:ext cx="4096290" cy="482179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r>
              <a:rPr lang="en-US" sz="2600" dirty="0">
                <a:latin typeface="Cambria" panose="02040503050406030204" pitchFamily="18" charset="0"/>
              </a:rPr>
              <a:t>Chart #2 Sub-Title Here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6664424" y="20645371"/>
            <a:ext cx="6309801" cy="685794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Figure 8: </a:t>
            </a:r>
            <a:r>
              <a:rPr lang="en-US" sz="2000" dirty="0">
                <a:latin typeface="Cambria" panose="02040503050406030204" pitchFamily="18" charset="0"/>
              </a:rPr>
              <a:t>DO by site demonstrating ANOVA results of P&lt;0.05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805363" y="20651890"/>
            <a:ext cx="6368266" cy="685794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Figure 7: </a:t>
            </a:r>
            <a:r>
              <a:rPr lang="en-US" sz="2000" dirty="0">
                <a:latin typeface="Cambria" panose="02040503050406030204" pitchFamily="18" charset="0"/>
              </a:rPr>
              <a:t>pH by site demonstrating ANOVA results of  P&lt;0.05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24430772" y="14523077"/>
            <a:ext cx="8142740" cy="21506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NSF and Delaware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EPSCoR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program for funding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CLOSES GAP Team 2020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Florencia Fahnestock and Dr.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Gulnihal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Ozbay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Elisha Bunch,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Jaquiline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Maina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Mohanna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Gadde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Memory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Nakazwe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Aaron Bland of the Aquatic Sciences Lab at DSU</a:t>
            </a:r>
          </a:p>
          <a:p>
            <a:pPr algn="l">
              <a:spcBef>
                <a:spcPts val="0"/>
              </a:spcBef>
            </a:pPr>
            <a:endParaRPr lang="en-US" sz="2400" dirty="0">
              <a:latin typeface="Cambria" panose="02040503050406030204" pitchFamily="18" charset="0"/>
            </a:endParaRPr>
          </a:p>
          <a:p>
            <a:pPr algn="l"/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9" y="11265130"/>
            <a:ext cx="3220982" cy="302537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9575163" y="8257049"/>
            <a:ext cx="4339563" cy="685794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Figure 3: </a:t>
            </a:r>
            <a:r>
              <a:rPr lang="en-US" sz="2000" dirty="0">
                <a:latin typeface="Cambria" panose="02040503050406030204" pitchFamily="18" charset="0"/>
              </a:rPr>
              <a:t> Sediment sampling done in</a:t>
            </a:r>
          </a:p>
          <a:p>
            <a:r>
              <a:rPr lang="en-US" sz="2000" dirty="0">
                <a:latin typeface="Cambria" panose="02040503050406030204" pitchFamily="18" charset="0"/>
              </a:rPr>
              <a:t> the field using the Van Veen grab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572594-E642-4720-889B-DD991275E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6"/>
          <a:stretch/>
        </p:blipFill>
        <p:spPr>
          <a:xfrm>
            <a:off x="9087752" y="9794023"/>
            <a:ext cx="6953259" cy="4886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657AF-2385-4EC6-A74F-3539F84009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02" r="1318"/>
          <a:stretch/>
        </p:blipFill>
        <p:spPr>
          <a:xfrm>
            <a:off x="9218972" y="15889687"/>
            <a:ext cx="13318156" cy="481837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15C788B-6B65-4DC4-8005-A01232138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5792" y="16278642"/>
            <a:ext cx="1012525" cy="39443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F70558-94A2-4AA4-BF8A-C570B5FD7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6291" y="1285875"/>
            <a:ext cx="1843541" cy="1665740"/>
          </a:xfrm>
          <a:prstGeom prst="rect">
            <a:avLst/>
          </a:prstGeom>
        </p:spPr>
      </p:pic>
      <p:pic>
        <p:nvPicPr>
          <p:cNvPr id="66" name="Picture 6" descr="YSI 556 MPS Multiprobe System | ysi.com">
            <a:extLst>
              <a:ext uri="{FF2B5EF4-FFF2-40B4-BE49-F238E27FC236}">
                <a16:creationId xmlns:a16="http://schemas.microsoft.com/office/drawing/2014/main" id="{CDCF6B23-0881-46CA-9072-6CDE25793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r="-1" b="-1"/>
          <a:stretch/>
        </p:blipFill>
        <p:spPr bwMode="auto">
          <a:xfrm>
            <a:off x="18226410" y="3906774"/>
            <a:ext cx="2526345" cy="26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8FCE0C1-E5FF-4C4B-86A2-A765627A5919}"/>
              </a:ext>
            </a:extLst>
          </p:cNvPr>
          <p:cNvSpPr txBox="1"/>
          <p:nvPr/>
        </p:nvSpPr>
        <p:spPr>
          <a:xfrm>
            <a:off x="316597" y="9733443"/>
            <a:ext cx="81466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Compare mercury concentrations across different sites in Rehoboth Bay.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There is a significant difference in mercury levels across sites.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Examine the relationship between mercury concentration and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: pH has a significant effect on mercury concentration.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Establish the relationship between dissolved oxygen and mercury.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DO has a significant effect on mercury concentration.</a:t>
            </a:r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034C7F0-7052-1B41-A276-89C2A8B331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13" r="2048" b="33148"/>
          <a:stretch/>
        </p:blipFill>
        <p:spPr>
          <a:xfrm>
            <a:off x="408672" y="16907409"/>
            <a:ext cx="7923109" cy="39087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ECCE3E-076C-D74F-B306-9124687ADE2F}"/>
              </a:ext>
            </a:extLst>
          </p:cNvPr>
          <p:cNvSpPr txBox="1"/>
          <p:nvPr/>
        </p:nvSpPr>
        <p:spPr>
          <a:xfrm>
            <a:off x="9678423" y="14472866"/>
            <a:ext cx="48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Figure 5: </a:t>
            </a:r>
            <a:r>
              <a:rPr lang="en-US" sz="2000" dirty="0">
                <a:latin typeface="Cambria" panose="02040503050406030204" pitchFamily="18" charset="0"/>
              </a:rPr>
              <a:t>Total Hg in sediment  by site demonstrating ANOVA results of P&lt;0.05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22132-09EC-D44D-8B28-3FFEA261D59B}"/>
              </a:ext>
            </a:extLst>
          </p:cNvPr>
          <p:cNvSpPr txBox="1"/>
          <p:nvPr/>
        </p:nvSpPr>
        <p:spPr>
          <a:xfrm>
            <a:off x="16664424" y="15289629"/>
            <a:ext cx="640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Figure 6: </a:t>
            </a:r>
            <a:r>
              <a:rPr lang="en-US" sz="2000" dirty="0">
                <a:latin typeface="Cambria" panose="02040503050406030204" pitchFamily="18" charset="0"/>
              </a:rPr>
              <a:t>A map of Rehoboth Bay correlating point size with Hg concentration at study sites. 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5A3492C5-0BAB-394B-AAE5-62E13947BFF9}"/>
              </a:ext>
            </a:extLst>
          </p:cNvPr>
          <p:cNvSpPr txBox="1">
            <a:spLocks/>
          </p:cNvSpPr>
          <p:nvPr/>
        </p:nvSpPr>
        <p:spPr>
          <a:xfrm>
            <a:off x="24430771" y="10061553"/>
            <a:ext cx="8186057" cy="6087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chemeClr val="bg1"/>
                </a:solidFill>
                <a:latin typeface="Cambria" panose="02040503050406030204" pitchFamily="18" charset="0"/>
              </a:rPr>
              <a:t>Discussion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6181FD-CB07-FE45-9FAF-81CE707FEA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679" r="1913" b="-2"/>
          <a:stretch/>
        </p:blipFill>
        <p:spPr>
          <a:xfrm>
            <a:off x="21087566" y="3874798"/>
            <a:ext cx="2731522" cy="431487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09298F1-8ACA-644A-8D91-9794F6E76A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18174" y="1285876"/>
            <a:ext cx="1843541" cy="1673254"/>
          </a:xfrm>
          <a:prstGeom prst="rect">
            <a:avLst/>
          </a:prstGeom>
        </p:spPr>
      </p:pic>
      <p:pic>
        <p:nvPicPr>
          <p:cNvPr id="56" name="Picture 55" descr="A picture containing qr code&#10;&#10;Description automatically generated">
            <a:extLst>
              <a:ext uri="{FF2B5EF4-FFF2-40B4-BE49-F238E27FC236}">
                <a16:creationId xmlns:a16="http://schemas.microsoft.com/office/drawing/2014/main" id="{1A48A4C7-4431-6746-B633-830F03FB42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66717"/>
            <a:ext cx="6231592" cy="1442274"/>
          </a:xfrm>
          <a:prstGeom prst="rect">
            <a:avLst/>
          </a:prstGeom>
        </p:spPr>
      </p:pic>
      <p:pic>
        <p:nvPicPr>
          <p:cNvPr id="47" name="Picture 2" descr="GO DIRECT">
            <a:extLst>
              <a:ext uri="{FF2B5EF4-FFF2-40B4-BE49-F238E27FC236}">
                <a16:creationId xmlns:a16="http://schemas.microsoft.com/office/drawing/2014/main" id="{C8122D56-C3C0-514E-95FE-C04B3D12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47874" y="6926966"/>
            <a:ext cx="3778306" cy="14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C93BB8-F776-A442-AA6B-93151948F50D}"/>
              </a:ext>
            </a:extLst>
          </p:cNvPr>
          <p:cNvSpPr txBox="1"/>
          <p:nvPr/>
        </p:nvSpPr>
        <p:spPr>
          <a:xfrm>
            <a:off x="15526885" y="8349860"/>
            <a:ext cx="5592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Figure 4: </a:t>
            </a:r>
            <a:r>
              <a:rPr lang="en-US" sz="2000" dirty="0">
                <a:latin typeface="Cambria" panose="02040503050406030204" pitchFamily="18" charset="0"/>
              </a:rPr>
              <a:t> Direct Mercury Analyzer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pic>
        <p:nvPicPr>
          <p:cNvPr id="49" name="Picture 48" descr="Map&#10;&#10;Description automatically generated">
            <a:extLst>
              <a:ext uri="{FF2B5EF4-FFF2-40B4-BE49-F238E27FC236}">
                <a16:creationId xmlns:a16="http://schemas.microsoft.com/office/drawing/2014/main" id="{900BF8EA-7FEE-2E46-BA25-A958E856B9C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716" r="10957" b="4074"/>
          <a:stretch/>
        </p:blipFill>
        <p:spPr>
          <a:xfrm>
            <a:off x="16731945" y="9805813"/>
            <a:ext cx="6791338" cy="5531310"/>
          </a:xfrm>
          <a:prstGeom prst="rect">
            <a:avLst/>
          </a:prstGeom>
        </p:spPr>
      </p:pic>
      <p:pic>
        <p:nvPicPr>
          <p:cNvPr id="1026" name="Picture 2" descr="Project WiCCED">
            <a:extLst>
              <a:ext uri="{FF2B5EF4-FFF2-40B4-BE49-F238E27FC236}">
                <a16:creationId xmlns:a16="http://schemas.microsoft.com/office/drawing/2014/main" id="{879EFE4E-D2A4-4496-A5D2-72A8DA2A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4" y="1285876"/>
            <a:ext cx="3242809" cy="16657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83C3C8-9549-2D42-A409-630272E0E427}"/>
              </a:ext>
            </a:extLst>
          </p:cNvPr>
          <p:cNvSpPr txBox="1"/>
          <p:nvPr/>
        </p:nvSpPr>
        <p:spPr>
          <a:xfrm>
            <a:off x="15180073" y="4941569"/>
            <a:ext cx="3905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Control:S1,S2,S3,S5,S6,S8,S11,S12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Reef:S4,S9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AQ: S7,S10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8FE5FA75D0142AEB8FA35824C408C" ma:contentTypeVersion="13" ma:contentTypeDescription="Create a new document." ma:contentTypeScope="" ma:versionID="6b3d0c989fb63dca895e155ee194f159">
  <xsd:schema xmlns:xsd="http://www.w3.org/2001/XMLSchema" xmlns:xs="http://www.w3.org/2001/XMLSchema" xmlns:p="http://schemas.microsoft.com/office/2006/metadata/properties" xmlns:ns3="4c1ef673-693d-41a6-8726-ac1a1155944b" xmlns:ns4="9ad33138-21c1-4b48-b753-1b0e84dc6771" targetNamespace="http://schemas.microsoft.com/office/2006/metadata/properties" ma:root="true" ma:fieldsID="f0eb68107665084c18a27b2466e821d4" ns3:_="" ns4:_="">
    <xsd:import namespace="4c1ef673-693d-41a6-8726-ac1a1155944b"/>
    <xsd:import namespace="9ad33138-21c1-4b48-b753-1b0e84dc67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f673-693d-41a6-8726-ac1a115594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33138-21c1-4b48-b753-1b0e84dc677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8E982D-1C0E-4E89-A6F8-71E707DF4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1ef673-693d-41a6-8726-ac1a1155944b"/>
    <ds:schemaRef ds:uri="9ad33138-21c1-4b48-b753-1b0e84dc6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4453CB1-13C7-4415-89B4-F1B161AA8745}">
  <ds:schemaRefs>
    <ds:schemaRef ds:uri="4c1ef673-693d-41a6-8726-ac1a1155944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9ad33138-21c1-4b48-b753-1b0e84dc6771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BACB3B7F-9399-417B-8A9E-991509FF03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2910</TotalTime>
  <Words>744</Words>
  <Application>Microsoft Macintosh PowerPoint</Application>
  <PresentationFormat>Custom</PresentationFormat>
  <Paragraphs>116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Wingdings</vt:lpstr>
      <vt:lpstr>Office Theme</vt:lpstr>
      <vt:lpstr>Custom Design</vt:lpstr>
      <vt:lpstr>Investigating Relationships between Mercury Concentrations and Water Quality Parameters in Rehoboth Bay, Delaware Miranda Adcock 1*,Elisha Bunch 1, Dallis Jones 1, Jacquiline Maina 1,  Mohana Gadde 1, Memory Nakazwe 1, Florencia Fahnestock 2                                                              Gulnihal Ozbay 1 and 2020 CLOSES GAP 2 1  Department of Agriculture and Natural Resources, Delaware State University, Dover, DE 2 Earth Science Department, University of New Hampshire, Durham NH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Miranda Adcock</cp:lastModifiedBy>
  <cp:revision>188</cp:revision>
  <dcterms:created xsi:type="dcterms:W3CDTF">2016-03-05T16:55:12Z</dcterms:created>
  <dcterms:modified xsi:type="dcterms:W3CDTF">2021-04-25T21:37:58Z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0x01010076B8FE5FA75D0142AEB8FA35824C408C</vt:lpwstr>
  </property>
</Properties>
</file>