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3"/>
  </p:sldMasterIdLst>
  <p:sldIdLst>
    <p:sldId id="256" r:id="rId4"/>
  </p:sldIdLst>
  <p:sldSz cx="40233600" cy="32918400"/>
  <p:notesSz cx="9144000" cy="6858000"/>
  <p:defaultTextStyle>
    <a:defPPr>
      <a:defRPr lang="en-US"/>
    </a:defPPr>
    <a:lvl1pPr marL="0" algn="l" defTabSz="4301092" rtl="0" eaLnBrk="1" latinLnBrk="0" hangingPunct="1">
      <a:defRPr sz="8500" kern="1200">
        <a:solidFill>
          <a:schemeClr val="tx1"/>
        </a:solidFill>
        <a:latin typeface="+mn-lt"/>
        <a:ea typeface="+mn-ea"/>
        <a:cs typeface="+mn-cs"/>
      </a:defRPr>
    </a:lvl1pPr>
    <a:lvl2pPr marL="2150545" algn="l" defTabSz="4301092" rtl="0" eaLnBrk="1" latinLnBrk="0" hangingPunct="1">
      <a:defRPr sz="8500" kern="1200">
        <a:solidFill>
          <a:schemeClr val="tx1"/>
        </a:solidFill>
        <a:latin typeface="+mn-lt"/>
        <a:ea typeface="+mn-ea"/>
        <a:cs typeface="+mn-cs"/>
      </a:defRPr>
    </a:lvl2pPr>
    <a:lvl3pPr marL="4301092" algn="l" defTabSz="4301092" rtl="0" eaLnBrk="1" latinLnBrk="0" hangingPunct="1">
      <a:defRPr sz="8500" kern="1200">
        <a:solidFill>
          <a:schemeClr val="tx1"/>
        </a:solidFill>
        <a:latin typeface="+mn-lt"/>
        <a:ea typeface="+mn-ea"/>
        <a:cs typeface="+mn-cs"/>
      </a:defRPr>
    </a:lvl3pPr>
    <a:lvl4pPr marL="6451637" algn="l" defTabSz="4301092" rtl="0" eaLnBrk="1" latinLnBrk="0" hangingPunct="1">
      <a:defRPr sz="8500" kern="1200">
        <a:solidFill>
          <a:schemeClr val="tx1"/>
        </a:solidFill>
        <a:latin typeface="+mn-lt"/>
        <a:ea typeface="+mn-ea"/>
        <a:cs typeface="+mn-cs"/>
      </a:defRPr>
    </a:lvl4pPr>
    <a:lvl5pPr marL="8602184" algn="l" defTabSz="4301092" rtl="0" eaLnBrk="1" latinLnBrk="0" hangingPunct="1">
      <a:defRPr sz="8500" kern="1200">
        <a:solidFill>
          <a:schemeClr val="tx1"/>
        </a:solidFill>
        <a:latin typeface="+mn-lt"/>
        <a:ea typeface="+mn-ea"/>
        <a:cs typeface="+mn-cs"/>
      </a:defRPr>
    </a:lvl5pPr>
    <a:lvl6pPr marL="10752730" algn="l" defTabSz="4301092" rtl="0" eaLnBrk="1" latinLnBrk="0" hangingPunct="1">
      <a:defRPr sz="8500" kern="1200">
        <a:solidFill>
          <a:schemeClr val="tx1"/>
        </a:solidFill>
        <a:latin typeface="+mn-lt"/>
        <a:ea typeface="+mn-ea"/>
        <a:cs typeface="+mn-cs"/>
      </a:defRPr>
    </a:lvl6pPr>
    <a:lvl7pPr marL="12903275" algn="l" defTabSz="4301092" rtl="0" eaLnBrk="1" latinLnBrk="0" hangingPunct="1">
      <a:defRPr sz="8500" kern="1200">
        <a:solidFill>
          <a:schemeClr val="tx1"/>
        </a:solidFill>
        <a:latin typeface="+mn-lt"/>
        <a:ea typeface="+mn-ea"/>
        <a:cs typeface="+mn-cs"/>
      </a:defRPr>
    </a:lvl7pPr>
    <a:lvl8pPr marL="15053822" algn="l" defTabSz="4301092" rtl="0" eaLnBrk="1" latinLnBrk="0" hangingPunct="1">
      <a:defRPr sz="8500" kern="1200">
        <a:solidFill>
          <a:schemeClr val="tx1"/>
        </a:solidFill>
        <a:latin typeface="+mn-lt"/>
        <a:ea typeface="+mn-ea"/>
        <a:cs typeface="+mn-cs"/>
      </a:defRPr>
    </a:lvl8pPr>
    <a:lvl9pPr marL="17204367" algn="l" defTabSz="4301092" rtl="0" eaLnBrk="1" latinLnBrk="0" hangingPunct="1">
      <a:defRPr sz="8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267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0957"/>
    <a:srgbClr val="FFC9C9"/>
    <a:srgbClr val="DEC8EE"/>
    <a:srgbClr val="9ED1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273" autoAdjust="0"/>
    <p:restoredTop sz="94434" autoAdjust="0"/>
  </p:normalViewPr>
  <p:slideViewPr>
    <p:cSldViewPr snapToGrid="0">
      <p:cViewPr>
        <p:scale>
          <a:sx n="25" d="100"/>
          <a:sy n="25" d="100"/>
        </p:scale>
        <p:origin x="14" y="250"/>
      </p:cViewPr>
      <p:guideLst>
        <p:guide orient="horz" pos="10368"/>
        <p:guide pos="1267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0" y="5387342"/>
            <a:ext cx="34198560" cy="11460480"/>
          </a:xfrm>
        </p:spPr>
        <p:txBody>
          <a:bodyPr anchor="b"/>
          <a:lstStyle>
            <a:lvl1pPr algn="ctr">
              <a:defRPr sz="26400"/>
            </a:lvl1pPr>
          </a:lstStyle>
          <a:p>
            <a:r>
              <a:rPr lang="en-US"/>
              <a:t>Click to edit Master title style</a:t>
            </a:r>
            <a:endParaRPr lang="en-US" dirty="0"/>
          </a:p>
        </p:txBody>
      </p:sp>
      <p:sp>
        <p:nvSpPr>
          <p:cNvPr id="3" name="Subtitle 2"/>
          <p:cNvSpPr>
            <a:spLocks noGrp="1"/>
          </p:cNvSpPr>
          <p:nvPr>
            <p:ph type="subTitle" idx="1"/>
          </p:nvPr>
        </p:nvSpPr>
        <p:spPr>
          <a:xfrm>
            <a:off x="5029200" y="17289782"/>
            <a:ext cx="30175200" cy="7947658"/>
          </a:xfrm>
        </p:spPr>
        <p:txBody>
          <a:bodyPr/>
          <a:lstStyle>
            <a:lvl1pPr marL="0" indent="0" algn="ctr">
              <a:buNone/>
              <a:defRPr sz="10560"/>
            </a:lvl1pPr>
            <a:lvl2pPr marL="2011680" indent="0" algn="ctr">
              <a:buNone/>
              <a:defRPr sz="8800"/>
            </a:lvl2pPr>
            <a:lvl3pPr marL="4023360" indent="0" algn="ctr">
              <a:buNone/>
              <a:defRPr sz="7920"/>
            </a:lvl3pPr>
            <a:lvl4pPr marL="6035040" indent="0" algn="ctr">
              <a:buNone/>
              <a:defRPr sz="7040"/>
            </a:lvl4pPr>
            <a:lvl5pPr marL="8046720" indent="0" algn="ctr">
              <a:buNone/>
              <a:defRPr sz="7040"/>
            </a:lvl5pPr>
            <a:lvl6pPr marL="10058400" indent="0" algn="ctr">
              <a:buNone/>
              <a:defRPr sz="7040"/>
            </a:lvl6pPr>
            <a:lvl7pPr marL="12070080" indent="0" algn="ctr">
              <a:buNone/>
              <a:defRPr sz="7040"/>
            </a:lvl7pPr>
            <a:lvl8pPr marL="14081760" indent="0" algn="ctr">
              <a:buNone/>
              <a:defRPr sz="7040"/>
            </a:lvl8pPr>
            <a:lvl9pPr marL="16093440" indent="0" algn="ctr">
              <a:buNone/>
              <a:defRPr sz="70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492903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27544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8792172" y="1752600"/>
            <a:ext cx="867537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766062" y="1752600"/>
            <a:ext cx="2552319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3569223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0414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745107" y="8206749"/>
            <a:ext cx="34701480" cy="13693138"/>
          </a:xfrm>
        </p:spPr>
        <p:txBody>
          <a:bodyPr anchor="b"/>
          <a:lstStyle>
            <a:lvl1pPr>
              <a:defRPr sz="26400"/>
            </a:lvl1pPr>
          </a:lstStyle>
          <a:p>
            <a:r>
              <a:rPr lang="en-US"/>
              <a:t>Click to edit Master title style</a:t>
            </a:r>
            <a:endParaRPr lang="en-US" dirty="0"/>
          </a:p>
        </p:txBody>
      </p:sp>
      <p:sp>
        <p:nvSpPr>
          <p:cNvPr id="3" name="Text Placeholder 2"/>
          <p:cNvSpPr>
            <a:spLocks noGrp="1"/>
          </p:cNvSpPr>
          <p:nvPr>
            <p:ph type="body" idx="1"/>
          </p:nvPr>
        </p:nvSpPr>
        <p:spPr>
          <a:xfrm>
            <a:off x="2745107" y="22029429"/>
            <a:ext cx="34701480" cy="7200898"/>
          </a:xfrm>
        </p:spPr>
        <p:txBody>
          <a:bodyPr/>
          <a:lstStyle>
            <a:lvl1pPr marL="0" indent="0">
              <a:buNone/>
              <a:defRPr sz="10560">
                <a:solidFill>
                  <a:schemeClr val="tx1"/>
                </a:solidFill>
              </a:defRPr>
            </a:lvl1pPr>
            <a:lvl2pPr marL="2011680" indent="0">
              <a:buNone/>
              <a:defRPr sz="8800">
                <a:solidFill>
                  <a:schemeClr val="tx1">
                    <a:tint val="75000"/>
                  </a:schemeClr>
                </a:solidFill>
              </a:defRPr>
            </a:lvl2pPr>
            <a:lvl3pPr marL="4023360" indent="0">
              <a:buNone/>
              <a:defRPr sz="7920">
                <a:solidFill>
                  <a:schemeClr val="tx1">
                    <a:tint val="75000"/>
                  </a:schemeClr>
                </a:solidFill>
              </a:defRPr>
            </a:lvl3pPr>
            <a:lvl4pPr marL="6035040" indent="0">
              <a:buNone/>
              <a:defRPr sz="7040">
                <a:solidFill>
                  <a:schemeClr val="tx1">
                    <a:tint val="75000"/>
                  </a:schemeClr>
                </a:solidFill>
              </a:defRPr>
            </a:lvl4pPr>
            <a:lvl5pPr marL="8046720" indent="0">
              <a:buNone/>
              <a:defRPr sz="7040">
                <a:solidFill>
                  <a:schemeClr val="tx1">
                    <a:tint val="75000"/>
                  </a:schemeClr>
                </a:solidFill>
              </a:defRPr>
            </a:lvl5pPr>
            <a:lvl6pPr marL="10058400" indent="0">
              <a:buNone/>
              <a:defRPr sz="7040">
                <a:solidFill>
                  <a:schemeClr val="tx1">
                    <a:tint val="75000"/>
                  </a:schemeClr>
                </a:solidFill>
              </a:defRPr>
            </a:lvl6pPr>
            <a:lvl7pPr marL="12070080" indent="0">
              <a:buNone/>
              <a:defRPr sz="7040">
                <a:solidFill>
                  <a:schemeClr val="tx1">
                    <a:tint val="75000"/>
                  </a:schemeClr>
                </a:solidFill>
              </a:defRPr>
            </a:lvl7pPr>
            <a:lvl8pPr marL="14081760" indent="0">
              <a:buNone/>
              <a:defRPr sz="7040">
                <a:solidFill>
                  <a:schemeClr val="tx1">
                    <a:tint val="75000"/>
                  </a:schemeClr>
                </a:solidFill>
              </a:defRPr>
            </a:lvl8pPr>
            <a:lvl9pPr marL="16093440" indent="0">
              <a:buNone/>
              <a:defRPr sz="704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8E81BC7-D5A5-445F-BF4D-797F02B50EB4}" type="datetimeFigureOut">
              <a:rPr lang="en-US" smtClean="0"/>
              <a:t>4/25/2021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181674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7660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0368260" y="8763000"/>
            <a:ext cx="170992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060956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771300" y="1752607"/>
            <a:ext cx="347014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2771305" y="8069582"/>
            <a:ext cx="17020696"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4" name="Content Placeholder 3"/>
          <p:cNvSpPr>
            <a:spLocks noGrp="1"/>
          </p:cNvSpPr>
          <p:nvPr>
            <p:ph sz="half" idx="2"/>
          </p:nvPr>
        </p:nvSpPr>
        <p:spPr>
          <a:xfrm>
            <a:off x="2771305" y="12024360"/>
            <a:ext cx="1702069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0368262" y="8069582"/>
            <a:ext cx="17104520" cy="3954778"/>
          </a:xfrm>
        </p:spPr>
        <p:txBody>
          <a:bodyPr anchor="b"/>
          <a:lstStyle>
            <a:lvl1pPr marL="0" indent="0">
              <a:buNone/>
              <a:defRPr sz="10560" b="1"/>
            </a:lvl1pPr>
            <a:lvl2pPr marL="2011680" indent="0">
              <a:buNone/>
              <a:defRPr sz="8800" b="1"/>
            </a:lvl2pPr>
            <a:lvl3pPr marL="4023360" indent="0">
              <a:buNone/>
              <a:defRPr sz="7920" b="1"/>
            </a:lvl3pPr>
            <a:lvl4pPr marL="6035040" indent="0">
              <a:buNone/>
              <a:defRPr sz="7040" b="1"/>
            </a:lvl4pPr>
            <a:lvl5pPr marL="8046720" indent="0">
              <a:buNone/>
              <a:defRPr sz="7040" b="1"/>
            </a:lvl5pPr>
            <a:lvl6pPr marL="10058400" indent="0">
              <a:buNone/>
              <a:defRPr sz="7040" b="1"/>
            </a:lvl6pPr>
            <a:lvl7pPr marL="12070080" indent="0">
              <a:buNone/>
              <a:defRPr sz="7040" b="1"/>
            </a:lvl7pPr>
            <a:lvl8pPr marL="14081760" indent="0">
              <a:buNone/>
              <a:defRPr sz="7040" b="1"/>
            </a:lvl8pPr>
            <a:lvl9pPr marL="16093440" indent="0">
              <a:buNone/>
              <a:defRPr sz="7040" b="1"/>
            </a:lvl9pPr>
          </a:lstStyle>
          <a:p>
            <a:pPr lvl="0"/>
            <a:r>
              <a:rPr lang="en-US"/>
              <a:t>Edit Master text styles</a:t>
            </a:r>
          </a:p>
        </p:txBody>
      </p:sp>
      <p:sp>
        <p:nvSpPr>
          <p:cNvPr id="6" name="Content Placeholder 5"/>
          <p:cNvSpPr>
            <a:spLocks noGrp="1"/>
          </p:cNvSpPr>
          <p:nvPr>
            <p:ph sz="quarter" idx="4"/>
          </p:nvPr>
        </p:nvSpPr>
        <p:spPr>
          <a:xfrm>
            <a:off x="20368262" y="12024360"/>
            <a:ext cx="1710452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8E81BC7-D5A5-445F-BF4D-797F02B50EB4}" type="datetimeFigureOut">
              <a:rPr lang="en-US" smtClean="0"/>
              <a:t>4/25/2021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4011396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8E81BC7-D5A5-445F-BF4D-797F02B50EB4}" type="datetimeFigureOut">
              <a:rPr lang="en-US" smtClean="0"/>
              <a:t>4/25/2021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5460204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E81BC7-D5A5-445F-BF4D-797F02B50EB4}" type="datetimeFigureOut">
              <a:rPr lang="en-US" smtClean="0"/>
              <a:t>4/25/2021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38231297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Content Placeholder 2"/>
          <p:cNvSpPr>
            <a:spLocks noGrp="1"/>
          </p:cNvSpPr>
          <p:nvPr>
            <p:ph idx="1"/>
          </p:nvPr>
        </p:nvSpPr>
        <p:spPr>
          <a:xfrm>
            <a:off x="17104520" y="4739647"/>
            <a:ext cx="20368260" cy="23393400"/>
          </a:xfrm>
        </p:spPr>
        <p:txBody>
          <a:bodyPr/>
          <a:lstStyle>
            <a:lvl1pPr>
              <a:defRPr sz="14080"/>
            </a:lvl1pPr>
            <a:lvl2pPr>
              <a:defRPr sz="12320"/>
            </a:lvl2pPr>
            <a:lvl3pPr>
              <a:defRPr sz="10560"/>
            </a:lvl3pPr>
            <a:lvl4pPr>
              <a:defRPr sz="8800"/>
            </a:lvl4pPr>
            <a:lvl5pPr>
              <a:defRPr sz="8800"/>
            </a:lvl5pPr>
            <a:lvl6pPr>
              <a:defRPr sz="8800"/>
            </a:lvl6pPr>
            <a:lvl7pPr>
              <a:defRPr sz="8800"/>
            </a:lvl7pPr>
            <a:lvl8pPr>
              <a:defRPr sz="8800"/>
            </a:lvl8pPr>
            <a:lvl9pPr>
              <a:defRPr sz="8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1735416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771301" y="2194560"/>
            <a:ext cx="12976383" cy="7680960"/>
          </a:xfrm>
        </p:spPr>
        <p:txBody>
          <a:bodyPr anchor="b"/>
          <a:lstStyle>
            <a:lvl1pPr>
              <a:defRPr sz="14080"/>
            </a:lvl1pPr>
          </a:lstStyle>
          <a:p>
            <a:r>
              <a:rPr lang="en-US"/>
              <a:t>Click to edit Master title style</a:t>
            </a:r>
            <a:endParaRPr lang="en-US" dirty="0"/>
          </a:p>
        </p:txBody>
      </p:sp>
      <p:sp>
        <p:nvSpPr>
          <p:cNvPr id="3" name="Picture Placeholder 2"/>
          <p:cNvSpPr>
            <a:spLocks noGrp="1" noChangeAspect="1"/>
          </p:cNvSpPr>
          <p:nvPr>
            <p:ph type="pic" idx="1"/>
          </p:nvPr>
        </p:nvSpPr>
        <p:spPr>
          <a:xfrm>
            <a:off x="17104520" y="4739647"/>
            <a:ext cx="20368260" cy="23393400"/>
          </a:xfrm>
        </p:spPr>
        <p:txBody>
          <a:bodyPr anchor="t"/>
          <a:lstStyle>
            <a:lvl1pPr marL="0" indent="0">
              <a:buNone/>
              <a:defRPr sz="14080"/>
            </a:lvl1pPr>
            <a:lvl2pPr marL="2011680" indent="0">
              <a:buNone/>
              <a:defRPr sz="12320"/>
            </a:lvl2pPr>
            <a:lvl3pPr marL="4023360" indent="0">
              <a:buNone/>
              <a:defRPr sz="10560"/>
            </a:lvl3pPr>
            <a:lvl4pPr marL="6035040" indent="0">
              <a:buNone/>
              <a:defRPr sz="8800"/>
            </a:lvl4pPr>
            <a:lvl5pPr marL="8046720" indent="0">
              <a:buNone/>
              <a:defRPr sz="8800"/>
            </a:lvl5pPr>
            <a:lvl6pPr marL="10058400" indent="0">
              <a:buNone/>
              <a:defRPr sz="8800"/>
            </a:lvl6pPr>
            <a:lvl7pPr marL="12070080" indent="0">
              <a:buNone/>
              <a:defRPr sz="8800"/>
            </a:lvl7pPr>
            <a:lvl8pPr marL="14081760" indent="0">
              <a:buNone/>
              <a:defRPr sz="8800"/>
            </a:lvl8pPr>
            <a:lvl9pPr marL="16093440" indent="0">
              <a:buNone/>
              <a:defRPr sz="8800"/>
            </a:lvl9pPr>
          </a:lstStyle>
          <a:p>
            <a:r>
              <a:rPr lang="en-US"/>
              <a:t>Click icon to add picture</a:t>
            </a:r>
            <a:endParaRPr lang="en-US" dirty="0"/>
          </a:p>
        </p:txBody>
      </p:sp>
      <p:sp>
        <p:nvSpPr>
          <p:cNvPr id="4" name="Text Placeholder 3"/>
          <p:cNvSpPr>
            <a:spLocks noGrp="1"/>
          </p:cNvSpPr>
          <p:nvPr>
            <p:ph type="body" sz="half" idx="2"/>
          </p:nvPr>
        </p:nvSpPr>
        <p:spPr>
          <a:xfrm>
            <a:off x="2771301" y="9875520"/>
            <a:ext cx="12976383" cy="18295622"/>
          </a:xfrm>
        </p:spPr>
        <p:txBody>
          <a:bodyPr/>
          <a:lstStyle>
            <a:lvl1pPr marL="0" indent="0">
              <a:buNone/>
              <a:defRPr sz="7040"/>
            </a:lvl1pPr>
            <a:lvl2pPr marL="2011680" indent="0">
              <a:buNone/>
              <a:defRPr sz="6160"/>
            </a:lvl2pPr>
            <a:lvl3pPr marL="4023360" indent="0">
              <a:buNone/>
              <a:defRPr sz="5280"/>
            </a:lvl3pPr>
            <a:lvl4pPr marL="6035040" indent="0">
              <a:buNone/>
              <a:defRPr sz="4400"/>
            </a:lvl4pPr>
            <a:lvl5pPr marL="8046720" indent="0">
              <a:buNone/>
              <a:defRPr sz="4400"/>
            </a:lvl5pPr>
            <a:lvl6pPr marL="10058400" indent="0">
              <a:buNone/>
              <a:defRPr sz="4400"/>
            </a:lvl6pPr>
            <a:lvl7pPr marL="12070080" indent="0">
              <a:buNone/>
              <a:defRPr sz="4400"/>
            </a:lvl7pPr>
            <a:lvl8pPr marL="14081760" indent="0">
              <a:buNone/>
              <a:defRPr sz="4400"/>
            </a:lvl8pPr>
            <a:lvl9pPr marL="16093440" indent="0">
              <a:buNone/>
              <a:defRPr sz="4400"/>
            </a:lvl9pPr>
          </a:lstStyle>
          <a:p>
            <a:pPr lvl="0"/>
            <a:r>
              <a:rPr lang="en-US"/>
              <a:t>Edit Master text styles</a:t>
            </a:r>
          </a:p>
        </p:txBody>
      </p:sp>
      <p:sp>
        <p:nvSpPr>
          <p:cNvPr id="5" name="Date Placeholder 4"/>
          <p:cNvSpPr>
            <a:spLocks noGrp="1"/>
          </p:cNvSpPr>
          <p:nvPr>
            <p:ph type="dt" sz="half" idx="10"/>
          </p:nvPr>
        </p:nvSpPr>
        <p:spPr/>
        <p:txBody>
          <a:bodyPr/>
          <a:lstStyle/>
          <a:p>
            <a:fld id="{08E81BC7-D5A5-445F-BF4D-797F02B50EB4}" type="datetimeFigureOut">
              <a:rPr lang="en-US" smtClean="0"/>
              <a:t>4/25/2021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152990-41B8-4C7F-B873-1D5366E1EAB8}" type="slidenum">
              <a:rPr lang="en-US" smtClean="0"/>
              <a:t>‹#›</a:t>
            </a:fld>
            <a:endParaRPr lang="en-US"/>
          </a:p>
        </p:txBody>
      </p:sp>
    </p:spTree>
    <p:extLst>
      <p:ext uri="{BB962C8B-B14F-4D97-AF65-F5344CB8AC3E}">
        <p14:creationId xmlns:p14="http://schemas.microsoft.com/office/powerpoint/2010/main" val="2191128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66060" y="1752607"/>
            <a:ext cx="347014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766060" y="8763000"/>
            <a:ext cx="347014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66060" y="30510487"/>
            <a:ext cx="9052560" cy="1752600"/>
          </a:xfrm>
          <a:prstGeom prst="rect">
            <a:avLst/>
          </a:prstGeom>
        </p:spPr>
        <p:txBody>
          <a:bodyPr vert="horz" lIns="91440" tIns="45720" rIns="91440" bIns="45720" rtlCol="0" anchor="ctr"/>
          <a:lstStyle>
            <a:lvl1pPr algn="l">
              <a:defRPr sz="5280">
                <a:solidFill>
                  <a:schemeClr val="tx1">
                    <a:tint val="75000"/>
                  </a:schemeClr>
                </a:solidFill>
              </a:defRPr>
            </a:lvl1pPr>
          </a:lstStyle>
          <a:p>
            <a:fld id="{08E81BC7-D5A5-445F-BF4D-797F02B50EB4}" type="datetimeFigureOut">
              <a:rPr lang="en-US" smtClean="0"/>
              <a:t>4/25/2021</a:t>
            </a:fld>
            <a:endParaRPr lang="en-US"/>
          </a:p>
        </p:txBody>
      </p:sp>
      <p:sp>
        <p:nvSpPr>
          <p:cNvPr id="5" name="Footer Placeholder 4"/>
          <p:cNvSpPr>
            <a:spLocks noGrp="1"/>
          </p:cNvSpPr>
          <p:nvPr>
            <p:ph type="ftr" sz="quarter" idx="3"/>
          </p:nvPr>
        </p:nvSpPr>
        <p:spPr>
          <a:xfrm>
            <a:off x="13327380" y="30510487"/>
            <a:ext cx="13578840" cy="1752600"/>
          </a:xfrm>
          <a:prstGeom prst="rect">
            <a:avLst/>
          </a:prstGeom>
        </p:spPr>
        <p:txBody>
          <a:bodyPr vert="horz" lIns="91440" tIns="45720" rIns="91440" bIns="45720" rtlCol="0" anchor="ctr"/>
          <a:lstStyle>
            <a:lvl1pPr algn="ctr">
              <a:defRPr sz="52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8414980" y="30510487"/>
            <a:ext cx="9052560" cy="1752600"/>
          </a:xfrm>
          <a:prstGeom prst="rect">
            <a:avLst/>
          </a:prstGeom>
        </p:spPr>
        <p:txBody>
          <a:bodyPr vert="horz" lIns="91440" tIns="45720" rIns="91440" bIns="45720" rtlCol="0" anchor="ctr"/>
          <a:lstStyle>
            <a:lvl1pPr algn="r">
              <a:defRPr sz="5280">
                <a:solidFill>
                  <a:schemeClr val="tx1">
                    <a:tint val="75000"/>
                  </a:schemeClr>
                </a:solidFill>
              </a:defRPr>
            </a:lvl1pPr>
          </a:lstStyle>
          <a:p>
            <a:fld id="{59152990-41B8-4C7F-B873-1D5366E1EAB8}" type="slidenum">
              <a:rPr lang="en-US" smtClean="0"/>
              <a:t>‹#›</a:t>
            </a:fld>
            <a:endParaRPr lang="en-US"/>
          </a:p>
        </p:txBody>
      </p:sp>
    </p:spTree>
    <p:extLst>
      <p:ext uri="{BB962C8B-B14F-4D97-AF65-F5344CB8AC3E}">
        <p14:creationId xmlns:p14="http://schemas.microsoft.com/office/powerpoint/2010/main" val="269588051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4023360" rtl="0" eaLnBrk="1" latinLnBrk="0" hangingPunct="1">
        <a:lnSpc>
          <a:spcPct val="90000"/>
        </a:lnSpc>
        <a:spcBef>
          <a:spcPct val="0"/>
        </a:spcBef>
        <a:buNone/>
        <a:defRPr sz="19360" kern="1200">
          <a:solidFill>
            <a:schemeClr val="tx1"/>
          </a:solidFill>
          <a:latin typeface="+mj-lt"/>
          <a:ea typeface="+mj-ea"/>
          <a:cs typeface="+mj-cs"/>
        </a:defRPr>
      </a:lvl1pPr>
    </p:titleStyle>
    <p:bodyStyle>
      <a:lvl1pPr marL="1005840" indent="-1005840" algn="l" defTabSz="4023360" rtl="0" eaLnBrk="1" latinLnBrk="0" hangingPunct="1">
        <a:lnSpc>
          <a:spcPct val="90000"/>
        </a:lnSpc>
        <a:spcBef>
          <a:spcPts val="4400"/>
        </a:spcBef>
        <a:buFont typeface="Arial" panose="020B0604020202020204" pitchFamily="34" charset="0"/>
        <a:buChar char="•"/>
        <a:defRPr sz="12320" kern="1200">
          <a:solidFill>
            <a:schemeClr val="tx1"/>
          </a:solidFill>
          <a:latin typeface="+mn-lt"/>
          <a:ea typeface="+mn-ea"/>
          <a:cs typeface="+mn-cs"/>
        </a:defRPr>
      </a:lvl1pPr>
      <a:lvl2pPr marL="3017520" indent="-1005840" algn="l" defTabSz="4023360" rtl="0" eaLnBrk="1" latinLnBrk="0" hangingPunct="1">
        <a:lnSpc>
          <a:spcPct val="90000"/>
        </a:lnSpc>
        <a:spcBef>
          <a:spcPts val="2200"/>
        </a:spcBef>
        <a:buFont typeface="Arial" panose="020B0604020202020204" pitchFamily="34" charset="0"/>
        <a:buChar char="•"/>
        <a:defRPr sz="10560" kern="1200">
          <a:solidFill>
            <a:schemeClr val="tx1"/>
          </a:solidFill>
          <a:latin typeface="+mn-lt"/>
          <a:ea typeface="+mn-ea"/>
          <a:cs typeface="+mn-cs"/>
        </a:defRPr>
      </a:lvl2pPr>
      <a:lvl3pPr marL="5029200" indent="-1005840" algn="l" defTabSz="4023360" rtl="0" eaLnBrk="1" latinLnBrk="0" hangingPunct="1">
        <a:lnSpc>
          <a:spcPct val="90000"/>
        </a:lnSpc>
        <a:spcBef>
          <a:spcPts val="2200"/>
        </a:spcBef>
        <a:buFont typeface="Arial" panose="020B0604020202020204" pitchFamily="34" charset="0"/>
        <a:buChar char="•"/>
        <a:defRPr sz="8800" kern="1200">
          <a:solidFill>
            <a:schemeClr val="tx1"/>
          </a:solidFill>
          <a:latin typeface="+mn-lt"/>
          <a:ea typeface="+mn-ea"/>
          <a:cs typeface="+mn-cs"/>
        </a:defRPr>
      </a:lvl3pPr>
      <a:lvl4pPr marL="70408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4pPr>
      <a:lvl5pPr marL="905256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5pPr>
      <a:lvl6pPr marL="1106424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6pPr>
      <a:lvl7pPr marL="1307592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7pPr>
      <a:lvl8pPr marL="1508760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8pPr>
      <a:lvl9pPr marL="17099280" indent="-1005840" algn="l" defTabSz="4023360" rtl="0" eaLnBrk="1" latinLnBrk="0" hangingPunct="1">
        <a:lnSpc>
          <a:spcPct val="90000"/>
        </a:lnSpc>
        <a:spcBef>
          <a:spcPts val="2200"/>
        </a:spcBef>
        <a:buFont typeface="Arial" panose="020B0604020202020204" pitchFamily="34" charset="0"/>
        <a:buChar char="•"/>
        <a:defRPr sz="7920" kern="1200">
          <a:solidFill>
            <a:schemeClr val="tx1"/>
          </a:solidFill>
          <a:latin typeface="+mn-lt"/>
          <a:ea typeface="+mn-ea"/>
          <a:cs typeface="+mn-cs"/>
        </a:defRPr>
      </a:lvl9pPr>
    </p:bodyStyle>
    <p:otherStyle>
      <a:defPPr>
        <a:defRPr lang="en-US"/>
      </a:defPPr>
      <a:lvl1pPr marL="0" algn="l" defTabSz="4023360" rtl="0" eaLnBrk="1" latinLnBrk="0" hangingPunct="1">
        <a:defRPr sz="7920" kern="1200">
          <a:solidFill>
            <a:schemeClr val="tx1"/>
          </a:solidFill>
          <a:latin typeface="+mn-lt"/>
          <a:ea typeface="+mn-ea"/>
          <a:cs typeface="+mn-cs"/>
        </a:defRPr>
      </a:lvl1pPr>
      <a:lvl2pPr marL="2011680" algn="l" defTabSz="4023360" rtl="0" eaLnBrk="1" latinLnBrk="0" hangingPunct="1">
        <a:defRPr sz="7920" kern="1200">
          <a:solidFill>
            <a:schemeClr val="tx1"/>
          </a:solidFill>
          <a:latin typeface="+mn-lt"/>
          <a:ea typeface="+mn-ea"/>
          <a:cs typeface="+mn-cs"/>
        </a:defRPr>
      </a:lvl2pPr>
      <a:lvl3pPr marL="4023360" algn="l" defTabSz="4023360" rtl="0" eaLnBrk="1" latinLnBrk="0" hangingPunct="1">
        <a:defRPr sz="7920" kern="1200">
          <a:solidFill>
            <a:schemeClr val="tx1"/>
          </a:solidFill>
          <a:latin typeface="+mn-lt"/>
          <a:ea typeface="+mn-ea"/>
          <a:cs typeface="+mn-cs"/>
        </a:defRPr>
      </a:lvl3pPr>
      <a:lvl4pPr marL="6035040" algn="l" defTabSz="4023360" rtl="0" eaLnBrk="1" latinLnBrk="0" hangingPunct="1">
        <a:defRPr sz="7920" kern="1200">
          <a:solidFill>
            <a:schemeClr val="tx1"/>
          </a:solidFill>
          <a:latin typeface="+mn-lt"/>
          <a:ea typeface="+mn-ea"/>
          <a:cs typeface="+mn-cs"/>
        </a:defRPr>
      </a:lvl4pPr>
      <a:lvl5pPr marL="8046720" algn="l" defTabSz="4023360" rtl="0" eaLnBrk="1" latinLnBrk="0" hangingPunct="1">
        <a:defRPr sz="7920" kern="1200">
          <a:solidFill>
            <a:schemeClr val="tx1"/>
          </a:solidFill>
          <a:latin typeface="+mn-lt"/>
          <a:ea typeface="+mn-ea"/>
          <a:cs typeface="+mn-cs"/>
        </a:defRPr>
      </a:lvl5pPr>
      <a:lvl6pPr marL="10058400" algn="l" defTabSz="4023360" rtl="0" eaLnBrk="1" latinLnBrk="0" hangingPunct="1">
        <a:defRPr sz="7920" kern="1200">
          <a:solidFill>
            <a:schemeClr val="tx1"/>
          </a:solidFill>
          <a:latin typeface="+mn-lt"/>
          <a:ea typeface="+mn-ea"/>
          <a:cs typeface="+mn-cs"/>
        </a:defRPr>
      </a:lvl6pPr>
      <a:lvl7pPr marL="12070080" algn="l" defTabSz="4023360" rtl="0" eaLnBrk="1" latinLnBrk="0" hangingPunct="1">
        <a:defRPr sz="7920" kern="1200">
          <a:solidFill>
            <a:schemeClr val="tx1"/>
          </a:solidFill>
          <a:latin typeface="+mn-lt"/>
          <a:ea typeface="+mn-ea"/>
          <a:cs typeface="+mn-cs"/>
        </a:defRPr>
      </a:lvl7pPr>
      <a:lvl8pPr marL="14081760" algn="l" defTabSz="4023360" rtl="0" eaLnBrk="1" latinLnBrk="0" hangingPunct="1">
        <a:defRPr sz="7920" kern="1200">
          <a:solidFill>
            <a:schemeClr val="tx1"/>
          </a:solidFill>
          <a:latin typeface="+mn-lt"/>
          <a:ea typeface="+mn-ea"/>
          <a:cs typeface="+mn-cs"/>
        </a:defRPr>
      </a:lvl8pPr>
      <a:lvl9pPr marL="16093440" algn="l" defTabSz="4023360" rtl="0" eaLnBrk="1" latinLnBrk="0" hangingPunct="1">
        <a:defRPr sz="79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A picture containing building, park, wooden&#10;&#10;Description automatically generated">
            <a:extLst>
              <a:ext uri="{FF2B5EF4-FFF2-40B4-BE49-F238E27FC236}">
                <a16:creationId xmlns:a16="http://schemas.microsoft.com/office/drawing/2014/main" id="{5DD805D7-6054-43D1-BE60-69AFF54C24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89765" y="18598153"/>
            <a:ext cx="7658022" cy="2993479"/>
          </a:xfrm>
          <a:prstGeom prst="rect">
            <a:avLst/>
          </a:prstGeom>
        </p:spPr>
      </p:pic>
      <p:sp>
        <p:nvSpPr>
          <p:cNvPr id="2" name="Title 1"/>
          <p:cNvSpPr>
            <a:spLocks noGrp="1"/>
          </p:cNvSpPr>
          <p:nvPr>
            <p:ph type="ctrTitle"/>
          </p:nvPr>
        </p:nvSpPr>
        <p:spPr>
          <a:xfrm>
            <a:off x="346530" y="580958"/>
            <a:ext cx="39541878" cy="3618896"/>
          </a:xfrm>
          <a:solidFill>
            <a:srgbClr val="92D050"/>
          </a:solidFill>
          <a:ln w="101600">
            <a:solidFill>
              <a:srgbClr val="002060"/>
            </a:solidFill>
          </a:ln>
        </p:spPr>
        <p:style>
          <a:lnRef idx="2">
            <a:schemeClr val="dk1"/>
          </a:lnRef>
          <a:fillRef idx="1">
            <a:schemeClr val="lt1"/>
          </a:fillRef>
          <a:effectRef idx="0">
            <a:schemeClr val="dk1"/>
          </a:effectRef>
          <a:fontRef idx="minor">
            <a:schemeClr val="dk1"/>
          </a:fontRef>
        </p:style>
        <p:txBody>
          <a:bodyPr anchor="ctr">
            <a:normAutofit/>
          </a:bodyPr>
          <a:lstStyle/>
          <a:p>
            <a:r>
              <a:rPr lang="en-US" sz="7700" b="1" dirty="0">
                <a:solidFill>
                  <a:srgbClr val="002060"/>
                </a:solidFill>
                <a:latin typeface="Cambria" panose="02040503050406030204" pitchFamily="18" charset="0"/>
                <a:cs typeface="Arial" panose="020B0604020202020204" pitchFamily="34" charset="0"/>
              </a:rPr>
              <a:t>U.S. Department of Energy Solar Decathlon</a:t>
            </a:r>
            <a:br>
              <a:rPr lang="en-US" sz="7700" dirty="0">
                <a:solidFill>
                  <a:srgbClr val="002060"/>
                </a:solidFill>
                <a:latin typeface="Cambria" panose="02040503050406030204" pitchFamily="18" charset="0"/>
                <a:cs typeface="Arial" panose="020B0604020202020204" pitchFamily="34" charset="0"/>
              </a:rPr>
            </a:br>
            <a:r>
              <a:rPr lang="en-US" sz="5134" u="sng" dirty="0">
                <a:solidFill>
                  <a:srgbClr val="002060"/>
                </a:solidFill>
                <a:latin typeface="Cambria" panose="02040503050406030204" pitchFamily="18" charset="0"/>
                <a:cs typeface="Arial" panose="020B0604020202020204" pitchFamily="34" charset="0"/>
              </a:rPr>
              <a:t>Jacey Chavez, Hannah Gagne, Tyler Heymans, John </a:t>
            </a:r>
            <a:r>
              <a:rPr lang="en-US" sz="5134" u="sng" dirty="0" err="1">
                <a:solidFill>
                  <a:srgbClr val="002060"/>
                </a:solidFill>
                <a:latin typeface="Cambria" panose="02040503050406030204" pitchFamily="18" charset="0"/>
                <a:cs typeface="Arial" panose="020B0604020202020204" pitchFamily="34" charset="0"/>
              </a:rPr>
              <a:t>Plifka</a:t>
            </a:r>
            <a:r>
              <a:rPr lang="en-US" sz="5134" u="sng" dirty="0">
                <a:solidFill>
                  <a:srgbClr val="002060"/>
                </a:solidFill>
                <a:latin typeface="Cambria" panose="02040503050406030204" pitchFamily="18" charset="0"/>
                <a:cs typeface="Arial" panose="020B0604020202020204" pitchFamily="34" charset="0"/>
              </a:rPr>
              <a:t>, Luke </a:t>
            </a:r>
            <a:r>
              <a:rPr lang="en-US" sz="5134" u="sng" dirty="0" err="1">
                <a:solidFill>
                  <a:srgbClr val="002060"/>
                </a:solidFill>
                <a:latin typeface="Cambria" panose="02040503050406030204" pitchFamily="18" charset="0"/>
                <a:cs typeface="Arial" panose="020B0604020202020204" pitchFamily="34" charset="0"/>
              </a:rPr>
              <a:t>Zuchowski</a:t>
            </a:r>
            <a:r>
              <a:rPr lang="en-US" sz="5134" u="sng" dirty="0">
                <a:solidFill>
                  <a:srgbClr val="002060"/>
                </a:solidFill>
                <a:latin typeface="Cambria" panose="02040503050406030204" pitchFamily="18" charset="0"/>
                <a:cs typeface="Arial" panose="020B0604020202020204" pitchFamily="34" charset="0"/>
              </a:rPr>
              <a:t>, </a:t>
            </a:r>
            <a:br>
              <a:rPr lang="en-US" sz="5134" u="sng" dirty="0">
                <a:solidFill>
                  <a:srgbClr val="002060"/>
                </a:solidFill>
                <a:latin typeface="Cambria" panose="02040503050406030204" pitchFamily="18" charset="0"/>
                <a:cs typeface="Arial" panose="020B0604020202020204" pitchFamily="34" charset="0"/>
              </a:rPr>
            </a:br>
            <a:r>
              <a:rPr lang="en-US" sz="5134" u="sng" dirty="0">
                <a:solidFill>
                  <a:srgbClr val="002060"/>
                </a:solidFill>
                <a:latin typeface="Cambria" panose="02040503050406030204" pitchFamily="18" charset="0"/>
                <a:cs typeface="Arial" panose="020B0604020202020204" pitchFamily="34" charset="0"/>
              </a:rPr>
              <a:t>Meredith Madden, Michael </a:t>
            </a:r>
            <a:r>
              <a:rPr lang="en-US" sz="5134" u="sng" dirty="0" err="1">
                <a:solidFill>
                  <a:srgbClr val="002060"/>
                </a:solidFill>
                <a:latin typeface="Cambria" panose="02040503050406030204" pitchFamily="18" charset="0"/>
                <a:cs typeface="Arial" panose="020B0604020202020204" pitchFamily="34" charset="0"/>
              </a:rPr>
              <a:t>Pasciuto</a:t>
            </a:r>
            <a:r>
              <a:rPr lang="en-US" sz="5134" u="sng" dirty="0">
                <a:solidFill>
                  <a:srgbClr val="002060"/>
                </a:solidFill>
                <a:latin typeface="Cambria" panose="02040503050406030204" pitchFamily="18" charset="0"/>
                <a:cs typeface="Arial" panose="020B0604020202020204" pitchFamily="34" charset="0"/>
              </a:rPr>
              <a:t>, Nicole </a:t>
            </a:r>
            <a:r>
              <a:rPr lang="en-US" sz="5134" u="sng" dirty="0" err="1">
                <a:solidFill>
                  <a:srgbClr val="002060"/>
                </a:solidFill>
                <a:latin typeface="Cambria" panose="02040503050406030204" pitchFamily="18" charset="0"/>
                <a:cs typeface="Arial" panose="020B0604020202020204" pitchFamily="34" charset="0"/>
              </a:rPr>
              <a:t>Ramaker</a:t>
            </a:r>
            <a:r>
              <a:rPr lang="en-US" sz="5134" u="sng" dirty="0">
                <a:solidFill>
                  <a:srgbClr val="002060"/>
                </a:solidFill>
                <a:latin typeface="Cambria" panose="02040503050406030204" pitchFamily="18" charset="0"/>
                <a:cs typeface="Arial" panose="020B0604020202020204" pitchFamily="34" charset="0"/>
              </a:rPr>
              <a:t>, Jonathan Stahl, Nicholas </a:t>
            </a:r>
            <a:r>
              <a:rPr lang="en-US" sz="5134" u="sng" dirty="0" err="1">
                <a:solidFill>
                  <a:srgbClr val="002060"/>
                </a:solidFill>
                <a:latin typeface="Cambria" panose="02040503050406030204" pitchFamily="18" charset="0"/>
                <a:cs typeface="Arial" panose="020B0604020202020204" pitchFamily="34" charset="0"/>
              </a:rPr>
              <a:t>Thum</a:t>
            </a:r>
            <a:r>
              <a:rPr lang="en-US" sz="5134" u="sng" dirty="0">
                <a:solidFill>
                  <a:srgbClr val="002060"/>
                </a:solidFill>
                <a:latin typeface="Cambria" panose="02040503050406030204" pitchFamily="18" charset="0"/>
                <a:cs typeface="Arial" panose="020B0604020202020204" pitchFamily="34" charset="0"/>
              </a:rPr>
              <a:t> </a:t>
            </a:r>
            <a:br>
              <a:rPr lang="en-US" sz="5134" dirty="0">
                <a:solidFill>
                  <a:srgbClr val="002060"/>
                </a:solidFill>
                <a:latin typeface="Cambria" panose="02040503050406030204" pitchFamily="18" charset="0"/>
                <a:cs typeface="Arial" panose="020B0604020202020204" pitchFamily="34" charset="0"/>
              </a:rPr>
            </a:br>
            <a:r>
              <a:rPr lang="en-US" sz="5134" i="1" dirty="0">
                <a:solidFill>
                  <a:srgbClr val="002060"/>
                </a:solidFill>
                <a:latin typeface="Cambria" panose="02040503050406030204" pitchFamily="18" charset="0"/>
                <a:cs typeface="Arial" panose="020B0604020202020204" pitchFamily="34" charset="0"/>
              </a:rPr>
              <a:t>Departments of Civil, Environmental, &amp; Mechanical Engineering, University of New Hampshire, Durham, NH 03824</a:t>
            </a:r>
            <a:endParaRPr lang="en-US" sz="8525" i="1" dirty="0">
              <a:solidFill>
                <a:srgbClr val="002060"/>
              </a:solidFill>
              <a:latin typeface="Cambria" panose="02040503050406030204" pitchFamily="18" charset="0"/>
              <a:cs typeface="Arial" panose="020B0604020202020204" pitchFamily="34" charset="0"/>
            </a:endParaRPr>
          </a:p>
        </p:txBody>
      </p:sp>
      <p:sp>
        <p:nvSpPr>
          <p:cNvPr id="6" name="Subtitle 2"/>
          <p:cNvSpPr txBox="1">
            <a:spLocks/>
          </p:cNvSpPr>
          <p:nvPr/>
        </p:nvSpPr>
        <p:spPr>
          <a:xfrm>
            <a:off x="434709" y="6067507"/>
            <a:ext cx="10005181" cy="6409131"/>
          </a:xfrm>
          <a:prstGeom prst="rect">
            <a:avLst/>
          </a:prstGeom>
          <a:noFill/>
          <a:ln>
            <a:solidFill>
              <a:srgbClr val="92D05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r>
              <a:rPr lang="en-US" sz="3392" dirty="0">
                <a:latin typeface="Cambria" panose="02040503050406030204" pitchFamily="18" charset="0"/>
              </a:rPr>
              <a:t>The U.S. Department of Energy Solar Decathlon is a global collegiate engineering  competition, where teams compete to design the best building offering cutting edge and sustainable technology.  Teams are judged in 10 equal-weight categories: architecture, engineering, market analysis, durability and resilience, embodied environmental impact, comfort and environmental quality, energy performance, and presentation.</a:t>
            </a:r>
          </a:p>
          <a:p>
            <a:pPr algn="l"/>
            <a:r>
              <a:rPr lang="en-US" sz="3392" dirty="0">
                <a:latin typeface="Cambria" panose="02040503050406030204" pitchFamily="18" charset="0"/>
              </a:rPr>
              <a:t>This team chose to participate in the Elementary School Division, wining “Best of Show/Outstanding Showcase” in the final round of the competition.</a:t>
            </a: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a:p>
            <a:endParaRPr lang="en-US" sz="3392" dirty="0">
              <a:latin typeface="Cambria" panose="02040503050406030204" pitchFamily="18" charset="0"/>
            </a:endParaRPr>
          </a:p>
        </p:txBody>
      </p:sp>
      <p:sp>
        <p:nvSpPr>
          <p:cNvPr id="7" name="Subtitle 2"/>
          <p:cNvSpPr txBox="1">
            <a:spLocks/>
          </p:cNvSpPr>
          <p:nvPr/>
        </p:nvSpPr>
        <p:spPr>
          <a:xfrm>
            <a:off x="338799" y="14001320"/>
            <a:ext cx="10005181" cy="83706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dirty="0">
                <a:solidFill>
                  <a:srgbClr val="92D050"/>
                </a:solidFill>
                <a:latin typeface="Cambria" panose="02040503050406030204" pitchFamily="18" charset="0"/>
              </a:rPr>
              <a:t> </a:t>
            </a:r>
            <a:r>
              <a:rPr lang="en-US" sz="5317" dirty="0">
                <a:solidFill>
                  <a:srgbClr val="92D050"/>
                </a:solidFill>
                <a:latin typeface="Cambria" panose="02040503050406030204" pitchFamily="18" charset="0"/>
              </a:rPr>
              <a:t>Civil Site</a:t>
            </a:r>
          </a:p>
        </p:txBody>
      </p:sp>
      <p:sp>
        <p:nvSpPr>
          <p:cNvPr id="8" name="Subtitle 2"/>
          <p:cNvSpPr txBox="1">
            <a:spLocks/>
          </p:cNvSpPr>
          <p:nvPr/>
        </p:nvSpPr>
        <p:spPr>
          <a:xfrm>
            <a:off x="338799" y="23085639"/>
            <a:ext cx="10005181" cy="7730100"/>
          </a:xfrm>
          <a:prstGeom prst="rect">
            <a:avLst/>
          </a:prstGeom>
          <a:ln>
            <a:solidFill>
              <a:srgbClr val="92D05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92" dirty="0">
                <a:latin typeface="Cambria" panose="02040503050406030204" pitchFamily="18" charset="0"/>
              </a:rPr>
              <a:t>E.O.E Elementary centered its energy practices around dual use, most notably as a peak shedding power plant. This was in line with forward thinking policies, such as the Massachusetts Clean Peak Standard and FERC Order 2222. The electric bus fleet in combination with battery storage tout a capacity of 2.76 MW. The on-site solar generation yields 1.036MW of generation capacity and produces 1, 317, 736 kWh/yr.  Through full vehicle to grid capabilities, our devices charge when electricity costs are low and discharge back into the grid when prices are high, earning the school a maximum revenue of $32.03 per day.</a:t>
            </a: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marL="366715" indent="-366715" algn="just">
              <a:spcBef>
                <a:spcPts val="0"/>
              </a:spcBef>
              <a:buFont typeface="Arial" panose="020B0604020202020204" pitchFamily="34" charset="0"/>
              <a:buChar char="•"/>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just">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a:p>
            <a:pPr algn="l">
              <a:spcBef>
                <a:spcPts val="0"/>
              </a:spcBef>
            </a:pPr>
            <a:endParaRPr lang="en-US" sz="2658" dirty="0">
              <a:latin typeface="Cambria" panose="02040503050406030204" pitchFamily="18" charset="0"/>
            </a:endParaRPr>
          </a:p>
        </p:txBody>
      </p:sp>
      <p:sp>
        <p:nvSpPr>
          <p:cNvPr id="9" name="Subtitle 2"/>
          <p:cNvSpPr txBox="1">
            <a:spLocks/>
          </p:cNvSpPr>
          <p:nvPr/>
        </p:nvSpPr>
        <p:spPr>
          <a:xfrm>
            <a:off x="11242820" y="4730558"/>
            <a:ext cx="18004967" cy="642482"/>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dirty="0">
                <a:solidFill>
                  <a:srgbClr val="92D050"/>
                </a:solidFill>
                <a:latin typeface="Cambria" panose="02040503050406030204" pitchFamily="18" charset="0"/>
              </a:rPr>
              <a:t>Design Renderings</a:t>
            </a:r>
          </a:p>
        </p:txBody>
      </p:sp>
      <p:sp>
        <p:nvSpPr>
          <p:cNvPr id="12" name="Subtitle 2"/>
          <p:cNvSpPr txBox="1">
            <a:spLocks/>
          </p:cNvSpPr>
          <p:nvPr/>
        </p:nvSpPr>
        <p:spPr>
          <a:xfrm>
            <a:off x="29923950" y="15266113"/>
            <a:ext cx="10005181" cy="6457478"/>
          </a:xfrm>
          <a:prstGeom prst="rect">
            <a:avLst/>
          </a:prstGeom>
          <a:noFill/>
          <a:ln>
            <a:solidFill>
              <a:srgbClr val="92D050"/>
            </a:solidFill>
          </a:ln>
        </p:spPr>
        <p:txBody>
          <a:bodyPr vert="horz" lIns="97785" tIns="48892" rIns="97785" bIns="48892" rtlCol="0" anchor="t">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92" dirty="0">
                <a:latin typeface="Cambria" panose="02040503050406030204" pitchFamily="18" charset="0"/>
              </a:rPr>
              <a:t>The mechanical systems of the school were designed to be fully renewable. </a:t>
            </a:r>
          </a:p>
          <a:p>
            <a:pPr algn="l">
              <a:spcBef>
                <a:spcPts val="0"/>
              </a:spcBef>
            </a:pPr>
            <a:r>
              <a:rPr lang="en-US" sz="3392" b="1" u="sng" dirty="0">
                <a:latin typeface="Cambria" panose="02040503050406030204" pitchFamily="18" charset="0"/>
              </a:rPr>
              <a:t>Plumbing</a:t>
            </a:r>
          </a:p>
          <a:p>
            <a:pPr algn="l">
              <a:spcBef>
                <a:spcPts val="0"/>
              </a:spcBef>
            </a:pPr>
            <a:r>
              <a:rPr lang="en-US" sz="3392" dirty="0">
                <a:latin typeface="Cambria" panose="02040503050406030204" pitchFamily="18" charset="0"/>
              </a:rPr>
              <a:t>Rainwater collection and localized on-demand water heaters decrease water usage and energy load.</a:t>
            </a:r>
          </a:p>
          <a:p>
            <a:pPr algn="l">
              <a:spcBef>
                <a:spcPts val="0"/>
              </a:spcBef>
            </a:pPr>
            <a:r>
              <a:rPr lang="en-US" sz="3392" b="1" u="sng" dirty="0">
                <a:latin typeface="Cambria" panose="02040503050406030204" pitchFamily="18" charset="0"/>
              </a:rPr>
              <a:t>Electrical</a:t>
            </a:r>
          </a:p>
          <a:p>
            <a:pPr algn="l">
              <a:spcBef>
                <a:spcPts val="0"/>
              </a:spcBef>
            </a:pPr>
            <a:r>
              <a:rPr lang="en-US" sz="3392" dirty="0">
                <a:latin typeface="Cambria" panose="02040503050406030204" pitchFamily="18" charset="0"/>
              </a:rPr>
              <a:t>Designed to be fully automatic, integrated, and interactive to minimize energy load when not needed. Consists of three modes to ensure proper operations even in adverse conditions.</a:t>
            </a:r>
          </a:p>
          <a:p>
            <a:pPr algn="l">
              <a:spcBef>
                <a:spcPts val="0"/>
              </a:spcBef>
            </a:pPr>
            <a:r>
              <a:rPr lang="en-US" sz="3392" b="1" u="sng" dirty="0">
                <a:latin typeface="Cambria" panose="02040503050406030204" pitchFamily="18" charset="0"/>
              </a:rPr>
              <a:t>HVAC</a:t>
            </a:r>
          </a:p>
          <a:p>
            <a:pPr algn="l">
              <a:spcBef>
                <a:spcPts val="0"/>
              </a:spcBef>
            </a:pPr>
            <a:r>
              <a:rPr lang="en-US" sz="3392" dirty="0">
                <a:latin typeface="Cambria" panose="02040503050406030204" pitchFamily="18" charset="0"/>
              </a:rPr>
              <a:t>Utilizes traditional mechanically forced and passive ventilation via solar chimneys. Heating and cooling loads carried by ground sourced heat pumps.</a:t>
            </a:r>
          </a:p>
          <a:p>
            <a:pPr algn="l">
              <a:spcBef>
                <a:spcPts val="0"/>
              </a:spcBef>
            </a:pPr>
            <a:endParaRPr lang="en-US" sz="3392" b="1" u="sng" dirty="0">
              <a:latin typeface="Cambria" panose="02040503050406030204" pitchFamily="18" charset="0"/>
            </a:endParaRPr>
          </a:p>
          <a:p>
            <a:pPr algn="l">
              <a:spcBef>
                <a:spcPts val="0"/>
              </a:spcBef>
            </a:pPr>
            <a:endParaRPr lang="en-US" sz="3392" b="1" u="sng" dirty="0">
              <a:latin typeface="Cambria" panose="02040503050406030204" pitchFamily="18" charset="0"/>
            </a:endParaRPr>
          </a:p>
        </p:txBody>
      </p:sp>
      <p:sp>
        <p:nvSpPr>
          <p:cNvPr id="13" name="Subtitle 2"/>
          <p:cNvSpPr txBox="1">
            <a:spLocks/>
          </p:cNvSpPr>
          <p:nvPr/>
        </p:nvSpPr>
        <p:spPr>
          <a:xfrm>
            <a:off x="346530" y="4698698"/>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dirty="0">
                <a:solidFill>
                  <a:srgbClr val="92D050"/>
                </a:solidFill>
                <a:latin typeface="Cambria" panose="02040503050406030204" pitchFamily="18" charset="0"/>
              </a:rPr>
              <a:t>Introduction</a:t>
            </a:r>
          </a:p>
        </p:txBody>
      </p:sp>
      <p:sp>
        <p:nvSpPr>
          <p:cNvPr id="15" name="Subtitle 2"/>
          <p:cNvSpPr txBox="1">
            <a:spLocks/>
          </p:cNvSpPr>
          <p:nvPr/>
        </p:nvSpPr>
        <p:spPr>
          <a:xfrm>
            <a:off x="29875498" y="4655819"/>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dirty="0">
                <a:solidFill>
                  <a:srgbClr val="92D050"/>
                </a:solidFill>
                <a:latin typeface="Cambria" panose="02040503050406030204" pitchFamily="18" charset="0"/>
              </a:rPr>
              <a:t>Architecture</a:t>
            </a:r>
          </a:p>
        </p:txBody>
      </p:sp>
      <p:sp>
        <p:nvSpPr>
          <p:cNvPr id="16" name="Subtitle 2"/>
          <p:cNvSpPr txBox="1">
            <a:spLocks/>
          </p:cNvSpPr>
          <p:nvPr/>
        </p:nvSpPr>
        <p:spPr>
          <a:xfrm>
            <a:off x="11242819" y="6067506"/>
            <a:ext cx="18004968" cy="6502879"/>
          </a:xfrm>
          <a:prstGeom prst="rect">
            <a:avLst/>
          </a:prstGeom>
          <a:ln>
            <a:solidFill>
              <a:srgbClr val="92D05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sp>
        <p:nvSpPr>
          <p:cNvPr id="17" name="Subtitle 2"/>
          <p:cNvSpPr txBox="1">
            <a:spLocks/>
          </p:cNvSpPr>
          <p:nvPr/>
        </p:nvSpPr>
        <p:spPr>
          <a:xfrm>
            <a:off x="29785191" y="13884601"/>
            <a:ext cx="10005181" cy="837062"/>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317" dirty="0">
                <a:solidFill>
                  <a:srgbClr val="92D050"/>
                </a:solidFill>
                <a:latin typeface="Cambria" panose="02040503050406030204" pitchFamily="18" charset="0"/>
              </a:rPr>
              <a:t>Mechanical Systems</a:t>
            </a:r>
          </a:p>
        </p:txBody>
      </p:sp>
      <p:sp>
        <p:nvSpPr>
          <p:cNvPr id="18" name="Subtitle 2"/>
          <p:cNvSpPr txBox="1">
            <a:spLocks/>
          </p:cNvSpPr>
          <p:nvPr/>
        </p:nvSpPr>
        <p:spPr>
          <a:xfrm>
            <a:off x="29875498" y="22045222"/>
            <a:ext cx="10005181" cy="580823"/>
          </a:xfrm>
          <a:prstGeom prst="rect">
            <a:avLst/>
          </a:prstGeom>
          <a:solidFill>
            <a:srgbClr val="002060"/>
          </a:solidFill>
          <a:ln>
            <a:solidFill>
              <a:srgbClr val="002060"/>
            </a:solidFill>
          </a:ln>
        </p:spPr>
        <p:txBody>
          <a:bodyPr vert="horz" lIns="97785" tIns="48892" rIns="97785" bIns="48892"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solidFill>
                  <a:srgbClr val="92D050"/>
                </a:solidFill>
                <a:latin typeface="Cambria" panose="02040503050406030204" pitchFamily="18" charset="0"/>
              </a:rPr>
              <a:t>Acknowledgements</a:t>
            </a:r>
          </a:p>
        </p:txBody>
      </p:sp>
      <p:sp>
        <p:nvSpPr>
          <p:cNvPr id="19" name="Subtitle 2"/>
          <p:cNvSpPr txBox="1">
            <a:spLocks/>
          </p:cNvSpPr>
          <p:nvPr/>
        </p:nvSpPr>
        <p:spPr>
          <a:xfrm>
            <a:off x="29924135" y="6068520"/>
            <a:ext cx="10005181" cy="6454751"/>
          </a:xfrm>
          <a:prstGeom prst="rect">
            <a:avLst/>
          </a:prstGeom>
          <a:noFill/>
          <a:ln>
            <a:solidFill>
              <a:srgbClr val="92D050"/>
            </a:solidFill>
          </a:ln>
        </p:spPr>
        <p:txBody>
          <a:bodyPr vert="horz" lIns="97785" tIns="48892" rIns="97785" bIns="48892" rtlCol="0" anchor="t">
            <a:normAutofit fontScale="925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92" dirty="0">
                <a:latin typeface="Cambria" panose="02040503050406030204" pitchFamily="18" charset="0"/>
              </a:rPr>
              <a:t>E.O.E Elementary is a 2 floor, 72,000 SF, type 2A construction project, designed to educate a student body of 600 students. The space offers architectural features such as the cafeteria rotunda and mezzanine, algae panels, solar chimneys, and a rooftop learning patio. The overall building form was created to consolidate the structure within the site to meet the desired energy goals, creating common central spaces, with classrooms placed on the exterior. Daylighting was improved through a stepped roofline, window shelves, and fiber optic lighting systems. A significant amount of the roof space was dedicated to solar, with the rooftop patio providing easy observation, along with an atrium and green roof to fully integrate renewable principles into the classroom.</a:t>
            </a:r>
          </a:p>
        </p:txBody>
      </p:sp>
      <p:sp>
        <p:nvSpPr>
          <p:cNvPr id="30" name="Subtitle 2"/>
          <p:cNvSpPr txBox="1">
            <a:spLocks/>
          </p:cNvSpPr>
          <p:nvPr/>
        </p:nvSpPr>
        <p:spPr>
          <a:xfrm>
            <a:off x="11114987" y="14001322"/>
            <a:ext cx="18004967" cy="795968"/>
          </a:xfrm>
          <a:prstGeom prst="rect">
            <a:avLst/>
          </a:prstGeom>
          <a:solidFill>
            <a:srgbClr val="002060"/>
          </a:solidFill>
          <a:ln>
            <a:solidFill>
              <a:srgbClr val="00206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dirty="0">
                <a:solidFill>
                  <a:srgbClr val="92D050"/>
                </a:solidFill>
                <a:latin typeface="Cambria" panose="02040503050406030204" pitchFamily="18" charset="0"/>
              </a:rPr>
              <a:t> Design Renderings</a:t>
            </a:r>
          </a:p>
        </p:txBody>
      </p:sp>
      <p:sp>
        <p:nvSpPr>
          <p:cNvPr id="32" name="Subtitle 2"/>
          <p:cNvSpPr txBox="1">
            <a:spLocks/>
          </p:cNvSpPr>
          <p:nvPr/>
        </p:nvSpPr>
        <p:spPr>
          <a:xfrm>
            <a:off x="11263356" y="22054755"/>
            <a:ext cx="18004967" cy="642482"/>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dirty="0">
                <a:solidFill>
                  <a:schemeClr val="bg1"/>
                </a:solidFill>
                <a:latin typeface="Cambria" panose="02040503050406030204" pitchFamily="18" charset="0"/>
              </a:rPr>
              <a:t>sTAMD Simulations</a:t>
            </a:r>
          </a:p>
        </p:txBody>
      </p:sp>
      <p:sp>
        <p:nvSpPr>
          <p:cNvPr id="33" name="Subtitle 2"/>
          <p:cNvSpPr txBox="1">
            <a:spLocks/>
          </p:cNvSpPr>
          <p:nvPr/>
        </p:nvSpPr>
        <p:spPr>
          <a:xfrm>
            <a:off x="11287919" y="23085640"/>
            <a:ext cx="18004967" cy="7741388"/>
          </a:xfrm>
          <a:prstGeom prst="rect">
            <a:avLst/>
          </a:prstGeom>
          <a:ln>
            <a:solidFill>
              <a:srgbClr val="92D05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cxnSp>
        <p:nvCxnSpPr>
          <p:cNvPr id="50" name="Straight Connector 49"/>
          <p:cNvCxnSpPr/>
          <p:nvPr/>
        </p:nvCxnSpPr>
        <p:spPr>
          <a:xfrm flipH="1">
            <a:off x="22151968" y="6825373"/>
            <a:ext cx="54509" cy="5222206"/>
          </a:xfrm>
          <a:prstGeom prst="line">
            <a:avLst/>
          </a:prstGeom>
          <a:ln>
            <a:solidFill>
              <a:srgbClr val="92D050"/>
            </a:solidFill>
            <a:prstDash val="solid"/>
          </a:ln>
        </p:spPr>
        <p:style>
          <a:lnRef idx="2">
            <a:schemeClr val="dk1"/>
          </a:lnRef>
          <a:fillRef idx="0">
            <a:schemeClr val="dk1"/>
          </a:fillRef>
          <a:effectRef idx="1">
            <a:schemeClr val="dk1"/>
          </a:effectRef>
          <a:fontRef idx="minor">
            <a:schemeClr val="tx1"/>
          </a:fontRef>
        </p:style>
      </p:cxnSp>
      <p:sp>
        <p:nvSpPr>
          <p:cNvPr id="60" name="TextBox 59"/>
          <p:cNvSpPr txBox="1"/>
          <p:nvPr/>
        </p:nvSpPr>
        <p:spPr>
          <a:xfrm>
            <a:off x="12743950" y="6071109"/>
            <a:ext cx="5438999"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Southern Exterior</a:t>
            </a:r>
          </a:p>
        </p:txBody>
      </p:sp>
      <p:cxnSp>
        <p:nvCxnSpPr>
          <p:cNvPr id="75" name="Straight Connector 74"/>
          <p:cNvCxnSpPr>
            <a:cxnSpLocks/>
          </p:cNvCxnSpPr>
          <p:nvPr/>
        </p:nvCxnSpPr>
        <p:spPr>
          <a:xfrm>
            <a:off x="20407315" y="24043258"/>
            <a:ext cx="37047" cy="6505493"/>
          </a:xfrm>
          <a:prstGeom prst="line">
            <a:avLst/>
          </a:prstGeom>
          <a:ln>
            <a:solidFill>
              <a:srgbClr val="92D050"/>
            </a:solidFill>
            <a:prstDash val="solid"/>
          </a:ln>
        </p:spPr>
        <p:style>
          <a:lnRef idx="2">
            <a:schemeClr val="dk1"/>
          </a:lnRef>
          <a:fillRef idx="0">
            <a:schemeClr val="dk1"/>
          </a:fillRef>
          <a:effectRef idx="1">
            <a:schemeClr val="dk1"/>
          </a:effectRef>
          <a:fontRef idx="minor">
            <a:schemeClr val="tx1"/>
          </a:fontRef>
        </p:style>
      </p:cxnSp>
      <p:sp>
        <p:nvSpPr>
          <p:cNvPr id="149" name="Subtitle 2"/>
          <p:cNvSpPr txBox="1">
            <a:spLocks/>
          </p:cNvSpPr>
          <p:nvPr/>
        </p:nvSpPr>
        <p:spPr>
          <a:xfrm>
            <a:off x="11305713" y="22073501"/>
            <a:ext cx="18004967" cy="642482"/>
          </a:xfrm>
          <a:prstGeom prst="rect">
            <a:avLst/>
          </a:prstGeom>
          <a:solidFill>
            <a:srgbClr val="002060"/>
          </a:solidFill>
          <a:ln>
            <a:solidFill>
              <a:srgbClr val="002060"/>
            </a:solidFill>
          </a:ln>
        </p:spPr>
        <p:txBody>
          <a:bodyPr vert="horz" lIns="97785" tIns="48892" rIns="97785" bIns="48892" rtlCol="0" anchor="ctr">
            <a:normAutofit fontScale="92500"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675" dirty="0">
                <a:solidFill>
                  <a:srgbClr val="92D050"/>
                </a:solidFill>
                <a:latin typeface="Cambria" panose="02040503050406030204" pitchFamily="18" charset="0"/>
              </a:rPr>
              <a:t>Charts</a:t>
            </a:r>
          </a:p>
        </p:txBody>
      </p:sp>
      <p:sp>
        <p:nvSpPr>
          <p:cNvPr id="31" name="Subtitle 2"/>
          <p:cNvSpPr txBox="1">
            <a:spLocks/>
          </p:cNvSpPr>
          <p:nvPr/>
        </p:nvSpPr>
        <p:spPr>
          <a:xfrm>
            <a:off x="11305713" y="15266113"/>
            <a:ext cx="18004967" cy="6457478"/>
          </a:xfrm>
          <a:prstGeom prst="rect">
            <a:avLst/>
          </a:prstGeom>
          <a:ln>
            <a:solidFill>
              <a:srgbClr val="92D050"/>
            </a:solidFill>
          </a:ln>
        </p:spPr>
        <p:txBody>
          <a:bodyPr vert="horz" lIns="97785" tIns="48892" rIns="97785" bIns="48892" rtlCol="0" anchor="ctr">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endParaRPr lang="en-US" sz="3392" dirty="0">
              <a:latin typeface="Cambria" panose="02040503050406030204" pitchFamily="18" charset="0"/>
            </a:endParaRPr>
          </a:p>
        </p:txBody>
      </p:sp>
      <p:cxnSp>
        <p:nvCxnSpPr>
          <p:cNvPr id="159" name="Straight Connector 158"/>
          <p:cNvCxnSpPr>
            <a:cxnSpLocks/>
          </p:cNvCxnSpPr>
          <p:nvPr/>
        </p:nvCxnSpPr>
        <p:spPr>
          <a:xfrm>
            <a:off x="19994468" y="15986439"/>
            <a:ext cx="1470" cy="5501136"/>
          </a:xfrm>
          <a:prstGeom prst="line">
            <a:avLst/>
          </a:prstGeom>
          <a:ln>
            <a:solidFill>
              <a:srgbClr val="92D050"/>
            </a:solidFill>
            <a:prstDash val="solid"/>
          </a:ln>
        </p:spPr>
        <p:style>
          <a:lnRef idx="2">
            <a:schemeClr val="dk1"/>
          </a:lnRef>
          <a:fillRef idx="0">
            <a:schemeClr val="dk1"/>
          </a:fillRef>
          <a:effectRef idx="1">
            <a:schemeClr val="dk1"/>
          </a:effectRef>
          <a:fontRef idx="minor">
            <a:schemeClr val="tx1"/>
          </a:fontRef>
        </p:style>
      </p:cxnSp>
      <p:sp>
        <p:nvSpPr>
          <p:cNvPr id="85" name="Subtitle 2"/>
          <p:cNvSpPr txBox="1">
            <a:spLocks/>
          </p:cNvSpPr>
          <p:nvPr/>
        </p:nvSpPr>
        <p:spPr>
          <a:xfrm>
            <a:off x="29839644" y="26948809"/>
            <a:ext cx="10005181" cy="3840069"/>
          </a:xfrm>
          <a:prstGeom prst="rect">
            <a:avLst/>
          </a:prstGeom>
          <a:noFill/>
          <a:ln>
            <a:solidFill>
              <a:srgbClr val="92D05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92" dirty="0">
                <a:latin typeface="Cambria" panose="02040503050406030204" pitchFamily="18" charset="0"/>
              </a:rPr>
              <a:t>National Renewable Energy Laboratory</a:t>
            </a:r>
          </a:p>
          <a:p>
            <a:pPr algn="l">
              <a:spcBef>
                <a:spcPts val="0"/>
              </a:spcBef>
            </a:pPr>
            <a:r>
              <a:rPr lang="en-US" sz="3392" dirty="0">
                <a:latin typeface="Cambria" panose="02040503050406030204" pitchFamily="18" charset="0"/>
              </a:rPr>
              <a:t>Federal Energy Regulatory Commission</a:t>
            </a:r>
          </a:p>
          <a:p>
            <a:pPr algn="l">
              <a:spcBef>
                <a:spcPts val="0"/>
              </a:spcBef>
            </a:pPr>
            <a:r>
              <a:rPr lang="en-US" sz="3392" dirty="0">
                <a:latin typeface="Cambria" panose="02040503050406030204" pitchFamily="18" charset="0"/>
              </a:rPr>
              <a:t>American Society of Heating, Refrigerating, and Air-Conditioning Engineers</a:t>
            </a:r>
          </a:p>
          <a:p>
            <a:pPr algn="l">
              <a:spcBef>
                <a:spcPts val="0"/>
              </a:spcBef>
            </a:pPr>
            <a:r>
              <a:rPr lang="en-US" sz="3392" dirty="0">
                <a:latin typeface="Cambria" panose="02040503050406030204" pitchFamily="18" charset="0"/>
              </a:rPr>
              <a:t>National Fire Protection Association</a:t>
            </a:r>
          </a:p>
          <a:p>
            <a:pPr algn="l">
              <a:spcBef>
                <a:spcPts val="0"/>
              </a:spcBef>
            </a:pPr>
            <a:r>
              <a:rPr lang="en-US" sz="3392" dirty="0">
                <a:latin typeface="Cambria" panose="02040503050406030204" pitchFamily="18" charset="0"/>
              </a:rPr>
              <a:t>Illuminating </a:t>
            </a:r>
            <a:r>
              <a:rPr lang="en-US" sz="3392">
                <a:latin typeface="Cambria" panose="02040503050406030204" pitchFamily="18" charset="0"/>
              </a:rPr>
              <a:t>Engineering Society</a:t>
            </a:r>
            <a:endParaRPr lang="en-US" sz="3392" dirty="0">
              <a:latin typeface="Cambria" panose="02040503050406030204" pitchFamily="18" charset="0"/>
            </a:endParaRPr>
          </a:p>
        </p:txBody>
      </p:sp>
      <p:sp>
        <p:nvSpPr>
          <p:cNvPr id="93" name="Subtitle 2"/>
          <p:cNvSpPr txBox="1">
            <a:spLocks/>
          </p:cNvSpPr>
          <p:nvPr/>
        </p:nvSpPr>
        <p:spPr>
          <a:xfrm>
            <a:off x="29875498" y="25917868"/>
            <a:ext cx="10005181" cy="580823"/>
          </a:xfrm>
          <a:prstGeom prst="rect">
            <a:avLst/>
          </a:prstGeom>
          <a:solidFill>
            <a:srgbClr val="002060"/>
          </a:solidFill>
          <a:ln>
            <a:solidFill>
              <a:srgbClr val="002060"/>
            </a:solidFill>
          </a:ln>
        </p:spPr>
        <p:txBody>
          <a:bodyPr vert="horz" lIns="97785" tIns="48892" rIns="97785" bIns="48892" rtlCol="0" anchor="ctr">
            <a:normAutofit fontScale="92500" lnSpcReduction="2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4308" dirty="0">
                <a:solidFill>
                  <a:srgbClr val="92D050"/>
                </a:solidFill>
                <a:latin typeface="Cambria" panose="02040503050406030204" pitchFamily="18" charset="0"/>
              </a:rPr>
              <a:t>References</a:t>
            </a:r>
          </a:p>
        </p:txBody>
      </p:sp>
      <p:sp>
        <p:nvSpPr>
          <p:cNvPr id="4" name="TextBox 3"/>
          <p:cNvSpPr txBox="1"/>
          <p:nvPr/>
        </p:nvSpPr>
        <p:spPr>
          <a:xfrm>
            <a:off x="30236180" y="12570386"/>
            <a:ext cx="5185951" cy="507762"/>
          </a:xfrm>
          <a:prstGeom prst="rect">
            <a:avLst/>
          </a:prstGeom>
          <a:noFill/>
        </p:spPr>
        <p:txBody>
          <a:bodyPr wrap="square" lIns="97785" tIns="48892" rIns="97785" bIns="48892" rtlCol="0">
            <a:spAutoFit/>
          </a:bodyPr>
          <a:lstStyle/>
          <a:p>
            <a:endParaRPr lang="en-US" sz="2658" dirty="0">
              <a:latin typeface="Cambria" panose="02040503050406030204" pitchFamily="18" charset="0"/>
            </a:endParaRPr>
          </a:p>
        </p:txBody>
      </p:sp>
      <p:sp>
        <p:nvSpPr>
          <p:cNvPr id="97" name="TextBox 96"/>
          <p:cNvSpPr txBox="1"/>
          <p:nvPr/>
        </p:nvSpPr>
        <p:spPr>
          <a:xfrm>
            <a:off x="23941638" y="6086668"/>
            <a:ext cx="6220327"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Building Elevations</a:t>
            </a:r>
          </a:p>
        </p:txBody>
      </p:sp>
      <p:sp>
        <p:nvSpPr>
          <p:cNvPr id="27" name="Rectangle 26"/>
          <p:cNvSpPr/>
          <p:nvPr/>
        </p:nvSpPr>
        <p:spPr>
          <a:xfrm>
            <a:off x="58386685" y="-17236411"/>
            <a:ext cx="663717" cy="1866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97785" tIns="48892" rIns="97785" bIns="48892" rtlCol="0" anchor="ctr"/>
          <a:lstStyle/>
          <a:p>
            <a:pPr algn="ctr"/>
            <a:r>
              <a:rPr lang="en-US" sz="4308" dirty="0">
                <a:solidFill>
                  <a:schemeClr val="tx1"/>
                </a:solidFill>
              </a:rPr>
              <a:t>Place your Project Logo Here</a:t>
            </a:r>
          </a:p>
        </p:txBody>
      </p:sp>
      <p:sp>
        <p:nvSpPr>
          <p:cNvPr id="98" name="Subtitle 2"/>
          <p:cNvSpPr txBox="1">
            <a:spLocks/>
          </p:cNvSpPr>
          <p:nvPr/>
        </p:nvSpPr>
        <p:spPr>
          <a:xfrm>
            <a:off x="338799" y="21957462"/>
            <a:ext cx="10005181" cy="837062"/>
          </a:xfrm>
          <a:prstGeom prst="rect">
            <a:avLst/>
          </a:prstGeom>
          <a:solidFill>
            <a:srgbClr val="002060"/>
          </a:solidFill>
          <a:ln>
            <a:solidFill>
              <a:srgbClr val="002060"/>
            </a:solidFill>
          </a:ln>
        </p:spPr>
        <p:txBody>
          <a:bodyPr vert="horz" lIns="97785" tIns="48892" rIns="97785" bIns="48892" rtlCol="0" anchor="ctr">
            <a:normAutofit lnSpcReduction="10000"/>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r>
              <a:rPr lang="en-US" sz="5775" dirty="0">
                <a:solidFill>
                  <a:srgbClr val="92D050"/>
                </a:solidFill>
                <a:latin typeface="Cambria" panose="02040503050406030204" pitchFamily="18" charset="0"/>
              </a:rPr>
              <a:t> </a:t>
            </a:r>
            <a:r>
              <a:rPr lang="en-US" sz="5317" dirty="0">
                <a:solidFill>
                  <a:srgbClr val="92D050"/>
                </a:solidFill>
                <a:latin typeface="Cambria" panose="02040503050406030204" pitchFamily="18" charset="0"/>
              </a:rPr>
              <a:t>Renewables</a:t>
            </a:r>
          </a:p>
        </p:txBody>
      </p:sp>
      <p:sp>
        <p:nvSpPr>
          <p:cNvPr id="99" name="Subtitle 2"/>
          <p:cNvSpPr txBox="1">
            <a:spLocks/>
          </p:cNvSpPr>
          <p:nvPr/>
        </p:nvSpPr>
        <p:spPr>
          <a:xfrm>
            <a:off x="338799" y="15266111"/>
            <a:ext cx="10005181" cy="6457478"/>
          </a:xfrm>
          <a:prstGeom prst="rect">
            <a:avLst/>
          </a:prstGeom>
          <a:ln>
            <a:solidFill>
              <a:srgbClr val="92D05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just">
              <a:spcBef>
                <a:spcPts val="0"/>
              </a:spcBef>
            </a:pPr>
            <a:r>
              <a:rPr lang="en-US" sz="3392" b="1" u="sng" dirty="0">
                <a:latin typeface="Cambria" panose="02040503050406030204" pitchFamily="18" charset="0"/>
              </a:rPr>
              <a:t>Location</a:t>
            </a:r>
          </a:p>
          <a:p>
            <a:pPr algn="just">
              <a:spcBef>
                <a:spcPts val="0"/>
              </a:spcBef>
            </a:pPr>
            <a:r>
              <a:rPr lang="en-US" sz="3392" dirty="0">
                <a:latin typeface="Cambria" panose="02040503050406030204" pitchFamily="18" charset="0"/>
              </a:rPr>
              <a:t>Manchester, NH</a:t>
            </a:r>
          </a:p>
          <a:p>
            <a:pPr algn="just">
              <a:spcBef>
                <a:spcPts val="0"/>
              </a:spcBef>
            </a:pPr>
            <a:r>
              <a:rPr lang="en-US" sz="3392" b="1" u="sng" dirty="0">
                <a:latin typeface="Cambria" panose="02040503050406030204" pitchFamily="18" charset="0"/>
              </a:rPr>
              <a:t>Lot Size</a:t>
            </a:r>
          </a:p>
          <a:p>
            <a:pPr algn="just">
              <a:spcBef>
                <a:spcPts val="0"/>
              </a:spcBef>
            </a:pPr>
            <a:r>
              <a:rPr lang="en-US" sz="3392" dirty="0">
                <a:latin typeface="Cambria" panose="02040503050406030204" pitchFamily="18" charset="0"/>
              </a:rPr>
              <a:t>14.83 ac</a:t>
            </a:r>
          </a:p>
          <a:p>
            <a:pPr algn="just">
              <a:spcBef>
                <a:spcPts val="0"/>
              </a:spcBef>
            </a:pPr>
            <a:r>
              <a:rPr lang="en-US" sz="3392" b="1" u="sng" dirty="0">
                <a:latin typeface="Cambria" panose="02040503050406030204" pitchFamily="18" charset="0"/>
              </a:rPr>
              <a:t>Zoning</a:t>
            </a:r>
          </a:p>
          <a:p>
            <a:pPr algn="just">
              <a:spcBef>
                <a:spcPts val="0"/>
              </a:spcBef>
            </a:pPr>
            <a:r>
              <a:rPr lang="en-US" sz="3392" dirty="0">
                <a:latin typeface="Cambria" panose="02040503050406030204" pitchFamily="18" charset="0"/>
              </a:rPr>
              <a:t>(C-2) Civic-Hospital District</a:t>
            </a:r>
          </a:p>
          <a:p>
            <a:pPr algn="just">
              <a:spcBef>
                <a:spcPts val="0"/>
              </a:spcBef>
            </a:pPr>
            <a:r>
              <a:rPr lang="en-US" sz="3392" b="1" u="sng" dirty="0">
                <a:latin typeface="Cambria" panose="02040503050406030204" pitchFamily="18" charset="0"/>
              </a:rPr>
              <a:t>Parking</a:t>
            </a:r>
          </a:p>
          <a:p>
            <a:pPr algn="just">
              <a:spcBef>
                <a:spcPts val="0"/>
              </a:spcBef>
            </a:pPr>
            <a:r>
              <a:rPr lang="en-US" sz="3392" dirty="0">
                <a:latin typeface="Cambria" panose="02040503050406030204" pitchFamily="18" charset="0"/>
              </a:rPr>
              <a:t>93,000 SF, 98 total spaces (12 green)</a:t>
            </a:r>
          </a:p>
          <a:p>
            <a:pPr algn="just">
              <a:spcBef>
                <a:spcPts val="0"/>
              </a:spcBef>
            </a:pPr>
            <a:r>
              <a:rPr lang="en-US" sz="3392" b="1" u="sng" dirty="0">
                <a:latin typeface="Cambria" panose="02040503050406030204" pitchFamily="18" charset="0"/>
              </a:rPr>
              <a:t>Features</a:t>
            </a:r>
          </a:p>
          <a:p>
            <a:pPr algn="just">
              <a:spcBef>
                <a:spcPts val="0"/>
              </a:spcBef>
            </a:pPr>
            <a:r>
              <a:rPr lang="en-US" sz="3392" dirty="0">
                <a:latin typeface="Cambria" panose="02040503050406030204" pitchFamily="18" charset="0"/>
              </a:rPr>
              <a:t>Solar carports, all-inclusive playground area, two drop off locations, wetland observatory area</a:t>
            </a:r>
            <a:endParaRPr lang="en-US" sz="2658" dirty="0">
              <a:latin typeface="Cambria" panose="02040503050406030204" pitchFamily="18" charset="0"/>
            </a:endParaRPr>
          </a:p>
        </p:txBody>
      </p:sp>
      <p:sp>
        <p:nvSpPr>
          <p:cNvPr id="100" name="TextBox 99"/>
          <p:cNvSpPr txBox="1"/>
          <p:nvPr/>
        </p:nvSpPr>
        <p:spPr>
          <a:xfrm>
            <a:off x="14739828" y="15323378"/>
            <a:ext cx="1944103"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Civil Site</a:t>
            </a:r>
          </a:p>
        </p:txBody>
      </p:sp>
      <p:sp>
        <p:nvSpPr>
          <p:cNvPr id="103" name="TextBox 102"/>
          <p:cNvSpPr txBox="1"/>
          <p:nvPr/>
        </p:nvSpPr>
        <p:spPr>
          <a:xfrm>
            <a:off x="27230765" y="15447987"/>
            <a:ext cx="2238493" cy="2920345"/>
          </a:xfrm>
          <a:prstGeom prst="rect">
            <a:avLst/>
          </a:prstGeom>
          <a:noFill/>
        </p:spPr>
        <p:txBody>
          <a:bodyPr wrap="square" lIns="97785" tIns="48892" rIns="97785" bIns="48892" rtlCol="0">
            <a:spAutoFit/>
          </a:bodyPr>
          <a:lstStyle/>
          <a:p>
            <a:pPr algn="ctr"/>
            <a:r>
              <a:rPr lang="en-US" sz="3667" dirty="0">
                <a:latin typeface="Cambria" panose="02040503050406030204" pitchFamily="18" charset="0"/>
              </a:rPr>
              <a:t>Rooftop Patio, Atrium, Green Roof</a:t>
            </a:r>
          </a:p>
        </p:txBody>
      </p:sp>
      <p:sp>
        <p:nvSpPr>
          <p:cNvPr id="104" name="TextBox 103"/>
          <p:cNvSpPr txBox="1"/>
          <p:nvPr/>
        </p:nvSpPr>
        <p:spPr>
          <a:xfrm>
            <a:off x="14146630" y="23325593"/>
            <a:ext cx="3130498"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Calculated EUI</a:t>
            </a:r>
          </a:p>
        </p:txBody>
      </p:sp>
      <p:sp>
        <p:nvSpPr>
          <p:cNvPr id="107" name="TextBox 106"/>
          <p:cNvSpPr txBox="1"/>
          <p:nvPr/>
        </p:nvSpPr>
        <p:spPr>
          <a:xfrm>
            <a:off x="23423400" y="23380197"/>
            <a:ext cx="2921102"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Cost Analysis</a:t>
            </a:r>
          </a:p>
        </p:txBody>
      </p:sp>
      <p:sp>
        <p:nvSpPr>
          <p:cNvPr id="108" name="Subtitle 2"/>
          <p:cNvSpPr txBox="1">
            <a:spLocks/>
          </p:cNvSpPr>
          <p:nvPr/>
        </p:nvSpPr>
        <p:spPr>
          <a:xfrm>
            <a:off x="29999300" y="23058887"/>
            <a:ext cx="10005181" cy="2538586"/>
          </a:xfrm>
          <a:prstGeom prst="rect">
            <a:avLst/>
          </a:prstGeom>
          <a:noFill/>
          <a:ln>
            <a:solidFill>
              <a:srgbClr val="92D050"/>
            </a:solidFill>
          </a:ln>
        </p:spPr>
        <p:txBody>
          <a:bodyPr vert="horz" lIns="97785" tIns="48892" rIns="97785" bIns="48892" rtlCol="0" anchor="t">
            <a:normAutofit/>
          </a:bodyPr>
          <a:lstStyle>
            <a:lvl1pPr marL="0" indent="0" algn="ctr" defTabSz="3840480" rtl="0" eaLnBrk="1" latinLnBrk="0" hangingPunct="1">
              <a:lnSpc>
                <a:spcPct val="90000"/>
              </a:lnSpc>
              <a:spcBef>
                <a:spcPts val="4200"/>
              </a:spcBef>
              <a:buFont typeface="Arial" panose="020B0604020202020204" pitchFamily="34" charset="0"/>
              <a:buNone/>
              <a:defRPr sz="10080" kern="1200">
                <a:solidFill>
                  <a:schemeClr val="tx1"/>
                </a:solidFill>
                <a:latin typeface="+mn-lt"/>
                <a:ea typeface="+mn-ea"/>
                <a:cs typeface="+mn-cs"/>
              </a:defRPr>
            </a:lvl1pPr>
            <a:lvl2pPr marL="1920240" indent="0" algn="ctr" defTabSz="3840480" rtl="0" eaLnBrk="1" latinLnBrk="0" hangingPunct="1">
              <a:lnSpc>
                <a:spcPct val="90000"/>
              </a:lnSpc>
              <a:spcBef>
                <a:spcPts val="2100"/>
              </a:spcBef>
              <a:buFont typeface="Arial" panose="020B0604020202020204" pitchFamily="34" charset="0"/>
              <a:buNone/>
              <a:defRPr sz="8400" kern="1200">
                <a:solidFill>
                  <a:schemeClr val="tx1"/>
                </a:solidFill>
                <a:latin typeface="+mn-lt"/>
                <a:ea typeface="+mn-ea"/>
                <a:cs typeface="+mn-cs"/>
              </a:defRPr>
            </a:lvl2pPr>
            <a:lvl3pPr marL="3840480" indent="0" algn="ctr" defTabSz="3840480" rtl="0" eaLnBrk="1" latinLnBrk="0" hangingPunct="1">
              <a:lnSpc>
                <a:spcPct val="90000"/>
              </a:lnSpc>
              <a:spcBef>
                <a:spcPts val="2100"/>
              </a:spcBef>
              <a:buFont typeface="Arial" panose="020B0604020202020204" pitchFamily="34" charset="0"/>
              <a:buNone/>
              <a:defRPr sz="7560" kern="1200">
                <a:solidFill>
                  <a:schemeClr val="tx1"/>
                </a:solidFill>
                <a:latin typeface="+mn-lt"/>
                <a:ea typeface="+mn-ea"/>
                <a:cs typeface="+mn-cs"/>
              </a:defRPr>
            </a:lvl3pPr>
            <a:lvl4pPr marL="57607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4pPr>
            <a:lvl5pPr marL="768096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5pPr>
            <a:lvl6pPr marL="960120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6pPr>
            <a:lvl7pPr marL="1152144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7pPr>
            <a:lvl8pPr marL="1344168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8pPr>
            <a:lvl9pPr marL="15361920" indent="0" algn="ctr" defTabSz="3840480" rtl="0" eaLnBrk="1" latinLnBrk="0" hangingPunct="1">
              <a:lnSpc>
                <a:spcPct val="90000"/>
              </a:lnSpc>
              <a:spcBef>
                <a:spcPts val="2100"/>
              </a:spcBef>
              <a:buFont typeface="Arial" panose="020B0604020202020204" pitchFamily="34" charset="0"/>
              <a:buNone/>
              <a:defRPr sz="6720" kern="1200">
                <a:solidFill>
                  <a:schemeClr val="tx1"/>
                </a:solidFill>
                <a:latin typeface="+mn-lt"/>
                <a:ea typeface="+mn-ea"/>
                <a:cs typeface="+mn-cs"/>
              </a:defRPr>
            </a:lvl9pPr>
          </a:lstStyle>
          <a:p>
            <a:pPr algn="l">
              <a:spcBef>
                <a:spcPts val="0"/>
              </a:spcBef>
            </a:pPr>
            <a:r>
              <a:rPr lang="en-US" sz="3392" dirty="0">
                <a:latin typeface="Cambria" panose="02040503050406030204" pitchFamily="18" charset="0"/>
              </a:rPr>
              <a:t>Felix DeVito, Registered Architect</a:t>
            </a:r>
          </a:p>
          <a:p>
            <a:pPr algn="l">
              <a:spcBef>
                <a:spcPts val="0"/>
              </a:spcBef>
            </a:pPr>
            <a:r>
              <a:rPr lang="en-US" sz="3392" dirty="0">
                <a:latin typeface="Cambria" panose="02040503050406030204" pitchFamily="18" charset="0"/>
              </a:rPr>
              <a:t>Martin </a:t>
            </a:r>
            <a:r>
              <a:rPr lang="en-US" sz="3392" dirty="0" err="1">
                <a:latin typeface="Cambria" panose="02040503050406030204" pitchFamily="18" charset="0"/>
              </a:rPr>
              <a:t>Wosnik</a:t>
            </a:r>
            <a:r>
              <a:rPr lang="en-US" sz="3392" dirty="0">
                <a:latin typeface="Cambria" panose="02040503050406030204" pitchFamily="18" charset="0"/>
              </a:rPr>
              <a:t>, </a:t>
            </a:r>
          </a:p>
          <a:p>
            <a:pPr algn="l">
              <a:spcBef>
                <a:spcPts val="0"/>
              </a:spcBef>
            </a:pPr>
            <a:r>
              <a:rPr lang="en-US" sz="3392" dirty="0">
                <a:latin typeface="Cambria" panose="02040503050406030204" pitchFamily="18" charset="0"/>
              </a:rPr>
              <a:t>PROCON Inc, </a:t>
            </a:r>
          </a:p>
          <a:p>
            <a:pPr algn="l">
              <a:spcBef>
                <a:spcPts val="0"/>
              </a:spcBef>
            </a:pPr>
            <a:endParaRPr lang="en-US" sz="3392" dirty="0">
              <a:latin typeface="Cambria" panose="02040503050406030204" pitchFamily="18" charset="0"/>
            </a:endParaRPr>
          </a:p>
          <a:p>
            <a:pPr algn="l"/>
            <a:endParaRPr lang="en-US" sz="3392" dirty="0">
              <a:latin typeface="Cambria" panose="02040503050406030204" pitchFamily="18"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388" y="1416918"/>
            <a:ext cx="1774009" cy="2347953"/>
          </a:xfrm>
          <a:prstGeom prst="rect">
            <a:avLst/>
          </a:prstGeom>
        </p:spPr>
      </p:pic>
      <p:pic>
        <p:nvPicPr>
          <p:cNvPr id="1026" name="Picture 2" descr="Logo&#10;&#10;Description automatically generated">
            <a:extLst>
              <a:ext uri="{FF2B5EF4-FFF2-40B4-BE49-F238E27FC236}">
                <a16:creationId xmlns:a16="http://schemas.microsoft.com/office/drawing/2014/main" id="{D293D9DF-B947-6E45-96CC-F7AEDC8CD05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98304" y="872716"/>
            <a:ext cx="3095815" cy="309581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9DB0E115-279D-D946-B68B-1D68F4E141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23" r="2802"/>
          <a:stretch/>
        </p:blipFill>
        <p:spPr bwMode="auto">
          <a:xfrm>
            <a:off x="11393901" y="6950542"/>
            <a:ext cx="6476105" cy="24291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Table 20">
            <a:extLst>
              <a:ext uri="{FF2B5EF4-FFF2-40B4-BE49-F238E27FC236}">
                <a16:creationId xmlns:a16="http://schemas.microsoft.com/office/drawing/2014/main" id="{AA5A97A4-C7E0-914A-B1BB-0BB881C28BB2}"/>
              </a:ext>
            </a:extLst>
          </p:cNvPr>
          <p:cNvGraphicFramePr>
            <a:graphicFrameLocks noGrp="1"/>
          </p:cNvGraphicFramePr>
          <p:nvPr>
            <p:extLst>
              <p:ext uri="{D42A27DB-BD31-4B8C-83A1-F6EECF244321}">
                <p14:modId xmlns:p14="http://schemas.microsoft.com/office/powerpoint/2010/main" val="1353518960"/>
              </p:ext>
            </p:extLst>
          </p:nvPr>
        </p:nvGraphicFramePr>
        <p:xfrm>
          <a:off x="12774676" y="24270483"/>
          <a:ext cx="6182929" cy="6151366"/>
        </p:xfrm>
        <a:graphic>
          <a:graphicData uri="http://schemas.openxmlformats.org/drawingml/2006/table">
            <a:tbl>
              <a:tblPr/>
              <a:tblGrid>
                <a:gridCol w="2896689">
                  <a:extLst>
                    <a:ext uri="{9D8B030D-6E8A-4147-A177-3AD203B41FA5}">
                      <a16:colId xmlns:a16="http://schemas.microsoft.com/office/drawing/2014/main" val="1874918834"/>
                    </a:ext>
                  </a:extLst>
                </a:gridCol>
                <a:gridCol w="3286240">
                  <a:extLst>
                    <a:ext uri="{9D8B030D-6E8A-4147-A177-3AD203B41FA5}">
                      <a16:colId xmlns:a16="http://schemas.microsoft.com/office/drawing/2014/main" val="2679945744"/>
                    </a:ext>
                  </a:extLst>
                </a:gridCol>
              </a:tblGrid>
              <a:tr h="974198">
                <a:tc>
                  <a:txBody>
                    <a:bodyPr/>
                    <a:lstStyle/>
                    <a:p>
                      <a:pPr algn="l" rtl="0" fontAlgn="t">
                        <a:spcBef>
                          <a:spcPts val="0"/>
                        </a:spcBef>
                        <a:spcAft>
                          <a:spcPts val="0"/>
                        </a:spcAft>
                      </a:pPr>
                      <a:r>
                        <a:rPr lang="en-US" sz="2000" b="0" i="0" u="none" strike="noStrike" dirty="0">
                          <a:solidFill>
                            <a:srgbClr val="000000"/>
                          </a:solidFill>
                          <a:effectLst/>
                          <a:latin typeface="Raleway"/>
                        </a:rPr>
                        <a:t>Competition Requirement</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2000" b="0" i="0" u="none" strike="noStrike">
                          <a:solidFill>
                            <a:srgbClr val="000000"/>
                          </a:solidFill>
                          <a:effectLst/>
                          <a:latin typeface="Raleway"/>
                        </a:rPr>
                        <a:t>63 kBTU/gsf</a:t>
                      </a:r>
                      <a:endParaRPr lang="en-US" sz="200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173427"/>
                  </a:ext>
                </a:extLst>
              </a:tr>
              <a:tr h="974198">
                <a:tc>
                  <a:txBody>
                    <a:bodyPr/>
                    <a:lstStyle/>
                    <a:p>
                      <a:pPr algn="l" rtl="0" fontAlgn="t">
                        <a:spcBef>
                          <a:spcPts val="0"/>
                        </a:spcBef>
                        <a:spcAft>
                          <a:spcPts val="0"/>
                        </a:spcAft>
                      </a:pPr>
                      <a:r>
                        <a:rPr lang="en-US" sz="2000" b="0" i="0" u="none" strike="noStrike">
                          <a:solidFill>
                            <a:srgbClr val="000000"/>
                          </a:solidFill>
                          <a:effectLst/>
                          <a:latin typeface="Raleway"/>
                        </a:rPr>
                        <a:t>Summer Max Load Target</a:t>
                      </a:r>
                      <a:endParaRPr lang="en-US" sz="200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2000" b="0" i="0" u="none" strike="noStrike" dirty="0">
                          <a:solidFill>
                            <a:srgbClr val="000000"/>
                          </a:solidFill>
                          <a:effectLst/>
                          <a:latin typeface="Raleway"/>
                        </a:rPr>
                        <a:t>31.26 </a:t>
                      </a:r>
                      <a:r>
                        <a:rPr lang="en-US" sz="2000" b="0" i="0" u="none" strike="noStrike" dirty="0" err="1">
                          <a:solidFill>
                            <a:srgbClr val="000000"/>
                          </a:solidFill>
                          <a:effectLst/>
                          <a:latin typeface="Raleway"/>
                        </a:rPr>
                        <a:t>kBTU</a:t>
                      </a:r>
                      <a:r>
                        <a:rPr lang="en-US" sz="2000" b="0" i="0" u="none" strike="noStrike" dirty="0">
                          <a:solidFill>
                            <a:srgbClr val="000000"/>
                          </a:solidFill>
                          <a:effectLst/>
                          <a:latin typeface="Raleway"/>
                        </a:rPr>
                        <a:t>/</a:t>
                      </a:r>
                      <a:r>
                        <a:rPr lang="en-US" sz="2000" b="0" i="0" u="none" strike="noStrike" dirty="0" err="1">
                          <a:solidFill>
                            <a:srgbClr val="000000"/>
                          </a:solidFill>
                          <a:effectLst/>
                          <a:latin typeface="Raleway"/>
                        </a:rPr>
                        <a:t>gsf</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046453"/>
                  </a:ext>
                </a:extLst>
              </a:tr>
              <a:tr h="974198">
                <a:tc>
                  <a:txBody>
                    <a:bodyPr/>
                    <a:lstStyle/>
                    <a:p>
                      <a:pPr algn="l" rtl="0" fontAlgn="t">
                        <a:spcBef>
                          <a:spcPts val="0"/>
                        </a:spcBef>
                        <a:spcAft>
                          <a:spcPts val="0"/>
                        </a:spcAft>
                      </a:pPr>
                      <a:r>
                        <a:rPr lang="en-US" sz="2000" b="0" i="0" u="none" strike="noStrike">
                          <a:solidFill>
                            <a:srgbClr val="000000"/>
                          </a:solidFill>
                          <a:effectLst/>
                          <a:latin typeface="Raleway"/>
                        </a:rPr>
                        <a:t>Winter Max Load Target</a:t>
                      </a:r>
                      <a:endParaRPr lang="en-US" sz="200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2000" b="0" i="0" u="none" strike="noStrike" dirty="0">
                          <a:solidFill>
                            <a:srgbClr val="000000"/>
                          </a:solidFill>
                          <a:effectLst/>
                          <a:latin typeface="Raleway"/>
                        </a:rPr>
                        <a:t>27.38 </a:t>
                      </a:r>
                      <a:r>
                        <a:rPr lang="en-US" sz="2000" b="0" i="0" u="none" strike="noStrike" dirty="0" err="1">
                          <a:solidFill>
                            <a:srgbClr val="000000"/>
                          </a:solidFill>
                          <a:effectLst/>
                          <a:latin typeface="Raleway"/>
                        </a:rPr>
                        <a:t>kBTU</a:t>
                      </a:r>
                      <a:r>
                        <a:rPr lang="en-US" sz="2000" b="0" i="0" u="none" strike="noStrike" dirty="0">
                          <a:solidFill>
                            <a:srgbClr val="000000"/>
                          </a:solidFill>
                          <a:effectLst/>
                          <a:latin typeface="Raleway"/>
                        </a:rPr>
                        <a:t>/</a:t>
                      </a:r>
                      <a:r>
                        <a:rPr lang="en-US" sz="2000" b="0" i="0" u="none" strike="noStrike" dirty="0" err="1">
                          <a:solidFill>
                            <a:srgbClr val="000000"/>
                          </a:solidFill>
                          <a:effectLst/>
                          <a:latin typeface="Raleway"/>
                        </a:rPr>
                        <a:t>gsf</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127598"/>
                  </a:ext>
                </a:extLst>
              </a:tr>
              <a:tr h="974198">
                <a:tc>
                  <a:txBody>
                    <a:bodyPr/>
                    <a:lstStyle/>
                    <a:p>
                      <a:pPr algn="l" rtl="0" fontAlgn="t">
                        <a:spcBef>
                          <a:spcPts val="0"/>
                        </a:spcBef>
                        <a:spcAft>
                          <a:spcPts val="0"/>
                        </a:spcAft>
                      </a:pPr>
                      <a:r>
                        <a:rPr lang="en-US" sz="2000" b="0" i="0" u="none" strike="noStrike">
                          <a:solidFill>
                            <a:srgbClr val="000000"/>
                          </a:solidFill>
                          <a:effectLst/>
                          <a:latin typeface="Raleway"/>
                        </a:rPr>
                        <a:t>Average Max Load Target</a:t>
                      </a:r>
                      <a:endParaRPr lang="en-US" sz="200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2000" b="0" i="0" u="none" strike="noStrike">
                          <a:solidFill>
                            <a:srgbClr val="000000"/>
                          </a:solidFill>
                          <a:effectLst/>
                          <a:latin typeface="Raleway"/>
                        </a:rPr>
                        <a:t>28.67 kBTU/gsf</a:t>
                      </a:r>
                      <a:endParaRPr lang="en-US" sz="200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77038"/>
                  </a:ext>
                </a:extLst>
              </a:tr>
              <a:tr h="1280376">
                <a:tc>
                  <a:txBody>
                    <a:bodyPr/>
                    <a:lstStyle/>
                    <a:p>
                      <a:pPr algn="l" rtl="0" fontAlgn="t">
                        <a:spcBef>
                          <a:spcPts val="0"/>
                        </a:spcBef>
                        <a:spcAft>
                          <a:spcPts val="0"/>
                        </a:spcAft>
                      </a:pPr>
                      <a:r>
                        <a:rPr lang="en-US" sz="2000" b="0" i="0" u="none" strike="noStrike" dirty="0">
                          <a:solidFill>
                            <a:srgbClr val="000000"/>
                          </a:solidFill>
                          <a:effectLst/>
                          <a:latin typeface="Raleway"/>
                        </a:rPr>
                        <a:t>Estimated Produced Energy</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2000" b="0" i="0" u="none" strike="noStrike" dirty="0">
                          <a:solidFill>
                            <a:srgbClr val="000000"/>
                          </a:solidFill>
                          <a:effectLst/>
                          <a:latin typeface="Raleway"/>
                        </a:rPr>
                        <a:t>62.64 </a:t>
                      </a:r>
                      <a:r>
                        <a:rPr lang="en-US" sz="2000" b="0" i="0" u="none" strike="noStrike" dirty="0" err="1">
                          <a:solidFill>
                            <a:srgbClr val="000000"/>
                          </a:solidFill>
                          <a:effectLst/>
                          <a:latin typeface="Raleway"/>
                        </a:rPr>
                        <a:t>kBTU</a:t>
                      </a:r>
                      <a:r>
                        <a:rPr lang="en-US" sz="2000" b="0" i="0" u="none" strike="noStrike" dirty="0">
                          <a:solidFill>
                            <a:srgbClr val="000000"/>
                          </a:solidFill>
                          <a:effectLst/>
                          <a:latin typeface="Raleway"/>
                        </a:rPr>
                        <a:t>/</a:t>
                      </a:r>
                      <a:r>
                        <a:rPr lang="en-US" sz="2000" b="0" i="0" u="none" strike="noStrike" dirty="0" err="1">
                          <a:solidFill>
                            <a:srgbClr val="000000"/>
                          </a:solidFill>
                          <a:effectLst/>
                          <a:latin typeface="Raleway"/>
                        </a:rPr>
                        <a:t>gsf</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769176"/>
                  </a:ext>
                </a:extLst>
              </a:tr>
              <a:tr h="974198">
                <a:tc>
                  <a:txBody>
                    <a:bodyPr/>
                    <a:lstStyle/>
                    <a:p>
                      <a:pPr algn="l" rtl="0" fontAlgn="t">
                        <a:spcBef>
                          <a:spcPts val="0"/>
                        </a:spcBef>
                        <a:spcAft>
                          <a:spcPts val="0"/>
                        </a:spcAft>
                      </a:pPr>
                      <a:r>
                        <a:rPr lang="en-US" sz="2000" b="1" i="0" u="none" strike="noStrike" dirty="0">
                          <a:solidFill>
                            <a:srgbClr val="000000"/>
                          </a:solidFill>
                          <a:effectLst/>
                          <a:latin typeface="Raleway"/>
                        </a:rPr>
                        <a:t>Estimated Total Energy</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2000" b="1" i="0" u="none" strike="noStrike" dirty="0">
                          <a:solidFill>
                            <a:srgbClr val="000000"/>
                          </a:solidFill>
                          <a:effectLst/>
                          <a:latin typeface="Raleway"/>
                        </a:rPr>
                        <a:t>-33.97 </a:t>
                      </a:r>
                      <a:r>
                        <a:rPr lang="en-US" sz="2000" b="1" i="0" u="none" strike="noStrike" dirty="0" err="1">
                          <a:solidFill>
                            <a:srgbClr val="000000"/>
                          </a:solidFill>
                          <a:effectLst/>
                          <a:latin typeface="Raleway"/>
                        </a:rPr>
                        <a:t>kBTU</a:t>
                      </a:r>
                      <a:r>
                        <a:rPr lang="en-US" sz="2000" b="1" i="0" u="none" strike="noStrike" dirty="0">
                          <a:solidFill>
                            <a:srgbClr val="000000"/>
                          </a:solidFill>
                          <a:effectLst/>
                          <a:latin typeface="Raleway"/>
                        </a:rPr>
                        <a:t>/</a:t>
                      </a:r>
                      <a:r>
                        <a:rPr lang="en-US" sz="2000" b="1" i="0" u="none" strike="noStrike" dirty="0" err="1">
                          <a:solidFill>
                            <a:srgbClr val="000000"/>
                          </a:solidFill>
                          <a:effectLst/>
                          <a:latin typeface="Raleway"/>
                        </a:rPr>
                        <a:t>gsf</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852193"/>
                  </a:ext>
                </a:extLst>
              </a:tr>
            </a:tbl>
          </a:graphicData>
        </a:graphic>
      </p:graphicFrame>
      <p:sp>
        <p:nvSpPr>
          <p:cNvPr id="23" name="Rectangle 9">
            <a:extLst>
              <a:ext uri="{FF2B5EF4-FFF2-40B4-BE49-F238E27FC236}">
                <a16:creationId xmlns:a16="http://schemas.microsoft.com/office/drawing/2014/main" id="{2B6D4618-0725-BC41-8B6B-6C61C70A39A2}"/>
              </a:ext>
            </a:extLst>
          </p:cNvPr>
          <p:cNvSpPr>
            <a:spLocks noChangeArrowheads="1"/>
          </p:cNvSpPr>
          <p:nvPr/>
        </p:nvSpPr>
        <p:spPr bwMode="auto">
          <a:xfrm>
            <a:off x="3061102" y="24880094"/>
            <a:ext cx="6213775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Arial" panose="020B060402020202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1" name="Table 60">
            <a:extLst>
              <a:ext uri="{FF2B5EF4-FFF2-40B4-BE49-F238E27FC236}">
                <a16:creationId xmlns:a16="http://schemas.microsoft.com/office/drawing/2014/main" id="{A73AF598-0E58-8842-BD39-6869458DB04C}"/>
              </a:ext>
            </a:extLst>
          </p:cNvPr>
          <p:cNvGraphicFramePr>
            <a:graphicFrameLocks noGrp="1"/>
          </p:cNvGraphicFramePr>
          <p:nvPr>
            <p:extLst>
              <p:ext uri="{D42A27DB-BD31-4B8C-83A1-F6EECF244321}">
                <p14:modId xmlns:p14="http://schemas.microsoft.com/office/powerpoint/2010/main" val="291582939"/>
              </p:ext>
            </p:extLst>
          </p:nvPr>
        </p:nvGraphicFramePr>
        <p:xfrm>
          <a:off x="21634876" y="24270484"/>
          <a:ext cx="6498150" cy="6151366"/>
        </p:xfrm>
        <a:graphic>
          <a:graphicData uri="http://schemas.openxmlformats.org/drawingml/2006/table">
            <a:tbl>
              <a:tblPr/>
              <a:tblGrid>
                <a:gridCol w="3249075">
                  <a:extLst>
                    <a:ext uri="{9D8B030D-6E8A-4147-A177-3AD203B41FA5}">
                      <a16:colId xmlns:a16="http://schemas.microsoft.com/office/drawing/2014/main" val="1874918834"/>
                    </a:ext>
                  </a:extLst>
                </a:gridCol>
                <a:gridCol w="3249075">
                  <a:extLst>
                    <a:ext uri="{9D8B030D-6E8A-4147-A177-3AD203B41FA5}">
                      <a16:colId xmlns:a16="http://schemas.microsoft.com/office/drawing/2014/main" val="2679945744"/>
                    </a:ext>
                  </a:extLst>
                </a:gridCol>
              </a:tblGrid>
              <a:tr h="844294">
                <a:tc>
                  <a:txBody>
                    <a:bodyPr/>
                    <a:lstStyle/>
                    <a:p>
                      <a:pPr rtl="0" fontAlgn="t">
                        <a:spcBef>
                          <a:spcPts val="0"/>
                        </a:spcBef>
                        <a:spcAft>
                          <a:spcPts val="0"/>
                        </a:spcAft>
                      </a:pPr>
                      <a:r>
                        <a:rPr lang="en-US" sz="2000" b="0" i="0" u="none" strike="noStrike" dirty="0">
                          <a:solidFill>
                            <a:srgbClr val="000000"/>
                          </a:solidFill>
                          <a:effectLst/>
                          <a:latin typeface="Raleway"/>
                        </a:rPr>
                        <a:t>Building Material &amp; Labor</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Raleway"/>
                        </a:rPr>
                        <a:t>$6,700,000</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7173427"/>
                  </a:ext>
                </a:extLst>
              </a:tr>
              <a:tr h="545638">
                <a:tc>
                  <a:txBody>
                    <a:bodyPr/>
                    <a:lstStyle/>
                    <a:p>
                      <a:pPr rtl="0" fontAlgn="t">
                        <a:spcBef>
                          <a:spcPts val="0"/>
                        </a:spcBef>
                        <a:spcAft>
                          <a:spcPts val="0"/>
                        </a:spcAft>
                      </a:pPr>
                      <a:r>
                        <a:rPr lang="en-US" sz="2000" b="0" i="0" u="none" strike="noStrike" dirty="0">
                          <a:solidFill>
                            <a:srgbClr val="000000"/>
                          </a:solidFill>
                          <a:effectLst/>
                          <a:latin typeface="Raleway"/>
                        </a:rPr>
                        <a:t>Civil Site</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Raleway"/>
                        </a:rPr>
                        <a:t>$2,300,000</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28046453"/>
                  </a:ext>
                </a:extLst>
              </a:tr>
              <a:tr h="844294">
                <a:tc>
                  <a:txBody>
                    <a:bodyPr/>
                    <a:lstStyle/>
                    <a:p>
                      <a:pPr rtl="0" fontAlgn="t">
                        <a:spcBef>
                          <a:spcPts val="0"/>
                        </a:spcBef>
                        <a:spcAft>
                          <a:spcPts val="0"/>
                        </a:spcAft>
                      </a:pPr>
                      <a:r>
                        <a:rPr lang="en-US" sz="2000" b="0" i="0" u="none" strike="noStrike" dirty="0">
                          <a:solidFill>
                            <a:srgbClr val="000000"/>
                          </a:solidFill>
                          <a:effectLst/>
                          <a:latin typeface="Raleway"/>
                        </a:rPr>
                        <a:t>Solar Panels &amp; Heat Pumps</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Raleway"/>
                        </a:rPr>
                        <a:t>$1,300,000</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5127598"/>
                  </a:ext>
                </a:extLst>
              </a:tr>
              <a:tr h="531550">
                <a:tc>
                  <a:txBody>
                    <a:bodyPr/>
                    <a:lstStyle/>
                    <a:p>
                      <a:pPr rtl="0" fontAlgn="t">
                        <a:spcBef>
                          <a:spcPts val="0"/>
                        </a:spcBef>
                        <a:spcAft>
                          <a:spcPts val="0"/>
                        </a:spcAft>
                      </a:pPr>
                      <a:r>
                        <a:rPr lang="en-US" sz="2000" b="0" i="0" u="none" strike="noStrike" dirty="0">
                          <a:solidFill>
                            <a:srgbClr val="000000"/>
                          </a:solidFill>
                          <a:effectLst/>
                          <a:latin typeface="Raleway"/>
                        </a:rPr>
                        <a:t>Electric Bus Fleet</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Raleway"/>
                        </a:rPr>
                        <a:t>$600,000</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977038"/>
                  </a:ext>
                </a:extLst>
              </a:tr>
              <a:tr h="542760">
                <a:tc>
                  <a:txBody>
                    <a:bodyPr/>
                    <a:lstStyle/>
                    <a:p>
                      <a:pPr rtl="0" fontAlgn="t">
                        <a:spcBef>
                          <a:spcPts val="0"/>
                        </a:spcBef>
                        <a:spcAft>
                          <a:spcPts val="0"/>
                        </a:spcAft>
                      </a:pPr>
                      <a:r>
                        <a:rPr lang="en-US" sz="2000" b="0" i="0" u="none" strike="noStrike" dirty="0">
                          <a:solidFill>
                            <a:srgbClr val="000000"/>
                          </a:solidFill>
                          <a:effectLst/>
                          <a:latin typeface="Raleway"/>
                        </a:rPr>
                        <a:t>Mechanical Systems</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Raleway"/>
                        </a:rPr>
                        <a:t>$900,000</a:t>
                      </a:r>
                      <a:endParaRPr lang="en-US" sz="200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9769176"/>
                  </a:ext>
                </a:extLst>
              </a:tr>
              <a:tr h="1071516">
                <a:tc>
                  <a:txBody>
                    <a:bodyPr/>
                    <a:lstStyle/>
                    <a:p>
                      <a:pPr rtl="0" fontAlgn="t">
                        <a:spcBef>
                          <a:spcPts val="0"/>
                        </a:spcBef>
                        <a:spcAft>
                          <a:spcPts val="0"/>
                        </a:spcAft>
                      </a:pPr>
                      <a:r>
                        <a:rPr lang="en-US" sz="2000" b="0" i="0" u="none" strike="noStrike" dirty="0">
                          <a:solidFill>
                            <a:srgbClr val="000000"/>
                          </a:solidFill>
                          <a:effectLst/>
                          <a:latin typeface="Raleway"/>
                        </a:rPr>
                        <a:t>Estimated Engineering &amp; Architecture Fees</a:t>
                      </a:r>
                      <a:endParaRPr lang="en-US" sz="2000" b="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Raleway"/>
                        </a:rPr>
                        <a:t>$1,800,000</a:t>
                      </a:r>
                      <a:endParaRPr lang="en-US" sz="2000" b="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50852193"/>
                  </a:ext>
                </a:extLst>
              </a:tr>
              <a:tr h="885657">
                <a:tc>
                  <a:txBody>
                    <a:bodyPr/>
                    <a:lstStyle/>
                    <a:p>
                      <a:pPr rtl="0" fontAlgn="t">
                        <a:spcBef>
                          <a:spcPts val="0"/>
                        </a:spcBef>
                        <a:spcAft>
                          <a:spcPts val="0"/>
                        </a:spcAft>
                      </a:pPr>
                      <a:r>
                        <a:rPr lang="en-US" sz="2000" b="0" i="0" u="none" strike="noStrike" dirty="0">
                          <a:solidFill>
                            <a:srgbClr val="000000"/>
                          </a:solidFill>
                          <a:effectLst/>
                          <a:latin typeface="Raleway"/>
                        </a:rPr>
                        <a:t>Yearly Operation &amp; Maintenance</a:t>
                      </a:r>
                      <a:endParaRPr lang="en-US" sz="2000" b="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0" i="0" u="none" strike="noStrike" dirty="0">
                          <a:solidFill>
                            <a:srgbClr val="000000"/>
                          </a:solidFill>
                          <a:effectLst/>
                          <a:latin typeface="Raleway"/>
                        </a:rPr>
                        <a:t>$400,000</a:t>
                      </a:r>
                      <a:endParaRPr lang="en-US" sz="2000" b="0"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33173975"/>
                  </a:ext>
                </a:extLst>
              </a:tr>
              <a:tr h="885657">
                <a:tc>
                  <a:txBody>
                    <a:bodyPr/>
                    <a:lstStyle/>
                    <a:p>
                      <a:pPr rtl="0" fontAlgn="t">
                        <a:spcBef>
                          <a:spcPts val="0"/>
                        </a:spcBef>
                        <a:spcAft>
                          <a:spcPts val="0"/>
                        </a:spcAft>
                      </a:pPr>
                      <a:r>
                        <a:rPr lang="en-US" sz="2000" b="1" dirty="0">
                          <a:effectLst/>
                        </a:rPr>
                        <a:t>Estimated Initial Build Total</a:t>
                      </a: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Raleway"/>
                        </a:rPr>
                        <a:t>$13,600,000</a:t>
                      </a:r>
                      <a:endParaRPr lang="en-US" sz="2000" b="1" dirty="0">
                        <a:effectLst/>
                      </a:endParaRPr>
                    </a:p>
                  </a:txBody>
                  <a:tcPr marL="95250" marR="95250" marT="95250" marB="95250" anchor="ctr">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0683648"/>
                  </a:ext>
                </a:extLst>
              </a:tr>
            </a:tbl>
          </a:graphicData>
        </a:graphic>
      </p:graphicFrame>
      <p:pic>
        <p:nvPicPr>
          <p:cNvPr id="10" name="Picture 2">
            <a:extLst>
              <a:ext uri="{FF2B5EF4-FFF2-40B4-BE49-F238E27FC236}">
                <a16:creationId xmlns:a16="http://schemas.microsoft.com/office/drawing/2014/main" id="{D007876C-DABF-2844-BEFF-A47B666DEC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10982" y="16076460"/>
            <a:ext cx="8303217" cy="537114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ED2497AF-C39E-8143-AF9B-B59F690E46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54516" y="15437733"/>
            <a:ext cx="7047359" cy="3131612"/>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A picture containing text, indoor, shelf&#10;&#10;Description automatically generated">
            <a:extLst>
              <a:ext uri="{FF2B5EF4-FFF2-40B4-BE49-F238E27FC236}">
                <a16:creationId xmlns:a16="http://schemas.microsoft.com/office/drawing/2014/main" id="{7FBAE0AC-AA1C-C942-A62F-CEC92CD5EF2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05306" y="6798672"/>
            <a:ext cx="6643652" cy="5391240"/>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B354BD49-F5FD-4711-99EE-1300729A5A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182949" y="7958736"/>
            <a:ext cx="3867701" cy="4043977"/>
          </a:xfrm>
          <a:prstGeom prst="rect">
            <a:avLst/>
          </a:prstGeom>
        </p:spPr>
      </p:pic>
      <p:cxnSp>
        <p:nvCxnSpPr>
          <p:cNvPr id="46" name="Straight Connector 45">
            <a:extLst>
              <a:ext uri="{FF2B5EF4-FFF2-40B4-BE49-F238E27FC236}">
                <a16:creationId xmlns:a16="http://schemas.microsoft.com/office/drawing/2014/main" id="{A85BF728-A60D-4EAD-AE77-38D06CD8BB23}"/>
              </a:ext>
            </a:extLst>
          </p:cNvPr>
          <p:cNvCxnSpPr/>
          <p:nvPr/>
        </p:nvCxnSpPr>
        <p:spPr>
          <a:xfrm flipH="1">
            <a:off x="18021088" y="6825373"/>
            <a:ext cx="54509" cy="5222206"/>
          </a:xfrm>
          <a:prstGeom prst="line">
            <a:avLst/>
          </a:prstGeom>
          <a:ln>
            <a:solidFill>
              <a:srgbClr val="92D050"/>
            </a:solidFill>
            <a:prstDash val="solid"/>
          </a:ln>
        </p:spPr>
        <p:style>
          <a:lnRef idx="2">
            <a:schemeClr val="dk1"/>
          </a:lnRef>
          <a:fillRef idx="0">
            <a:schemeClr val="dk1"/>
          </a:fillRef>
          <a:effectRef idx="1">
            <a:schemeClr val="dk1"/>
          </a:effectRef>
          <a:fontRef idx="minor">
            <a:schemeClr val="tx1"/>
          </a:fontRef>
        </p:style>
      </p:cxnSp>
      <p:pic>
        <p:nvPicPr>
          <p:cNvPr id="14" name="Picture 13" descr="A picture containing indoor, ceiling&#10;&#10;Description automatically generated">
            <a:extLst>
              <a:ext uri="{FF2B5EF4-FFF2-40B4-BE49-F238E27FC236}">
                <a16:creationId xmlns:a16="http://schemas.microsoft.com/office/drawing/2014/main" id="{5C2CB5C8-2ED6-46B8-9E29-2CE144DDC63C}"/>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2632835" y="9523825"/>
            <a:ext cx="4273527" cy="2407421"/>
          </a:xfrm>
          <a:prstGeom prst="rect">
            <a:avLst/>
          </a:prstGeom>
        </p:spPr>
      </p:pic>
      <p:sp>
        <p:nvSpPr>
          <p:cNvPr id="49" name="TextBox 48">
            <a:extLst>
              <a:ext uri="{FF2B5EF4-FFF2-40B4-BE49-F238E27FC236}">
                <a16:creationId xmlns:a16="http://schemas.microsoft.com/office/drawing/2014/main" id="{769A7403-2F2D-4519-AF69-5883DBA29054}"/>
              </a:ext>
            </a:extLst>
          </p:cNvPr>
          <p:cNvSpPr txBox="1"/>
          <p:nvPr/>
        </p:nvSpPr>
        <p:spPr>
          <a:xfrm>
            <a:off x="12907795" y="11871556"/>
            <a:ext cx="3774666" cy="663061"/>
          </a:xfrm>
          <a:prstGeom prst="rect">
            <a:avLst/>
          </a:prstGeom>
          <a:noFill/>
        </p:spPr>
        <p:txBody>
          <a:bodyPr wrap="square" lIns="97785" tIns="48892" rIns="97785" bIns="48892" rtlCol="0">
            <a:spAutoFit/>
          </a:bodyPr>
          <a:lstStyle/>
          <a:p>
            <a:r>
              <a:rPr lang="en-US" sz="3667" dirty="0">
                <a:latin typeface="Cambria" panose="02040503050406030204" pitchFamily="18" charset="0"/>
              </a:rPr>
              <a:t>Cafeteria Rotunda </a:t>
            </a:r>
          </a:p>
        </p:txBody>
      </p:sp>
      <p:sp>
        <p:nvSpPr>
          <p:cNvPr id="51" name="TextBox 50">
            <a:extLst>
              <a:ext uri="{FF2B5EF4-FFF2-40B4-BE49-F238E27FC236}">
                <a16:creationId xmlns:a16="http://schemas.microsoft.com/office/drawing/2014/main" id="{C7D39077-D42B-404A-83C1-41D76525C679}"/>
              </a:ext>
            </a:extLst>
          </p:cNvPr>
          <p:cNvSpPr txBox="1"/>
          <p:nvPr/>
        </p:nvSpPr>
        <p:spPr>
          <a:xfrm>
            <a:off x="18379770" y="6107002"/>
            <a:ext cx="3624072" cy="1791703"/>
          </a:xfrm>
          <a:prstGeom prst="rect">
            <a:avLst/>
          </a:prstGeom>
          <a:noFill/>
        </p:spPr>
        <p:txBody>
          <a:bodyPr wrap="square" lIns="97785" tIns="48892" rIns="97785" bIns="48892" rtlCol="0">
            <a:spAutoFit/>
          </a:bodyPr>
          <a:lstStyle/>
          <a:p>
            <a:pPr algn="ctr"/>
            <a:r>
              <a:rPr lang="en-US" sz="3667" dirty="0">
                <a:latin typeface="Cambria" panose="02040503050406030204" pitchFamily="18" charset="0"/>
              </a:rPr>
              <a:t>Solar Chimneys, Algae Panels, 1MW Solar Array </a:t>
            </a:r>
          </a:p>
        </p:txBody>
      </p:sp>
    </p:spTree>
    <p:extLst>
      <p:ext uri="{BB962C8B-B14F-4D97-AF65-F5344CB8AC3E}">
        <p14:creationId xmlns:p14="http://schemas.microsoft.com/office/powerpoint/2010/main" val="3760304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8B49EBC-8012-49EB-A634-9AC004CF8E85}">
  <ds:schemaRefs>
    <ds:schemaRef ds:uri="ESRI.ArcGIS.Mapping.OfficeIntegration.PowerPointInfo"/>
  </ds:schemaRefs>
</ds:datastoreItem>
</file>

<file path=customXml/itemProps2.xml><?xml version="1.0" encoding="utf-8"?>
<ds:datastoreItem xmlns:ds="http://schemas.openxmlformats.org/officeDocument/2006/customXml" ds:itemID="{1966D790-D06C-4361-94B8-8BED25FA40AD}">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Office Theme</Template>
  <TotalTime>2907</TotalTime>
  <Words>714</Words>
  <Application>Microsoft Office PowerPoint</Application>
  <PresentationFormat>Custom</PresentationFormat>
  <Paragraphs>96</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Cambria</vt:lpstr>
      <vt:lpstr>Raleway</vt:lpstr>
      <vt:lpstr>Office Theme</vt:lpstr>
      <vt:lpstr>U.S. Department of Energy Solar Decathlon Jacey Chavez, Hannah Gagne, Tyler Heymans, John Plifka, Luke Zuchowski,  Meredith Madden, Michael Pasciuto, Nicole Ramaker, Jonathan Stahl, Nicholas Thum  Departments of Civil, Environmental, &amp; Mechanical Engineering, University of New Hampshire, Durham, NH 03824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Rhiannon Jacobs</dc:creator>
  <cp:lastModifiedBy>Jacey Chavez</cp:lastModifiedBy>
  <cp:revision>211</cp:revision>
  <dcterms:created xsi:type="dcterms:W3CDTF">2016-03-05T16:55:12Z</dcterms:created>
  <dcterms:modified xsi:type="dcterms:W3CDTF">2021-04-26T00:26:19Z</dcterms:modified>
</cp:coreProperties>
</file>