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9" r:id="rId5"/>
  </p:sldIdLst>
  <p:sldSz cx="43891200" cy="36576000"/>
  <p:notesSz cx="7077075" cy="9363075"/>
  <p:defaultTextStyle>
    <a:defPPr>
      <a:defRPr lang="en-US"/>
    </a:defPPr>
    <a:lvl1pPr algn="ctr" rtl="0" fontAlgn="base">
      <a:spcBef>
        <a:spcPct val="0"/>
      </a:spcBef>
      <a:spcAft>
        <a:spcPct val="0"/>
      </a:spcAft>
      <a:defRPr sz="3861" b="1" kern="1200">
        <a:solidFill>
          <a:srgbClr val="FF9900"/>
        </a:solidFill>
        <a:latin typeface="Arial" charset="0"/>
        <a:ea typeface="+mn-ea"/>
        <a:cs typeface="+mn-cs"/>
      </a:defRPr>
    </a:lvl1pPr>
    <a:lvl2pPr marL="410520" algn="ctr" rtl="0" fontAlgn="base">
      <a:spcBef>
        <a:spcPct val="0"/>
      </a:spcBef>
      <a:spcAft>
        <a:spcPct val="0"/>
      </a:spcAft>
      <a:defRPr sz="3861" b="1" kern="1200">
        <a:solidFill>
          <a:srgbClr val="FF9900"/>
        </a:solidFill>
        <a:latin typeface="Arial" charset="0"/>
        <a:ea typeface="+mn-ea"/>
        <a:cs typeface="+mn-cs"/>
      </a:defRPr>
    </a:lvl2pPr>
    <a:lvl3pPr marL="821040" algn="ctr" rtl="0" fontAlgn="base">
      <a:spcBef>
        <a:spcPct val="0"/>
      </a:spcBef>
      <a:spcAft>
        <a:spcPct val="0"/>
      </a:spcAft>
      <a:defRPr sz="3861" b="1" kern="1200">
        <a:solidFill>
          <a:srgbClr val="FF9900"/>
        </a:solidFill>
        <a:latin typeface="Arial" charset="0"/>
        <a:ea typeface="+mn-ea"/>
        <a:cs typeface="+mn-cs"/>
      </a:defRPr>
    </a:lvl3pPr>
    <a:lvl4pPr marL="1231560" algn="ctr" rtl="0" fontAlgn="base">
      <a:spcBef>
        <a:spcPct val="0"/>
      </a:spcBef>
      <a:spcAft>
        <a:spcPct val="0"/>
      </a:spcAft>
      <a:defRPr sz="3861" b="1" kern="1200">
        <a:solidFill>
          <a:srgbClr val="FF9900"/>
        </a:solidFill>
        <a:latin typeface="Arial" charset="0"/>
        <a:ea typeface="+mn-ea"/>
        <a:cs typeface="+mn-cs"/>
      </a:defRPr>
    </a:lvl4pPr>
    <a:lvl5pPr marL="1642080" algn="ctr" rtl="0" fontAlgn="base">
      <a:spcBef>
        <a:spcPct val="0"/>
      </a:spcBef>
      <a:spcAft>
        <a:spcPct val="0"/>
      </a:spcAft>
      <a:defRPr sz="3861" b="1" kern="1200">
        <a:solidFill>
          <a:srgbClr val="FF9900"/>
        </a:solidFill>
        <a:latin typeface="Arial" charset="0"/>
        <a:ea typeface="+mn-ea"/>
        <a:cs typeface="+mn-cs"/>
      </a:defRPr>
    </a:lvl5pPr>
    <a:lvl6pPr marL="2052599" algn="l" defTabSz="821040" rtl="0" eaLnBrk="1" latinLnBrk="0" hangingPunct="1">
      <a:defRPr sz="3861" b="1" kern="1200">
        <a:solidFill>
          <a:srgbClr val="FF9900"/>
        </a:solidFill>
        <a:latin typeface="Arial" charset="0"/>
        <a:ea typeface="+mn-ea"/>
        <a:cs typeface="+mn-cs"/>
      </a:defRPr>
    </a:lvl6pPr>
    <a:lvl7pPr marL="2463119" algn="l" defTabSz="821040" rtl="0" eaLnBrk="1" latinLnBrk="0" hangingPunct="1">
      <a:defRPr sz="3861" b="1" kern="1200">
        <a:solidFill>
          <a:srgbClr val="FF9900"/>
        </a:solidFill>
        <a:latin typeface="Arial" charset="0"/>
        <a:ea typeface="+mn-ea"/>
        <a:cs typeface="+mn-cs"/>
      </a:defRPr>
    </a:lvl7pPr>
    <a:lvl8pPr marL="2873639" algn="l" defTabSz="821040" rtl="0" eaLnBrk="1" latinLnBrk="0" hangingPunct="1">
      <a:defRPr sz="3861" b="1" kern="1200">
        <a:solidFill>
          <a:srgbClr val="FF9900"/>
        </a:solidFill>
        <a:latin typeface="Arial" charset="0"/>
        <a:ea typeface="+mn-ea"/>
        <a:cs typeface="+mn-cs"/>
      </a:defRPr>
    </a:lvl8pPr>
    <a:lvl9pPr marL="3284159" algn="l" defTabSz="821040" rtl="0" eaLnBrk="1" latinLnBrk="0" hangingPunct="1">
      <a:defRPr sz="3861"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9874" userDrawn="1">
          <p15:clr>
            <a:srgbClr val="A4A3A4"/>
          </p15:clr>
        </p15:guide>
        <p15:guide id="2" pos="13330" userDrawn="1">
          <p15:clr>
            <a:srgbClr val="A4A3A4"/>
          </p15:clr>
        </p15:guide>
        <p15:guide id="3" orient="horz" pos="11520" userDrawn="1">
          <p15:clr>
            <a:srgbClr val="A4A3A4"/>
          </p15:clr>
        </p15:guide>
        <p15:guide id="4"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531" dt="2021-04-25T21:47:46.966"/>
    <p1510:client id="{07143858-46CB-A216-B44F-2736A4FF87E5}" v="563" dt="2021-04-25T21:52:19.093"/>
    <p1510:client id="{211BB89F-F437-4E8C-9D76-5C6123E190C4}" v="155" dt="2021-04-25T21:49:41.153"/>
    <p1510:client id="{27DCC4B3-18CF-43F7-BC19-98EABBF8BEE5}" v="35" dt="2021-04-25T22:19:18.006"/>
    <p1510:client id="{67CF4E54-6723-4701-897E-84235FE84C75}" v="300" dt="2021-04-25T20:01:17.941"/>
    <p1510:client id="{6AA63B7E-2976-4CEB-A943-DC9D1669A080}" v="6" dt="2021-04-25T21:17:47.836"/>
    <p1510:client id="{992C67EC-7307-496C-D144-022E73E26BB7}" v="144" dt="2021-04-25T21:08:58.215"/>
    <p1510:client id="{FE99187D-FB3B-B5B7-F2CD-8F764CFE40C1}" v="20" dt="2021-04-25T18:41:12.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874"/>
        <p:guide pos="13330"/>
        <p:guide orient="horz" pos="11520"/>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57D96760-A574-49CB-8FED-CEBBF98121F2}" type="datetimeFigureOut">
              <a:rPr lang="en-US" smtClean="0"/>
              <a:t>4/25/2021</a:t>
            </a:fld>
            <a:endParaRPr lang="en-US"/>
          </a:p>
        </p:txBody>
      </p:sp>
      <p:sp>
        <p:nvSpPr>
          <p:cNvPr id="4" name="Slide Image Placeholder 3"/>
          <p:cNvSpPr>
            <a:spLocks noGrp="1" noRot="1" noChangeAspect="1"/>
          </p:cNvSpPr>
          <p:nvPr>
            <p:ph type="sldImg" idx="2"/>
          </p:nvPr>
        </p:nvSpPr>
        <p:spPr>
          <a:xfrm>
            <a:off x="1641475" y="1169988"/>
            <a:ext cx="37941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9B54ECD-ACC0-4168-97CB-73BA5F567E37}" type="slidenum">
              <a:rPr lang="en-US" smtClean="0"/>
              <a:t>‹#›</a:t>
            </a:fld>
            <a:endParaRPr lang="en-US"/>
          </a:p>
        </p:txBody>
      </p:sp>
    </p:spTree>
    <p:extLst>
      <p:ext uri="{BB962C8B-B14F-4D97-AF65-F5344CB8AC3E}">
        <p14:creationId xmlns:p14="http://schemas.microsoft.com/office/powerpoint/2010/main" val="117238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1362972"/>
            <a:ext cx="37306250" cy="7838722"/>
          </a:xfrm>
        </p:spPr>
        <p:txBody>
          <a:bodyPr/>
          <a:lstStyle/>
          <a:p>
            <a:r>
              <a:rPr lang="en-US"/>
              <a:t>Click to edit Master title style</a:t>
            </a:r>
          </a:p>
        </p:txBody>
      </p:sp>
      <p:sp>
        <p:nvSpPr>
          <p:cNvPr id="3" name="Subtitle 2"/>
          <p:cNvSpPr>
            <a:spLocks noGrp="1"/>
          </p:cNvSpPr>
          <p:nvPr>
            <p:ph type="subTitle" idx="1"/>
          </p:nvPr>
        </p:nvSpPr>
        <p:spPr>
          <a:xfrm>
            <a:off x="6583364" y="20725695"/>
            <a:ext cx="30724474" cy="9348611"/>
          </a:xfrm>
        </p:spPr>
        <p:txBody>
          <a:bodyPr/>
          <a:lstStyle>
            <a:lvl1pPr marL="0" indent="0" algn="ctr">
              <a:buNone/>
              <a:defRPr/>
            </a:lvl1pPr>
            <a:lvl2pPr marL="391866" indent="0" algn="ctr">
              <a:buNone/>
              <a:defRPr/>
            </a:lvl2pPr>
            <a:lvl3pPr marL="783732" indent="0" algn="ctr">
              <a:buNone/>
              <a:defRPr/>
            </a:lvl3pPr>
            <a:lvl4pPr marL="1175598" indent="0" algn="ctr">
              <a:buNone/>
              <a:defRPr/>
            </a:lvl4pPr>
            <a:lvl5pPr marL="1567464" indent="0" algn="ctr">
              <a:buNone/>
              <a:defRPr/>
            </a:lvl5pPr>
            <a:lvl6pPr marL="1959331" indent="0" algn="ctr">
              <a:buNone/>
              <a:defRPr/>
            </a:lvl6pPr>
            <a:lvl7pPr marL="2351197" indent="0" algn="ctr">
              <a:buNone/>
              <a:defRPr/>
            </a:lvl7pPr>
            <a:lvl8pPr marL="2743063" indent="0" algn="ctr">
              <a:buNone/>
              <a:defRPr/>
            </a:lvl8pPr>
            <a:lvl9pPr marL="313492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464029"/>
            <a:ext cx="9875837" cy="31210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464029"/>
            <a:ext cx="29475113" cy="31210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464028"/>
            <a:ext cx="39503350" cy="6096000"/>
          </a:xfrm>
        </p:spPr>
        <p:txBody>
          <a:bodyPr/>
          <a:lstStyle/>
          <a:p>
            <a:r>
              <a:rPr lang="en-US"/>
              <a:t>Click to edit Master title style</a:t>
            </a:r>
          </a:p>
        </p:txBody>
      </p:sp>
      <p:sp>
        <p:nvSpPr>
          <p:cNvPr id="3" name="Content Placeholder 2"/>
          <p:cNvSpPr>
            <a:spLocks noGrp="1"/>
          </p:cNvSpPr>
          <p:nvPr>
            <p:ph sz="quarter" idx="1"/>
          </p:nvPr>
        </p:nvSpPr>
        <p:spPr>
          <a:xfrm>
            <a:off x="2193928" y="8533697"/>
            <a:ext cx="19675474" cy="11985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8533697"/>
            <a:ext cx="19675474" cy="11985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20688653"/>
            <a:ext cx="19675474" cy="1198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20688653"/>
            <a:ext cx="19675474" cy="1198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3503825"/>
            <a:ext cx="37307838" cy="7263694"/>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3467103" y="15502820"/>
            <a:ext cx="37307838" cy="8001000"/>
          </a:xfrm>
        </p:spPr>
        <p:txBody>
          <a:bodyPr anchor="b"/>
          <a:lstStyle>
            <a:lvl1pPr marL="0" indent="0">
              <a:buNone/>
              <a:defRPr sz="1714"/>
            </a:lvl1pPr>
            <a:lvl2pPr marL="391866" indent="0">
              <a:buNone/>
              <a:defRPr sz="1543"/>
            </a:lvl2pPr>
            <a:lvl3pPr marL="783732" indent="0">
              <a:buNone/>
              <a:defRPr sz="1371"/>
            </a:lvl3pPr>
            <a:lvl4pPr marL="1175598" indent="0">
              <a:buNone/>
              <a:defRPr sz="1200"/>
            </a:lvl4pPr>
            <a:lvl5pPr marL="1567464" indent="0">
              <a:buNone/>
              <a:defRPr sz="1200"/>
            </a:lvl5pPr>
            <a:lvl6pPr marL="1959331" indent="0">
              <a:buNone/>
              <a:defRPr sz="1200"/>
            </a:lvl6pPr>
            <a:lvl7pPr marL="2351197" indent="0">
              <a:buNone/>
              <a:defRPr sz="1200"/>
            </a:lvl7pPr>
            <a:lvl8pPr marL="2743063" indent="0">
              <a:buNone/>
              <a:defRPr sz="1200"/>
            </a:lvl8pPr>
            <a:lvl9pPr marL="3134929"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8533697"/>
            <a:ext cx="19675474" cy="2414058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8533697"/>
            <a:ext cx="19675474" cy="2414058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7" y="8187978"/>
            <a:ext cx="19392901" cy="3411361"/>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4" name="Content Placeholder 3"/>
          <p:cNvSpPr>
            <a:spLocks noGrp="1"/>
          </p:cNvSpPr>
          <p:nvPr>
            <p:ph sz="half" idx="2"/>
          </p:nvPr>
        </p:nvSpPr>
        <p:spPr>
          <a:xfrm>
            <a:off x="2193927" y="11599334"/>
            <a:ext cx="19392901" cy="21073181"/>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8187978"/>
            <a:ext cx="19400837" cy="3411361"/>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6" name="Content Placeholder 5"/>
          <p:cNvSpPr>
            <a:spLocks noGrp="1"/>
          </p:cNvSpPr>
          <p:nvPr>
            <p:ph sz="quarter" idx="4"/>
          </p:nvPr>
        </p:nvSpPr>
        <p:spPr>
          <a:xfrm>
            <a:off x="22296438" y="11599334"/>
            <a:ext cx="19400837" cy="21073181"/>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6" y="1456974"/>
            <a:ext cx="14439901" cy="6196542"/>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17160874" y="1456974"/>
            <a:ext cx="24536400" cy="31215542"/>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6" y="7653514"/>
            <a:ext cx="14439901" cy="25019000"/>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5602854"/>
            <a:ext cx="26335037" cy="3023306"/>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8602665" y="3268489"/>
            <a:ext cx="26335037" cy="21944541"/>
          </a:xfrm>
        </p:spPr>
        <p:txBody>
          <a:bodyPr/>
          <a:lstStyle>
            <a:lvl1pPr marL="0" indent="0">
              <a:buNone/>
              <a:defRPr sz="2743"/>
            </a:lvl1pPr>
            <a:lvl2pPr marL="391866" indent="0">
              <a:buNone/>
              <a:defRPr sz="2400"/>
            </a:lvl2pPr>
            <a:lvl3pPr marL="783732" indent="0">
              <a:buNone/>
              <a:defRPr sz="2057"/>
            </a:lvl3pPr>
            <a:lvl4pPr marL="1175598" indent="0">
              <a:buNone/>
              <a:defRPr sz="1714"/>
            </a:lvl4pPr>
            <a:lvl5pPr marL="1567464" indent="0">
              <a:buNone/>
              <a:defRPr sz="1714"/>
            </a:lvl5pPr>
            <a:lvl6pPr marL="1959331" indent="0">
              <a:buNone/>
              <a:defRPr sz="1714"/>
            </a:lvl6pPr>
            <a:lvl7pPr marL="2351197" indent="0">
              <a:buNone/>
              <a:defRPr sz="1714"/>
            </a:lvl7pPr>
            <a:lvl8pPr marL="2743063" indent="0">
              <a:buNone/>
              <a:defRPr sz="1714"/>
            </a:lvl8pPr>
            <a:lvl9pPr marL="3134929" indent="0">
              <a:buNone/>
              <a:defRPr sz="1714"/>
            </a:lvl9pPr>
          </a:lstStyle>
          <a:p>
            <a:pPr lvl="0"/>
            <a:endParaRPr lang="en-US" noProof="0"/>
          </a:p>
        </p:txBody>
      </p:sp>
      <p:sp>
        <p:nvSpPr>
          <p:cNvPr id="4" name="Text Placeholder 3"/>
          <p:cNvSpPr>
            <a:spLocks noGrp="1"/>
          </p:cNvSpPr>
          <p:nvPr>
            <p:ph type="body" sz="half" idx="2"/>
          </p:nvPr>
        </p:nvSpPr>
        <p:spPr>
          <a:xfrm>
            <a:off x="8602665" y="28626158"/>
            <a:ext cx="26335037" cy="4291541"/>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82" y="1464028"/>
            <a:ext cx="3950264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82" y="8533697"/>
            <a:ext cx="39502645" cy="2414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82" y="33309278"/>
            <a:ext cx="1024184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224732">
              <a:defRPr sz="4885"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82" y="33309278"/>
            <a:ext cx="1389944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224732">
              <a:defRPr sz="4885"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82" y="33309278"/>
            <a:ext cx="10241845"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224732">
              <a:defRPr sz="4885"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224732" rtl="0" eaLnBrk="0" fontAlgn="base" hangingPunct="0">
        <a:spcBef>
          <a:spcPct val="0"/>
        </a:spcBef>
        <a:spcAft>
          <a:spcPct val="0"/>
        </a:spcAft>
        <a:defRPr sz="15599">
          <a:solidFill>
            <a:schemeClr val="tx2"/>
          </a:solidFill>
          <a:latin typeface="+mj-lt"/>
          <a:ea typeface="+mj-ea"/>
          <a:cs typeface="+mj-cs"/>
        </a:defRPr>
      </a:lvl1pPr>
      <a:lvl2pPr algn="ctr" defTabSz="3224732" rtl="0" eaLnBrk="0" fontAlgn="base" hangingPunct="0">
        <a:spcBef>
          <a:spcPct val="0"/>
        </a:spcBef>
        <a:spcAft>
          <a:spcPct val="0"/>
        </a:spcAft>
        <a:defRPr sz="15599">
          <a:solidFill>
            <a:schemeClr val="tx2"/>
          </a:solidFill>
          <a:latin typeface="Arial" pitchFamily="34" charset="0"/>
        </a:defRPr>
      </a:lvl2pPr>
      <a:lvl3pPr algn="ctr" defTabSz="3224732" rtl="0" eaLnBrk="0" fontAlgn="base" hangingPunct="0">
        <a:spcBef>
          <a:spcPct val="0"/>
        </a:spcBef>
        <a:spcAft>
          <a:spcPct val="0"/>
        </a:spcAft>
        <a:defRPr sz="15599">
          <a:solidFill>
            <a:schemeClr val="tx2"/>
          </a:solidFill>
          <a:latin typeface="Arial" pitchFamily="34" charset="0"/>
        </a:defRPr>
      </a:lvl3pPr>
      <a:lvl4pPr algn="ctr" defTabSz="3224732" rtl="0" eaLnBrk="0" fontAlgn="base" hangingPunct="0">
        <a:spcBef>
          <a:spcPct val="0"/>
        </a:spcBef>
        <a:spcAft>
          <a:spcPct val="0"/>
        </a:spcAft>
        <a:defRPr sz="15599">
          <a:solidFill>
            <a:schemeClr val="tx2"/>
          </a:solidFill>
          <a:latin typeface="Arial" pitchFamily="34" charset="0"/>
        </a:defRPr>
      </a:lvl4pPr>
      <a:lvl5pPr algn="ctr" defTabSz="3224732" rtl="0" eaLnBrk="0" fontAlgn="base" hangingPunct="0">
        <a:spcBef>
          <a:spcPct val="0"/>
        </a:spcBef>
        <a:spcAft>
          <a:spcPct val="0"/>
        </a:spcAft>
        <a:defRPr sz="15599">
          <a:solidFill>
            <a:schemeClr val="tx2"/>
          </a:solidFill>
          <a:latin typeface="Arial" pitchFamily="34" charset="0"/>
        </a:defRPr>
      </a:lvl5pPr>
      <a:lvl6pPr marL="391866" algn="ctr" defTabSz="3224732" rtl="0" fontAlgn="base">
        <a:spcBef>
          <a:spcPct val="0"/>
        </a:spcBef>
        <a:spcAft>
          <a:spcPct val="0"/>
        </a:spcAft>
        <a:defRPr sz="15599">
          <a:solidFill>
            <a:schemeClr val="tx2"/>
          </a:solidFill>
          <a:latin typeface="Arial" pitchFamily="34" charset="0"/>
        </a:defRPr>
      </a:lvl6pPr>
      <a:lvl7pPr marL="783732" algn="ctr" defTabSz="3224732" rtl="0" fontAlgn="base">
        <a:spcBef>
          <a:spcPct val="0"/>
        </a:spcBef>
        <a:spcAft>
          <a:spcPct val="0"/>
        </a:spcAft>
        <a:defRPr sz="15599">
          <a:solidFill>
            <a:schemeClr val="tx2"/>
          </a:solidFill>
          <a:latin typeface="Arial" pitchFamily="34" charset="0"/>
        </a:defRPr>
      </a:lvl7pPr>
      <a:lvl8pPr marL="1175598" algn="ctr" defTabSz="3224732" rtl="0" fontAlgn="base">
        <a:spcBef>
          <a:spcPct val="0"/>
        </a:spcBef>
        <a:spcAft>
          <a:spcPct val="0"/>
        </a:spcAft>
        <a:defRPr sz="15599">
          <a:solidFill>
            <a:schemeClr val="tx2"/>
          </a:solidFill>
          <a:latin typeface="Arial" pitchFamily="34" charset="0"/>
        </a:defRPr>
      </a:lvl8pPr>
      <a:lvl9pPr marL="1567464" algn="ctr" defTabSz="3224732" rtl="0" fontAlgn="base">
        <a:spcBef>
          <a:spcPct val="0"/>
        </a:spcBef>
        <a:spcAft>
          <a:spcPct val="0"/>
        </a:spcAft>
        <a:defRPr sz="15599">
          <a:solidFill>
            <a:schemeClr val="tx2"/>
          </a:solidFill>
          <a:latin typeface="Arial" pitchFamily="34" charset="0"/>
        </a:defRPr>
      </a:lvl9pPr>
    </p:titleStyle>
    <p:body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p:bodyStyle>
    <p:otherStyle>
      <a:defPPr>
        <a:defRPr lang="en-US"/>
      </a:defPPr>
      <a:lvl1pPr marL="0" algn="l" defTabSz="783732" rtl="0" eaLnBrk="1" latinLnBrk="0" hangingPunct="1">
        <a:defRPr sz="1543" kern="1200">
          <a:solidFill>
            <a:schemeClr val="tx1"/>
          </a:solidFill>
          <a:latin typeface="+mn-lt"/>
          <a:ea typeface="+mn-ea"/>
          <a:cs typeface="+mn-cs"/>
        </a:defRPr>
      </a:lvl1pPr>
      <a:lvl2pPr marL="391866" algn="l" defTabSz="783732" rtl="0" eaLnBrk="1" latinLnBrk="0" hangingPunct="1">
        <a:defRPr sz="1543" kern="1200">
          <a:solidFill>
            <a:schemeClr val="tx1"/>
          </a:solidFill>
          <a:latin typeface="+mn-lt"/>
          <a:ea typeface="+mn-ea"/>
          <a:cs typeface="+mn-cs"/>
        </a:defRPr>
      </a:lvl2pPr>
      <a:lvl3pPr marL="783732" algn="l" defTabSz="783732" rtl="0" eaLnBrk="1" latinLnBrk="0" hangingPunct="1">
        <a:defRPr sz="1543" kern="1200">
          <a:solidFill>
            <a:schemeClr val="tx1"/>
          </a:solidFill>
          <a:latin typeface="+mn-lt"/>
          <a:ea typeface="+mn-ea"/>
          <a:cs typeface="+mn-cs"/>
        </a:defRPr>
      </a:lvl3pPr>
      <a:lvl4pPr marL="1175598" algn="l" defTabSz="783732" rtl="0" eaLnBrk="1" latinLnBrk="0" hangingPunct="1">
        <a:defRPr sz="1543" kern="1200">
          <a:solidFill>
            <a:schemeClr val="tx1"/>
          </a:solidFill>
          <a:latin typeface="+mn-lt"/>
          <a:ea typeface="+mn-ea"/>
          <a:cs typeface="+mn-cs"/>
        </a:defRPr>
      </a:lvl4pPr>
      <a:lvl5pPr marL="1567464" algn="l" defTabSz="783732" rtl="0" eaLnBrk="1" latinLnBrk="0" hangingPunct="1">
        <a:defRPr sz="1543" kern="1200">
          <a:solidFill>
            <a:schemeClr val="tx1"/>
          </a:solidFill>
          <a:latin typeface="+mn-lt"/>
          <a:ea typeface="+mn-ea"/>
          <a:cs typeface="+mn-cs"/>
        </a:defRPr>
      </a:lvl5pPr>
      <a:lvl6pPr marL="1959331" algn="l" defTabSz="783732" rtl="0" eaLnBrk="1" latinLnBrk="0" hangingPunct="1">
        <a:defRPr sz="1543" kern="1200">
          <a:solidFill>
            <a:schemeClr val="tx1"/>
          </a:solidFill>
          <a:latin typeface="+mn-lt"/>
          <a:ea typeface="+mn-ea"/>
          <a:cs typeface="+mn-cs"/>
        </a:defRPr>
      </a:lvl6pPr>
      <a:lvl7pPr marL="2351197" algn="l" defTabSz="783732" rtl="0" eaLnBrk="1" latinLnBrk="0" hangingPunct="1">
        <a:defRPr sz="1543" kern="1200">
          <a:solidFill>
            <a:schemeClr val="tx1"/>
          </a:solidFill>
          <a:latin typeface="+mn-lt"/>
          <a:ea typeface="+mn-ea"/>
          <a:cs typeface="+mn-cs"/>
        </a:defRPr>
      </a:lvl7pPr>
      <a:lvl8pPr marL="2743063" algn="l" defTabSz="783732" rtl="0" eaLnBrk="1" latinLnBrk="0" hangingPunct="1">
        <a:defRPr sz="1543" kern="1200">
          <a:solidFill>
            <a:schemeClr val="tx1"/>
          </a:solidFill>
          <a:latin typeface="+mn-lt"/>
          <a:ea typeface="+mn-ea"/>
          <a:cs typeface="+mn-cs"/>
        </a:defRPr>
      </a:lvl8pPr>
      <a:lvl9pPr marL="3134929" algn="l" defTabSz="783732"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C4EA5492-D9BC-4848-BAD6-136F254334D5}"/>
              </a:ext>
            </a:extLst>
          </p:cNvPr>
          <p:cNvPicPr>
            <a:picLocks noChangeAspect="1"/>
          </p:cNvPicPr>
          <p:nvPr/>
        </p:nvPicPr>
        <p:blipFill rotWithShape="1">
          <a:blip r:embed="rId2"/>
          <a:srcRect l="6005" r="21478" b="-149"/>
          <a:stretch/>
        </p:blipFill>
        <p:spPr>
          <a:xfrm>
            <a:off x="32683869" y="29056870"/>
            <a:ext cx="6850396" cy="6005755"/>
          </a:xfrm>
          <a:prstGeom prst="rect">
            <a:avLst/>
          </a:prstGeom>
          <a:ln>
            <a:solidFill>
              <a:schemeClr val="tx1"/>
            </a:solidFill>
          </a:ln>
        </p:spPr>
      </p:pic>
      <p:sp>
        <p:nvSpPr>
          <p:cNvPr id="2050" name="Rectangle 2"/>
          <p:cNvSpPr>
            <a:spLocks noGrp="1" noChangeArrowheads="1"/>
          </p:cNvSpPr>
          <p:nvPr>
            <p:ph type="title" sz="quarter"/>
          </p:nvPr>
        </p:nvSpPr>
        <p:spPr>
          <a:xfrm>
            <a:off x="0" y="-13207"/>
            <a:ext cx="43891200" cy="4687797"/>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391795" algn="l">
              <a:spcBef>
                <a:spcPts val="0"/>
              </a:spcBef>
              <a:spcAft>
                <a:spcPts val="0"/>
              </a:spcAft>
            </a:pPr>
            <a:r>
              <a:rPr lang="en-US" sz="7500">
                <a:solidFill>
                  <a:schemeClr val="bg1"/>
                </a:solidFill>
              </a:rPr>
              <a:t>Hutchinson Material Handling in Robotic Manufacturing Cell</a:t>
            </a:r>
            <a:br>
              <a:rPr lang="en-US" sz="8200"/>
            </a:br>
            <a:r>
              <a:rPr lang="en-US" sz="4400" i="1">
                <a:solidFill>
                  <a:srgbClr val="FFFFFF"/>
                </a:solidFill>
              </a:rPr>
              <a:t>Matthew Dunbar, Timothy Morris, &amp; Jackson Tarrant </a:t>
            </a:r>
            <a:br>
              <a:rPr lang="en-US" sz="4400" i="1"/>
            </a:br>
            <a:r>
              <a:rPr lang="en-US" sz="4400" i="1">
                <a:solidFill>
                  <a:srgbClr val="FFFFFF"/>
                </a:solidFill>
              </a:rPr>
              <a:t>Department of Mechanical Engineering, University of New Hampshire</a:t>
            </a:r>
            <a:br>
              <a:rPr lang="en-US" sz="4400" i="1">
                <a:solidFill>
                  <a:srgbClr val="FFFFFF"/>
                </a:solidFill>
              </a:rPr>
            </a:br>
            <a:br>
              <a:rPr lang="en-US" sz="4400" i="1"/>
            </a:br>
            <a:r>
              <a:rPr lang="en-US" sz="3200" i="1">
                <a:solidFill>
                  <a:srgbClr val="FFFFFF"/>
                </a:solidFill>
                <a:cs typeface="Arial"/>
              </a:rPr>
              <a:t>Academic Advisor: Professor Alireza Ebadi</a:t>
            </a:r>
            <a:br>
              <a:rPr lang="en-US" sz="3200" i="1">
                <a:cs typeface="Arial"/>
              </a:rPr>
            </a:br>
            <a:r>
              <a:rPr lang="en-US" sz="3200" i="1">
                <a:solidFill>
                  <a:srgbClr val="FFFFFF"/>
                </a:solidFill>
                <a:cs typeface="Arial"/>
              </a:rPr>
              <a:t>Industry Advisors: Saman Nouri &amp; Samuel Cole</a:t>
            </a:r>
            <a:endParaRPr lang="en-US" sz="4000" i="1">
              <a:cs typeface="Arial"/>
            </a:endParaRPr>
          </a:p>
        </p:txBody>
      </p:sp>
      <p:sp>
        <p:nvSpPr>
          <p:cNvPr id="2150" name="Text Box 161"/>
          <p:cNvSpPr txBox="1">
            <a:spLocks noChangeArrowheads="1"/>
          </p:cNvSpPr>
          <p:nvPr/>
        </p:nvSpPr>
        <p:spPr bwMode="auto">
          <a:xfrm>
            <a:off x="39852600" y="11199607"/>
            <a:ext cx="3048000" cy="48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2571" b="0">
              <a:solidFill>
                <a:schemeClr val="tx1"/>
              </a:solidFill>
            </a:endParaRPr>
          </a:p>
        </p:txBody>
      </p:sp>
      <p:sp>
        <p:nvSpPr>
          <p:cNvPr id="2152" name="Rectangle 164"/>
          <p:cNvSpPr>
            <a:spLocks noChangeArrowheads="1"/>
          </p:cNvSpPr>
          <p:nvPr/>
        </p:nvSpPr>
        <p:spPr bwMode="auto">
          <a:xfrm>
            <a:off x="15426158" y="5054873"/>
            <a:ext cx="12801600"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17566" tIns="58783" rIns="117566" bIns="58783" anchor="ctr"/>
          <a:lstStyle/>
          <a:p>
            <a:pPr defTabSz="3224732"/>
            <a:r>
              <a:rPr lang="en-US" sz="5100">
                <a:solidFill>
                  <a:srgbClr val="CCCCCC"/>
                </a:solidFill>
                <a:latin typeface="Times New Roman"/>
                <a:cs typeface="Times New Roman"/>
              </a:rPr>
              <a:t>Analysis</a:t>
            </a:r>
            <a:endParaRPr lang="en-US" sz="5143">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875041" y="19207815"/>
            <a:ext cx="12480448" cy="1572566"/>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17566" tIns="58783" rIns="117566" bIns="58783" anchor="ctr"/>
          <a:lstStyle/>
          <a:p>
            <a:pPr defTabSz="3224732"/>
            <a:r>
              <a:rPr lang="en-US" sz="5100">
                <a:solidFill>
                  <a:srgbClr val="CCCCCC"/>
                </a:solidFill>
                <a:latin typeface="Arial"/>
                <a:cs typeface="Arial"/>
              </a:rPr>
              <a:t>Design Criteria</a:t>
            </a:r>
            <a:endParaRPr lang="en-US" sz="5143">
              <a:solidFill>
                <a:srgbClr val="CCCCCC"/>
              </a:solidFill>
            </a:endParaRPr>
          </a:p>
        </p:txBody>
      </p:sp>
      <p:sp>
        <p:nvSpPr>
          <p:cNvPr id="2155" name="Rectangle 167"/>
          <p:cNvSpPr>
            <a:spLocks noChangeArrowheads="1"/>
          </p:cNvSpPr>
          <p:nvPr/>
        </p:nvSpPr>
        <p:spPr bwMode="auto">
          <a:xfrm>
            <a:off x="654755" y="5054873"/>
            <a:ext cx="12405161"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17566" tIns="58783" rIns="117566" bIns="58783" anchor="ctr"/>
          <a:lstStyle/>
          <a:p>
            <a:pPr defTabSz="3224732"/>
            <a:r>
              <a:rPr lang="en-US" sz="5100">
                <a:solidFill>
                  <a:srgbClr val="CCCCCC"/>
                </a:solidFill>
                <a:latin typeface="Times New Roman"/>
                <a:cs typeface="Times New Roman"/>
              </a:rPr>
              <a:t>Overview</a:t>
            </a:r>
            <a:endParaRPr lang="en-US" sz="3309">
              <a:solidFill>
                <a:srgbClr val="999999"/>
              </a:solidFill>
              <a:latin typeface="Times New Roman" panose="02020603050405020304" pitchFamily="18" charset="0"/>
              <a:cs typeface="Times New Roman" panose="02020603050405020304" pitchFamily="18" charset="0"/>
            </a:endParaRPr>
          </a:p>
        </p:txBody>
      </p:sp>
      <p:sp>
        <p:nvSpPr>
          <p:cNvPr id="36" name="Rectangle 164"/>
          <p:cNvSpPr>
            <a:spLocks noChangeArrowheads="1"/>
          </p:cNvSpPr>
          <p:nvPr/>
        </p:nvSpPr>
        <p:spPr bwMode="auto">
          <a:xfrm>
            <a:off x="30073602" y="5086477"/>
            <a:ext cx="1286933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17566" tIns="58783" rIns="117566" bIns="58783" anchor="ctr"/>
          <a:lstStyle/>
          <a:p>
            <a:pPr defTabSz="3224732"/>
            <a:r>
              <a:rPr lang="en-US" sz="5100">
                <a:solidFill>
                  <a:srgbClr val="CCCCCC"/>
                </a:solidFill>
                <a:latin typeface="Times New Roman"/>
                <a:cs typeface="Times New Roman"/>
              </a:rPr>
              <a:t>Results</a:t>
            </a:r>
            <a:endParaRPr lang="en-US" sz="4628">
              <a:solidFill>
                <a:schemeClr val="bg1">
                  <a:lumMod val="85000"/>
                </a:schemeClr>
              </a:solidFill>
              <a:latin typeface="Times New Roman" panose="02020603050405020304" pitchFamily="18" charset="0"/>
              <a:cs typeface="Times New Roman" panose="02020603050405020304" pitchFamily="18" charset="0"/>
            </a:endParaRPr>
          </a:p>
        </p:txBody>
      </p:sp>
      <p:sp>
        <p:nvSpPr>
          <p:cNvPr id="20" name="Text Box 2546"/>
          <p:cNvSpPr txBox="1">
            <a:spLocks noChangeArrowheads="1"/>
          </p:cNvSpPr>
          <p:nvPr/>
        </p:nvSpPr>
        <p:spPr bwMode="auto">
          <a:xfrm>
            <a:off x="578102" y="6693887"/>
            <a:ext cx="12733867"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algn="l" eaLnBrk="1" hangingPunct="1">
              <a:spcBef>
                <a:spcPts val="1029"/>
              </a:spcBef>
              <a:buFont typeface="Wingdings" charset="0"/>
              <a:buChar char="q"/>
            </a:pPr>
            <a:r>
              <a:rPr lang="en-US" sz="3700" b="0">
                <a:latin typeface="Arial"/>
                <a:ea typeface="ＭＳ Ｐゴシック"/>
                <a:cs typeface="Arial"/>
              </a:rPr>
              <a:t>One of the highest priorities in manufacturing is making the system as efficient as possible, maximizing output, and minimizing the time and cost. Hutchinson Sealing Systems Co. is preparing to make window seals for the new 2021 Honda Pilot model. To do this, automated robotic cells need to be reformatted to meet the new part criteria. The main objective was to transport two different rubber seals between automated cells. </a:t>
            </a:r>
          </a:p>
        </p:txBody>
      </p:sp>
      <p:sp>
        <p:nvSpPr>
          <p:cNvPr id="9" name="Rectangle 8"/>
          <p:cNvSpPr/>
          <p:nvPr/>
        </p:nvSpPr>
        <p:spPr>
          <a:xfrm>
            <a:off x="858312" y="21046709"/>
            <a:ext cx="13275734" cy="5986254"/>
          </a:xfrm>
          <a:prstGeom prst="rect">
            <a:avLst/>
          </a:prstGeom>
        </p:spPr>
        <p:txBody>
          <a:bodyPr wrap="square" lIns="91440" tIns="45720" rIns="91440" bIns="45720" anchor="t">
            <a:spAutoFit/>
          </a:bodyPr>
          <a:lstStyle/>
          <a:p>
            <a:pPr marL="571500" indent="-571500" algn="l">
              <a:buFont typeface="Wingdings"/>
              <a:buChar char="q"/>
            </a:pPr>
            <a:r>
              <a:rPr lang="en-US" sz="3800" b="0">
                <a:solidFill>
                  <a:schemeClr val="tx1"/>
                </a:solidFill>
                <a:latin typeface="Arial"/>
                <a:cs typeface="Arial"/>
              </a:rPr>
              <a:t>Minimize human interaction</a:t>
            </a:r>
            <a:endParaRPr lang="en-US">
              <a:solidFill>
                <a:schemeClr val="tx1"/>
              </a:solidFill>
            </a:endParaRPr>
          </a:p>
          <a:p>
            <a:pPr marL="981710" lvl="1" indent="-571500" algn="l">
              <a:buFont typeface="Wingdings"/>
              <a:buChar char="q"/>
            </a:pPr>
            <a:r>
              <a:rPr lang="en-US" sz="3800" b="0">
                <a:solidFill>
                  <a:schemeClr val="tx1"/>
                </a:solidFill>
                <a:latin typeface="Arial"/>
                <a:cs typeface="Arial"/>
              </a:rPr>
              <a:t>Minimum ~ 60 minutes</a:t>
            </a:r>
            <a:endParaRPr lang="en-US">
              <a:solidFill>
                <a:schemeClr val="tx1"/>
              </a:solidFill>
              <a:cs typeface="Arial" charset="0"/>
            </a:endParaRPr>
          </a:p>
          <a:p>
            <a:pPr marL="571500" indent="-571500" algn="l">
              <a:buFont typeface="Wingdings"/>
              <a:buChar char="q"/>
            </a:pPr>
            <a:r>
              <a:rPr lang="en-US" sz="3800" b="0">
                <a:solidFill>
                  <a:schemeClr val="tx1"/>
                </a:solidFill>
                <a:latin typeface="Arial"/>
                <a:cs typeface="Arial"/>
              </a:rPr>
              <a:t>Maximize part density</a:t>
            </a:r>
            <a:endParaRPr lang="en-US" sz="3800">
              <a:solidFill>
                <a:schemeClr val="tx1"/>
              </a:solidFill>
              <a:cs typeface="Arial"/>
            </a:endParaRPr>
          </a:p>
          <a:p>
            <a:pPr marL="981710" lvl="1" indent="-571500" algn="l">
              <a:buFont typeface="Wingdings"/>
              <a:buChar char="q"/>
            </a:pPr>
            <a:r>
              <a:rPr lang="en-US" sz="3800" b="0">
                <a:solidFill>
                  <a:schemeClr val="tx1"/>
                </a:solidFill>
                <a:latin typeface="Arial"/>
                <a:cs typeface="Arial"/>
              </a:rPr>
              <a:t>Minimum ~ 60 parts</a:t>
            </a:r>
            <a:endParaRPr lang="en-US" sz="3800">
              <a:solidFill>
                <a:schemeClr val="tx1"/>
              </a:solidFill>
              <a:cs typeface="Arial"/>
            </a:endParaRPr>
          </a:p>
          <a:p>
            <a:pPr marL="571500" indent="-571500" algn="l">
              <a:buFont typeface="Wingdings"/>
              <a:buChar char="q"/>
            </a:pPr>
            <a:r>
              <a:rPr lang="en-US" sz="3800" b="0">
                <a:solidFill>
                  <a:schemeClr val="tx1"/>
                </a:solidFill>
                <a:latin typeface="Arial"/>
                <a:cs typeface="Arial"/>
              </a:rPr>
              <a:t>Robot compatibility</a:t>
            </a:r>
            <a:endParaRPr lang="en-US" sz="3800">
              <a:solidFill>
                <a:schemeClr val="tx1"/>
              </a:solidFill>
              <a:cs typeface="Arial"/>
            </a:endParaRPr>
          </a:p>
          <a:p>
            <a:pPr marL="571500" indent="-571500" algn="l">
              <a:buFont typeface="Wingdings"/>
              <a:buChar char="q"/>
            </a:pPr>
            <a:r>
              <a:rPr lang="en-US" sz="3800" b="0">
                <a:solidFill>
                  <a:schemeClr val="tx1"/>
                </a:solidFill>
                <a:latin typeface="Arial"/>
                <a:cs typeface="Arial"/>
              </a:rPr>
              <a:t>Cost efficient                    </a:t>
            </a:r>
            <a:endParaRPr lang="en-US" sz="3800">
              <a:solidFill>
                <a:schemeClr val="tx1"/>
              </a:solidFill>
              <a:cs typeface="Arial"/>
            </a:endParaRPr>
          </a:p>
          <a:p>
            <a:pPr marL="571500" indent="-571500" algn="l">
              <a:buFont typeface="Wingdings"/>
              <a:buChar char="q"/>
            </a:pPr>
            <a:r>
              <a:rPr lang="en-US" sz="3800" b="0">
                <a:solidFill>
                  <a:schemeClr val="tx1"/>
                </a:solidFill>
                <a:latin typeface="Arial"/>
                <a:cs typeface="Arial"/>
              </a:rPr>
              <a:t>Easy load/unload </a:t>
            </a:r>
            <a:endParaRPr lang="en-US" sz="3800">
              <a:solidFill>
                <a:schemeClr val="tx1"/>
              </a:solidFill>
              <a:cs typeface="Arial"/>
            </a:endParaRPr>
          </a:p>
          <a:p>
            <a:pPr marL="571500" indent="-571500" algn="l">
              <a:buFont typeface="Wingdings"/>
              <a:buChar char="q"/>
            </a:pPr>
            <a:r>
              <a:rPr lang="en-US" sz="3800" b="0">
                <a:solidFill>
                  <a:schemeClr val="tx1"/>
                </a:solidFill>
                <a:latin typeface="Arial"/>
                <a:cs typeface="Arial"/>
              </a:rPr>
              <a:t>Minimize floor space </a:t>
            </a:r>
            <a:endParaRPr lang="en-US" sz="3800">
              <a:solidFill>
                <a:schemeClr val="tx1"/>
              </a:solidFill>
              <a:cs typeface="Arial" charset="0"/>
            </a:endParaRPr>
          </a:p>
          <a:p>
            <a:pPr marL="981710" lvl="1" indent="-571500" algn="l">
              <a:buFont typeface="Wingdings"/>
              <a:buChar char="q"/>
            </a:pPr>
            <a:r>
              <a:rPr lang="en-US" sz="3800" b="0">
                <a:solidFill>
                  <a:schemeClr val="tx1"/>
                </a:solidFill>
                <a:latin typeface="Arial"/>
                <a:cs typeface="Arial"/>
              </a:rPr>
              <a:t>Maximum ~ 1.4 x 1.4 meters </a:t>
            </a:r>
          </a:p>
          <a:p>
            <a:pPr algn="l"/>
            <a:endParaRPr lang="en-US" sz="4100" b="0">
              <a:solidFill>
                <a:srgbClr val="00000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30342764" y="7242257"/>
            <a:ext cx="8694857" cy="5266313"/>
          </a:xfrm>
          <a:prstGeom prst="rect">
            <a:avLst/>
          </a:prstGeom>
        </p:spPr>
        <p:txBody>
          <a:bodyPr wrap="square" lIns="91440" tIns="45720" rIns="91440" bIns="45720" anchor="t">
            <a:spAutoFit/>
          </a:bodyPr>
          <a:lstStyle/>
          <a:p>
            <a:pPr marL="571500" indent="-571500" algn="l">
              <a:buFont typeface="Wingdings"/>
              <a:buChar char="q"/>
            </a:pPr>
            <a:r>
              <a:rPr lang="en-US" sz="3700" b="0">
                <a:solidFill>
                  <a:schemeClr val="tx1"/>
                </a:solidFill>
                <a:latin typeface="Arial"/>
                <a:cs typeface="Arial"/>
              </a:rPr>
              <a:t>A worst-case scenario load was simulated using SolidWorks. </a:t>
            </a:r>
          </a:p>
          <a:p>
            <a:pPr marL="571500" indent="-571500" algn="l">
              <a:buFont typeface="Wingdings"/>
              <a:buChar char="q"/>
            </a:pPr>
            <a:r>
              <a:rPr lang="en-US" sz="3700" b="0">
                <a:solidFill>
                  <a:schemeClr val="tx1"/>
                </a:solidFill>
                <a:latin typeface="Arial"/>
                <a:cs typeface="Arial"/>
              </a:rPr>
              <a:t>The strain was measured experimentally, as shown on the right.</a:t>
            </a:r>
          </a:p>
          <a:p>
            <a:pPr marL="571500" indent="-571500" algn="l">
              <a:buFont typeface="Wingdings"/>
              <a:buChar char="q"/>
            </a:pPr>
            <a:r>
              <a:rPr lang="en-US" sz="3700" b="0">
                <a:solidFill>
                  <a:schemeClr val="tx1"/>
                </a:solidFill>
                <a:latin typeface="Arial"/>
                <a:cs typeface="Arial"/>
              </a:rPr>
              <a:t>The plot below compares the simulation results to the experimental results with a first order fit.</a:t>
            </a:r>
            <a:endParaRPr lang="en-US" sz="3700">
              <a:solidFill>
                <a:schemeClr val="tx1"/>
              </a:solidFill>
              <a:cs typeface="Arial"/>
            </a:endParaRPr>
          </a:p>
          <a:p>
            <a:pPr algn="l"/>
            <a:br>
              <a:rPr lang="en-US" sz="3850"/>
            </a:b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3600" y="834289"/>
            <a:ext cx="10867953" cy="3164808"/>
          </a:xfrm>
          <a:prstGeom prst="rect">
            <a:avLst/>
          </a:prstGeom>
        </p:spPr>
      </p:pic>
      <p:sp>
        <p:nvSpPr>
          <p:cNvPr id="22" name="Rectangle 164">
            <a:extLst>
              <a:ext uri="{FF2B5EF4-FFF2-40B4-BE49-F238E27FC236}">
                <a16:creationId xmlns:a16="http://schemas.microsoft.com/office/drawing/2014/main" id="{AA870EA0-6E0C-4664-A99C-92F0F6CAEE0A}"/>
              </a:ext>
            </a:extLst>
          </p:cNvPr>
          <p:cNvSpPr>
            <a:spLocks noChangeArrowheads="1"/>
          </p:cNvSpPr>
          <p:nvPr/>
        </p:nvSpPr>
        <p:spPr bwMode="auto">
          <a:xfrm>
            <a:off x="30121862" y="21225378"/>
            <a:ext cx="1286933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17566" tIns="58783" rIns="117566" bIns="58783" anchor="ctr"/>
          <a:lstStyle/>
          <a:p>
            <a:pPr defTabSz="3224732"/>
            <a:r>
              <a:rPr lang="en-US" sz="5100">
                <a:solidFill>
                  <a:srgbClr val="CCCCCC"/>
                </a:solidFill>
                <a:latin typeface="Times New Roman"/>
                <a:cs typeface="Times New Roman"/>
              </a:rPr>
              <a:t>Solution</a:t>
            </a:r>
            <a:endParaRPr lang="en-US" sz="4628">
              <a:solidFill>
                <a:schemeClr val="bg1">
                  <a:lumMod val="85000"/>
                </a:schemeClr>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8EBF5B4C-06B1-412A-8327-ED3D1C94701E}"/>
              </a:ext>
            </a:extLst>
          </p:cNvPr>
          <p:cNvSpPr/>
          <p:nvPr/>
        </p:nvSpPr>
        <p:spPr>
          <a:xfrm>
            <a:off x="30065002" y="23088816"/>
            <a:ext cx="13595330" cy="5216813"/>
          </a:xfrm>
          <a:prstGeom prst="rect">
            <a:avLst/>
          </a:prstGeom>
        </p:spPr>
        <p:txBody>
          <a:bodyPr wrap="square" lIns="91440" tIns="45720" rIns="91440" bIns="45720" anchor="t">
            <a:spAutoFit/>
          </a:bodyPr>
          <a:lstStyle/>
          <a:p>
            <a:pPr marL="571500" indent="-571500" algn="l">
              <a:buFont typeface="Wingdings"/>
              <a:buChar char="q"/>
            </a:pPr>
            <a:r>
              <a:rPr lang="en-US" sz="3700" b="0">
                <a:solidFill>
                  <a:schemeClr val="tx1"/>
                </a:solidFill>
                <a:latin typeface="Arial"/>
                <a:cs typeface="Arial"/>
              </a:rPr>
              <a:t>Double-sided rolling rack</a:t>
            </a:r>
            <a:endParaRPr lang="en-US" sz="3700" b="0">
              <a:solidFill>
                <a:schemeClr val="tx1"/>
              </a:solidFill>
              <a:cs typeface="Arial" charset="0"/>
            </a:endParaRPr>
          </a:p>
          <a:p>
            <a:pPr marL="981710" lvl="1" indent="-571500" algn="l">
              <a:buFont typeface="Wingdings"/>
              <a:buChar char="q"/>
            </a:pPr>
            <a:r>
              <a:rPr lang="en-US" sz="3700" b="0">
                <a:solidFill>
                  <a:schemeClr val="tx1"/>
                </a:solidFill>
                <a:latin typeface="Arial"/>
                <a:cs typeface="Arial"/>
              </a:rPr>
              <a:t>12 extrusions mounted to either side</a:t>
            </a:r>
            <a:endParaRPr lang="en-US" sz="3700" b="0">
              <a:solidFill>
                <a:schemeClr val="tx1"/>
              </a:solidFill>
              <a:cs typeface="Arial" charset="0"/>
            </a:endParaRPr>
          </a:p>
          <a:p>
            <a:pPr marL="981710" lvl="1" indent="-571500" algn="l">
              <a:buFont typeface="Wingdings"/>
              <a:buChar char="q"/>
            </a:pPr>
            <a:r>
              <a:rPr lang="en-US" sz="3700" b="0">
                <a:solidFill>
                  <a:schemeClr val="tx1"/>
                </a:solidFill>
                <a:latin typeface="Arial"/>
                <a:cs typeface="Arial"/>
              </a:rPr>
              <a:t>3 central column supports </a:t>
            </a:r>
            <a:endParaRPr lang="en-US" sz="3700" b="0">
              <a:solidFill>
                <a:schemeClr val="tx1"/>
              </a:solidFill>
              <a:cs typeface="Arial" charset="0"/>
            </a:endParaRPr>
          </a:p>
          <a:p>
            <a:pPr marL="981710" lvl="1" indent="-571500" algn="l">
              <a:buFont typeface="Wingdings"/>
              <a:buChar char="q"/>
            </a:pPr>
            <a:r>
              <a:rPr lang="en-US" sz="3700" b="0">
                <a:solidFill>
                  <a:schemeClr val="tx1"/>
                </a:solidFill>
                <a:latin typeface="Arial"/>
                <a:cs typeface="Arial"/>
              </a:rPr>
              <a:t>Extrusions oriented in four iterations of a triangle on which corner model rests (seen in the figure below) </a:t>
            </a:r>
            <a:endParaRPr lang="en-US" sz="3700" b="0">
              <a:solidFill>
                <a:schemeClr val="tx1"/>
              </a:solidFill>
              <a:cs typeface="Arial" charset="0"/>
            </a:endParaRPr>
          </a:p>
          <a:p>
            <a:pPr marL="571500" indent="-571500" algn="l">
              <a:buFont typeface="Wingdings"/>
              <a:buChar char="q"/>
            </a:pPr>
            <a:r>
              <a:rPr lang="en-US" sz="3700" b="0">
                <a:solidFill>
                  <a:schemeClr val="tx1"/>
                </a:solidFill>
                <a:latin typeface="Arial"/>
                <a:cs typeface="Arial"/>
              </a:rPr>
              <a:t>64-88 parts </a:t>
            </a:r>
            <a:endParaRPr lang="en-US" sz="3700" b="0">
              <a:solidFill>
                <a:schemeClr val="tx1"/>
              </a:solidFill>
              <a:cs typeface="Arial" charset="0"/>
            </a:endParaRPr>
          </a:p>
          <a:p>
            <a:pPr marL="571500" indent="-571500" algn="l">
              <a:buFont typeface="Wingdings"/>
              <a:buChar char="q"/>
            </a:pPr>
            <a:r>
              <a:rPr lang="en-US" sz="3700" b="0">
                <a:solidFill>
                  <a:schemeClr val="tx1"/>
                </a:solidFill>
                <a:latin typeface="Arial"/>
                <a:cs typeface="Arial"/>
              </a:rPr>
              <a:t>Rotates via the docking station 180 degrees following the automated loading/unloading</a:t>
            </a:r>
            <a:endParaRPr lang="en-US" sz="3700" b="0">
              <a:solidFill>
                <a:schemeClr val="tx1"/>
              </a:solidFill>
              <a:cs typeface="Arial" charset="0"/>
            </a:endParaRPr>
          </a:p>
          <a:p>
            <a:pPr marL="981710" lvl="1" indent="-571500" algn="l">
              <a:buFont typeface="Wingdings"/>
              <a:buChar char="q"/>
            </a:pPr>
            <a:r>
              <a:rPr lang="en-US" sz="3700" b="0">
                <a:solidFill>
                  <a:schemeClr val="tx1"/>
                </a:solidFill>
                <a:latin typeface="Arial"/>
                <a:cs typeface="Arial"/>
              </a:rPr>
              <a:t>Rotation controlled by a time-based PLC machine code</a:t>
            </a:r>
            <a:endParaRPr lang="en-US" sz="3700" b="0">
              <a:solidFill>
                <a:schemeClr val="tx1"/>
              </a:solidFill>
              <a:cs typeface="Arial" charset="0"/>
            </a:endParaRPr>
          </a:p>
        </p:txBody>
      </p:sp>
      <p:pic>
        <p:nvPicPr>
          <p:cNvPr id="3" name="Picture 3" descr="A picture containing person, indoor&#10;&#10;Description automatically generated">
            <a:extLst>
              <a:ext uri="{FF2B5EF4-FFF2-40B4-BE49-F238E27FC236}">
                <a16:creationId xmlns:a16="http://schemas.microsoft.com/office/drawing/2014/main" id="{C53C673B-DAC9-43FB-9CE2-5F0E517E1A75}"/>
              </a:ext>
            </a:extLst>
          </p:cNvPr>
          <p:cNvPicPr>
            <a:picLocks noChangeAspect="1"/>
          </p:cNvPicPr>
          <p:nvPr/>
        </p:nvPicPr>
        <p:blipFill>
          <a:blip r:embed="rId4"/>
          <a:stretch>
            <a:fillRect/>
          </a:stretch>
        </p:blipFill>
        <p:spPr>
          <a:xfrm>
            <a:off x="39205975" y="7099079"/>
            <a:ext cx="3777519" cy="4595626"/>
          </a:xfrm>
          <a:prstGeom prst="rect">
            <a:avLst/>
          </a:prstGeom>
          <a:ln w="28575">
            <a:solidFill>
              <a:schemeClr val="tx1"/>
            </a:solidFill>
          </a:ln>
        </p:spPr>
      </p:pic>
      <p:pic>
        <p:nvPicPr>
          <p:cNvPr id="4" name="Picture 4" descr="Chart, line chart&#10;&#10;Description automatically generated">
            <a:extLst>
              <a:ext uri="{FF2B5EF4-FFF2-40B4-BE49-F238E27FC236}">
                <a16:creationId xmlns:a16="http://schemas.microsoft.com/office/drawing/2014/main" id="{162F460A-08F5-4885-B52A-4794168B224E}"/>
              </a:ext>
            </a:extLst>
          </p:cNvPr>
          <p:cNvPicPr>
            <a:picLocks noChangeAspect="1"/>
          </p:cNvPicPr>
          <p:nvPr/>
        </p:nvPicPr>
        <p:blipFill>
          <a:blip r:embed="rId5"/>
          <a:stretch>
            <a:fillRect/>
          </a:stretch>
        </p:blipFill>
        <p:spPr>
          <a:xfrm>
            <a:off x="30808362" y="12318507"/>
            <a:ext cx="10605133" cy="8510420"/>
          </a:xfrm>
          <a:prstGeom prst="rect">
            <a:avLst/>
          </a:prstGeom>
          <a:ln w="28575">
            <a:solidFill>
              <a:schemeClr val="tx1"/>
            </a:solidFill>
          </a:ln>
        </p:spPr>
      </p:pic>
      <p:pic>
        <p:nvPicPr>
          <p:cNvPr id="5" name="Picture 5" descr="Diagram&#10;&#10;Description automatically generated">
            <a:extLst>
              <a:ext uri="{FF2B5EF4-FFF2-40B4-BE49-F238E27FC236}">
                <a16:creationId xmlns:a16="http://schemas.microsoft.com/office/drawing/2014/main" id="{78A9A5EA-67ED-4226-9F6A-9AF73A59350E}"/>
              </a:ext>
            </a:extLst>
          </p:cNvPr>
          <p:cNvPicPr>
            <a:picLocks noChangeAspect="1"/>
          </p:cNvPicPr>
          <p:nvPr/>
        </p:nvPicPr>
        <p:blipFill rotWithShape="1">
          <a:blip r:embed="rId6"/>
          <a:srcRect l="4545" t="676" r="16364" b="-676"/>
          <a:stretch/>
        </p:blipFill>
        <p:spPr>
          <a:xfrm>
            <a:off x="39795896" y="28750522"/>
            <a:ext cx="3894829" cy="6607660"/>
          </a:xfrm>
          <a:prstGeom prst="rect">
            <a:avLst/>
          </a:prstGeom>
          <a:ln w="28575">
            <a:solidFill>
              <a:schemeClr val="tx1"/>
            </a:solidFill>
          </a:ln>
        </p:spPr>
      </p:pic>
      <p:sp>
        <p:nvSpPr>
          <p:cNvPr id="31" name="Rectangle 166">
            <a:extLst>
              <a:ext uri="{FF2B5EF4-FFF2-40B4-BE49-F238E27FC236}">
                <a16:creationId xmlns:a16="http://schemas.microsoft.com/office/drawing/2014/main" id="{18957303-5181-48BB-8F89-231A111BCD3D}"/>
              </a:ext>
            </a:extLst>
          </p:cNvPr>
          <p:cNvSpPr>
            <a:spLocks noChangeArrowheads="1"/>
          </p:cNvSpPr>
          <p:nvPr/>
        </p:nvSpPr>
        <p:spPr bwMode="auto">
          <a:xfrm>
            <a:off x="706255" y="26706784"/>
            <a:ext cx="12530667"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17566" tIns="58783" rIns="117566" bIns="58783" anchor="ctr"/>
          <a:lstStyle/>
          <a:p>
            <a:pPr defTabSz="3224732"/>
            <a:r>
              <a:rPr lang="en-US" sz="5100">
                <a:solidFill>
                  <a:srgbClr val="CCCCCC"/>
                </a:solidFill>
                <a:latin typeface="Arial"/>
                <a:cs typeface="Arial"/>
              </a:rPr>
              <a:t>Alternative Designs</a:t>
            </a:r>
            <a:endParaRPr lang="en-US" sz="5143">
              <a:solidFill>
                <a:srgbClr val="CCCCCC"/>
              </a:solidFill>
            </a:endParaRPr>
          </a:p>
        </p:txBody>
      </p:sp>
      <p:pic>
        <p:nvPicPr>
          <p:cNvPr id="13" name="Picture 13" descr="Diagram&#10;&#10;Description automatically generated">
            <a:extLst>
              <a:ext uri="{FF2B5EF4-FFF2-40B4-BE49-F238E27FC236}">
                <a16:creationId xmlns:a16="http://schemas.microsoft.com/office/drawing/2014/main" id="{A3F1C2DA-8AF1-4864-95FD-414CE44F75E4}"/>
              </a:ext>
            </a:extLst>
          </p:cNvPr>
          <p:cNvPicPr>
            <a:picLocks noChangeAspect="1"/>
          </p:cNvPicPr>
          <p:nvPr/>
        </p:nvPicPr>
        <p:blipFill>
          <a:blip r:embed="rId7"/>
          <a:stretch>
            <a:fillRect/>
          </a:stretch>
        </p:blipFill>
        <p:spPr>
          <a:xfrm>
            <a:off x="431464" y="11700155"/>
            <a:ext cx="6406972" cy="6581694"/>
          </a:xfrm>
          <a:prstGeom prst="rect">
            <a:avLst/>
          </a:prstGeom>
          <a:ln w="28575">
            <a:noFill/>
          </a:ln>
        </p:spPr>
      </p:pic>
      <p:pic>
        <p:nvPicPr>
          <p:cNvPr id="15" name="Picture 15" descr="Diagram&#10;&#10;Description automatically generated">
            <a:extLst>
              <a:ext uri="{FF2B5EF4-FFF2-40B4-BE49-F238E27FC236}">
                <a16:creationId xmlns:a16="http://schemas.microsoft.com/office/drawing/2014/main" id="{1923B4DD-717C-4891-80D5-B6E6050A4928}"/>
              </a:ext>
            </a:extLst>
          </p:cNvPr>
          <p:cNvPicPr>
            <a:picLocks noChangeAspect="1"/>
          </p:cNvPicPr>
          <p:nvPr/>
        </p:nvPicPr>
        <p:blipFill rotWithShape="1">
          <a:blip r:embed="rId8"/>
          <a:srcRect l="-253" r="269"/>
          <a:stretch/>
        </p:blipFill>
        <p:spPr>
          <a:xfrm>
            <a:off x="6835854" y="11926323"/>
            <a:ext cx="8594046" cy="6129359"/>
          </a:xfrm>
          <a:prstGeom prst="rect">
            <a:avLst/>
          </a:prstGeom>
          <a:ln w="28575">
            <a:noFill/>
          </a:ln>
        </p:spPr>
      </p:pic>
      <p:pic>
        <p:nvPicPr>
          <p:cNvPr id="16" name="Picture 16" descr="A picture containing indoor, yellow, miller&#10;&#10;Description automatically generated">
            <a:extLst>
              <a:ext uri="{FF2B5EF4-FFF2-40B4-BE49-F238E27FC236}">
                <a16:creationId xmlns:a16="http://schemas.microsoft.com/office/drawing/2014/main" id="{FBF55944-3709-4BB7-8BB9-0CFE421C5454}"/>
              </a:ext>
            </a:extLst>
          </p:cNvPr>
          <p:cNvPicPr>
            <a:picLocks noChangeAspect="1"/>
          </p:cNvPicPr>
          <p:nvPr/>
        </p:nvPicPr>
        <p:blipFill>
          <a:blip r:embed="rId9"/>
          <a:stretch>
            <a:fillRect/>
          </a:stretch>
        </p:blipFill>
        <p:spPr>
          <a:xfrm>
            <a:off x="8698405" y="21904112"/>
            <a:ext cx="4620037" cy="3746612"/>
          </a:xfrm>
          <a:prstGeom prst="rect">
            <a:avLst/>
          </a:prstGeom>
        </p:spPr>
      </p:pic>
      <p:pic>
        <p:nvPicPr>
          <p:cNvPr id="17" name="Picture 17" descr="Chart, waterfall chart&#10;&#10;Description automatically generated">
            <a:extLst>
              <a:ext uri="{FF2B5EF4-FFF2-40B4-BE49-F238E27FC236}">
                <a16:creationId xmlns:a16="http://schemas.microsoft.com/office/drawing/2014/main" id="{9E2B48AE-4AE2-4004-8610-54D45C6791A9}"/>
              </a:ext>
            </a:extLst>
          </p:cNvPr>
          <p:cNvPicPr>
            <a:picLocks noChangeAspect="1"/>
          </p:cNvPicPr>
          <p:nvPr/>
        </p:nvPicPr>
        <p:blipFill>
          <a:blip r:embed="rId10"/>
          <a:stretch>
            <a:fillRect/>
          </a:stretch>
        </p:blipFill>
        <p:spPr>
          <a:xfrm>
            <a:off x="22460243" y="21835920"/>
            <a:ext cx="6846015" cy="5885623"/>
          </a:xfrm>
          <a:prstGeom prst="rect">
            <a:avLst/>
          </a:prstGeom>
          <a:ln w="28575">
            <a:solidFill>
              <a:schemeClr val="tx1"/>
            </a:solidFill>
          </a:ln>
        </p:spPr>
      </p:pic>
      <p:pic>
        <p:nvPicPr>
          <p:cNvPr id="18" name="Picture 22" descr="Chart, line chart&#10;&#10;Description automatically generated">
            <a:extLst>
              <a:ext uri="{FF2B5EF4-FFF2-40B4-BE49-F238E27FC236}">
                <a16:creationId xmlns:a16="http://schemas.microsoft.com/office/drawing/2014/main" id="{6622B253-655C-45F4-9BA7-C2D318A6AA5E}"/>
              </a:ext>
            </a:extLst>
          </p:cNvPr>
          <p:cNvPicPr>
            <a:picLocks noChangeAspect="1"/>
          </p:cNvPicPr>
          <p:nvPr/>
        </p:nvPicPr>
        <p:blipFill>
          <a:blip r:embed="rId11"/>
          <a:stretch>
            <a:fillRect/>
          </a:stretch>
        </p:blipFill>
        <p:spPr>
          <a:xfrm>
            <a:off x="16378106" y="15244229"/>
            <a:ext cx="7112345" cy="5144103"/>
          </a:xfrm>
          <a:prstGeom prst="rect">
            <a:avLst/>
          </a:prstGeom>
          <a:ln w="28575">
            <a:solidFill>
              <a:schemeClr val="tx1"/>
            </a:solidFill>
          </a:ln>
        </p:spPr>
      </p:pic>
      <p:pic>
        <p:nvPicPr>
          <p:cNvPr id="23" name="Picture 25" descr="Diagram&#10;&#10;Description automatically generated">
            <a:extLst>
              <a:ext uri="{FF2B5EF4-FFF2-40B4-BE49-F238E27FC236}">
                <a16:creationId xmlns:a16="http://schemas.microsoft.com/office/drawing/2014/main" id="{B327D6E9-FF17-4FC1-91C6-2D588522F11B}"/>
              </a:ext>
            </a:extLst>
          </p:cNvPr>
          <p:cNvPicPr>
            <a:picLocks noChangeAspect="1"/>
          </p:cNvPicPr>
          <p:nvPr/>
        </p:nvPicPr>
        <p:blipFill rotWithShape="1">
          <a:blip r:embed="rId12"/>
          <a:srcRect l="8146" b="-849"/>
          <a:stretch/>
        </p:blipFill>
        <p:spPr>
          <a:xfrm>
            <a:off x="13529351" y="28994804"/>
            <a:ext cx="7231024" cy="5590539"/>
          </a:xfrm>
          <a:prstGeom prst="rect">
            <a:avLst/>
          </a:prstGeom>
          <a:ln w="28575">
            <a:solidFill>
              <a:schemeClr val="tx1"/>
            </a:solidFill>
          </a:ln>
        </p:spPr>
      </p:pic>
      <p:pic>
        <p:nvPicPr>
          <p:cNvPr id="27" name="Picture 27" descr="Diagram&#10;&#10;Description automatically generated">
            <a:extLst>
              <a:ext uri="{FF2B5EF4-FFF2-40B4-BE49-F238E27FC236}">
                <a16:creationId xmlns:a16="http://schemas.microsoft.com/office/drawing/2014/main" id="{30AD227E-B97F-48AC-927A-99BAB5FEC133}"/>
              </a:ext>
            </a:extLst>
          </p:cNvPr>
          <p:cNvPicPr>
            <a:picLocks noChangeAspect="1"/>
          </p:cNvPicPr>
          <p:nvPr/>
        </p:nvPicPr>
        <p:blipFill>
          <a:blip r:embed="rId13"/>
          <a:stretch>
            <a:fillRect/>
          </a:stretch>
        </p:blipFill>
        <p:spPr>
          <a:xfrm>
            <a:off x="1309143" y="28313616"/>
            <a:ext cx="3267954" cy="3971218"/>
          </a:xfrm>
          <a:prstGeom prst="rect">
            <a:avLst/>
          </a:prstGeom>
          <a:ln w="28575">
            <a:solidFill>
              <a:schemeClr val="tx1"/>
            </a:solidFill>
          </a:ln>
        </p:spPr>
      </p:pic>
      <p:pic>
        <p:nvPicPr>
          <p:cNvPr id="28" name="Picture 31" descr="A picture containing LEGO, toy&#10;&#10;Description automatically generated">
            <a:extLst>
              <a:ext uri="{FF2B5EF4-FFF2-40B4-BE49-F238E27FC236}">
                <a16:creationId xmlns:a16="http://schemas.microsoft.com/office/drawing/2014/main" id="{4C608EC9-8457-4DDF-A831-68BD51AA63CD}"/>
              </a:ext>
            </a:extLst>
          </p:cNvPr>
          <p:cNvPicPr>
            <a:picLocks noChangeAspect="1"/>
          </p:cNvPicPr>
          <p:nvPr/>
        </p:nvPicPr>
        <p:blipFill>
          <a:blip r:embed="rId14"/>
          <a:stretch>
            <a:fillRect/>
          </a:stretch>
        </p:blipFill>
        <p:spPr>
          <a:xfrm>
            <a:off x="5310197" y="28367588"/>
            <a:ext cx="7005348" cy="3035757"/>
          </a:xfrm>
          <a:prstGeom prst="rect">
            <a:avLst/>
          </a:prstGeom>
          <a:ln w="28575">
            <a:solidFill>
              <a:schemeClr val="tx1"/>
            </a:solidFill>
          </a:ln>
        </p:spPr>
      </p:pic>
      <p:pic>
        <p:nvPicPr>
          <p:cNvPr id="32" name="Picture 32" descr="Text&#10;&#10;Description automatically generated">
            <a:extLst>
              <a:ext uri="{FF2B5EF4-FFF2-40B4-BE49-F238E27FC236}">
                <a16:creationId xmlns:a16="http://schemas.microsoft.com/office/drawing/2014/main" id="{49B43EC9-37BC-4D87-AA3A-324EDE713085}"/>
              </a:ext>
            </a:extLst>
          </p:cNvPr>
          <p:cNvPicPr>
            <a:picLocks noChangeAspect="1"/>
          </p:cNvPicPr>
          <p:nvPr/>
        </p:nvPicPr>
        <p:blipFill rotWithShape="1">
          <a:blip r:embed="rId15"/>
          <a:srcRect l="16611" t="14352" r="19601" b="6944"/>
          <a:stretch/>
        </p:blipFill>
        <p:spPr>
          <a:xfrm>
            <a:off x="6975548" y="31633577"/>
            <a:ext cx="5339744" cy="4305748"/>
          </a:xfrm>
          <a:prstGeom prst="rect">
            <a:avLst/>
          </a:prstGeom>
          <a:ln w="28575">
            <a:solidFill>
              <a:schemeClr val="tx1"/>
            </a:solidFill>
          </a:ln>
        </p:spPr>
      </p:pic>
      <p:pic>
        <p:nvPicPr>
          <p:cNvPr id="33" name="Picture 33" descr="A picture containing diagram&#10;&#10;Description automatically generated">
            <a:extLst>
              <a:ext uri="{FF2B5EF4-FFF2-40B4-BE49-F238E27FC236}">
                <a16:creationId xmlns:a16="http://schemas.microsoft.com/office/drawing/2014/main" id="{F12F4324-077B-4E2B-A3B6-B52EDAD8F5DF}"/>
              </a:ext>
            </a:extLst>
          </p:cNvPr>
          <p:cNvPicPr>
            <a:picLocks noChangeAspect="1"/>
          </p:cNvPicPr>
          <p:nvPr/>
        </p:nvPicPr>
        <p:blipFill>
          <a:blip r:embed="rId16"/>
          <a:stretch>
            <a:fillRect/>
          </a:stretch>
        </p:blipFill>
        <p:spPr>
          <a:xfrm>
            <a:off x="1303663" y="32607344"/>
            <a:ext cx="5351646" cy="3312443"/>
          </a:xfrm>
          <a:prstGeom prst="rect">
            <a:avLst/>
          </a:prstGeom>
          <a:ln w="28575">
            <a:solidFill>
              <a:schemeClr val="tx1"/>
            </a:solidFill>
          </a:ln>
        </p:spPr>
      </p:pic>
      <p:sp>
        <p:nvSpPr>
          <p:cNvPr id="35" name="TextBox 34">
            <a:extLst>
              <a:ext uri="{FF2B5EF4-FFF2-40B4-BE49-F238E27FC236}">
                <a16:creationId xmlns:a16="http://schemas.microsoft.com/office/drawing/2014/main" id="{1DA3C5DE-7F21-4E2D-B574-FA227155BD65}"/>
              </a:ext>
            </a:extLst>
          </p:cNvPr>
          <p:cNvSpPr txBox="1"/>
          <p:nvPr/>
        </p:nvSpPr>
        <p:spPr>
          <a:xfrm>
            <a:off x="15059133" y="8405781"/>
            <a:ext cx="4580037" cy="29392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l">
              <a:buFont typeface="Wingdings"/>
              <a:buChar char="q"/>
            </a:pPr>
            <a:r>
              <a:rPr lang="en-US" sz="3700" b="0">
                <a:solidFill>
                  <a:schemeClr val="tx1"/>
                </a:solidFill>
                <a:latin typeface="Arial"/>
                <a:cs typeface="Arial"/>
              </a:rPr>
              <a:t>SolidWorks Static Simulation: Fixed end and 110 N load at the end of the beam</a:t>
            </a:r>
          </a:p>
        </p:txBody>
      </p:sp>
      <p:sp>
        <p:nvSpPr>
          <p:cNvPr id="44" name="TextBox 43">
            <a:extLst>
              <a:ext uri="{FF2B5EF4-FFF2-40B4-BE49-F238E27FC236}">
                <a16:creationId xmlns:a16="http://schemas.microsoft.com/office/drawing/2014/main" id="{E46911A8-CE92-4E72-8DFC-E34FD8B64D4F}"/>
              </a:ext>
            </a:extLst>
          </p:cNvPr>
          <p:cNvSpPr txBox="1"/>
          <p:nvPr/>
        </p:nvSpPr>
        <p:spPr>
          <a:xfrm>
            <a:off x="23886659" y="16790613"/>
            <a:ext cx="5619565" cy="1800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l">
              <a:buFont typeface="Wingdings"/>
              <a:buChar char="q"/>
            </a:pPr>
            <a:r>
              <a:rPr lang="en-US" sz="3700" b="0">
                <a:solidFill>
                  <a:schemeClr val="tx1"/>
                </a:solidFill>
                <a:latin typeface="Arial"/>
                <a:cs typeface="Arial"/>
              </a:rPr>
              <a:t>Strain test results with 95% confidence interval</a:t>
            </a:r>
            <a:endParaRPr lang="en-US">
              <a:solidFill>
                <a:schemeClr val="tx1"/>
              </a:solidFill>
            </a:endParaRPr>
          </a:p>
        </p:txBody>
      </p:sp>
      <p:sp>
        <p:nvSpPr>
          <p:cNvPr id="45" name="TextBox 44">
            <a:extLst>
              <a:ext uri="{FF2B5EF4-FFF2-40B4-BE49-F238E27FC236}">
                <a16:creationId xmlns:a16="http://schemas.microsoft.com/office/drawing/2014/main" id="{428E2026-5022-4812-8A6D-CC18DEB9187E}"/>
              </a:ext>
            </a:extLst>
          </p:cNvPr>
          <p:cNvSpPr txBox="1"/>
          <p:nvPr/>
        </p:nvSpPr>
        <p:spPr>
          <a:xfrm>
            <a:off x="14841288" y="22382876"/>
            <a:ext cx="7444514" cy="40780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l">
              <a:buFont typeface="Wingdings"/>
              <a:buChar char="q"/>
            </a:pPr>
            <a:r>
              <a:rPr lang="en-US" sz="3700" b="0">
                <a:solidFill>
                  <a:schemeClr val="tx1"/>
                </a:solidFill>
                <a:latin typeface="Arial"/>
                <a:cs typeface="Arial"/>
              </a:rPr>
              <a:t>Tipping Force Schematic: Axis of rotation located at the front wheel axle</a:t>
            </a:r>
            <a:endParaRPr lang="en-US">
              <a:solidFill>
                <a:schemeClr val="tx1"/>
              </a:solidFill>
            </a:endParaRPr>
          </a:p>
          <a:p>
            <a:pPr marL="571500" indent="-571500" algn="l">
              <a:buFont typeface="Wingdings"/>
              <a:buChar char="q"/>
            </a:pPr>
            <a:r>
              <a:rPr lang="en-US" sz="3700" b="0">
                <a:solidFill>
                  <a:schemeClr val="tx1"/>
                </a:solidFill>
                <a:latin typeface="Arial"/>
                <a:cs typeface="Arial"/>
              </a:rPr>
              <a:t>Applied force located at average applied height from ground. </a:t>
            </a:r>
          </a:p>
          <a:p>
            <a:pPr marL="571500" indent="-571500" algn="l">
              <a:buFont typeface="Wingdings"/>
              <a:buChar char="q"/>
            </a:pPr>
            <a:r>
              <a:rPr lang="en-US" sz="3700" b="0">
                <a:solidFill>
                  <a:schemeClr val="tx1"/>
                </a:solidFill>
                <a:latin typeface="Arial"/>
                <a:cs typeface="Arial"/>
              </a:rPr>
              <a:t>Maximum applied force = 257 N</a:t>
            </a:r>
            <a:endParaRPr lang="en-US" sz="3700" b="0">
              <a:solidFill>
                <a:schemeClr val="tx1"/>
              </a:solidFill>
              <a:cs typeface="Arial"/>
            </a:endParaRPr>
          </a:p>
        </p:txBody>
      </p:sp>
      <p:sp>
        <p:nvSpPr>
          <p:cNvPr id="46" name="TextBox 45">
            <a:extLst>
              <a:ext uri="{FF2B5EF4-FFF2-40B4-BE49-F238E27FC236}">
                <a16:creationId xmlns:a16="http://schemas.microsoft.com/office/drawing/2014/main" id="{39CE335E-1AF0-4DE4-A375-7C8081AD8BFB}"/>
              </a:ext>
            </a:extLst>
          </p:cNvPr>
          <p:cNvSpPr txBox="1"/>
          <p:nvPr/>
        </p:nvSpPr>
        <p:spPr>
          <a:xfrm>
            <a:off x="20898470" y="30035746"/>
            <a:ext cx="7121104"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l">
              <a:buFont typeface="Wingdings"/>
              <a:buChar char="q"/>
            </a:pPr>
            <a:r>
              <a:rPr lang="en-US" sz="3700" b="0">
                <a:solidFill>
                  <a:schemeClr val="tx1"/>
                </a:solidFill>
                <a:latin typeface="Arial"/>
                <a:cs typeface="Arial"/>
              </a:rPr>
              <a:t>Docking Station Schematic: Central axis of rotation </a:t>
            </a:r>
            <a:endParaRPr lang="en-US" sz="3700" b="0">
              <a:solidFill>
                <a:schemeClr val="tx1"/>
              </a:solidFill>
              <a:cs typeface="Arial"/>
            </a:endParaRPr>
          </a:p>
          <a:p>
            <a:pPr marL="571500" indent="-571500" algn="l">
              <a:buFont typeface="Wingdings,Sans-Serif"/>
              <a:buChar char="q"/>
            </a:pPr>
            <a:r>
              <a:rPr lang="en-US" sz="3700" b="0">
                <a:solidFill>
                  <a:schemeClr val="tx1"/>
                </a:solidFill>
                <a:latin typeface="Arial"/>
                <a:cs typeface="Arial"/>
              </a:rPr>
              <a:t>Cart weight distributed equally between four wheels</a:t>
            </a:r>
          </a:p>
          <a:p>
            <a:pPr marL="571500" indent="-571500" algn="l">
              <a:buFont typeface="Wingdings,Sans-Serif"/>
              <a:buChar char="q"/>
            </a:pPr>
            <a:r>
              <a:rPr lang="en-US" sz="3700" b="0">
                <a:solidFill>
                  <a:schemeClr val="tx1"/>
                </a:solidFill>
                <a:latin typeface="Arial"/>
                <a:cs typeface="Arial"/>
              </a:rPr>
              <a:t>Required Torque = 530 Nm </a:t>
            </a:r>
            <a:endParaRPr lang="en-US">
              <a:solidFill>
                <a:schemeClr val="tx1"/>
              </a:solidFill>
              <a:latin typeface="Arial"/>
            </a:endParaRPr>
          </a:p>
          <a:p>
            <a:pPr algn="l"/>
            <a:endParaRPr lang="en-US" sz="3700" b="0">
              <a:solidFill>
                <a:schemeClr val="tx1"/>
              </a:solidFill>
              <a:cs typeface="Arial"/>
            </a:endParaRPr>
          </a:p>
        </p:txBody>
      </p:sp>
      <p:pic>
        <p:nvPicPr>
          <p:cNvPr id="12" name="Picture 18">
            <a:extLst>
              <a:ext uri="{FF2B5EF4-FFF2-40B4-BE49-F238E27FC236}">
                <a16:creationId xmlns:a16="http://schemas.microsoft.com/office/drawing/2014/main" id="{8F943796-E3D3-4164-A877-D52D1D5BC0E2}"/>
              </a:ext>
            </a:extLst>
          </p:cNvPr>
          <p:cNvPicPr>
            <a:picLocks noChangeAspect="1"/>
          </p:cNvPicPr>
          <p:nvPr/>
        </p:nvPicPr>
        <p:blipFill rotWithShape="1">
          <a:blip r:embed="rId17"/>
          <a:srcRect l="6364" r="-199"/>
          <a:stretch/>
        </p:blipFill>
        <p:spPr>
          <a:xfrm>
            <a:off x="19637477" y="7547905"/>
            <a:ext cx="9095088" cy="5171145"/>
          </a:xfrm>
          <a:prstGeom prst="rect">
            <a:avLst/>
          </a:prstGeom>
          <a:ln w="28575">
            <a:solidFill>
              <a:schemeClr val="tx1"/>
            </a:solidFill>
          </a:ln>
        </p:spPr>
      </p:pic>
      <p:pic>
        <p:nvPicPr>
          <p:cNvPr id="19" name="Picture 20" descr="Timeline&#10;&#10;Description automatically generated">
            <a:extLst>
              <a:ext uri="{FF2B5EF4-FFF2-40B4-BE49-F238E27FC236}">
                <a16:creationId xmlns:a16="http://schemas.microsoft.com/office/drawing/2014/main" id="{C85C6930-AC43-4198-8804-0CA7DEDAF5BA}"/>
              </a:ext>
            </a:extLst>
          </p:cNvPr>
          <p:cNvPicPr>
            <a:picLocks noChangeAspect="1"/>
          </p:cNvPicPr>
          <p:nvPr/>
        </p:nvPicPr>
        <p:blipFill>
          <a:blip r:embed="rId18"/>
          <a:stretch>
            <a:fillRect/>
          </a:stretch>
        </p:blipFill>
        <p:spPr>
          <a:xfrm>
            <a:off x="26980217" y="6832493"/>
            <a:ext cx="2587589" cy="7387389"/>
          </a:xfrm>
          <a:prstGeom prst="rect">
            <a:avLst/>
          </a:prstGeom>
          <a:ln w="28575">
            <a:solidFill>
              <a:schemeClr val="tx1"/>
            </a:solidFill>
          </a:ln>
        </p:spPr>
      </p:pic>
      <p:pic>
        <p:nvPicPr>
          <p:cNvPr id="14" name="Picture 14">
            <a:extLst>
              <a:ext uri="{FF2B5EF4-FFF2-40B4-BE49-F238E27FC236}">
                <a16:creationId xmlns:a16="http://schemas.microsoft.com/office/drawing/2014/main" id="{2B63D9D5-6499-4A2F-B0D1-7BAA9EEB948E}"/>
              </a:ext>
            </a:extLst>
          </p:cNvPr>
          <p:cNvPicPr>
            <a:picLocks noChangeAspect="1"/>
          </p:cNvPicPr>
          <p:nvPr/>
        </p:nvPicPr>
        <p:blipFill>
          <a:blip r:embed="rId19"/>
          <a:stretch>
            <a:fillRect/>
          </a:stretch>
        </p:blipFill>
        <p:spPr>
          <a:xfrm>
            <a:off x="1875010" y="16832761"/>
            <a:ext cx="4868561" cy="1993626"/>
          </a:xfrm>
          <a:prstGeom prst="rect">
            <a:avLst/>
          </a:prstGeom>
          <a:ln w="28575">
            <a:noFill/>
          </a:ln>
        </p:spPr>
      </p:pic>
      <p:pic>
        <p:nvPicPr>
          <p:cNvPr id="6" name="Picture 11" descr="A picture containing antenna&#10;&#10;Description automatically generated">
            <a:extLst>
              <a:ext uri="{FF2B5EF4-FFF2-40B4-BE49-F238E27FC236}">
                <a16:creationId xmlns:a16="http://schemas.microsoft.com/office/drawing/2014/main" id="{7CBC88BB-5803-49DA-B4DA-2A18AC1D6ED3}"/>
              </a:ext>
            </a:extLst>
          </p:cNvPr>
          <p:cNvPicPr>
            <a:picLocks noChangeAspect="1"/>
          </p:cNvPicPr>
          <p:nvPr/>
        </p:nvPicPr>
        <p:blipFill>
          <a:blip r:embed="rId20"/>
          <a:stretch>
            <a:fillRect/>
          </a:stretch>
        </p:blipFill>
        <p:spPr>
          <a:xfrm>
            <a:off x="28281205" y="28751105"/>
            <a:ext cx="4005930" cy="6584710"/>
          </a:xfrm>
          <a:prstGeom prst="rect">
            <a:avLst/>
          </a:prstGeom>
          <a:ln w="28575">
            <a:solidFill>
              <a:schemeClr val="tx1"/>
            </a:solidFill>
          </a:ln>
        </p:spPr>
      </p:pic>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699DF3AAF0A744B024FF2B59AE2299" ma:contentTypeVersion="7" ma:contentTypeDescription="Create a new document." ma:contentTypeScope="" ma:versionID="6187821bc4d921fb60e480ccb51f63bc">
  <xsd:schema xmlns:xsd="http://www.w3.org/2001/XMLSchema" xmlns:xs="http://www.w3.org/2001/XMLSchema" xmlns:p="http://schemas.microsoft.com/office/2006/metadata/properties" xmlns:ns3="c6daf69c-0403-453e-bdd2-152cbe7d4275" xmlns:ns4="d6e2ba48-79aa-45ff-8703-11d0a969bd6b" targetNamespace="http://schemas.microsoft.com/office/2006/metadata/properties" ma:root="true" ma:fieldsID="ecc1f681d8c9ecac81c8cf75b900db30" ns3:_="" ns4:_="">
    <xsd:import namespace="c6daf69c-0403-453e-bdd2-152cbe7d4275"/>
    <xsd:import namespace="d6e2ba48-79aa-45ff-8703-11d0a969bd6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af69c-0403-453e-bdd2-152cbe7d4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e2ba48-79aa-45ff-8703-11d0a969bd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AFE8E5-800C-4128-9866-519AC780C034}">
  <ds:schemaRefs>
    <ds:schemaRef ds:uri="c6daf69c-0403-453e-bdd2-152cbe7d4275"/>
    <ds:schemaRef ds:uri="d6e2ba48-79aa-45ff-8703-11d0a969bd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1B9BD4-430C-44E0-A7EE-0502A420B681}">
  <ds:schemaRefs>
    <ds:schemaRef ds:uri="c6daf69c-0403-453e-bdd2-152cbe7d4275"/>
    <ds:schemaRef ds:uri="d6e2ba48-79aa-45ff-8703-11d0a969bd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3182FE-576A-4DD1-855A-FDEC403A33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Hutchinson Material Handling in Robotic Manufacturing Cell Matthew Dunbar, Timothy Morris, &amp; Jackson Tarrant  Department of Mechanical Engineering, University of New Hampshire  Academic Advisor: Professor Alireza Ebadi Industry Advisors: Saman Nouri &amp; Samuel Cole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revision>1</cp:revision>
  <cp:lastPrinted>2014-02-24T14:53:09Z</cp:lastPrinted>
  <dcterms:created xsi:type="dcterms:W3CDTF">2004-07-26T21:45:23Z</dcterms:created>
  <dcterms:modified xsi:type="dcterms:W3CDTF">2021-04-25T22:21:32Z</dcterms:modified>
  <cp:category>science research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0x0101006B699DF3AAF0A744B024FF2B59AE2299</vt:lpwstr>
  </property>
</Properties>
</file>