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5"/>
  </p:notes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htbody, Anne" initials="LA" lastIdx="11" clrIdx="0">
    <p:extLst>
      <p:ext uri="{19B8F6BF-5375-455C-9EA6-DF929625EA0E}">
        <p15:presenceInfo xmlns:p15="http://schemas.microsoft.com/office/powerpoint/2012/main" userId="Lightbody, 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9" autoAdjust="0"/>
    <p:restoredTop sz="94434" autoAdjust="0"/>
  </p:normalViewPr>
  <p:slideViewPr>
    <p:cSldViewPr snapToGrid="0">
      <p:cViewPr>
        <p:scale>
          <a:sx n="19" d="100"/>
          <a:sy n="19" d="100"/>
        </p:scale>
        <p:origin x="844" y="-112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-16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evo\Desktop\Honors%20Thesis\GI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59857436629624"/>
          <c:y val="5.0808314087759814E-2"/>
          <c:w val="0.65857607108989591"/>
          <c:h val="0.74409557927660885"/>
        </c:manualLayout>
      </c:layout>
      <c:scatterChart>
        <c:scatterStyle val="lineMarker"/>
        <c:varyColors val="0"/>
        <c:ser>
          <c:idx val="0"/>
          <c:order val="0"/>
          <c:tx>
            <c:v>Lateral River Channel Change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Sheet1!$E$3:$E$60</c:f>
              <c:numCache>
                <c:formatCode>General</c:formatCode>
                <c:ptCount val="5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</c:numCache>
            </c:numRef>
          </c:xVal>
          <c:yVal>
            <c:numRef>
              <c:f>Sheet1!$H$3:$H$60</c:f>
              <c:numCache>
                <c:formatCode>General</c:formatCode>
                <c:ptCount val="58"/>
                <c:pt idx="0">
                  <c:v>15.034889582972013</c:v>
                </c:pt>
                <c:pt idx="1">
                  <c:v>11.395489495967517</c:v>
                </c:pt>
                <c:pt idx="2">
                  <c:v>16.470287258820537</c:v>
                </c:pt>
                <c:pt idx="3">
                  <c:v>30.026862150266961</c:v>
                </c:pt>
                <c:pt idx="4">
                  <c:v>37.225959295161402</c:v>
                </c:pt>
                <c:pt idx="5">
                  <c:v>55.45556551482165</c:v>
                </c:pt>
                <c:pt idx="6">
                  <c:v>13.272783802932494</c:v>
                </c:pt>
                <c:pt idx="7">
                  <c:v>13.190572636538114</c:v>
                </c:pt>
                <c:pt idx="8">
                  <c:v>9.5385389691611504</c:v>
                </c:pt>
                <c:pt idx="9">
                  <c:v>14.240274535133011</c:v>
                </c:pt>
                <c:pt idx="10">
                  <c:v>10.404310800568622</c:v>
                </c:pt>
                <c:pt idx="11">
                  <c:v>10.414343349687936</c:v>
                </c:pt>
                <c:pt idx="12">
                  <c:v>7.4821450816217538</c:v>
                </c:pt>
                <c:pt idx="13">
                  <c:v>7.7559965149896968</c:v>
                </c:pt>
                <c:pt idx="14">
                  <c:v>8.2858637388468015</c:v>
                </c:pt>
                <c:pt idx="15">
                  <c:v>9.4113671196765143</c:v>
                </c:pt>
                <c:pt idx="16">
                  <c:v>8.7705844916669928</c:v>
                </c:pt>
                <c:pt idx="17">
                  <c:v>9.5524730651601981</c:v>
                </c:pt>
                <c:pt idx="18">
                  <c:v>8.3915770804929064</c:v>
                </c:pt>
                <c:pt idx="19">
                  <c:v>13.398469348843902</c:v>
                </c:pt>
                <c:pt idx="20">
                  <c:v>34.97235150224882</c:v>
                </c:pt>
                <c:pt idx="21">
                  <c:v>8.4066259041718769</c:v>
                </c:pt>
                <c:pt idx="22">
                  <c:v>12.439989332056102</c:v>
                </c:pt>
                <c:pt idx="23">
                  <c:v>16.162343737241592</c:v>
                </c:pt>
                <c:pt idx="24">
                  <c:v>12.941338106101824</c:v>
                </c:pt>
                <c:pt idx="25">
                  <c:v>16.279947507473551</c:v>
                </c:pt>
                <c:pt idx="26">
                  <c:v>17.584457574904356</c:v>
                </c:pt>
                <c:pt idx="27">
                  <c:v>12.307429632118501</c:v>
                </c:pt>
                <c:pt idx="28">
                  <c:v>12.725638300036573</c:v>
                </c:pt>
                <c:pt idx="29">
                  <c:v>14.475946545463565</c:v>
                </c:pt>
                <c:pt idx="30">
                  <c:v>10.521914570800581</c:v>
                </c:pt>
                <c:pt idx="31">
                  <c:v>10.633480232766285</c:v>
                </c:pt>
                <c:pt idx="32">
                  <c:v>24.916300207683058</c:v>
                </c:pt>
                <c:pt idx="33">
                  <c:v>12.978217013512635</c:v>
                </c:pt>
                <c:pt idx="34">
                  <c:v>11.525448164651966</c:v>
                </c:pt>
                <c:pt idx="35">
                  <c:v>16.459418663941278</c:v>
                </c:pt>
                <c:pt idx="36">
                  <c:v>21.952703776632355</c:v>
                </c:pt>
                <c:pt idx="37">
                  <c:v>10.911047425067308</c:v>
                </c:pt>
                <c:pt idx="38">
                  <c:v>9.1204231952164054</c:v>
                </c:pt>
                <c:pt idx="39">
                  <c:v>6.6957975974088519</c:v>
                </c:pt>
                <c:pt idx="40">
                  <c:v>13.65615723085295</c:v>
                </c:pt>
                <c:pt idx="41">
                  <c:v>40.36558980566673</c:v>
                </c:pt>
                <c:pt idx="42">
                  <c:v>14.576179142683376</c:v>
                </c:pt>
                <c:pt idx="43">
                  <c:v>10.312067085054927</c:v>
                </c:pt>
                <c:pt idx="44">
                  <c:v>11.407008348660064</c:v>
                </c:pt>
                <c:pt idx="45">
                  <c:v>17.457378619393047</c:v>
                </c:pt>
                <c:pt idx="46">
                  <c:v>12.532233047569795</c:v>
                </c:pt>
                <c:pt idx="47">
                  <c:v>19.91553894157164</c:v>
                </c:pt>
                <c:pt idx="48">
                  <c:v>12.422525265070631</c:v>
                </c:pt>
                <c:pt idx="49">
                  <c:v>17.869084709178232</c:v>
                </c:pt>
                <c:pt idx="50">
                  <c:v>102.29103477476602</c:v>
                </c:pt>
                <c:pt idx="51">
                  <c:v>19.909407939332063</c:v>
                </c:pt>
                <c:pt idx="52">
                  <c:v>108.2949580588355</c:v>
                </c:pt>
                <c:pt idx="53">
                  <c:v>11.410166743753182</c:v>
                </c:pt>
                <c:pt idx="54">
                  <c:v>14.405347125735059</c:v>
                </c:pt>
                <c:pt idx="55">
                  <c:v>13.264794921226375</c:v>
                </c:pt>
                <c:pt idx="56">
                  <c:v>10.123306531254501</c:v>
                </c:pt>
                <c:pt idx="57">
                  <c:v>14.460340357944631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B4-43F4-8C08-13BF6A9A9AD8}"/>
            </c:ext>
          </c:extLst>
        </c:ser>
        <c:ser>
          <c:idx val="1"/>
          <c:order val="1"/>
          <c:tx>
            <c:v>River Width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Sheet1!$E$3:$E$60</c:f>
              <c:numCache>
                <c:formatCode>General</c:formatCode>
                <c:ptCount val="5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</c:numCache>
            </c:numRef>
          </c:xVal>
          <c:yVal>
            <c:numRef>
              <c:f>Sheet1!$K$3:$K$60</c:f>
              <c:numCache>
                <c:formatCode>General</c:formatCode>
                <c:ptCount val="58"/>
                <c:pt idx="0">
                  <c:v>210.23578255415879</c:v>
                </c:pt>
                <c:pt idx="1">
                  <c:v>83.04377507730868</c:v>
                </c:pt>
                <c:pt idx="2">
                  <c:v>73.511645792307093</c:v>
                </c:pt>
                <c:pt idx="3">
                  <c:v>45.471414155610972</c:v>
                </c:pt>
                <c:pt idx="4">
                  <c:v>102.6476547383683</c:v>
                </c:pt>
                <c:pt idx="5">
                  <c:v>105.76322570978193</c:v>
                </c:pt>
                <c:pt idx="6">
                  <c:v>38.852254086196872</c:v>
                </c:pt>
                <c:pt idx="7">
                  <c:v>32.84898105994067</c:v>
                </c:pt>
                <c:pt idx="8">
                  <c:v>30.591471720148355</c:v>
                </c:pt>
                <c:pt idx="9">
                  <c:v>38.718115188712716</c:v>
                </c:pt>
                <c:pt idx="10">
                  <c:v>36.74374667962104</c:v>
                </c:pt>
                <c:pt idx="11">
                  <c:v>32.014700285491045</c:v>
                </c:pt>
                <c:pt idx="12">
                  <c:v>29.306004917249584</c:v>
                </c:pt>
                <c:pt idx="13">
                  <c:v>30.063462375757794</c:v>
                </c:pt>
                <c:pt idx="14">
                  <c:v>27.922070502624209</c:v>
                </c:pt>
                <c:pt idx="15">
                  <c:v>21.084330913971726</c:v>
                </c:pt>
                <c:pt idx="16">
                  <c:v>20.62654941341636</c:v>
                </c:pt>
                <c:pt idx="17">
                  <c:v>22.547596781818342</c:v>
                </c:pt>
                <c:pt idx="18">
                  <c:v>21.111084378289895</c:v>
                </c:pt>
                <c:pt idx="19">
                  <c:v>21.221349524629026</c:v>
                </c:pt>
                <c:pt idx="20">
                  <c:v>22.476625786196532</c:v>
                </c:pt>
                <c:pt idx="21">
                  <c:v>29.833735579720166</c:v>
                </c:pt>
                <c:pt idx="22">
                  <c:v>16.344323030989148</c:v>
                </c:pt>
                <c:pt idx="23">
                  <c:v>20.803791114524241</c:v>
                </c:pt>
                <c:pt idx="24">
                  <c:v>20.156320120435176</c:v>
                </c:pt>
                <c:pt idx="25">
                  <c:v>13.221134753762692</c:v>
                </c:pt>
                <c:pt idx="26">
                  <c:v>17.659423011379232</c:v>
                </c:pt>
                <c:pt idx="27">
                  <c:v>17.505404803603096</c:v>
                </c:pt>
                <c:pt idx="28">
                  <c:v>22.438817939052448</c:v>
                </c:pt>
                <c:pt idx="29">
                  <c:v>22.547410993871694</c:v>
                </c:pt>
                <c:pt idx="30">
                  <c:v>20.274945724373733</c:v>
                </c:pt>
                <c:pt idx="31">
                  <c:v>22.459068825237733</c:v>
                </c:pt>
                <c:pt idx="32">
                  <c:v>34.462735164577005</c:v>
                </c:pt>
                <c:pt idx="33">
                  <c:v>24.14574469893574</c:v>
                </c:pt>
                <c:pt idx="34">
                  <c:v>24.907196598297009</c:v>
                </c:pt>
                <c:pt idx="35">
                  <c:v>21.835285794347048</c:v>
                </c:pt>
                <c:pt idx="36">
                  <c:v>16.990121933558328</c:v>
                </c:pt>
                <c:pt idx="37">
                  <c:v>18.211863470754793</c:v>
                </c:pt>
                <c:pt idx="38">
                  <c:v>19.474292568268478</c:v>
                </c:pt>
                <c:pt idx="39">
                  <c:v>20.163751638301335</c:v>
                </c:pt>
                <c:pt idx="40">
                  <c:v>25.535345645934061</c:v>
                </c:pt>
                <c:pt idx="41">
                  <c:v>29.727929344100737</c:v>
                </c:pt>
                <c:pt idx="42">
                  <c:v>25.269761776192222</c:v>
                </c:pt>
                <c:pt idx="43">
                  <c:v>18.060446294231813</c:v>
                </c:pt>
                <c:pt idx="44">
                  <c:v>16.872611057299697</c:v>
                </c:pt>
                <c:pt idx="45">
                  <c:v>25.888807214443226</c:v>
                </c:pt>
                <c:pt idx="46">
                  <c:v>75.256101717414481</c:v>
                </c:pt>
                <c:pt idx="47">
                  <c:v>22.176856934270358</c:v>
                </c:pt>
                <c:pt idx="48">
                  <c:v>25.589502832383694</c:v>
                </c:pt>
                <c:pt idx="49">
                  <c:v>20.182516220913389</c:v>
                </c:pt>
                <c:pt idx="50">
                  <c:v>39.195032847773433</c:v>
                </c:pt>
                <c:pt idx="51">
                  <c:v>45.78335211804297</c:v>
                </c:pt>
                <c:pt idx="52">
                  <c:v>69.641125499665065</c:v>
                </c:pt>
                <c:pt idx="53">
                  <c:v>22.992837595974571</c:v>
                </c:pt>
                <c:pt idx="54">
                  <c:v>19.263701930736207</c:v>
                </c:pt>
                <c:pt idx="55">
                  <c:v>39.274085619074697</c:v>
                </c:pt>
                <c:pt idx="56">
                  <c:v>39.042315155623882</c:v>
                </c:pt>
                <c:pt idx="57">
                  <c:v>15.686262123940809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B4-43F4-8C08-13BF6A9A9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1128351"/>
        <c:axId val="1411125439"/>
      </c:scatterChart>
      <c:valAx>
        <c:axId val="1411128351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River Mouth (km)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125439"/>
        <c:crosses val="autoZero"/>
        <c:crossBetween val="midCat"/>
      </c:valAx>
      <c:valAx>
        <c:axId val="141112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Lateral Distance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1283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10292691762641"/>
          <c:y val="0.20456556239920975"/>
          <c:w val="0.18365891340713669"/>
          <c:h val="0.50270977336557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F4660-5328-4B57-B4D1-704F84BC948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FD62-F8E9-472A-A5D5-7FC48A03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0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FFFF00"/>
                </a:highlight>
                <a:latin typeface="Cambria" panose="02040503050406030204" pitchFamily="18" charset="0"/>
              </a:rPr>
              <a:t>Attempting to correlate the number of floods to the amount of river channel change</a:t>
            </a:r>
            <a:r>
              <a:rPr lang="en-US" sz="1050" dirty="0">
                <a:highlight>
                  <a:srgbClr val="FFFF00"/>
                </a:highlight>
                <a:latin typeface="Cambria" panose="02040503050406030204" pitchFamily="18" charset="0"/>
              </a:rPr>
              <a:t>. </a:t>
            </a:r>
            <a:r>
              <a:rPr lang="en-US" dirty="0"/>
              <a:t>First 3 points are below </a:t>
            </a:r>
            <a:r>
              <a:rPr lang="en-US" dirty="0" err="1"/>
              <a:t>MacAllen</a:t>
            </a:r>
            <a:r>
              <a:rPr lang="en-US" dirty="0"/>
              <a:t> Dam. 58 km of river </a:t>
            </a:r>
            <a:r>
              <a:rPr lang="en-US" dirty="0" err="1"/>
              <a:t>delineatied</a:t>
            </a:r>
            <a:r>
              <a:rPr lang="en-US" dirty="0"/>
              <a:t>. Only section that has reason for larger increase. Other jumps are due to error or a larger river area. </a:t>
            </a:r>
            <a:r>
              <a:rPr lang="en-US" dirty="0" err="1"/>
              <a:t>Bankfull</a:t>
            </a:r>
            <a:r>
              <a:rPr lang="en-US" dirty="0"/>
              <a:t> widths are much tired that calculated widths, due to the nature of </a:t>
            </a:r>
            <a:r>
              <a:rPr lang="en-US" dirty="0" err="1"/>
              <a:t>bankfull</a:t>
            </a:r>
            <a:r>
              <a:rPr lang="en-US" dirty="0"/>
              <a:t> widths and tree cover.19 floods in first 22 years, 36 in second 22 years. Increasing floods over time. R=0.92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FD62-F8E9-472A-A5D5-7FC48A0373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9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1/1752-1688.12835" TargetMode="External"/><Relationship Id="rId13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hyperlink" Target="https://scholars.unh.edu/sustainability/19" TargetMode="External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iencedirect.com/science/article/pii/S0169555X09002414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doi.org/10.1016/j.geomorph.2009.01.014" TargetMode="External"/><Relationship Id="rId15" Type="http://schemas.openxmlformats.org/officeDocument/2006/relationships/image" Target="../media/image7.jpg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hyperlink" Target="https://doi.org/10.1002/esp.3290120402" TargetMode="External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chart&#10;&#10;Description automatically generated">
            <a:extLst>
              <a:ext uri="{FF2B5EF4-FFF2-40B4-BE49-F238E27FC236}">
                <a16:creationId xmlns:a16="http://schemas.microsoft.com/office/drawing/2014/main" id="{25CC0BC0-7655-4019-9D3A-417EA3E6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884" y="4635301"/>
            <a:ext cx="6596494" cy="8536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8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Analysis of River Channel Change Over Time in the Lamprey River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Trevor Fenoff, Advisor: Anne </a:t>
            </a:r>
            <a:r>
              <a:rPr lang="en-US" sz="5600" u="sng" dirty="0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Lightbody</a:t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Earth Sciences, University of New Hampshire, Durham, NH 03824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4052" y="23932768"/>
            <a:ext cx="10914743" cy="25509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Increasing flood frequency over time 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River delineation method can work to determine river channel change, but can be impacted by inundation and tree crowns</a:t>
            </a:r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7" y="13777877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</a:rPr>
              <a:t>Significance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5474" y="6136466"/>
            <a:ext cx="10914743" cy="703547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Meandering river channels change and migrate over time (1).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Flood frequencies have increased in the Lamprey river (2).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Climate change has been shown to cause an increase in flood frequencies (3, 4).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Increased channelization and urban land cover has been shown to increase runoff and flood magnitudes (4, 5).</a:t>
            </a:r>
            <a:endParaRPr lang="en-US" sz="2900" dirty="0"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591447" y="14995207"/>
            <a:ext cx="10914743" cy="70445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Daily and 15-min discharge data obtained from USGS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Peaks-over-threshold analysis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1.5-year flood magnitude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Compared daily and 15-min peak results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14052" y="22685301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591449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</a:rPr>
              <a:t>River Channel Delineation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591448" y="13777877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</a:rPr>
              <a:t>Flood Frequency Analysis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591446" y="6139557"/>
            <a:ext cx="10914743" cy="70415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NAIP imagery obtained at different dates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Hand delineation completed in ArcMap on both sides of the river channel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1:10,000 scale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Converted each delineation to a polygon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Compared the two polygons to determine the change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Looked at difference for each kilometer of the river</a:t>
            </a: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8" y="973323"/>
            <a:ext cx="2298576" cy="3042233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32591446" y="23932767"/>
            <a:ext cx="10914743" cy="84631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indent="-468313" algn="l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1) Joanna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Zawiejska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Bartłomiej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Wyżga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Twentieth-century channel change on the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Dunajec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River, southern Poland: Patterns, causes and controls, Geomorphology, Volume 117, Issues 3–4, 2010, Pages 234-246, ISSN 0169-555X,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https://doi.org/10.1016/j.geomorph.2009.01.014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(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https://www.sciencedirect.com/science/article/pii/S0169555X09002414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marL="468313" indent="-468313"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(2) Wake, Cameron P.; Miller, Steve;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Roseen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Robert; Scholz, Ann; Rubin, Fay; Simpson, Michael; Sinnott, Cliff; Peterson, Julia; and Townson, Lisa, "Assessing the Risk of 100-year Freshwater Floods in the Lamprey River Watershed of New Hampshire Resulting from Changes in Climate and Land Use" (2013). The Sustainability Institute. 19.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https://scholars.unh.edu/sustainability/19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68313" indent="-468313" algn="l">
              <a:lnSpc>
                <a:spcPct val="100000"/>
              </a:lnSpc>
              <a:spcBef>
                <a:spcPts val="0"/>
              </a:spcBef>
            </a:pPr>
            <a:r>
              <a:rPr lang="en-US" sz="2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(3) Cameron, D., </a:t>
            </a:r>
            <a:r>
              <a:rPr lang="en-US" sz="2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Beven</a:t>
            </a:r>
            <a:r>
              <a:rPr lang="en-US" sz="2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K., and Naden, P.: Flood frequency estimation by continuous simulation under climate change (with uncertainty), </a:t>
            </a:r>
            <a:r>
              <a:rPr lang="en-US" sz="2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Hydrol</a:t>
            </a:r>
            <a:r>
              <a:rPr lang="en-US" sz="2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Earth Syst. Sci., 4, 393–405, https://doi.org/10.5194/hess-4-393-2000, 2000.</a:t>
            </a:r>
          </a:p>
          <a:p>
            <a:pPr marL="468313" indent="-468313" algn="l">
              <a:lnSpc>
                <a:spcPct val="100000"/>
              </a:lnSpc>
              <a:spcBef>
                <a:spcPts val="0"/>
              </a:spcBef>
            </a:pPr>
            <a:r>
              <a:rPr lang="en-US" sz="2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(4) </a:t>
            </a:r>
            <a:r>
              <a:rPr lang="en-US" sz="2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Woltemade</a:t>
            </a:r>
            <a:r>
              <a:rPr lang="en-US" sz="2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C.J., Hawkins, T.W., Jantz, C., and </a:t>
            </a:r>
            <a:r>
              <a:rPr lang="en-US" sz="22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Drzyzga</a:t>
            </a:r>
            <a:r>
              <a:rPr lang="en-US" sz="2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S.. 2020. " Impact of Changing Climate and Land Cover on Flood Magnitudes in the Delaware River Basin, USA." </a:t>
            </a:r>
            <a:r>
              <a:rPr lang="en-US" sz="2200" b="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Journal of the American Water Resources Association</a:t>
            </a:r>
            <a:r>
              <a:rPr lang="en-US" sz="2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 56 ( 3): 507– 527. </a:t>
            </a:r>
            <a:r>
              <a:rPr lang="en-US" sz="22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https://doi.org/10.1111/1752-1688.12835</a:t>
            </a:r>
            <a:r>
              <a:rPr lang="en-US" sz="2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468313" indent="-468313" algn="l">
              <a:lnSpc>
                <a:spcPct val="100000"/>
              </a:lnSpc>
              <a:spcBef>
                <a:spcPts val="0"/>
              </a:spcBef>
            </a:pPr>
            <a:r>
              <a:rPr lang="en-US" sz="2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(5) </a:t>
            </a:r>
            <a:r>
              <a:rPr lang="en-US" sz="2200" b="0" i="0" dirty="0">
                <a:solidFill>
                  <a:srgbClr val="1C1D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Brookes, A. (1987), River channel adjustments downstream from channelization works in England and Wales. Earth Surf. Process. Landforms, 12: 337-351. </a:t>
            </a:r>
            <a:r>
              <a:rPr lang="en-US" sz="2200" b="0" i="0" u="none" strike="noStrike" dirty="0">
                <a:solidFill>
                  <a:srgbClr val="00527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https://doi.org/10.1002/esp.3290120402</a:t>
            </a:r>
            <a:endParaRPr lang="en-US" sz="2200" b="0" i="0" u="none" strike="noStrike" dirty="0">
              <a:solidFill>
                <a:srgbClr val="00527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8313" indent="-468313"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(6) </a:t>
            </a:r>
            <a:r>
              <a:rPr lang="en-US" sz="2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Consequences to Flooding ALONG Lamprey River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12 Sept. 2016, www.unh.edu/unhsc/recent-projects/consequences-flooding-along-lamprey-river. </a:t>
            </a:r>
          </a:p>
          <a:p>
            <a:pPr algn="l">
              <a:lnSpc>
                <a:spcPct val="10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2591446" y="22685301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84920" y="12216858"/>
            <a:ext cx="56574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414052" y="4937912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</a:rPr>
              <a:t> Background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69596" y="14995207"/>
            <a:ext cx="10914743" cy="726454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A change in flood frequency may increase river change through erosion and deposition.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River channel change can potentially harm private property and public infrastructure on the riverbanks.</a:t>
            </a: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4AFF054-75B9-46B5-B03D-C2E3D0520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559" y="973324"/>
            <a:ext cx="2298576" cy="30422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9F6C287-B1BB-48E9-BCB7-944C75588A0A}"/>
              </a:ext>
            </a:extLst>
          </p:cNvPr>
          <p:cNvSpPr txBox="1"/>
          <p:nvPr/>
        </p:nvSpPr>
        <p:spPr>
          <a:xfrm>
            <a:off x="414052" y="18758566"/>
            <a:ext cx="3914585" cy="1585043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Figure 1: Flooding on the Lamprey River (6).</a:t>
            </a:r>
          </a:p>
        </p:txBody>
      </p:sp>
      <p:pic>
        <p:nvPicPr>
          <p:cNvPr id="27" name="Picture 2" descr="Consequences to Flooding along Lamprey River | UNH Stormwater Center">
            <a:extLst>
              <a:ext uri="{FF2B5EF4-FFF2-40B4-BE49-F238E27FC236}">
                <a16:creationId xmlns:a16="http://schemas.microsoft.com/office/drawing/2014/main" id="{A600DE1D-8052-4B21-8E33-C766E32EE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16" y="17512892"/>
            <a:ext cx="57932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ontent Placeholder 8">
            <a:extLst>
              <a:ext uri="{FF2B5EF4-FFF2-40B4-BE49-F238E27FC236}">
                <a16:creationId xmlns:a16="http://schemas.microsoft.com/office/drawing/2014/main" id="{6C63C97B-08E4-48CF-935C-2DAE637FDAC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763"/>
          <a:stretch/>
        </p:blipFill>
        <p:spPr>
          <a:xfrm>
            <a:off x="22386807" y="25014870"/>
            <a:ext cx="9151773" cy="595684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D9210B1-7789-4DCB-89A0-F82824A9410B}"/>
              </a:ext>
            </a:extLst>
          </p:cNvPr>
          <p:cNvSpPr txBox="1"/>
          <p:nvPr/>
        </p:nvSpPr>
        <p:spPr>
          <a:xfrm>
            <a:off x="22041682" y="31172810"/>
            <a:ext cx="9842024" cy="1585043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Figure 7: Bar plot created showing the number of events over the 1.5-year flood magnitude in the Lamprey River from 1974 to 2018.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21BED8E4-1741-426D-80AF-3F40BEF180A1}"/>
              </a:ext>
            </a:extLst>
          </p:cNvPr>
          <p:cNvSpPr txBox="1">
            <a:spLocks/>
          </p:cNvSpPr>
          <p:nvPr/>
        </p:nvSpPr>
        <p:spPr>
          <a:xfrm>
            <a:off x="414052" y="26781934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</a:rPr>
              <a:t>Future Work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CE55E246-D950-44D8-B7B1-6041FBDE81CC}"/>
              </a:ext>
            </a:extLst>
          </p:cNvPr>
          <p:cNvSpPr txBox="1">
            <a:spLocks/>
          </p:cNvSpPr>
          <p:nvPr/>
        </p:nvSpPr>
        <p:spPr>
          <a:xfrm>
            <a:off x="414052" y="27993292"/>
            <a:ext cx="10914743" cy="44025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fontScale="925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Undergraduate: Improve method to reduce introduced error. Delineate more (3-4) images to relate flood occurrence to channel change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Masters: Expand to focus on the impact of bank revetment and riparian vegetation to look for change from background channel 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change local to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these structures. Expand to include another study river and further analysis using LiDAR data.</a:t>
            </a: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5DB72B-CCA0-4C9A-A54F-3612AF8F7564}"/>
              </a:ext>
            </a:extLst>
          </p:cNvPr>
          <p:cNvSpPr txBox="1"/>
          <p:nvPr/>
        </p:nvSpPr>
        <p:spPr>
          <a:xfrm>
            <a:off x="12906095" y="13125609"/>
            <a:ext cx="8491021" cy="1585043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Figure 2: Map showing the location of the Lamprey River in NH, and a section zoomed in on the watershed.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214AEB-7308-4B99-9319-A0CDB597BC87}"/>
              </a:ext>
            </a:extLst>
          </p:cNvPr>
          <p:cNvCxnSpPr>
            <a:cxnSpLocks/>
          </p:cNvCxnSpPr>
          <p:nvPr/>
        </p:nvCxnSpPr>
        <p:spPr>
          <a:xfrm>
            <a:off x="14176884" y="5970008"/>
            <a:ext cx="0" cy="60314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5DF7A69-0563-4ACC-9EA4-D4A59FC1251D}"/>
              </a:ext>
            </a:extLst>
          </p:cNvPr>
          <p:cNvSpPr txBox="1"/>
          <p:nvPr/>
        </p:nvSpPr>
        <p:spPr>
          <a:xfrm>
            <a:off x="12655683" y="31174445"/>
            <a:ext cx="8802959" cy="109260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Figure 6: Lateral river channel change from 1974 to 2018, as well as channel width in 2018.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EFFB0941-D10E-4FC1-B33F-8B820DC01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459346"/>
              </p:ext>
            </p:extLst>
          </p:nvPr>
        </p:nvGraphicFramePr>
        <p:xfrm>
          <a:off x="12708315" y="24694414"/>
          <a:ext cx="9533633" cy="659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1" name="Picture 10" descr="Diagram, map&#10;&#10;Description automatically generated">
            <a:extLst>
              <a:ext uri="{FF2B5EF4-FFF2-40B4-BE49-F238E27FC236}">
                <a16:creationId xmlns:a16="http://schemas.microsoft.com/office/drawing/2014/main" id="{708F915E-0C45-4191-A13D-84A98D7E2A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531" y="5337871"/>
            <a:ext cx="6017797" cy="778773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7F2AC7C-2FB9-46CC-9EBC-55DCAD15125E}"/>
              </a:ext>
            </a:extLst>
          </p:cNvPr>
          <p:cNvSpPr txBox="1"/>
          <p:nvPr/>
        </p:nvSpPr>
        <p:spPr>
          <a:xfrm>
            <a:off x="22397918" y="13125609"/>
            <a:ext cx="8491021" cy="109260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Figure 3: Map showing the 1974 and 2018 delineations and the river change polygon.</a:t>
            </a:r>
          </a:p>
        </p:txBody>
      </p:sp>
      <p:pic>
        <p:nvPicPr>
          <p:cNvPr id="25" name="Picture 24" descr="A picture containing outdoor, tree, nature, water&#10;&#10;Description automatically generated">
            <a:extLst>
              <a:ext uri="{FF2B5EF4-FFF2-40B4-BE49-F238E27FC236}">
                <a16:creationId xmlns:a16="http://schemas.microsoft.com/office/drawing/2014/main" id="{7CAAC7CC-4DD1-4048-B800-FAD05576C5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984" y="15622767"/>
            <a:ext cx="8731935" cy="654895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5FDA91C-1A0D-48CE-95EA-F762527CED89}"/>
              </a:ext>
            </a:extLst>
          </p:cNvPr>
          <p:cNvSpPr txBox="1"/>
          <p:nvPr/>
        </p:nvSpPr>
        <p:spPr>
          <a:xfrm>
            <a:off x="22369473" y="23192013"/>
            <a:ext cx="8802959" cy="109260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Figure 5: Picture I took of the Lamprey River showing bank erosion.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916051F-6885-425A-86E4-E35A59ABDB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215" y="14652606"/>
            <a:ext cx="6559894" cy="84892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C1ECEFE-0C9C-45F0-AC1D-A0BFD19DDBB7}"/>
              </a:ext>
            </a:extLst>
          </p:cNvPr>
          <p:cNvSpPr txBox="1"/>
          <p:nvPr/>
        </p:nvSpPr>
        <p:spPr>
          <a:xfrm>
            <a:off x="12811651" y="23192013"/>
            <a:ext cx="8491021" cy="109260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Figure 4: Map showing the 1974 and 2018 delineations and the river change polygon.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5211</TotalTime>
  <Words>865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An Analysis of River Channel Change Over Time in the Lamprey River Trevor Fenoff, Advisor: Anne Lightbody Department of Earth Sciences,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Fenoff, Trevor</cp:lastModifiedBy>
  <cp:revision>274</cp:revision>
  <dcterms:created xsi:type="dcterms:W3CDTF">2016-03-05T16:55:12Z</dcterms:created>
  <dcterms:modified xsi:type="dcterms:W3CDTF">2021-04-25T23:37:11Z</dcterms:modified>
</cp:coreProperties>
</file>