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04381-E2C7-B648-A3E0-99F7D61611CE}" v="62" dt="2021-04-25T21:08:46.230"/>
    <p1510:client id="{0CCA4996-5D6A-4BF0-B0EA-697DCC819FA2}" v="8" dt="2021-04-25T21:20:24.540"/>
    <p1510:client id="{1BD05069-97B9-41E3-BED8-16409DBA6347}" v="1" dt="2021-04-25T22:37:51.78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87" autoAdjust="0"/>
    <p:restoredTop sz="95801" autoAdjust="0"/>
  </p:normalViewPr>
  <p:slideViewPr>
    <p:cSldViewPr snapToGrid="0">
      <p:cViewPr varScale="1">
        <p:scale>
          <a:sx n="22" d="100"/>
          <a:sy n="22" d="100"/>
        </p:scale>
        <p:origin x="2696" y="304"/>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4/25/21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4/25/21</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4/25/21</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16379" y="357808"/>
            <a:ext cx="31089600" cy="2514540"/>
          </a:xfrm>
        </p:spPr>
        <p:txBody>
          <a:bodyPr>
            <a:normAutofit/>
          </a:bodyPr>
          <a:lstStyle/>
          <a:p>
            <a:pPr algn="ctr"/>
            <a:r>
              <a:rPr lang="en-US" sz="9600" dirty="0"/>
              <a:t>Harvard Museum of Comparative Zoology</a:t>
            </a:r>
          </a:p>
        </p:txBody>
      </p:sp>
      <p:sp>
        <p:nvSpPr>
          <p:cNvPr id="7" name="Text Placeholder 6"/>
          <p:cNvSpPr>
            <a:spLocks noGrp="1"/>
          </p:cNvSpPr>
          <p:nvPr>
            <p:ph type="body" sz="quarter" idx="17"/>
          </p:nvPr>
        </p:nvSpPr>
        <p:spPr>
          <a:xfrm>
            <a:off x="1188720" y="5852160"/>
            <a:ext cx="12801600" cy="1219200"/>
          </a:xfrm>
        </p:spPr>
        <p:txBody>
          <a:bodyPr/>
          <a:lstStyle/>
          <a:p>
            <a:r>
              <a:rPr lang="en-US" dirty="0"/>
              <a:t>background</a:t>
            </a:r>
          </a:p>
        </p:txBody>
      </p:sp>
      <p:sp>
        <p:nvSpPr>
          <p:cNvPr id="13" name="Content Placeholder 12"/>
          <p:cNvSpPr>
            <a:spLocks noGrp="1"/>
          </p:cNvSpPr>
          <p:nvPr>
            <p:ph sz="quarter" idx="26"/>
          </p:nvPr>
        </p:nvSpPr>
        <p:spPr>
          <a:xfrm>
            <a:off x="29610684" y="7519149"/>
            <a:ext cx="13110604" cy="8576299"/>
          </a:xfrm>
        </p:spPr>
        <p:txBody>
          <a:bodyPr>
            <a:normAutofit/>
          </a:bodyPr>
          <a:lstStyle/>
          <a:p>
            <a:r>
              <a:rPr lang="en-US" sz="4400" dirty="0"/>
              <a:t>Utilized manuals dating from 1876 to 1923 that held information regarding steel materials, iron materials, timber materials, and more.</a:t>
            </a:r>
            <a:endParaRPr lang="en-US" sz="4800" dirty="0"/>
          </a:p>
          <a:p>
            <a:endParaRPr lang="en-US" sz="4800" dirty="0"/>
          </a:p>
          <a:p>
            <a:endParaRPr lang="en-US" dirty="0"/>
          </a:p>
        </p:txBody>
      </p:sp>
      <p:sp>
        <p:nvSpPr>
          <p:cNvPr id="9" name="Text Placeholder 8"/>
          <p:cNvSpPr>
            <a:spLocks noGrp="1"/>
          </p:cNvSpPr>
          <p:nvPr>
            <p:ph type="body" sz="quarter" idx="21"/>
          </p:nvPr>
        </p:nvSpPr>
        <p:spPr>
          <a:xfrm>
            <a:off x="15739240" y="5852160"/>
            <a:ext cx="12801600" cy="1219200"/>
          </a:xfrm>
        </p:spPr>
        <p:txBody>
          <a:bodyPr/>
          <a:lstStyle/>
          <a:p>
            <a:r>
              <a:rPr lang="en-US" dirty="0"/>
              <a:t>Analysis methods</a:t>
            </a:r>
          </a:p>
        </p:txBody>
      </p:sp>
      <p:sp>
        <p:nvSpPr>
          <p:cNvPr id="14" name="Content Placeholder 13"/>
          <p:cNvSpPr>
            <a:spLocks noGrp="1"/>
          </p:cNvSpPr>
          <p:nvPr>
            <p:ph sz="quarter" idx="27"/>
          </p:nvPr>
        </p:nvSpPr>
        <p:spPr>
          <a:xfrm>
            <a:off x="15610557" y="7183782"/>
            <a:ext cx="12801600" cy="7602081"/>
          </a:xfrm>
        </p:spPr>
        <p:txBody>
          <a:bodyPr>
            <a:normAutofit/>
          </a:bodyPr>
          <a:lstStyle/>
          <a:p>
            <a:r>
              <a:rPr lang="en-US" sz="4400" dirty="0"/>
              <a:t>Through a virtual site visit, sketches of current condition and load paths were developed. With spreadsheets and hand calculations, service loads, current capacities, and additional loading were calculated. </a:t>
            </a:r>
            <a:endParaRPr lang="en-US" dirty="0"/>
          </a:p>
          <a:p>
            <a:endParaRPr lang="en-US" dirty="0"/>
          </a:p>
        </p:txBody>
      </p:sp>
      <p:sp>
        <p:nvSpPr>
          <p:cNvPr id="17" name="Content Placeholder 16"/>
          <p:cNvSpPr>
            <a:spLocks noGrp="1"/>
          </p:cNvSpPr>
          <p:nvPr>
            <p:ph sz="quarter" idx="30"/>
          </p:nvPr>
        </p:nvSpPr>
        <p:spPr>
          <a:xfrm>
            <a:off x="15610557" y="15691473"/>
            <a:ext cx="12930283" cy="8418946"/>
          </a:xfrm>
        </p:spPr>
        <p:txBody>
          <a:bodyPr>
            <a:normAutofit/>
          </a:bodyPr>
          <a:lstStyle/>
          <a:p>
            <a:r>
              <a:rPr lang="en-US" sz="4400" dirty="0"/>
              <a:t>Four areas were inspected throughout this project. Structural elements included cast-iron beams, wrought-iron columns, wrought-iron tension rods, timber trusses, timber beams, timber rafters, and a bent-rod truss system. </a:t>
            </a:r>
          </a:p>
          <a:p>
            <a:r>
              <a:rPr lang="en-US" sz="4400" dirty="0"/>
              <a:t>When comparing calculated service loads and structural capacities, high factors of safety were used in concurrence with historical research. Due to this, service loads greater than capacities does not indicate building failure or collapse. </a:t>
            </a:r>
          </a:p>
          <a:p>
            <a:endParaRPr lang="en-US" sz="4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
        <p:nvSpPr>
          <p:cNvPr id="21" name="Text Placeholder 20"/>
          <p:cNvSpPr>
            <a:spLocks noGrp="1"/>
          </p:cNvSpPr>
          <p:nvPr>
            <p:ph type="body" sz="quarter" idx="34"/>
          </p:nvPr>
        </p:nvSpPr>
        <p:spPr>
          <a:xfrm>
            <a:off x="30032076" y="15383195"/>
            <a:ext cx="12801600" cy="1219200"/>
          </a:xfrm>
        </p:spPr>
        <p:txBody>
          <a:bodyPr/>
          <a:lstStyle/>
          <a:p>
            <a:r>
              <a:rPr lang="en-US" dirty="0"/>
              <a:t>conclusions</a:t>
            </a:r>
          </a:p>
        </p:txBody>
      </p:sp>
      <p:sp>
        <p:nvSpPr>
          <p:cNvPr id="22" name="Content Placeholder 21"/>
          <p:cNvSpPr>
            <a:spLocks noGrp="1"/>
          </p:cNvSpPr>
          <p:nvPr>
            <p:ph sz="quarter" idx="35"/>
          </p:nvPr>
        </p:nvSpPr>
        <p:spPr>
          <a:xfrm>
            <a:off x="30032076" y="16543237"/>
            <a:ext cx="12801600" cy="8894557"/>
          </a:xfrm>
        </p:spPr>
        <p:txBody>
          <a:bodyPr vert="horz" lIns="365760" tIns="182880" rIns="91440" bIns="45720" rtlCol="0" anchor="t">
            <a:normAutofit/>
          </a:bodyPr>
          <a:lstStyle/>
          <a:p>
            <a:r>
              <a:rPr lang="en-US" sz="4400" dirty="0"/>
              <a:t>Through historical research and a virtual site visit, a virtual structural analysis of the Harvard Museum of Comparative Zoology was completed to determine current service loads, capacity loads, and retrofit schemes for the necessary areas.</a:t>
            </a:r>
          </a:p>
          <a:p>
            <a:r>
              <a:rPr lang="en-US" sz="4400" dirty="0"/>
              <a:t>In conclusion, out of the eight areas investigated, five structural elements required a retrofit design. </a:t>
            </a:r>
          </a:p>
          <a:p>
            <a:r>
              <a:rPr lang="en-US" sz="4400" dirty="0"/>
              <a:t>Retrofit designs were based on the calculated service and capacity loads.</a:t>
            </a:r>
          </a:p>
          <a:p>
            <a:endParaRPr lang="en-US" sz="4800" dirty="0"/>
          </a:p>
          <a:p>
            <a:endParaRPr lang="en-US" sz="4800" dirty="0"/>
          </a:p>
        </p:txBody>
      </p:sp>
      <p:sp>
        <p:nvSpPr>
          <p:cNvPr id="30" name="Text Placeholder 1"/>
          <p:cNvSpPr>
            <a:spLocks noGrp="1"/>
          </p:cNvSpPr>
          <p:nvPr>
            <p:ph sz="quarter" idx="25"/>
          </p:nvPr>
        </p:nvSpPr>
        <p:spPr>
          <a:xfrm>
            <a:off x="1189038" y="7115174"/>
            <a:ext cx="12801600" cy="8576299"/>
          </a:xfrm>
        </p:spPr>
        <p:txBody>
          <a:bodyPr vert="horz" lIns="365760" tIns="182880" rIns="91440" bIns="45720" rtlCol="0" anchor="t">
            <a:noAutofit/>
          </a:bodyPr>
          <a:lstStyle/>
          <a:p>
            <a:r>
              <a:rPr lang="en-US" sz="4400" dirty="0"/>
              <a:t>The Harvard Museum of Comparative Zoology was constructed and opened in 1859. </a:t>
            </a:r>
          </a:p>
          <a:p>
            <a:r>
              <a:rPr lang="en-US" sz="4400" dirty="0"/>
              <a:t>Harvard has become concerned with the structural integrity of several fifth-floor rooms and their ability to support additional loading.</a:t>
            </a:r>
          </a:p>
          <a:p>
            <a:r>
              <a:rPr lang="en-US" sz="4400" dirty="0"/>
              <a:t>The goal of this project was to determine the load capacity of the areas of interest and determine if the existing structure is able to support current and additional loading.</a:t>
            </a:r>
          </a:p>
        </p:txBody>
      </p:sp>
      <p:sp>
        <p:nvSpPr>
          <p:cNvPr id="20" name="Text Placeholder 19"/>
          <p:cNvSpPr>
            <a:spLocks noGrp="1"/>
          </p:cNvSpPr>
          <p:nvPr>
            <p:ph type="body" sz="quarter" idx="29"/>
          </p:nvPr>
        </p:nvSpPr>
        <p:spPr>
          <a:xfrm>
            <a:off x="15550985" y="14472273"/>
            <a:ext cx="12801600" cy="1219200"/>
          </a:xfrm>
        </p:spPr>
        <p:txBody>
          <a:bodyPr/>
          <a:lstStyle/>
          <a:p>
            <a:r>
              <a:rPr lang="en-US" dirty="0"/>
              <a:t>Results</a:t>
            </a:r>
          </a:p>
        </p:txBody>
      </p:sp>
      <p:sp>
        <p:nvSpPr>
          <p:cNvPr id="45" name="TextBox 44"/>
          <p:cNvSpPr txBox="1"/>
          <p:nvPr/>
        </p:nvSpPr>
        <p:spPr>
          <a:xfrm>
            <a:off x="6416379" y="3112980"/>
            <a:ext cx="31089600" cy="1015663"/>
          </a:xfrm>
          <a:prstGeom prst="rect">
            <a:avLst/>
          </a:prstGeom>
          <a:noFill/>
        </p:spPr>
        <p:txBody>
          <a:bodyPr wrap="square" lIns="91440" tIns="45720" rIns="91440" bIns="45720" rtlCol="0" anchor="t">
            <a:spAutoFit/>
          </a:bodyPr>
          <a:lstStyle/>
          <a:p>
            <a:pPr algn="ctr"/>
            <a:r>
              <a:rPr lang="en-US" sz="6000" dirty="0">
                <a:solidFill>
                  <a:schemeClr val="bg1"/>
                </a:solidFill>
              </a:rPr>
              <a:t>Ryan Daley, Ailish Bozzo, and Alden Blais, Civil Engineering, University of New Hampshire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397" y="1144645"/>
            <a:ext cx="2478029" cy="298399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4451" y="1048392"/>
            <a:ext cx="2478029" cy="2983998"/>
          </a:xfrm>
          <a:prstGeom prst="rect">
            <a:avLst/>
          </a:prstGeom>
        </p:spPr>
      </p:pic>
      <p:pic>
        <p:nvPicPr>
          <p:cNvPr id="23" name="Picture 22" descr="Diagram&#10;&#10;Description automatically generated">
            <a:extLst>
              <a:ext uri="{FF2B5EF4-FFF2-40B4-BE49-F238E27FC236}">
                <a16:creationId xmlns:a16="http://schemas.microsoft.com/office/drawing/2014/main" id="{0DCCCFE4-1746-D842-A778-CFF5511B83EF}"/>
              </a:ext>
            </a:extLst>
          </p:cNvPr>
          <p:cNvPicPr/>
          <p:nvPr/>
        </p:nvPicPr>
        <p:blipFill>
          <a:blip r:embed="rId4">
            <a:extLst>
              <a:ext uri="{28A0092B-C50C-407E-A947-70E740481C1C}">
                <a14:useLocalDpi xmlns:a14="http://schemas.microsoft.com/office/drawing/2010/main" val="0"/>
              </a:ext>
            </a:extLst>
          </a:blip>
          <a:stretch>
            <a:fillRect/>
          </a:stretch>
        </p:blipFill>
        <p:spPr>
          <a:xfrm>
            <a:off x="30558632" y="10558119"/>
            <a:ext cx="6947347" cy="4510660"/>
          </a:xfrm>
          <a:prstGeom prst="rect">
            <a:avLst/>
          </a:prstGeom>
        </p:spPr>
      </p:pic>
      <p:pic>
        <p:nvPicPr>
          <p:cNvPr id="24" name="Picture 23">
            <a:extLst>
              <a:ext uri="{FF2B5EF4-FFF2-40B4-BE49-F238E27FC236}">
                <a16:creationId xmlns:a16="http://schemas.microsoft.com/office/drawing/2014/main" id="{E1135801-A856-8446-9FD9-F4D3AFB60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4179" y="23906421"/>
            <a:ext cx="9899673" cy="7441893"/>
          </a:xfrm>
          <a:prstGeom prst="rect">
            <a:avLst/>
          </a:prstGeom>
        </p:spPr>
      </p:pic>
      <p:pic>
        <p:nvPicPr>
          <p:cNvPr id="3" name="Picture 2" descr="A picture containing tree, outdoor, grass, building&#10;&#10;Description automatically generated">
            <a:extLst>
              <a:ext uri="{FF2B5EF4-FFF2-40B4-BE49-F238E27FC236}">
                <a16:creationId xmlns:a16="http://schemas.microsoft.com/office/drawing/2014/main" id="{96EBF1D9-694A-194D-A4BA-3BCAB9259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912" y="15081873"/>
            <a:ext cx="5029200" cy="5029200"/>
          </a:xfrm>
          <a:prstGeom prst="rect">
            <a:avLst/>
          </a:prstGeom>
        </p:spPr>
      </p:pic>
      <p:pic>
        <p:nvPicPr>
          <p:cNvPr id="1026" name="Picture 2">
            <a:extLst>
              <a:ext uri="{FF2B5EF4-FFF2-40B4-BE49-F238E27FC236}">
                <a16:creationId xmlns:a16="http://schemas.microsoft.com/office/drawing/2014/main" id="{F68B1056-858F-A540-B355-A9C6D4DC40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2970" y="15081873"/>
            <a:ext cx="6824668" cy="5423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ewspaper, receipt&#10;&#10;Description automatically generated">
            <a:extLst>
              <a:ext uri="{FF2B5EF4-FFF2-40B4-BE49-F238E27FC236}">
                <a16:creationId xmlns:a16="http://schemas.microsoft.com/office/drawing/2014/main" id="{BB6D0B50-56CB-424A-9BA5-DB31160761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87870" y="9420951"/>
            <a:ext cx="3451526" cy="5581191"/>
          </a:xfrm>
          <a:prstGeom prst="rect">
            <a:avLst/>
          </a:prstGeom>
        </p:spPr>
      </p:pic>
      <p:pic>
        <p:nvPicPr>
          <p:cNvPr id="27" name="Picture 26">
            <a:extLst>
              <a:ext uri="{FF2B5EF4-FFF2-40B4-BE49-F238E27FC236}">
                <a16:creationId xmlns:a16="http://schemas.microsoft.com/office/drawing/2014/main" id="{B443874B-E1E8-C549-BAE7-AC39849C351C}"/>
              </a:ext>
            </a:extLst>
          </p:cNvPr>
          <p:cNvPicPr/>
          <p:nvPr/>
        </p:nvPicPr>
        <p:blipFill rotWithShape="1">
          <a:blip r:embed="rId9"/>
          <a:srcRect l="39946" t="11920" r="12536" b="5903"/>
          <a:stretch/>
        </p:blipFill>
        <p:spPr bwMode="auto">
          <a:xfrm rot="16200000">
            <a:off x="20518980" y="8038020"/>
            <a:ext cx="3238112" cy="8881776"/>
          </a:xfrm>
          <a:prstGeom prst="rect">
            <a:avLst/>
          </a:prstGeom>
          <a:ln>
            <a:noFill/>
          </a:ln>
          <a:extLst>
            <a:ext uri="{53640926-AAD7-44D8-BBD7-CCE9431645EC}">
              <a14:shadowObscured xmlns:a14="http://schemas.microsoft.com/office/drawing/2010/main"/>
            </a:ext>
          </a:extLst>
        </p:spPr>
      </p:pic>
      <p:sp>
        <p:nvSpPr>
          <p:cNvPr id="10" name="Text Placeholder 9">
            <a:extLst>
              <a:ext uri="{FF2B5EF4-FFF2-40B4-BE49-F238E27FC236}">
                <a16:creationId xmlns:a16="http://schemas.microsoft.com/office/drawing/2014/main" id="{E83C4390-9944-4B4B-810F-00A51D6981A4}"/>
              </a:ext>
            </a:extLst>
          </p:cNvPr>
          <p:cNvSpPr>
            <a:spLocks noGrp="1"/>
          </p:cNvSpPr>
          <p:nvPr>
            <p:ph type="body" sz="quarter" idx="31"/>
          </p:nvPr>
        </p:nvSpPr>
        <p:spPr/>
        <p:txBody>
          <a:bodyPr/>
          <a:lstStyle/>
          <a:p>
            <a:r>
              <a:rPr lang="en-US" dirty="0"/>
              <a:t>Historical Research</a:t>
            </a:r>
          </a:p>
        </p:txBody>
      </p:sp>
      <p:sp>
        <p:nvSpPr>
          <p:cNvPr id="38" name="Text Placeholder 17">
            <a:extLst>
              <a:ext uri="{FF2B5EF4-FFF2-40B4-BE49-F238E27FC236}">
                <a16:creationId xmlns:a16="http://schemas.microsoft.com/office/drawing/2014/main" id="{4026055B-D970-5047-9DFF-01C664913C6D}"/>
              </a:ext>
            </a:extLst>
          </p:cNvPr>
          <p:cNvSpPr txBox="1">
            <a:spLocks/>
          </p:cNvSpPr>
          <p:nvPr/>
        </p:nvSpPr>
        <p:spPr>
          <a:xfrm>
            <a:off x="1317721" y="20949441"/>
            <a:ext cx="12801600" cy="1219200"/>
          </a:xfrm>
          <a:prstGeom prst="round1Rect">
            <a:avLst/>
          </a:prstGeom>
          <a:solidFill>
            <a:schemeClr val="accent6"/>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dirty="0"/>
              <a:t>Key elements investigated</a:t>
            </a:r>
          </a:p>
        </p:txBody>
      </p:sp>
      <p:grpSp>
        <p:nvGrpSpPr>
          <p:cNvPr id="39" name="Group 38">
            <a:extLst>
              <a:ext uri="{FF2B5EF4-FFF2-40B4-BE49-F238E27FC236}">
                <a16:creationId xmlns:a16="http://schemas.microsoft.com/office/drawing/2014/main" id="{FC3144D8-51A4-5946-9CDA-69791D5BF59A}"/>
              </a:ext>
            </a:extLst>
          </p:cNvPr>
          <p:cNvGrpSpPr/>
          <p:nvPr/>
        </p:nvGrpSpPr>
        <p:grpSpPr>
          <a:xfrm>
            <a:off x="7379181" y="27385287"/>
            <a:ext cx="6140603" cy="4717341"/>
            <a:chOff x="36432876" y="11403323"/>
            <a:chExt cx="4974336" cy="3730752"/>
          </a:xfrm>
        </p:grpSpPr>
        <p:pic>
          <p:nvPicPr>
            <p:cNvPr id="40" name="Picture 39" descr="A picture containing building, indoor, wooden, platform&#10;&#10;Description automatically generated">
              <a:extLst>
                <a:ext uri="{FF2B5EF4-FFF2-40B4-BE49-F238E27FC236}">
                  <a16:creationId xmlns:a16="http://schemas.microsoft.com/office/drawing/2014/main" id="{E6E53B73-5BF7-B544-BB23-C242EE9B6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32876" y="11403323"/>
              <a:ext cx="4974336" cy="3730752"/>
            </a:xfrm>
            <a:prstGeom prst="rect">
              <a:avLst/>
            </a:prstGeom>
          </p:spPr>
        </p:pic>
        <p:sp>
          <p:nvSpPr>
            <p:cNvPr id="41" name="TextBox 40">
              <a:extLst>
                <a:ext uri="{FF2B5EF4-FFF2-40B4-BE49-F238E27FC236}">
                  <a16:creationId xmlns:a16="http://schemas.microsoft.com/office/drawing/2014/main" id="{32D7ABF6-60D9-914D-99C0-A1DE472DD777}"/>
                </a:ext>
              </a:extLst>
            </p:cNvPr>
            <p:cNvSpPr txBox="1"/>
            <p:nvPr/>
          </p:nvSpPr>
          <p:spPr>
            <a:xfrm>
              <a:off x="37727613" y="14470392"/>
              <a:ext cx="2384857" cy="630942"/>
            </a:xfrm>
            <a:prstGeom prst="rect">
              <a:avLst/>
            </a:prstGeom>
            <a:noFill/>
          </p:spPr>
          <p:txBody>
            <a:bodyPr wrap="square" rtlCol="0">
              <a:spAutoFit/>
            </a:bodyPr>
            <a:lstStyle/>
            <a:p>
              <a:r>
                <a:rPr lang="en-US" sz="3500" dirty="0">
                  <a:highlight>
                    <a:srgbClr val="C0C0C0"/>
                  </a:highlight>
                </a:rPr>
                <a:t>Attic Area 3</a:t>
              </a:r>
            </a:p>
          </p:txBody>
        </p:sp>
      </p:grpSp>
      <p:grpSp>
        <p:nvGrpSpPr>
          <p:cNvPr id="42" name="Group 41">
            <a:extLst>
              <a:ext uri="{FF2B5EF4-FFF2-40B4-BE49-F238E27FC236}">
                <a16:creationId xmlns:a16="http://schemas.microsoft.com/office/drawing/2014/main" id="{AE5B1031-42F5-0A4A-9176-804316A8C837}"/>
              </a:ext>
            </a:extLst>
          </p:cNvPr>
          <p:cNvGrpSpPr/>
          <p:nvPr/>
        </p:nvGrpSpPr>
        <p:grpSpPr>
          <a:xfrm>
            <a:off x="1169912" y="27783278"/>
            <a:ext cx="5725624" cy="4334580"/>
            <a:chOff x="30500981" y="11508947"/>
            <a:chExt cx="4576064" cy="3430016"/>
          </a:xfrm>
        </p:grpSpPr>
        <p:pic>
          <p:nvPicPr>
            <p:cNvPr id="43" name="Picture 42" descr="A picture containing indoor, building, table, sitting&#10;&#10;Description automatically generated">
              <a:extLst>
                <a:ext uri="{FF2B5EF4-FFF2-40B4-BE49-F238E27FC236}">
                  <a16:creationId xmlns:a16="http://schemas.microsoft.com/office/drawing/2014/main" id="{65AE6F3E-A0B5-8246-BF9C-228E57D2EC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00981" y="11508947"/>
              <a:ext cx="4576064" cy="3430016"/>
            </a:xfrm>
            <a:prstGeom prst="rect">
              <a:avLst/>
            </a:prstGeom>
          </p:spPr>
        </p:pic>
        <p:sp>
          <p:nvSpPr>
            <p:cNvPr id="44" name="TextBox 43">
              <a:extLst>
                <a:ext uri="{FF2B5EF4-FFF2-40B4-BE49-F238E27FC236}">
                  <a16:creationId xmlns:a16="http://schemas.microsoft.com/office/drawing/2014/main" id="{5AA2143B-EFCE-EE47-B3E7-35E41011E4C2}"/>
                </a:ext>
              </a:extLst>
            </p:cNvPr>
            <p:cNvSpPr txBox="1"/>
            <p:nvPr/>
          </p:nvSpPr>
          <p:spPr>
            <a:xfrm>
              <a:off x="31079649" y="14272182"/>
              <a:ext cx="3443679" cy="630942"/>
            </a:xfrm>
            <a:prstGeom prst="rect">
              <a:avLst/>
            </a:prstGeom>
            <a:noFill/>
          </p:spPr>
          <p:txBody>
            <a:bodyPr wrap="square" rtlCol="0">
              <a:spAutoFit/>
            </a:bodyPr>
            <a:lstStyle/>
            <a:p>
              <a:r>
                <a:rPr lang="en-US" sz="3500" dirty="0">
                  <a:highlight>
                    <a:srgbClr val="C0C0C0"/>
                  </a:highlight>
                </a:rPr>
                <a:t>Attic Timber Truss</a:t>
              </a:r>
            </a:p>
          </p:txBody>
        </p:sp>
      </p:grpSp>
      <p:grpSp>
        <p:nvGrpSpPr>
          <p:cNvPr id="46" name="Group 45">
            <a:extLst>
              <a:ext uri="{FF2B5EF4-FFF2-40B4-BE49-F238E27FC236}">
                <a16:creationId xmlns:a16="http://schemas.microsoft.com/office/drawing/2014/main" id="{1547490F-ECD5-DF4A-9F0A-D456146CFE73}"/>
              </a:ext>
            </a:extLst>
          </p:cNvPr>
          <p:cNvGrpSpPr/>
          <p:nvPr/>
        </p:nvGrpSpPr>
        <p:grpSpPr>
          <a:xfrm>
            <a:off x="7379181" y="22557110"/>
            <a:ext cx="6140603" cy="4437833"/>
            <a:chOff x="36432876" y="7356984"/>
            <a:chExt cx="4984496" cy="3565144"/>
          </a:xfrm>
        </p:grpSpPr>
        <p:pic>
          <p:nvPicPr>
            <p:cNvPr id="47" name="Picture 46" descr="A picture containing wall, indoor, ceiling&#10;&#10;Description automatically generated">
              <a:extLst>
                <a:ext uri="{FF2B5EF4-FFF2-40B4-BE49-F238E27FC236}">
                  <a16:creationId xmlns:a16="http://schemas.microsoft.com/office/drawing/2014/main" id="{FA5D2612-02B1-2C4C-BFF1-B1D5D66C66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432876" y="7356984"/>
              <a:ext cx="4984496" cy="3565144"/>
            </a:xfrm>
            <a:prstGeom prst="rect">
              <a:avLst/>
            </a:prstGeom>
          </p:spPr>
        </p:pic>
        <p:sp>
          <p:nvSpPr>
            <p:cNvPr id="48" name="TextBox 47">
              <a:extLst>
                <a:ext uri="{FF2B5EF4-FFF2-40B4-BE49-F238E27FC236}">
                  <a16:creationId xmlns:a16="http://schemas.microsoft.com/office/drawing/2014/main" id="{A045D466-9344-A44B-84E8-43E7BB6E56F0}"/>
                </a:ext>
              </a:extLst>
            </p:cNvPr>
            <p:cNvSpPr txBox="1"/>
            <p:nvPr/>
          </p:nvSpPr>
          <p:spPr>
            <a:xfrm>
              <a:off x="37919038" y="10248586"/>
              <a:ext cx="2002009" cy="630942"/>
            </a:xfrm>
            <a:prstGeom prst="rect">
              <a:avLst/>
            </a:prstGeom>
            <a:noFill/>
          </p:spPr>
          <p:txBody>
            <a:bodyPr wrap="square" rtlCol="0">
              <a:spAutoFit/>
            </a:bodyPr>
            <a:lstStyle/>
            <a:p>
              <a:r>
                <a:rPr lang="en-US" sz="3500" dirty="0">
                  <a:highlight>
                    <a:srgbClr val="C0C0C0"/>
                  </a:highlight>
                </a:rPr>
                <a:t>Brick Arch</a:t>
              </a:r>
            </a:p>
          </p:txBody>
        </p:sp>
      </p:grpSp>
      <p:grpSp>
        <p:nvGrpSpPr>
          <p:cNvPr id="49" name="Group 48">
            <a:extLst>
              <a:ext uri="{FF2B5EF4-FFF2-40B4-BE49-F238E27FC236}">
                <a16:creationId xmlns:a16="http://schemas.microsoft.com/office/drawing/2014/main" id="{79AC1050-1C7B-FF43-A533-A0F32C45095E}"/>
              </a:ext>
            </a:extLst>
          </p:cNvPr>
          <p:cNvGrpSpPr/>
          <p:nvPr/>
        </p:nvGrpSpPr>
        <p:grpSpPr>
          <a:xfrm>
            <a:off x="1633122" y="22761040"/>
            <a:ext cx="4830421" cy="4512144"/>
            <a:chOff x="30804659" y="7115174"/>
            <a:chExt cx="3968709" cy="3949541"/>
          </a:xfrm>
        </p:grpSpPr>
        <p:pic>
          <p:nvPicPr>
            <p:cNvPr id="50" name="Picture 49" descr="A picture containing indoor, person, person, holding&#10;&#10;Description automatically generated">
              <a:extLst>
                <a:ext uri="{FF2B5EF4-FFF2-40B4-BE49-F238E27FC236}">
                  <a16:creationId xmlns:a16="http://schemas.microsoft.com/office/drawing/2014/main" id="{2CECC558-0843-C743-95B2-71E536600ABD}"/>
                </a:ext>
              </a:extLst>
            </p:cNvPr>
            <p:cNvPicPr>
              <a:picLocks noChangeAspect="1"/>
            </p:cNvPicPr>
            <p:nvPr/>
          </p:nvPicPr>
          <p:blipFill rotWithShape="1">
            <a:blip r:embed="rId13">
              <a:extLst>
                <a:ext uri="{28A0092B-C50C-407E-A947-70E740481C1C}">
                  <a14:useLocalDpi xmlns:a14="http://schemas.microsoft.com/office/drawing/2010/main" val="0"/>
                </a:ext>
              </a:extLst>
            </a:blip>
            <a:srcRect l="28076" t="406" r="-757" b="2158"/>
            <a:stretch/>
          </p:blipFill>
          <p:spPr>
            <a:xfrm rot="16200000">
              <a:off x="30814243" y="7105590"/>
              <a:ext cx="3949541" cy="3968709"/>
            </a:xfrm>
            <a:prstGeom prst="rect">
              <a:avLst/>
            </a:prstGeom>
          </p:spPr>
        </p:pic>
        <p:sp>
          <p:nvSpPr>
            <p:cNvPr id="51" name="TextBox 50">
              <a:extLst>
                <a:ext uri="{FF2B5EF4-FFF2-40B4-BE49-F238E27FC236}">
                  <a16:creationId xmlns:a16="http://schemas.microsoft.com/office/drawing/2014/main" id="{CC938CFB-0FD2-7140-A06A-5669497006FF}"/>
                </a:ext>
              </a:extLst>
            </p:cNvPr>
            <p:cNvSpPr txBox="1"/>
            <p:nvPr/>
          </p:nvSpPr>
          <p:spPr>
            <a:xfrm>
              <a:off x="31302398" y="10340418"/>
              <a:ext cx="2998182" cy="630942"/>
            </a:xfrm>
            <a:prstGeom prst="rect">
              <a:avLst/>
            </a:prstGeom>
            <a:noFill/>
          </p:spPr>
          <p:txBody>
            <a:bodyPr wrap="square" rtlCol="0">
              <a:spAutoFit/>
            </a:bodyPr>
            <a:lstStyle/>
            <a:p>
              <a:r>
                <a:rPr lang="en-US" sz="3500" dirty="0">
                  <a:highlight>
                    <a:srgbClr val="C0C0C0"/>
                  </a:highlight>
                </a:rPr>
                <a:t>Bent Rod Truss</a:t>
              </a:r>
            </a:p>
          </p:txBody>
        </p:sp>
      </p:grpSp>
      <p:pic>
        <p:nvPicPr>
          <p:cNvPr id="16" name="Picture 15" descr="Table&#10;&#10;Description automatically generated">
            <a:extLst>
              <a:ext uri="{FF2B5EF4-FFF2-40B4-BE49-F238E27FC236}">
                <a16:creationId xmlns:a16="http://schemas.microsoft.com/office/drawing/2014/main" id="{8DF54808-D0E5-8B45-AC04-50AF1F8EAE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990319" y="23333535"/>
            <a:ext cx="16289647" cy="8894556"/>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B416E278C1D1408A7D2AD9C1AE7D08" ma:contentTypeVersion="8" ma:contentTypeDescription="Create a new document." ma:contentTypeScope="" ma:versionID="efc5e2f39451a25823cace152e87aaec">
  <xsd:schema xmlns:xsd="http://www.w3.org/2001/XMLSchema" xmlns:xs="http://www.w3.org/2001/XMLSchema" xmlns:p="http://schemas.microsoft.com/office/2006/metadata/properties" xmlns:ns2="e63e97ed-a1c2-4893-adbc-bc4bdbbc3898" targetNamespace="http://schemas.microsoft.com/office/2006/metadata/properties" ma:root="true" ma:fieldsID="eda479ae825e8879b9693a0628e59e96" ns2:_="">
    <xsd:import namespace="e63e97ed-a1c2-4893-adbc-bc4bdbbc38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e97ed-a1c2-4893-adbc-bc4bdbbc3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CDBAB8-7009-444D-918B-0EF6B7B78633}">
  <ds:schemaRefs>
    <ds:schemaRef ds:uri="http://schemas.microsoft.com/sharepoint/v3/contenttype/forms"/>
  </ds:schemaRefs>
</ds:datastoreItem>
</file>

<file path=customXml/itemProps2.xml><?xml version="1.0" encoding="utf-8"?>
<ds:datastoreItem xmlns:ds="http://schemas.openxmlformats.org/officeDocument/2006/customXml" ds:itemID="{1B3D9AF2-D5A7-4FDE-800B-AD4EA963C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e97ed-a1c2-4893-adbc-bc4bdbbc3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0A2FBD-E02C-4AC5-BD35-F6BA48159803}">
  <ds:schemaRefs>
    <ds:schemaRef ds:uri="http://www.w3.org/XML/1998/namespace"/>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e63e97ed-a1c2-4893-adbc-bc4bdbbc3898"/>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308</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Medical Poster</vt:lpstr>
      <vt:lpstr>Harvard Museum of Comparative Zoology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Museum of Comparative Zoology</dc:title>
  <dc:creator/>
  <cp:lastModifiedBy/>
  <cp:revision>9</cp:revision>
  <dcterms:created xsi:type="dcterms:W3CDTF">2015-04-29T17:08:18Z</dcterms:created>
  <dcterms:modified xsi:type="dcterms:W3CDTF">2021-04-25T22:43:10Z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y fmtid="{D5CDD505-2E9C-101B-9397-08002B2CF9AE}" pid="3" name="ContentTypeId">
    <vt:lpwstr>0x01010029B416E278C1D1408A7D2AD9C1AE7D08</vt:lpwstr>
  </property>
</Properties>
</file>