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9216" userDrawn="1">
          <p15:clr>
            <a:srgbClr val="A4A3A4"/>
          </p15:clr>
        </p15:guide>
        <p15:guide id="2" pos="18432" userDrawn="1">
          <p15:clr>
            <a:srgbClr val="A4A3A4"/>
          </p15:clr>
        </p15:guide>
        <p15:guide id="3" orient="horz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/>
    <p:restoredTop sz="94404"/>
  </p:normalViewPr>
  <p:slideViewPr>
    <p:cSldViewPr snapToGrid="0" snapToObjects="1" showGuides="1">
      <p:cViewPr>
        <p:scale>
          <a:sx n="24" d="100"/>
          <a:sy n="24" d="100"/>
        </p:scale>
        <p:origin x="1248" y="112"/>
      </p:cViewPr>
      <p:guideLst>
        <p:guide pos="9216"/>
        <p:guide pos="18432"/>
        <p:guide orient="horz"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svg"/><Relationship Id="rId5" Type="http://schemas.openxmlformats.org/officeDocument/2006/relationships/image" Target="../media/image13.png"/><Relationship Id="rId6" Type="http://schemas.openxmlformats.org/officeDocument/2006/relationships/image" Target="../media/image16.svg"/><Relationship Id="rId7" Type="http://schemas.openxmlformats.org/officeDocument/2006/relationships/image" Target="../media/image14.png"/><Relationship Id="rId8" Type="http://schemas.openxmlformats.org/officeDocument/2006/relationships/image" Target="../media/image18.svg"/><Relationship Id="rId9" Type="http://schemas.openxmlformats.org/officeDocument/2006/relationships/image" Target="../media/image15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Relationship Id="rId2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svg"/><Relationship Id="rId5" Type="http://schemas.openxmlformats.org/officeDocument/2006/relationships/image" Target="../media/image13.png"/><Relationship Id="rId6" Type="http://schemas.openxmlformats.org/officeDocument/2006/relationships/image" Target="../media/image16.svg"/><Relationship Id="rId7" Type="http://schemas.openxmlformats.org/officeDocument/2006/relationships/image" Target="../media/image14.png"/><Relationship Id="rId8" Type="http://schemas.openxmlformats.org/officeDocument/2006/relationships/image" Target="../media/image18.svg"/><Relationship Id="rId9" Type="http://schemas.openxmlformats.org/officeDocument/2006/relationships/image" Target="../media/image15.png"/><Relationship Id="rId10" Type="http://schemas.openxmlformats.org/officeDocument/2006/relationships/image" Target="../media/image20.svg"/><Relationship Id="rId1" Type="http://schemas.openxmlformats.org/officeDocument/2006/relationships/image" Target="../media/image11.png"/><Relationship Id="rId2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8CD252-4F6B-4AAA-8ABA-635F049C9A7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BF3B72D-E0FA-407A-9A3F-138AB0A5949C}">
      <dgm:prSet/>
      <dgm:spPr/>
      <dgm:t>
        <a:bodyPr/>
        <a:lstStyle/>
        <a:p>
          <a:r>
            <a:rPr lang="en-US" dirty="0"/>
            <a:t>Availability as a liquid treatment</a:t>
          </a:r>
        </a:p>
      </dgm:t>
    </dgm:pt>
    <dgm:pt modelId="{44EFEBB6-0D3A-49B4-8581-3BBCE35E3546}" type="parTrans" cxnId="{E8919167-F108-4458-BBEC-F43D10635F4D}">
      <dgm:prSet/>
      <dgm:spPr/>
      <dgm:t>
        <a:bodyPr/>
        <a:lstStyle/>
        <a:p>
          <a:endParaRPr lang="en-US"/>
        </a:p>
      </dgm:t>
    </dgm:pt>
    <dgm:pt modelId="{AF5FC48B-6FD6-4281-A79C-9043250A1A0E}" type="sibTrans" cxnId="{E8919167-F108-4458-BBEC-F43D10635F4D}">
      <dgm:prSet/>
      <dgm:spPr/>
      <dgm:t>
        <a:bodyPr/>
        <a:lstStyle/>
        <a:p>
          <a:endParaRPr lang="en-US"/>
        </a:p>
      </dgm:t>
    </dgm:pt>
    <dgm:pt modelId="{CB0BBB40-25C7-43E6-8060-6ADE9D7BEA9D}">
      <dgm:prSet/>
      <dgm:spPr/>
      <dgm:t>
        <a:bodyPr/>
        <a:lstStyle/>
        <a:p>
          <a:r>
            <a:rPr lang="en-US"/>
            <a:t>Must be effective and remove H</a:t>
          </a:r>
          <a:r>
            <a:rPr lang="en-US" baseline="-25000"/>
            <a:t>2</a:t>
          </a:r>
          <a:r>
            <a:rPr lang="en-US"/>
            <a:t>S to below 0.5 mg/L</a:t>
          </a:r>
        </a:p>
      </dgm:t>
    </dgm:pt>
    <dgm:pt modelId="{D0B2A7FB-C3D7-4336-9B18-B57FAC850223}" type="parTrans" cxnId="{4EC32EC7-5631-44F6-BE76-59BF9D6C80F1}">
      <dgm:prSet/>
      <dgm:spPr/>
      <dgm:t>
        <a:bodyPr/>
        <a:lstStyle/>
        <a:p>
          <a:endParaRPr lang="en-US"/>
        </a:p>
      </dgm:t>
    </dgm:pt>
    <dgm:pt modelId="{9F06C3CF-2428-438A-8E8C-B1B443A11C1F}" type="sibTrans" cxnId="{4EC32EC7-5631-44F6-BE76-59BF9D6C80F1}">
      <dgm:prSet/>
      <dgm:spPr/>
      <dgm:t>
        <a:bodyPr/>
        <a:lstStyle/>
        <a:p>
          <a:endParaRPr lang="en-US"/>
        </a:p>
      </dgm:t>
    </dgm:pt>
    <dgm:pt modelId="{E5901FA2-F684-48D9-AD8F-FC3E5701C3FA}">
      <dgm:prSet/>
      <dgm:spPr/>
      <dgm:t>
        <a:bodyPr/>
        <a:lstStyle/>
        <a:p>
          <a:r>
            <a:rPr lang="en-US"/>
            <a:t>Minimal operation and maintenance</a:t>
          </a:r>
        </a:p>
      </dgm:t>
    </dgm:pt>
    <dgm:pt modelId="{7D1EC7A6-4952-4091-9A47-520F35CA44DE}" type="parTrans" cxnId="{2B2A424C-09DB-40DE-A2D1-BB3E93A1E872}">
      <dgm:prSet/>
      <dgm:spPr/>
      <dgm:t>
        <a:bodyPr/>
        <a:lstStyle/>
        <a:p>
          <a:endParaRPr lang="en-US"/>
        </a:p>
      </dgm:t>
    </dgm:pt>
    <dgm:pt modelId="{F619A8A7-92A7-4509-B52C-73741B6D5BAF}" type="sibTrans" cxnId="{2B2A424C-09DB-40DE-A2D1-BB3E93A1E872}">
      <dgm:prSet/>
      <dgm:spPr/>
      <dgm:t>
        <a:bodyPr/>
        <a:lstStyle/>
        <a:p>
          <a:endParaRPr lang="en-US"/>
        </a:p>
      </dgm:t>
    </dgm:pt>
    <dgm:pt modelId="{27B2A237-6602-4F3E-8DA4-7430AC1637D6}">
      <dgm:prSet/>
      <dgm:spPr/>
      <dgm:t>
        <a:bodyPr/>
        <a:lstStyle/>
        <a:p>
          <a:r>
            <a:rPr lang="en-US" dirty="0"/>
            <a:t>Needs to be cost efficient</a:t>
          </a:r>
        </a:p>
      </dgm:t>
    </dgm:pt>
    <dgm:pt modelId="{D38F8354-F8A5-4BBE-BA38-D6B58523BBE5}" type="parTrans" cxnId="{64EA9B99-9B58-4E8A-9BEE-7F28FADCC81C}">
      <dgm:prSet/>
      <dgm:spPr/>
      <dgm:t>
        <a:bodyPr/>
        <a:lstStyle/>
        <a:p>
          <a:endParaRPr lang="en-US"/>
        </a:p>
      </dgm:t>
    </dgm:pt>
    <dgm:pt modelId="{6D3D2F01-8028-4C67-AC97-9335EF596228}" type="sibTrans" cxnId="{64EA9B99-9B58-4E8A-9BEE-7F28FADCC81C}">
      <dgm:prSet/>
      <dgm:spPr/>
      <dgm:t>
        <a:bodyPr/>
        <a:lstStyle/>
        <a:p>
          <a:endParaRPr lang="en-US"/>
        </a:p>
      </dgm:t>
    </dgm:pt>
    <dgm:pt modelId="{11C7D67F-7F9A-4299-946A-0F968CD9F85F}">
      <dgm:prSet/>
      <dgm:spPr/>
      <dgm:t>
        <a:bodyPr/>
        <a:lstStyle/>
        <a:p>
          <a:r>
            <a:rPr lang="en-US"/>
            <a:t>Prefer the treatment not be hazardous and easy to contain in case of spill</a:t>
          </a:r>
        </a:p>
      </dgm:t>
    </dgm:pt>
    <dgm:pt modelId="{03659F14-F0E5-47DF-8580-587DEC97DA65}" type="parTrans" cxnId="{0FE4359D-8AAE-4FC9-9347-02429C8CEF57}">
      <dgm:prSet/>
      <dgm:spPr/>
      <dgm:t>
        <a:bodyPr/>
        <a:lstStyle/>
        <a:p>
          <a:endParaRPr lang="en-US"/>
        </a:p>
      </dgm:t>
    </dgm:pt>
    <dgm:pt modelId="{1DBE9859-FCC8-44A2-B410-20FA57E10E5A}" type="sibTrans" cxnId="{0FE4359D-8AAE-4FC9-9347-02429C8CEF57}">
      <dgm:prSet/>
      <dgm:spPr/>
      <dgm:t>
        <a:bodyPr/>
        <a:lstStyle/>
        <a:p>
          <a:endParaRPr lang="en-US"/>
        </a:p>
      </dgm:t>
    </dgm:pt>
    <dgm:pt modelId="{C0BFC090-3F97-48FE-940D-A4365790FE4C}" type="pres">
      <dgm:prSet presAssocID="{F98CD252-4F6B-4AAA-8ABA-635F049C9A79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E5EDE3-72FE-43F7-96A2-6E4901FD72D7}" type="pres">
      <dgm:prSet presAssocID="{4BF3B72D-E0FA-407A-9A3F-138AB0A5949C}" presName="compNode" presStyleCnt="0"/>
      <dgm:spPr/>
    </dgm:pt>
    <dgm:pt modelId="{44698C41-FF9B-4A9F-813C-901B728D500D}" type="pres">
      <dgm:prSet presAssocID="{4BF3B72D-E0FA-407A-9A3F-138AB0A5949C}" presName="bgRect" presStyleLbl="bgShp" presStyleIdx="0" presStyleCnt="5"/>
      <dgm:spPr/>
    </dgm:pt>
    <dgm:pt modelId="{D5C957D4-1134-406F-8A61-F9344A4F96DC}" type="pres">
      <dgm:prSet presAssocID="{4BF3B72D-E0FA-407A-9A3F-138AB0A5949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3928BC0C-7A1A-4408-92AC-1B1F08D12DD4}" type="pres">
      <dgm:prSet presAssocID="{4BF3B72D-E0FA-407A-9A3F-138AB0A5949C}" presName="spaceRect" presStyleCnt="0"/>
      <dgm:spPr/>
    </dgm:pt>
    <dgm:pt modelId="{199C7F3E-6478-4196-83CC-205D317EF98C}" type="pres">
      <dgm:prSet presAssocID="{4BF3B72D-E0FA-407A-9A3F-138AB0A5949C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6CCB22D-C385-4EDF-8AA5-0D31E6FEBDBA}" type="pres">
      <dgm:prSet presAssocID="{AF5FC48B-6FD6-4281-A79C-9043250A1A0E}" presName="sibTrans" presStyleCnt="0"/>
      <dgm:spPr/>
    </dgm:pt>
    <dgm:pt modelId="{6635E9E6-B64E-4EFF-85B2-A34B3783BBF9}" type="pres">
      <dgm:prSet presAssocID="{CB0BBB40-25C7-43E6-8060-6ADE9D7BEA9D}" presName="compNode" presStyleCnt="0"/>
      <dgm:spPr/>
    </dgm:pt>
    <dgm:pt modelId="{A602567E-3EFA-4213-97D0-891E018B9AF6}" type="pres">
      <dgm:prSet presAssocID="{CB0BBB40-25C7-43E6-8060-6ADE9D7BEA9D}" presName="bgRect" presStyleLbl="bgShp" presStyleIdx="1" presStyleCnt="5"/>
      <dgm:spPr/>
    </dgm:pt>
    <dgm:pt modelId="{41E254EA-FA6C-4872-A955-B55BACD69BEE}" type="pres">
      <dgm:prSet presAssocID="{CB0BBB40-25C7-43E6-8060-6ADE9D7BEA9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DC8C3A93-6A8C-4308-9E64-5075C9EEDF19}" type="pres">
      <dgm:prSet presAssocID="{CB0BBB40-25C7-43E6-8060-6ADE9D7BEA9D}" presName="spaceRect" presStyleCnt="0"/>
      <dgm:spPr/>
    </dgm:pt>
    <dgm:pt modelId="{5CD5A571-A6F6-4886-B068-227D7A682ABC}" type="pres">
      <dgm:prSet presAssocID="{CB0BBB40-25C7-43E6-8060-6ADE9D7BEA9D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FCA6085-4329-4A78-B24E-B9BD718AF88A}" type="pres">
      <dgm:prSet presAssocID="{9F06C3CF-2428-438A-8E8C-B1B443A11C1F}" presName="sibTrans" presStyleCnt="0"/>
      <dgm:spPr/>
    </dgm:pt>
    <dgm:pt modelId="{9830C3BD-B520-430F-BABA-00710C1C4494}" type="pres">
      <dgm:prSet presAssocID="{E5901FA2-F684-48D9-AD8F-FC3E5701C3FA}" presName="compNode" presStyleCnt="0"/>
      <dgm:spPr/>
    </dgm:pt>
    <dgm:pt modelId="{7B61F4AA-A8A4-478A-8A03-B2E26E5036A8}" type="pres">
      <dgm:prSet presAssocID="{E5901FA2-F684-48D9-AD8F-FC3E5701C3FA}" presName="bgRect" presStyleLbl="bgShp" presStyleIdx="2" presStyleCnt="5"/>
      <dgm:spPr/>
    </dgm:pt>
    <dgm:pt modelId="{D7B7FAA4-4620-4121-ADD0-CE0AF2D21C25}" type="pres">
      <dgm:prSet presAssocID="{E5901FA2-F684-48D9-AD8F-FC3E5701C3F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1909A6B3-8044-4675-BD92-A7A9906BE4BF}" type="pres">
      <dgm:prSet presAssocID="{E5901FA2-F684-48D9-AD8F-FC3E5701C3FA}" presName="spaceRect" presStyleCnt="0"/>
      <dgm:spPr/>
    </dgm:pt>
    <dgm:pt modelId="{3B3BAEBC-E937-45A6-82C4-F0E45630985F}" type="pres">
      <dgm:prSet presAssocID="{E5901FA2-F684-48D9-AD8F-FC3E5701C3FA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D04B9CD-94BD-4761-B53D-164BEF6BA653}" type="pres">
      <dgm:prSet presAssocID="{F619A8A7-92A7-4509-B52C-73741B6D5BAF}" presName="sibTrans" presStyleCnt="0"/>
      <dgm:spPr/>
    </dgm:pt>
    <dgm:pt modelId="{DA364C24-498A-4D8E-B4ED-13488799DCD1}" type="pres">
      <dgm:prSet presAssocID="{27B2A237-6602-4F3E-8DA4-7430AC1637D6}" presName="compNode" presStyleCnt="0"/>
      <dgm:spPr/>
    </dgm:pt>
    <dgm:pt modelId="{054ECF97-3AD9-446B-BCD8-AC8DE512650B}" type="pres">
      <dgm:prSet presAssocID="{27B2A237-6602-4F3E-8DA4-7430AC1637D6}" presName="bgRect" presStyleLbl="bgShp" presStyleIdx="3" presStyleCnt="5"/>
      <dgm:spPr/>
    </dgm:pt>
    <dgm:pt modelId="{67976772-7099-48F7-ABDD-8A0A2D5C83D0}" type="pres">
      <dgm:prSet presAssocID="{27B2A237-6602-4F3E-8DA4-7430AC163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7B254416-E02B-4DC4-96FD-367CC2BE1F24}" type="pres">
      <dgm:prSet presAssocID="{27B2A237-6602-4F3E-8DA4-7430AC1637D6}" presName="spaceRect" presStyleCnt="0"/>
      <dgm:spPr/>
    </dgm:pt>
    <dgm:pt modelId="{43FEE3EA-5658-425D-B1F3-CB4FCB23F688}" type="pres">
      <dgm:prSet presAssocID="{27B2A237-6602-4F3E-8DA4-7430AC1637D6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6B4842F-2DE1-4C79-BB35-8845416E0257}" type="pres">
      <dgm:prSet presAssocID="{6D3D2F01-8028-4C67-AC97-9335EF596228}" presName="sibTrans" presStyleCnt="0"/>
      <dgm:spPr/>
    </dgm:pt>
    <dgm:pt modelId="{BBD4E2CA-8DD0-43B7-888B-D20C100FA069}" type="pres">
      <dgm:prSet presAssocID="{11C7D67F-7F9A-4299-946A-0F968CD9F85F}" presName="compNode" presStyleCnt="0"/>
      <dgm:spPr/>
    </dgm:pt>
    <dgm:pt modelId="{F38A93AA-B904-4F2D-AEA0-0970546FE8C5}" type="pres">
      <dgm:prSet presAssocID="{11C7D67F-7F9A-4299-946A-0F968CD9F85F}" presName="bgRect" presStyleLbl="bgShp" presStyleIdx="4" presStyleCnt="5"/>
      <dgm:spPr/>
    </dgm:pt>
    <dgm:pt modelId="{3AC62372-C7A5-4FC2-AD53-E1F3C182335F}" type="pres">
      <dgm:prSet presAssocID="{11C7D67F-7F9A-4299-946A-0F968CD9F85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3BE819D0-CE40-4381-8093-CDF4E1059762}" type="pres">
      <dgm:prSet presAssocID="{11C7D67F-7F9A-4299-946A-0F968CD9F85F}" presName="spaceRect" presStyleCnt="0"/>
      <dgm:spPr/>
    </dgm:pt>
    <dgm:pt modelId="{DEC67410-B391-448C-B55D-B1AD31E021E9}" type="pres">
      <dgm:prSet presAssocID="{11C7D67F-7F9A-4299-946A-0F968CD9F85F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4534244-B250-4C09-AB7D-D4A235DF2C3B}" type="presOf" srcId="{27B2A237-6602-4F3E-8DA4-7430AC1637D6}" destId="{43FEE3EA-5658-425D-B1F3-CB4FCB23F688}" srcOrd="0" destOrd="0" presId="urn:microsoft.com/office/officeart/2018/2/layout/IconVerticalSolidList"/>
    <dgm:cxn modelId="{0FE4359D-8AAE-4FC9-9347-02429C8CEF57}" srcId="{F98CD252-4F6B-4AAA-8ABA-635F049C9A79}" destId="{11C7D67F-7F9A-4299-946A-0F968CD9F85F}" srcOrd="4" destOrd="0" parTransId="{03659F14-F0E5-47DF-8580-587DEC97DA65}" sibTransId="{1DBE9859-FCC8-44A2-B410-20FA57E10E5A}"/>
    <dgm:cxn modelId="{FA30B48A-1399-498E-B23C-865D7F3B1FEB}" type="presOf" srcId="{4BF3B72D-E0FA-407A-9A3F-138AB0A5949C}" destId="{199C7F3E-6478-4196-83CC-205D317EF98C}" srcOrd="0" destOrd="0" presId="urn:microsoft.com/office/officeart/2018/2/layout/IconVerticalSolidList"/>
    <dgm:cxn modelId="{ADB8FE27-8A73-4420-86CD-B4BA929E8B70}" type="presOf" srcId="{E5901FA2-F684-48D9-AD8F-FC3E5701C3FA}" destId="{3B3BAEBC-E937-45A6-82C4-F0E45630985F}" srcOrd="0" destOrd="0" presId="urn:microsoft.com/office/officeart/2018/2/layout/IconVerticalSolidList"/>
    <dgm:cxn modelId="{64EA9B99-9B58-4E8A-9BEE-7F28FADCC81C}" srcId="{F98CD252-4F6B-4AAA-8ABA-635F049C9A79}" destId="{27B2A237-6602-4F3E-8DA4-7430AC1637D6}" srcOrd="3" destOrd="0" parTransId="{D38F8354-F8A5-4BBE-BA38-D6B58523BBE5}" sibTransId="{6D3D2F01-8028-4C67-AC97-9335EF596228}"/>
    <dgm:cxn modelId="{4EC32EC7-5631-44F6-BE76-59BF9D6C80F1}" srcId="{F98CD252-4F6B-4AAA-8ABA-635F049C9A79}" destId="{CB0BBB40-25C7-43E6-8060-6ADE9D7BEA9D}" srcOrd="1" destOrd="0" parTransId="{D0B2A7FB-C3D7-4336-9B18-B57FAC850223}" sibTransId="{9F06C3CF-2428-438A-8E8C-B1B443A11C1F}"/>
    <dgm:cxn modelId="{20B1EC52-96EC-4A79-A24C-2E6D3995A9A1}" type="presOf" srcId="{F98CD252-4F6B-4AAA-8ABA-635F049C9A79}" destId="{C0BFC090-3F97-48FE-940D-A4365790FE4C}" srcOrd="0" destOrd="0" presId="urn:microsoft.com/office/officeart/2018/2/layout/IconVerticalSolidList"/>
    <dgm:cxn modelId="{E8919167-F108-4458-BBEC-F43D10635F4D}" srcId="{F98CD252-4F6B-4AAA-8ABA-635F049C9A79}" destId="{4BF3B72D-E0FA-407A-9A3F-138AB0A5949C}" srcOrd="0" destOrd="0" parTransId="{44EFEBB6-0D3A-49B4-8581-3BBCE35E3546}" sibTransId="{AF5FC48B-6FD6-4281-A79C-9043250A1A0E}"/>
    <dgm:cxn modelId="{2B2A424C-09DB-40DE-A2D1-BB3E93A1E872}" srcId="{F98CD252-4F6B-4AAA-8ABA-635F049C9A79}" destId="{E5901FA2-F684-48D9-AD8F-FC3E5701C3FA}" srcOrd="2" destOrd="0" parTransId="{7D1EC7A6-4952-4091-9A47-520F35CA44DE}" sibTransId="{F619A8A7-92A7-4509-B52C-73741B6D5BAF}"/>
    <dgm:cxn modelId="{D9383059-820F-4048-939C-AB2A311247E4}" type="presOf" srcId="{11C7D67F-7F9A-4299-946A-0F968CD9F85F}" destId="{DEC67410-B391-448C-B55D-B1AD31E021E9}" srcOrd="0" destOrd="0" presId="urn:microsoft.com/office/officeart/2018/2/layout/IconVerticalSolidList"/>
    <dgm:cxn modelId="{4A389731-0169-4749-9A8F-4CD088124668}" type="presOf" srcId="{CB0BBB40-25C7-43E6-8060-6ADE9D7BEA9D}" destId="{5CD5A571-A6F6-4886-B068-227D7A682ABC}" srcOrd="0" destOrd="0" presId="urn:microsoft.com/office/officeart/2018/2/layout/IconVerticalSolidList"/>
    <dgm:cxn modelId="{64C6EA25-9A90-477F-BE65-300709213A82}" type="presParOf" srcId="{C0BFC090-3F97-48FE-940D-A4365790FE4C}" destId="{62E5EDE3-72FE-43F7-96A2-6E4901FD72D7}" srcOrd="0" destOrd="0" presId="urn:microsoft.com/office/officeart/2018/2/layout/IconVerticalSolidList"/>
    <dgm:cxn modelId="{8EF80ACB-92AB-428A-86A0-D742E0463073}" type="presParOf" srcId="{62E5EDE3-72FE-43F7-96A2-6E4901FD72D7}" destId="{44698C41-FF9B-4A9F-813C-901B728D500D}" srcOrd="0" destOrd="0" presId="urn:microsoft.com/office/officeart/2018/2/layout/IconVerticalSolidList"/>
    <dgm:cxn modelId="{9E5F1285-F8E2-4DE8-90E2-9AE377FED235}" type="presParOf" srcId="{62E5EDE3-72FE-43F7-96A2-6E4901FD72D7}" destId="{D5C957D4-1134-406F-8A61-F9344A4F96DC}" srcOrd="1" destOrd="0" presId="urn:microsoft.com/office/officeart/2018/2/layout/IconVerticalSolidList"/>
    <dgm:cxn modelId="{440FBEC6-7B47-49AA-896B-430D0485498E}" type="presParOf" srcId="{62E5EDE3-72FE-43F7-96A2-6E4901FD72D7}" destId="{3928BC0C-7A1A-4408-92AC-1B1F08D12DD4}" srcOrd="2" destOrd="0" presId="urn:microsoft.com/office/officeart/2018/2/layout/IconVerticalSolidList"/>
    <dgm:cxn modelId="{B1C02B61-FC33-49E5-B460-620F6C6F67DD}" type="presParOf" srcId="{62E5EDE3-72FE-43F7-96A2-6E4901FD72D7}" destId="{199C7F3E-6478-4196-83CC-205D317EF98C}" srcOrd="3" destOrd="0" presId="urn:microsoft.com/office/officeart/2018/2/layout/IconVerticalSolidList"/>
    <dgm:cxn modelId="{7ABDA9E3-D109-4CB1-A1E1-ADF583D57C3A}" type="presParOf" srcId="{C0BFC090-3F97-48FE-940D-A4365790FE4C}" destId="{76CCB22D-C385-4EDF-8AA5-0D31E6FEBDBA}" srcOrd="1" destOrd="0" presId="urn:microsoft.com/office/officeart/2018/2/layout/IconVerticalSolidList"/>
    <dgm:cxn modelId="{C6E3D276-FD97-4002-83F1-5877D6A08C84}" type="presParOf" srcId="{C0BFC090-3F97-48FE-940D-A4365790FE4C}" destId="{6635E9E6-B64E-4EFF-85B2-A34B3783BBF9}" srcOrd="2" destOrd="0" presId="urn:microsoft.com/office/officeart/2018/2/layout/IconVerticalSolidList"/>
    <dgm:cxn modelId="{3F3650CE-4743-4B0B-BF96-0A2565608A8D}" type="presParOf" srcId="{6635E9E6-B64E-4EFF-85B2-A34B3783BBF9}" destId="{A602567E-3EFA-4213-97D0-891E018B9AF6}" srcOrd="0" destOrd="0" presId="urn:microsoft.com/office/officeart/2018/2/layout/IconVerticalSolidList"/>
    <dgm:cxn modelId="{96CF0B8F-0922-4180-A620-70C0E192D80B}" type="presParOf" srcId="{6635E9E6-B64E-4EFF-85B2-A34B3783BBF9}" destId="{41E254EA-FA6C-4872-A955-B55BACD69BEE}" srcOrd="1" destOrd="0" presId="urn:microsoft.com/office/officeart/2018/2/layout/IconVerticalSolidList"/>
    <dgm:cxn modelId="{4CA0DB39-B46E-4147-B74E-D7EA9F5A1E49}" type="presParOf" srcId="{6635E9E6-B64E-4EFF-85B2-A34B3783BBF9}" destId="{DC8C3A93-6A8C-4308-9E64-5075C9EEDF19}" srcOrd="2" destOrd="0" presId="urn:microsoft.com/office/officeart/2018/2/layout/IconVerticalSolidList"/>
    <dgm:cxn modelId="{C97FDD95-75C9-42DE-9805-9B6014098FB9}" type="presParOf" srcId="{6635E9E6-B64E-4EFF-85B2-A34B3783BBF9}" destId="{5CD5A571-A6F6-4886-B068-227D7A682ABC}" srcOrd="3" destOrd="0" presId="urn:microsoft.com/office/officeart/2018/2/layout/IconVerticalSolidList"/>
    <dgm:cxn modelId="{BDF4CEFF-AC1D-44FA-A3D4-DAE6E167D71F}" type="presParOf" srcId="{C0BFC090-3F97-48FE-940D-A4365790FE4C}" destId="{CFCA6085-4329-4A78-B24E-B9BD718AF88A}" srcOrd="3" destOrd="0" presId="urn:microsoft.com/office/officeart/2018/2/layout/IconVerticalSolidList"/>
    <dgm:cxn modelId="{7FE7BAEC-6166-4E72-A5D2-AA0274D99378}" type="presParOf" srcId="{C0BFC090-3F97-48FE-940D-A4365790FE4C}" destId="{9830C3BD-B520-430F-BABA-00710C1C4494}" srcOrd="4" destOrd="0" presId="urn:microsoft.com/office/officeart/2018/2/layout/IconVerticalSolidList"/>
    <dgm:cxn modelId="{404110EE-F2C1-43BB-B2E1-DC733F180D09}" type="presParOf" srcId="{9830C3BD-B520-430F-BABA-00710C1C4494}" destId="{7B61F4AA-A8A4-478A-8A03-B2E26E5036A8}" srcOrd="0" destOrd="0" presId="urn:microsoft.com/office/officeart/2018/2/layout/IconVerticalSolidList"/>
    <dgm:cxn modelId="{475EC5EF-4255-46BA-9168-61EE3B385D41}" type="presParOf" srcId="{9830C3BD-B520-430F-BABA-00710C1C4494}" destId="{D7B7FAA4-4620-4121-ADD0-CE0AF2D21C25}" srcOrd="1" destOrd="0" presId="urn:microsoft.com/office/officeart/2018/2/layout/IconVerticalSolidList"/>
    <dgm:cxn modelId="{42EDA4F4-B7B0-4210-91E1-C5C743285BA8}" type="presParOf" srcId="{9830C3BD-B520-430F-BABA-00710C1C4494}" destId="{1909A6B3-8044-4675-BD92-A7A9906BE4BF}" srcOrd="2" destOrd="0" presId="urn:microsoft.com/office/officeart/2018/2/layout/IconVerticalSolidList"/>
    <dgm:cxn modelId="{171CE721-B62C-4DFA-B9A8-450B18C75AFB}" type="presParOf" srcId="{9830C3BD-B520-430F-BABA-00710C1C4494}" destId="{3B3BAEBC-E937-45A6-82C4-F0E45630985F}" srcOrd="3" destOrd="0" presId="urn:microsoft.com/office/officeart/2018/2/layout/IconVerticalSolidList"/>
    <dgm:cxn modelId="{DFF843D5-9C0D-49BB-B6BA-F835F669C6DE}" type="presParOf" srcId="{C0BFC090-3F97-48FE-940D-A4365790FE4C}" destId="{8D04B9CD-94BD-4761-B53D-164BEF6BA653}" srcOrd="5" destOrd="0" presId="urn:microsoft.com/office/officeart/2018/2/layout/IconVerticalSolidList"/>
    <dgm:cxn modelId="{64043BBB-64BA-49A3-9A3E-04BB13EC15EF}" type="presParOf" srcId="{C0BFC090-3F97-48FE-940D-A4365790FE4C}" destId="{DA364C24-498A-4D8E-B4ED-13488799DCD1}" srcOrd="6" destOrd="0" presId="urn:microsoft.com/office/officeart/2018/2/layout/IconVerticalSolidList"/>
    <dgm:cxn modelId="{386F3C48-DCC9-4099-8203-C13BF6BB967C}" type="presParOf" srcId="{DA364C24-498A-4D8E-B4ED-13488799DCD1}" destId="{054ECF97-3AD9-446B-BCD8-AC8DE512650B}" srcOrd="0" destOrd="0" presId="urn:microsoft.com/office/officeart/2018/2/layout/IconVerticalSolidList"/>
    <dgm:cxn modelId="{708545A6-E47B-4C56-B5AB-E9CF8EC6BD74}" type="presParOf" srcId="{DA364C24-498A-4D8E-B4ED-13488799DCD1}" destId="{67976772-7099-48F7-ABDD-8A0A2D5C83D0}" srcOrd="1" destOrd="0" presId="urn:microsoft.com/office/officeart/2018/2/layout/IconVerticalSolidList"/>
    <dgm:cxn modelId="{2CF0443F-B3B3-4824-8D0F-C49FF3CCD6EB}" type="presParOf" srcId="{DA364C24-498A-4D8E-B4ED-13488799DCD1}" destId="{7B254416-E02B-4DC4-96FD-367CC2BE1F24}" srcOrd="2" destOrd="0" presId="urn:microsoft.com/office/officeart/2018/2/layout/IconVerticalSolidList"/>
    <dgm:cxn modelId="{4B3B2566-EAE9-472E-8B28-49135213622D}" type="presParOf" srcId="{DA364C24-498A-4D8E-B4ED-13488799DCD1}" destId="{43FEE3EA-5658-425D-B1F3-CB4FCB23F688}" srcOrd="3" destOrd="0" presId="urn:microsoft.com/office/officeart/2018/2/layout/IconVerticalSolidList"/>
    <dgm:cxn modelId="{D975C247-CF82-4506-AC9E-440A7F9868E3}" type="presParOf" srcId="{C0BFC090-3F97-48FE-940D-A4365790FE4C}" destId="{A6B4842F-2DE1-4C79-BB35-8845416E0257}" srcOrd="7" destOrd="0" presId="urn:microsoft.com/office/officeart/2018/2/layout/IconVerticalSolidList"/>
    <dgm:cxn modelId="{53C41E88-5A61-4F60-9E17-3B3D47453F81}" type="presParOf" srcId="{C0BFC090-3F97-48FE-940D-A4365790FE4C}" destId="{BBD4E2CA-8DD0-43B7-888B-D20C100FA069}" srcOrd="8" destOrd="0" presId="urn:microsoft.com/office/officeart/2018/2/layout/IconVerticalSolidList"/>
    <dgm:cxn modelId="{AB897180-6119-43D1-8517-14BF3D3A2CC5}" type="presParOf" srcId="{BBD4E2CA-8DD0-43B7-888B-D20C100FA069}" destId="{F38A93AA-B904-4F2D-AEA0-0970546FE8C5}" srcOrd="0" destOrd="0" presId="urn:microsoft.com/office/officeart/2018/2/layout/IconVerticalSolidList"/>
    <dgm:cxn modelId="{B48EA822-4D37-4738-923A-0B7E12C36445}" type="presParOf" srcId="{BBD4E2CA-8DD0-43B7-888B-D20C100FA069}" destId="{3AC62372-C7A5-4FC2-AD53-E1F3C182335F}" srcOrd="1" destOrd="0" presId="urn:microsoft.com/office/officeart/2018/2/layout/IconVerticalSolidList"/>
    <dgm:cxn modelId="{E4B34A41-98BF-4205-810F-DB4FFD978EF7}" type="presParOf" srcId="{BBD4E2CA-8DD0-43B7-888B-D20C100FA069}" destId="{3BE819D0-CE40-4381-8093-CDF4E1059762}" srcOrd="2" destOrd="0" presId="urn:microsoft.com/office/officeart/2018/2/layout/IconVerticalSolidList"/>
    <dgm:cxn modelId="{C26AFDEF-9624-4BEB-8717-BDA7ACB7AE30}" type="presParOf" srcId="{BBD4E2CA-8DD0-43B7-888B-D20C100FA069}" destId="{DEC67410-B391-448C-B55D-B1AD31E021E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98C41-FF9B-4A9F-813C-901B728D500D}">
      <dsp:nvSpPr>
        <dsp:cNvPr id="0" name=""/>
        <dsp:cNvSpPr/>
      </dsp:nvSpPr>
      <dsp:spPr>
        <a:xfrm>
          <a:off x="0" y="3933"/>
          <a:ext cx="6132236" cy="8378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957D4-1134-406F-8A61-F9344A4F96DC}">
      <dsp:nvSpPr>
        <dsp:cNvPr id="0" name=""/>
        <dsp:cNvSpPr/>
      </dsp:nvSpPr>
      <dsp:spPr>
        <a:xfrm>
          <a:off x="253449" y="192449"/>
          <a:ext cx="460817" cy="4608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9C7F3E-6478-4196-83CC-205D317EF98C}">
      <dsp:nvSpPr>
        <dsp:cNvPr id="0" name=""/>
        <dsp:cNvSpPr/>
      </dsp:nvSpPr>
      <dsp:spPr>
        <a:xfrm>
          <a:off x="967716" y="3933"/>
          <a:ext cx="5164520" cy="83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72" tIns="88672" rIns="88672" bIns="8867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Availability as a liquid treatment</a:t>
          </a:r>
        </a:p>
      </dsp:txBody>
      <dsp:txXfrm>
        <a:off x="967716" y="3933"/>
        <a:ext cx="5164520" cy="837849"/>
      </dsp:txXfrm>
    </dsp:sp>
    <dsp:sp modelId="{A602567E-3EFA-4213-97D0-891E018B9AF6}">
      <dsp:nvSpPr>
        <dsp:cNvPr id="0" name=""/>
        <dsp:cNvSpPr/>
      </dsp:nvSpPr>
      <dsp:spPr>
        <a:xfrm>
          <a:off x="0" y="1051245"/>
          <a:ext cx="6132236" cy="8378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254EA-FA6C-4872-A955-B55BACD69BEE}">
      <dsp:nvSpPr>
        <dsp:cNvPr id="0" name=""/>
        <dsp:cNvSpPr/>
      </dsp:nvSpPr>
      <dsp:spPr>
        <a:xfrm>
          <a:off x="253449" y="1239762"/>
          <a:ext cx="460817" cy="4608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5A571-A6F6-4886-B068-227D7A682ABC}">
      <dsp:nvSpPr>
        <dsp:cNvPr id="0" name=""/>
        <dsp:cNvSpPr/>
      </dsp:nvSpPr>
      <dsp:spPr>
        <a:xfrm>
          <a:off x="967716" y="1051245"/>
          <a:ext cx="5164520" cy="83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72" tIns="88672" rIns="88672" bIns="8867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Must be effective and remove H</a:t>
          </a:r>
          <a:r>
            <a:rPr lang="en-US" sz="1900" kern="1200" baseline="-25000"/>
            <a:t>2</a:t>
          </a:r>
          <a:r>
            <a:rPr lang="en-US" sz="1900" kern="1200"/>
            <a:t>S to below 0.5 mg/L</a:t>
          </a:r>
        </a:p>
      </dsp:txBody>
      <dsp:txXfrm>
        <a:off x="967716" y="1051245"/>
        <a:ext cx="5164520" cy="837849"/>
      </dsp:txXfrm>
    </dsp:sp>
    <dsp:sp modelId="{7B61F4AA-A8A4-478A-8A03-B2E26E5036A8}">
      <dsp:nvSpPr>
        <dsp:cNvPr id="0" name=""/>
        <dsp:cNvSpPr/>
      </dsp:nvSpPr>
      <dsp:spPr>
        <a:xfrm>
          <a:off x="0" y="2098558"/>
          <a:ext cx="6132236" cy="8378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AA4-4620-4121-ADD0-CE0AF2D21C25}">
      <dsp:nvSpPr>
        <dsp:cNvPr id="0" name=""/>
        <dsp:cNvSpPr/>
      </dsp:nvSpPr>
      <dsp:spPr>
        <a:xfrm>
          <a:off x="253449" y="2287074"/>
          <a:ext cx="460817" cy="46081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BAEBC-E937-45A6-82C4-F0E45630985F}">
      <dsp:nvSpPr>
        <dsp:cNvPr id="0" name=""/>
        <dsp:cNvSpPr/>
      </dsp:nvSpPr>
      <dsp:spPr>
        <a:xfrm>
          <a:off x="967716" y="2098558"/>
          <a:ext cx="5164520" cy="83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72" tIns="88672" rIns="88672" bIns="8867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Minimal operation and maintenance</a:t>
          </a:r>
        </a:p>
      </dsp:txBody>
      <dsp:txXfrm>
        <a:off x="967716" y="2098558"/>
        <a:ext cx="5164520" cy="837849"/>
      </dsp:txXfrm>
    </dsp:sp>
    <dsp:sp modelId="{054ECF97-3AD9-446B-BCD8-AC8DE512650B}">
      <dsp:nvSpPr>
        <dsp:cNvPr id="0" name=""/>
        <dsp:cNvSpPr/>
      </dsp:nvSpPr>
      <dsp:spPr>
        <a:xfrm>
          <a:off x="0" y="3145870"/>
          <a:ext cx="6132236" cy="8378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976772-7099-48F7-ABDD-8A0A2D5C83D0}">
      <dsp:nvSpPr>
        <dsp:cNvPr id="0" name=""/>
        <dsp:cNvSpPr/>
      </dsp:nvSpPr>
      <dsp:spPr>
        <a:xfrm>
          <a:off x="253449" y="3334386"/>
          <a:ext cx="460817" cy="4608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EE3EA-5658-425D-B1F3-CB4FCB23F688}">
      <dsp:nvSpPr>
        <dsp:cNvPr id="0" name=""/>
        <dsp:cNvSpPr/>
      </dsp:nvSpPr>
      <dsp:spPr>
        <a:xfrm>
          <a:off x="967716" y="3145870"/>
          <a:ext cx="5164520" cy="83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72" tIns="88672" rIns="88672" bIns="8867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Needs to be cost efficient</a:t>
          </a:r>
        </a:p>
      </dsp:txBody>
      <dsp:txXfrm>
        <a:off x="967716" y="3145870"/>
        <a:ext cx="5164520" cy="837849"/>
      </dsp:txXfrm>
    </dsp:sp>
    <dsp:sp modelId="{F38A93AA-B904-4F2D-AEA0-0970546FE8C5}">
      <dsp:nvSpPr>
        <dsp:cNvPr id="0" name=""/>
        <dsp:cNvSpPr/>
      </dsp:nvSpPr>
      <dsp:spPr>
        <a:xfrm>
          <a:off x="0" y="4193182"/>
          <a:ext cx="6132236" cy="83784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C62372-C7A5-4FC2-AD53-E1F3C182335F}">
      <dsp:nvSpPr>
        <dsp:cNvPr id="0" name=""/>
        <dsp:cNvSpPr/>
      </dsp:nvSpPr>
      <dsp:spPr>
        <a:xfrm>
          <a:off x="253449" y="4381698"/>
          <a:ext cx="460817" cy="4608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67410-B391-448C-B55D-B1AD31E021E9}">
      <dsp:nvSpPr>
        <dsp:cNvPr id="0" name=""/>
        <dsp:cNvSpPr/>
      </dsp:nvSpPr>
      <dsp:spPr>
        <a:xfrm>
          <a:off x="967716" y="4193182"/>
          <a:ext cx="5164520" cy="837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672" tIns="88672" rIns="88672" bIns="88672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Prefer the treatment not be hazardous and easy to contain in case of spill</a:t>
          </a:r>
        </a:p>
      </dsp:txBody>
      <dsp:txXfrm>
        <a:off x="967716" y="4193182"/>
        <a:ext cx="5164520" cy="837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6B266-A30A-3343-9505-4D7176325919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9731E-4F74-3A4C-BF24-3C23865C91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6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9731E-4F74-3A4C-BF24-3C23865C91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3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11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4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6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7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2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9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0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2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F5BDA-12CD-BF42-B07F-63A857D1B9E2}" type="datetimeFigureOut">
              <a:rPr lang="en-US" smtClean="0"/>
              <a:t>4/25/21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51A-D3B0-414F-B679-CF88A3C62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https://ars.els-cdn.com/content/image/1-s2.0-S0376738817307895-gr4.jpg" TargetMode="External"/><Relationship Id="rId12" Type="http://schemas.openxmlformats.org/officeDocument/2006/relationships/image" Target="../media/image9.tiff"/><Relationship Id="rId13" Type="http://schemas.openxmlformats.org/officeDocument/2006/relationships/image" Target="../media/image10.tiff"/><Relationship Id="rId14" Type="http://schemas.openxmlformats.org/officeDocument/2006/relationships/diagramData" Target="../diagrams/data1.xml"/><Relationship Id="rId15" Type="http://schemas.openxmlformats.org/officeDocument/2006/relationships/diagramLayout" Target="../diagrams/layout1.xml"/><Relationship Id="rId16" Type="http://schemas.openxmlformats.org/officeDocument/2006/relationships/diagramQuickStyle" Target="../diagrams/quickStyle1.xml"/><Relationship Id="rId17" Type="http://schemas.openxmlformats.org/officeDocument/2006/relationships/diagramColors" Target="../diagrams/colors1.xml"/><Relationship Id="rId18" Type="http://schemas.microsoft.com/office/2007/relationships/diagramDrawing" Target="../diagrams/drawing1.xml"/><Relationship Id="rId19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5B79C6B-34F1-2D4C-ADAC-88CCC7D2813F}"/>
              </a:ext>
            </a:extLst>
          </p:cNvPr>
          <p:cNvSpPr/>
          <p:nvPr/>
        </p:nvSpPr>
        <p:spPr>
          <a:xfrm>
            <a:off x="14972423" y="26417785"/>
            <a:ext cx="13990320" cy="5932725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ogo Downloads | Communications and Public Affairs Site">
            <a:extLst>
              <a:ext uri="{FF2B5EF4-FFF2-40B4-BE49-F238E27FC236}">
                <a16:creationId xmlns:a16="http://schemas.microsoft.com/office/drawing/2014/main" xmlns="" id="{4B10887A-BB46-2044-A2DC-C1A506392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1" y="1068060"/>
            <a:ext cx="12050624" cy="358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0CE7B8-6F4A-3241-A819-0BC5A72432E3}"/>
              </a:ext>
            </a:extLst>
          </p:cNvPr>
          <p:cNvSpPr txBox="1"/>
          <p:nvPr/>
        </p:nvSpPr>
        <p:spPr>
          <a:xfrm>
            <a:off x="13660204" y="798541"/>
            <a:ext cx="162267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Controlling Hydrogen Sulfide Releases in Augusta, ME Sewers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3D77B1-117C-A647-AFE2-BFD2CF50767F}"/>
              </a:ext>
            </a:extLst>
          </p:cNvPr>
          <p:cNvSpPr txBox="1"/>
          <p:nvPr/>
        </p:nvSpPr>
        <p:spPr>
          <a:xfrm>
            <a:off x="14630400" y="3599308"/>
            <a:ext cx="1463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Jessica Buhrle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Gage Moran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Shane Fillion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Robin Collins, P.E.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C87907-1B56-5B49-A776-090C317B6A57}"/>
              </a:ext>
            </a:extLst>
          </p:cNvPr>
          <p:cNvSpPr txBox="1"/>
          <p:nvPr/>
        </p:nvSpPr>
        <p:spPr>
          <a:xfrm>
            <a:off x="15548113" y="4425490"/>
            <a:ext cx="1279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Engineering, Dept. of Civil and Environmental Engineering, University of New Hampshire</a:t>
            </a:r>
          </a:p>
          <a:p>
            <a:pPr algn="ctr"/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Professor, Dept. of Civil and Environmental Engineering, University of New Hampshire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4241A6CC-0CB3-2248-9505-9EF830BD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026" y="438521"/>
            <a:ext cx="13106400" cy="490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0AE7413-85DD-564E-9549-F399B013055D}"/>
              </a:ext>
            </a:extLst>
          </p:cNvPr>
          <p:cNvSpPr txBox="1"/>
          <p:nvPr/>
        </p:nvSpPr>
        <p:spPr>
          <a:xfrm>
            <a:off x="29565460" y="28269323"/>
            <a:ext cx="9235440" cy="39785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  <a:endParaRPr lang="en-US" sz="5400" b="1" u="sng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Brian Tarbuck and Andy Begin of Greater Augusta Utility District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M. Robin Collins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New Hampshire, Department of Civil and Environmental Engineering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D3918D2-E790-C843-A269-9B9B7AB310B9}"/>
              </a:ext>
            </a:extLst>
          </p:cNvPr>
          <p:cNvSpPr/>
          <p:nvPr/>
        </p:nvSpPr>
        <p:spPr>
          <a:xfrm>
            <a:off x="280282" y="5930126"/>
            <a:ext cx="13992378" cy="8539038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936BFD-195F-1541-B103-C655A0F1451E}"/>
              </a:ext>
            </a:extLst>
          </p:cNvPr>
          <p:cNvSpPr/>
          <p:nvPr/>
        </p:nvSpPr>
        <p:spPr>
          <a:xfrm>
            <a:off x="14972423" y="5923607"/>
            <a:ext cx="13990320" cy="2002527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rIns="548640" rtlCol="0" anchor="t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five chemical treatment compounds investigated that raise oxidation-reduction potential were: sodium nitrate, calcium nitrate, potassium nitrate, hydrogen peroxide, and oxygen (aeration).  Balanced redox equations were calculated to obtain a molar ratio of treatment type to hydrogen sulfide.  Dosage plots were constructed to show the concentration of  chemical treatment required to remove a concentration of hydrogen sulfide in the wastewater.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FCA8E5-C7A1-FB42-A273-0407368C1227}"/>
              </a:ext>
            </a:extLst>
          </p:cNvPr>
          <p:cNvSpPr/>
          <p:nvPr/>
        </p:nvSpPr>
        <p:spPr>
          <a:xfrm>
            <a:off x="266786" y="23811472"/>
            <a:ext cx="13990320" cy="8539038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DE670F4-1D3D-6747-A1AA-C0A177304A95}"/>
              </a:ext>
            </a:extLst>
          </p:cNvPr>
          <p:cNvSpPr/>
          <p:nvPr/>
        </p:nvSpPr>
        <p:spPr>
          <a:xfrm>
            <a:off x="282140" y="14870281"/>
            <a:ext cx="13959613" cy="8539038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numCol="2" rtlCol="0" anchor="ctr"/>
          <a:lstStyle/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of this project was to compile and compare treatments that control hydrogen sulfide while considering efficiency, cost, and convenience.  Methods of doing so are:</a:t>
            </a:r>
          </a:p>
          <a:p>
            <a:pPr lvl="2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lvl="2" indent="-9144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 pH to the 8.0 to 8.5 range where different sulfur species exist</a:t>
            </a:r>
          </a:p>
          <a:p>
            <a:pPr marL="1828800" lvl="2" indent="-9144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Raise oxidation-reduction potential by adding chemical oxidants or aeration</a:t>
            </a:r>
          </a:p>
          <a:p>
            <a:pPr marL="1828800" lvl="2" indent="-9144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combination of raising pH and redox potential</a:t>
            </a:r>
          </a:p>
          <a:p>
            <a:pPr marL="914400" indent="-91440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384299-48EE-1449-9606-5B85D1D3E5E5}"/>
              </a:ext>
            </a:extLst>
          </p:cNvPr>
          <p:cNvSpPr/>
          <p:nvPr/>
        </p:nvSpPr>
        <p:spPr>
          <a:xfrm>
            <a:off x="29565460" y="21986240"/>
            <a:ext cx="13990320" cy="594360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142E40-B868-4F42-AD80-1285BE13FE1C}"/>
              </a:ext>
            </a:extLst>
          </p:cNvPr>
          <p:cNvSpPr/>
          <p:nvPr/>
        </p:nvSpPr>
        <p:spPr>
          <a:xfrm>
            <a:off x="541106" y="6100945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Overview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6178E0-B3A5-D84F-825A-9FBCED2D3CBB}"/>
              </a:ext>
            </a:extLst>
          </p:cNvPr>
          <p:cNvSpPr/>
          <p:nvPr/>
        </p:nvSpPr>
        <p:spPr>
          <a:xfrm>
            <a:off x="541106" y="15095637"/>
            <a:ext cx="13441680" cy="170359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Objectives: Explore Potential Solutions to Control H</a:t>
            </a:r>
            <a:r>
              <a:rPr lang="en-US" sz="54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Related Issues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6A3DA18-94D5-4B44-82A8-90AEB228A394}"/>
              </a:ext>
            </a:extLst>
          </p:cNvPr>
          <p:cNvSpPr/>
          <p:nvPr/>
        </p:nvSpPr>
        <p:spPr>
          <a:xfrm>
            <a:off x="551774" y="23997230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Raising pH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O-Scent H2S - O-Scent">
            <a:extLst>
              <a:ext uri="{FF2B5EF4-FFF2-40B4-BE49-F238E27FC236}">
                <a16:creationId xmlns:a16="http://schemas.microsoft.com/office/drawing/2014/main" xmlns="" id="{78A18F28-9102-5B4A-A633-B6BF44E0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69" y="11392055"/>
            <a:ext cx="2678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61F9AD14-07A0-C948-B771-75607BCDD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27593"/>
              </p:ext>
            </p:extLst>
          </p:nvPr>
        </p:nvGraphicFramePr>
        <p:xfrm>
          <a:off x="15996609" y="10283608"/>
          <a:ext cx="11829483" cy="36718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3959">
                  <a:extLst>
                    <a:ext uri="{9D8B030D-6E8A-4147-A177-3AD203B41FA5}">
                      <a16:colId xmlns:a16="http://schemas.microsoft.com/office/drawing/2014/main" xmlns="" val="3083655189"/>
                    </a:ext>
                  </a:extLst>
                </a:gridCol>
                <a:gridCol w="7151405">
                  <a:extLst>
                    <a:ext uri="{9D8B030D-6E8A-4147-A177-3AD203B41FA5}">
                      <a16:colId xmlns:a16="http://schemas.microsoft.com/office/drawing/2014/main" xmlns="" val="763466729"/>
                    </a:ext>
                  </a:extLst>
                </a:gridCol>
                <a:gridCol w="1954119">
                  <a:extLst>
                    <a:ext uri="{9D8B030D-6E8A-4147-A177-3AD203B41FA5}">
                      <a16:colId xmlns:a16="http://schemas.microsoft.com/office/drawing/2014/main" xmlns="" val="3992710253"/>
                    </a:ext>
                  </a:extLst>
                </a:gridCol>
              </a:tblGrid>
              <a:tr h="8351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Compound to Reduce 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Redox Reaction Oxidizing 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to S and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Molar Ratio (Compound/H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2857602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Sodium Nitrate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(</a:t>
                      </a:r>
                      <a:r>
                        <a:rPr lang="en-US" sz="2000" i="1" dirty="0" err="1">
                          <a:effectLst/>
                        </a:rPr>
                        <a:t>aq</a:t>
                      </a:r>
                      <a:r>
                        <a:rPr lang="en-US" sz="2000" dirty="0">
                          <a:effectLst/>
                        </a:rPr>
                        <a:t>) + 5NaNO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 + 4H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→ S +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  <a:r>
                        <a:rPr lang="en-US" sz="2000" dirty="0">
                          <a:effectLst/>
                        </a:rPr>
                        <a:t> + 5NO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baseline="30000" dirty="0">
                          <a:effectLst/>
                        </a:rPr>
                        <a:t>-</a:t>
                      </a:r>
                      <a:r>
                        <a:rPr lang="en-US" sz="2000" dirty="0">
                          <a:effectLst/>
                        </a:rPr>
                        <a:t> + 5Na</a:t>
                      </a:r>
                      <a:r>
                        <a:rPr lang="en-US" sz="2000" baseline="30000" dirty="0">
                          <a:effectLst/>
                        </a:rPr>
                        <a:t>+</a:t>
                      </a:r>
                      <a:r>
                        <a:rPr lang="en-US" sz="2000" dirty="0">
                          <a:effectLst/>
                        </a:rPr>
                        <a:t> + 5H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+ 2H</a:t>
                      </a:r>
                      <a:r>
                        <a:rPr lang="en-US" sz="2000" baseline="30000" dirty="0">
                          <a:effectLst/>
                        </a:rPr>
                        <a:t>+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67939385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Calcium Nitrate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(</a:t>
                      </a:r>
                      <a:r>
                        <a:rPr lang="en-US" sz="2000" i="1" dirty="0" err="1">
                          <a:effectLst/>
                        </a:rPr>
                        <a:t>aq</a:t>
                      </a:r>
                      <a:r>
                        <a:rPr lang="en-US" sz="2000" dirty="0">
                          <a:effectLst/>
                        </a:rPr>
                        <a:t>) + Ca(NO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 + 4H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→ S +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  <a:r>
                        <a:rPr lang="en-US" sz="2000" dirty="0">
                          <a:effectLst/>
                        </a:rPr>
                        <a:t> + N</a:t>
                      </a:r>
                      <a:r>
                        <a:rPr lang="en-US" sz="2000" baseline="-25000" dirty="0">
                          <a:effectLst/>
                        </a:rPr>
                        <a:t>2 </a:t>
                      </a:r>
                      <a:r>
                        <a:rPr lang="en-US" sz="2000" dirty="0">
                          <a:effectLst/>
                        </a:rPr>
                        <a:t>+ Ca</a:t>
                      </a:r>
                      <a:r>
                        <a:rPr lang="en-US" sz="2000" baseline="30000" dirty="0">
                          <a:effectLst/>
                        </a:rPr>
                        <a:t>2+</a:t>
                      </a:r>
                      <a:r>
                        <a:rPr lang="en-US" sz="2000" dirty="0">
                          <a:effectLst/>
                        </a:rPr>
                        <a:t> + 6H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50191830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Potassium Nitrate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(</a:t>
                      </a:r>
                      <a:r>
                        <a:rPr lang="en-US" sz="2000" i="1" dirty="0" err="1">
                          <a:effectLst/>
                        </a:rPr>
                        <a:t>aq</a:t>
                      </a:r>
                      <a:r>
                        <a:rPr lang="en-US" sz="2000" dirty="0">
                          <a:effectLst/>
                        </a:rPr>
                        <a:t>) + 5KNO</a:t>
                      </a:r>
                      <a:r>
                        <a:rPr lang="en-US" sz="2000" baseline="-25000" dirty="0">
                          <a:effectLst/>
                        </a:rPr>
                        <a:t>3</a:t>
                      </a:r>
                      <a:r>
                        <a:rPr lang="en-US" sz="2000" dirty="0">
                          <a:effectLst/>
                        </a:rPr>
                        <a:t> + 4H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→ S +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  <a:r>
                        <a:rPr lang="en-US" sz="2000" dirty="0">
                          <a:effectLst/>
                        </a:rPr>
                        <a:t> + 5NO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baseline="30000" dirty="0">
                          <a:effectLst/>
                        </a:rPr>
                        <a:t>-</a:t>
                      </a:r>
                      <a:r>
                        <a:rPr lang="en-US" sz="2000" dirty="0">
                          <a:effectLst/>
                        </a:rPr>
                        <a:t> + 5K</a:t>
                      </a:r>
                      <a:r>
                        <a:rPr lang="en-US" sz="2000" baseline="30000" dirty="0">
                          <a:effectLst/>
                        </a:rPr>
                        <a:t>+ </a:t>
                      </a:r>
                      <a:r>
                        <a:rPr lang="en-US" sz="2000" dirty="0">
                          <a:effectLst/>
                        </a:rPr>
                        <a:t>+ 5H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+ 2H</a:t>
                      </a:r>
                      <a:r>
                        <a:rPr lang="en-US" sz="2000" baseline="30000" dirty="0">
                          <a:effectLst/>
                        </a:rPr>
                        <a:t>+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65421302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Hydrogen Peroxide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(</a:t>
                      </a:r>
                      <a:r>
                        <a:rPr lang="en-US" sz="2000" i="1" dirty="0" err="1">
                          <a:effectLst/>
                        </a:rPr>
                        <a:t>aq</a:t>
                      </a:r>
                      <a:r>
                        <a:rPr lang="en-US" sz="2000" dirty="0">
                          <a:effectLst/>
                        </a:rPr>
                        <a:t>) + 5H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 + 4H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→ S +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  <a:r>
                        <a:rPr lang="en-US" sz="2000" dirty="0">
                          <a:effectLst/>
                        </a:rPr>
                        <a:t> + 10H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+ 2H</a:t>
                      </a:r>
                      <a:r>
                        <a:rPr lang="en-US" sz="2000" baseline="30000" dirty="0">
                          <a:effectLst/>
                        </a:rPr>
                        <a:t>+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5/2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15162091"/>
                  </a:ext>
                </a:extLst>
              </a:tr>
              <a:tr h="5567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Oxygen (Aeration)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S (</a:t>
                      </a:r>
                      <a:r>
                        <a:rPr lang="en-US" sz="2000" i="1" dirty="0" err="1">
                          <a:effectLst/>
                        </a:rPr>
                        <a:t>aq</a:t>
                      </a:r>
                      <a:r>
                        <a:rPr lang="en-US" sz="2000" dirty="0">
                          <a:effectLst/>
                        </a:rPr>
                        <a:t>) + 3O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 + 4H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→ 2S + SO</a:t>
                      </a:r>
                      <a:r>
                        <a:rPr lang="en-US" sz="2000" baseline="-25000" dirty="0">
                          <a:effectLst/>
                        </a:rPr>
                        <a:t>4</a:t>
                      </a:r>
                      <a:r>
                        <a:rPr lang="en-US" sz="2000" baseline="30000" dirty="0">
                          <a:effectLst/>
                        </a:rPr>
                        <a:t>2-</a:t>
                      </a:r>
                      <a:r>
                        <a:rPr lang="en-US" sz="2000" dirty="0">
                          <a:effectLst/>
                        </a:rPr>
                        <a:t> + 6H</a:t>
                      </a:r>
                      <a:r>
                        <a:rPr lang="en-US" sz="2000" baseline="-25000" dirty="0">
                          <a:effectLst/>
                        </a:rPr>
                        <a:t>2</a:t>
                      </a:r>
                      <a:r>
                        <a:rPr lang="en-US" sz="2000" dirty="0">
                          <a:effectLst/>
                        </a:rPr>
                        <a:t>O + 2H</a:t>
                      </a:r>
                      <a:r>
                        <a:rPr lang="en-US" sz="2000" baseline="30000" dirty="0">
                          <a:effectLst/>
                        </a:rPr>
                        <a:t>+</a:t>
                      </a:r>
                      <a:endParaRPr lang="en-US" sz="2000" baseline="30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42013647"/>
                  </a:ext>
                </a:extLst>
              </a:tr>
            </a:tbl>
          </a:graphicData>
        </a:graphic>
      </p:graphicFrame>
      <p:graphicFrame>
        <p:nvGraphicFramePr>
          <p:cNvPr id="12" name="Table 19">
            <a:extLst>
              <a:ext uri="{FF2B5EF4-FFF2-40B4-BE49-F238E27FC236}">
                <a16:creationId xmlns:a16="http://schemas.microsoft.com/office/drawing/2014/main" xmlns="" id="{93E47C7D-BBD1-0345-A334-DAF06D47C3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804543"/>
              </p:ext>
            </p:extLst>
          </p:nvPr>
        </p:nvGraphicFramePr>
        <p:xfrm>
          <a:off x="899181" y="29462330"/>
          <a:ext cx="13033734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065">
                  <a:extLst>
                    <a:ext uri="{9D8B030D-6E8A-4147-A177-3AD203B41FA5}">
                      <a16:colId xmlns:a16="http://schemas.microsoft.com/office/drawing/2014/main" xmlns="" val="3383691094"/>
                    </a:ext>
                  </a:extLst>
                </a:gridCol>
                <a:gridCol w="2044611">
                  <a:extLst>
                    <a:ext uri="{9D8B030D-6E8A-4147-A177-3AD203B41FA5}">
                      <a16:colId xmlns:a16="http://schemas.microsoft.com/office/drawing/2014/main" xmlns="" val="485410720"/>
                    </a:ext>
                  </a:extLst>
                </a:gridCol>
                <a:gridCol w="7017058">
                  <a:extLst>
                    <a:ext uri="{9D8B030D-6E8A-4147-A177-3AD203B41FA5}">
                      <a16:colId xmlns:a16="http://schemas.microsoft.com/office/drawing/2014/main" xmlns="" val="18798898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Compound to Raise pH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Chemical Formula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Equation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69191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Ca(OH)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/>
                        <a:t>Ca(OH)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 + 2H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S (</a:t>
                      </a:r>
                      <a:r>
                        <a:rPr lang="en-US" sz="2800" baseline="0" dirty="0" err="1"/>
                        <a:t>aq</a:t>
                      </a:r>
                      <a:r>
                        <a:rPr lang="en-US" sz="2800" baseline="0" dirty="0"/>
                        <a:t>) </a:t>
                      </a:r>
                      <a:r>
                        <a:rPr lang="en-US" sz="2800" dirty="0">
                          <a:effectLst/>
                        </a:rPr>
                        <a:t>→ Ca</a:t>
                      </a:r>
                      <a:r>
                        <a:rPr lang="en-US" sz="2800" baseline="30000" dirty="0">
                          <a:effectLst/>
                        </a:rPr>
                        <a:t>2+</a:t>
                      </a:r>
                      <a:r>
                        <a:rPr lang="en-US" sz="2800" dirty="0">
                          <a:effectLst/>
                        </a:rPr>
                        <a:t> + 2HS</a:t>
                      </a:r>
                      <a:r>
                        <a:rPr lang="en-US" sz="2800" baseline="30000" dirty="0">
                          <a:effectLst/>
                        </a:rPr>
                        <a:t>-</a:t>
                      </a:r>
                      <a:r>
                        <a:rPr lang="en-US" sz="2800" baseline="0" dirty="0">
                          <a:effectLst/>
                        </a:rPr>
                        <a:t> + 2H</a:t>
                      </a:r>
                      <a:r>
                        <a:rPr lang="en-US" sz="2800" baseline="-25000" dirty="0">
                          <a:effectLst/>
                        </a:rPr>
                        <a:t>2</a:t>
                      </a:r>
                      <a:r>
                        <a:rPr lang="en-US" sz="2800" baseline="0" dirty="0">
                          <a:effectLst/>
                        </a:rPr>
                        <a:t>O</a:t>
                      </a:r>
                      <a:endParaRPr lang="en-US" sz="2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19635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Caustic Soda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NaOH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NaOH + H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dirty="0"/>
                        <a:t>S (</a:t>
                      </a:r>
                      <a:r>
                        <a:rPr lang="en-US" sz="2800" dirty="0" err="1"/>
                        <a:t>aq</a:t>
                      </a:r>
                      <a:r>
                        <a:rPr lang="en-US" sz="2800" dirty="0"/>
                        <a:t>) </a:t>
                      </a:r>
                      <a:r>
                        <a:rPr lang="en-US" sz="2800" dirty="0">
                          <a:effectLst/>
                        </a:rPr>
                        <a:t>→ Na</a:t>
                      </a:r>
                      <a:r>
                        <a:rPr lang="en-US" sz="2800" baseline="30000" dirty="0">
                          <a:effectLst/>
                        </a:rPr>
                        <a:t>+</a:t>
                      </a:r>
                      <a:r>
                        <a:rPr lang="en-US" sz="2800" dirty="0">
                          <a:effectLst/>
                        </a:rPr>
                        <a:t> + HS</a:t>
                      </a:r>
                      <a:r>
                        <a:rPr lang="en-US" sz="2800" baseline="30000" dirty="0">
                          <a:effectLst/>
                        </a:rPr>
                        <a:t>-</a:t>
                      </a:r>
                      <a:r>
                        <a:rPr lang="en-US" sz="2800" baseline="0" dirty="0">
                          <a:effectLst/>
                        </a:rPr>
                        <a:t> + H</a:t>
                      </a:r>
                      <a:r>
                        <a:rPr lang="en-US" sz="2800" baseline="-25000" dirty="0">
                          <a:effectLst/>
                        </a:rPr>
                        <a:t>2</a:t>
                      </a:r>
                      <a:r>
                        <a:rPr lang="en-US" sz="2800" baseline="0" dirty="0">
                          <a:effectLst/>
                        </a:rPr>
                        <a:t>O</a:t>
                      </a:r>
                      <a:endParaRPr lang="en-US" sz="2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640543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Magnesium Hydroxide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Mg(OH)</a:t>
                      </a:r>
                      <a:r>
                        <a:rPr lang="en-US" sz="2800" baseline="-25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/>
                        <a:t>Mg(OH)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 + 2H</a:t>
                      </a:r>
                      <a:r>
                        <a:rPr lang="en-US" sz="2800" baseline="-25000" dirty="0"/>
                        <a:t>2</a:t>
                      </a:r>
                      <a:r>
                        <a:rPr lang="en-US" sz="2800" baseline="0" dirty="0"/>
                        <a:t>S (</a:t>
                      </a:r>
                      <a:r>
                        <a:rPr lang="en-US" sz="2800" baseline="0" dirty="0" err="1"/>
                        <a:t>aq</a:t>
                      </a:r>
                      <a:r>
                        <a:rPr lang="en-US" sz="2800" baseline="0" dirty="0"/>
                        <a:t>) </a:t>
                      </a:r>
                      <a:r>
                        <a:rPr lang="en-US" sz="2800" dirty="0">
                          <a:effectLst/>
                        </a:rPr>
                        <a:t>→ Mg</a:t>
                      </a:r>
                      <a:r>
                        <a:rPr lang="en-US" sz="2800" baseline="30000" dirty="0">
                          <a:effectLst/>
                        </a:rPr>
                        <a:t>2+</a:t>
                      </a:r>
                      <a:r>
                        <a:rPr lang="en-US" sz="2800" dirty="0">
                          <a:effectLst/>
                        </a:rPr>
                        <a:t> + 2HS</a:t>
                      </a:r>
                      <a:r>
                        <a:rPr lang="en-US" sz="2800" baseline="30000" dirty="0">
                          <a:effectLst/>
                        </a:rPr>
                        <a:t>-</a:t>
                      </a:r>
                      <a:r>
                        <a:rPr lang="en-US" sz="2800" baseline="0" dirty="0">
                          <a:effectLst/>
                        </a:rPr>
                        <a:t> +2H</a:t>
                      </a:r>
                      <a:r>
                        <a:rPr lang="en-US" sz="2800" baseline="-25000" dirty="0">
                          <a:effectLst/>
                        </a:rPr>
                        <a:t>2</a:t>
                      </a:r>
                      <a:r>
                        <a:rPr lang="en-US" sz="2800" baseline="0" dirty="0">
                          <a:effectLst/>
                        </a:rPr>
                        <a:t>O</a:t>
                      </a:r>
                      <a:endParaRPr lang="en-US" sz="2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63191017"/>
                  </a:ext>
                </a:extLst>
              </a:tr>
            </a:tbl>
          </a:graphicData>
        </a:graphic>
      </p:graphicFrame>
      <p:pic>
        <p:nvPicPr>
          <p:cNvPr id="32" name="Picture 3" descr="page9image7342528">
            <a:extLst>
              <a:ext uri="{FF2B5EF4-FFF2-40B4-BE49-F238E27FC236}">
                <a16:creationId xmlns:a16="http://schemas.microsoft.com/office/drawing/2014/main" xmlns="" id="{9151FB95-7B1D-1B42-A32F-F2EEE12F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83" y="10934855"/>
            <a:ext cx="240677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8image7744272">
            <a:extLst>
              <a:ext uri="{FF2B5EF4-FFF2-40B4-BE49-F238E27FC236}">
                <a16:creationId xmlns:a16="http://schemas.microsoft.com/office/drawing/2014/main" xmlns="" id="{02A9918D-859A-7749-B878-5C7BA34F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407" y="1092414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FE807AC-AC9E-2C4F-99F0-ABE3DABA3531}"/>
              </a:ext>
            </a:extLst>
          </p:cNvPr>
          <p:cNvSpPr/>
          <p:nvPr/>
        </p:nvSpPr>
        <p:spPr>
          <a:xfrm>
            <a:off x="29839780" y="22129159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Recommendations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reater Augusta Utility District">
            <a:extLst>
              <a:ext uri="{FF2B5EF4-FFF2-40B4-BE49-F238E27FC236}">
                <a16:creationId xmlns:a16="http://schemas.microsoft.com/office/drawing/2014/main" xmlns="" id="{809D7C27-D653-BE46-BF79-7D19CB75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14" y="28269323"/>
            <a:ext cx="4506500" cy="39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CFA62A9-2ED9-664E-88FA-90B0478C9F61}"/>
              </a:ext>
            </a:extLst>
          </p:cNvPr>
          <p:cNvSpPr/>
          <p:nvPr/>
        </p:nvSpPr>
        <p:spPr>
          <a:xfrm>
            <a:off x="15266230" y="26550787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Raising pH and ORP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ECC642A-1BB0-6749-BE68-92B68E595617}"/>
              </a:ext>
            </a:extLst>
          </p:cNvPr>
          <p:cNvSpPr/>
          <p:nvPr/>
        </p:nvSpPr>
        <p:spPr>
          <a:xfrm>
            <a:off x="15224760" y="6098594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Raising Redox Potential (ORP)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hemistry of Iron Sulfides">
            <a:extLst>
              <a:ext uri="{FF2B5EF4-FFF2-40B4-BE49-F238E27FC236}">
                <a16:creationId xmlns:a16="http://schemas.microsoft.com/office/drawing/2014/main" xmlns="" id="{C78828D8-7502-C548-A524-9D08AF51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944" y="17491738"/>
            <a:ext cx="5184883" cy="498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81176CB-BDB8-4B44-97A9-932E7D2E8EB2}"/>
              </a:ext>
            </a:extLst>
          </p:cNvPr>
          <p:cNvSpPr/>
          <p:nvPr/>
        </p:nvSpPr>
        <p:spPr>
          <a:xfrm>
            <a:off x="10992030" y="20348053"/>
            <a:ext cx="244338" cy="2151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E3011067-B26F-3842-BF36-D8CDC987AF82}"/>
              </a:ext>
            </a:extLst>
          </p:cNvPr>
          <p:cNvSpPr txBox="1"/>
          <p:nvPr/>
        </p:nvSpPr>
        <p:spPr>
          <a:xfrm>
            <a:off x="12089051" y="2019401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BED58B3-C2AA-AB43-9B1A-EBAB6033C168}"/>
              </a:ext>
            </a:extLst>
          </p:cNvPr>
          <p:cNvSpPr txBox="1"/>
          <p:nvPr/>
        </p:nvSpPr>
        <p:spPr>
          <a:xfrm>
            <a:off x="10957778" y="19013615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2E645A56-1AAD-7446-8BE9-EB8275D81C9C}"/>
              </a:ext>
            </a:extLst>
          </p:cNvPr>
          <p:cNvSpPr txBox="1"/>
          <p:nvPr/>
        </p:nvSpPr>
        <p:spPr>
          <a:xfrm>
            <a:off x="11777083" y="19321923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xmlns="" id="{8E6301F6-BB68-3D47-BF7F-74DFF8D13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9042" y="276629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5" descr="Application of membrane contactors to remove hydrogen sulfide from sour  water - ScienceDirect">
            <a:extLst>
              <a:ext uri="{FF2B5EF4-FFF2-40B4-BE49-F238E27FC236}">
                <a16:creationId xmlns:a16="http://schemas.microsoft.com/office/drawing/2014/main" xmlns="" id="{1037A354-A4AD-E04D-A976-88E9FD484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66" y="25478466"/>
            <a:ext cx="4736957" cy="34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DFA68B1-9AD3-0044-8005-8B84C62E7B07}"/>
              </a:ext>
            </a:extLst>
          </p:cNvPr>
          <p:cNvSpPr txBox="1"/>
          <p:nvPr/>
        </p:nvSpPr>
        <p:spPr>
          <a:xfrm>
            <a:off x="7089017" y="25478466"/>
            <a:ext cx="71527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sulfide is an acid, meaning it wants to donate a proton (H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A base, which is a substance that can accept this proton using a hydroxide ion (OH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create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can be added to Augusta’s wastewater to raise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 figure to the left shows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losing a proton to create HS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pKa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(pH = 6.99), and HS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losing a proton to create S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pKa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(pH = 12.92).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6D34B19-4F1A-BB4B-AD75-A0140D6DA663}"/>
              </a:ext>
            </a:extLst>
          </p:cNvPr>
          <p:cNvSpPr txBox="1"/>
          <p:nvPr/>
        </p:nvSpPr>
        <p:spPr>
          <a:xfrm>
            <a:off x="8072944" y="22540576"/>
            <a:ext cx="5184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Predominance diagram showing which species of sulfur will dominate at various pH and redox potential (Eh).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F4D8ED5-89BB-4348-93C9-F876E67CF664}"/>
              </a:ext>
            </a:extLst>
          </p:cNvPr>
          <p:cNvSpPr txBox="1"/>
          <p:nvPr/>
        </p:nvSpPr>
        <p:spPr>
          <a:xfrm>
            <a:off x="899182" y="31961690"/>
            <a:ext cx="13087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common compounds to raise pH in water treatment.  Shows hydrogen sulfide losing a proton to create bisulfide (HS</a:t>
            </a:r>
            <a:r>
              <a:rPr lang="en-US" sz="1400" baseline="30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616AD47-3010-F64F-88DD-173B54C186D4}"/>
              </a:ext>
            </a:extLst>
          </p:cNvPr>
          <p:cNvSpPr txBox="1"/>
          <p:nvPr/>
        </p:nvSpPr>
        <p:spPr>
          <a:xfrm>
            <a:off x="1447974" y="28967880"/>
            <a:ext cx="503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Sulfide species concentration vs pH: pKa</a:t>
            </a:r>
            <a:r>
              <a:rPr lang="en-US" sz="1400" baseline="-25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6.99, pKa</a:t>
            </a:r>
            <a:r>
              <a:rPr lang="en-US" sz="1400" baseline="-25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12.92.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3AD07AF-8EAF-9D42-AA73-5CC855F850DB}"/>
              </a:ext>
            </a:extLst>
          </p:cNvPr>
          <p:cNvSpPr txBox="1"/>
          <p:nvPr/>
        </p:nvSpPr>
        <p:spPr>
          <a:xfrm>
            <a:off x="6076623" y="14122792"/>
            <a:ext cx="639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state of Augusta’s trunkline sewer pipes.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18F694D-D10A-174C-A5B3-9212819516F3}"/>
              </a:ext>
            </a:extLst>
          </p:cNvPr>
          <p:cNvSpPr txBox="1"/>
          <p:nvPr/>
        </p:nvSpPr>
        <p:spPr>
          <a:xfrm>
            <a:off x="909344" y="14108037"/>
            <a:ext cx="4483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happening in Augusta’s trunkline sewer pipes.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825C32D-726E-424E-BBFB-B9C59BEFDFDB}"/>
              </a:ext>
            </a:extLst>
          </p:cNvPr>
          <p:cNvSpPr txBox="1"/>
          <p:nvPr/>
        </p:nvSpPr>
        <p:spPr>
          <a:xfrm>
            <a:off x="15996609" y="13954924"/>
            <a:ext cx="1182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five ORP compounds investigated to increase oxidation-reduction potential.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BB1701C-CEC6-8B4D-9DB0-8E217B932FEC}"/>
              </a:ext>
            </a:extLst>
          </p:cNvPr>
          <p:cNvSpPr/>
          <p:nvPr/>
        </p:nvSpPr>
        <p:spPr>
          <a:xfrm>
            <a:off x="29565460" y="5923607"/>
            <a:ext cx="13992378" cy="932688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22BF8A8-E440-AF43-B1C1-7B883239EFF5}"/>
              </a:ext>
            </a:extLst>
          </p:cNvPr>
          <p:cNvSpPr/>
          <p:nvPr/>
        </p:nvSpPr>
        <p:spPr>
          <a:xfrm>
            <a:off x="29563402" y="15654601"/>
            <a:ext cx="13992378" cy="5943600"/>
          </a:xfrm>
          <a:prstGeom prst="rect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112AC95-5E47-0847-BA07-9BCEF4AB1F2E}"/>
              </a:ext>
            </a:extLst>
          </p:cNvPr>
          <p:cNvSpPr/>
          <p:nvPr/>
        </p:nvSpPr>
        <p:spPr>
          <a:xfrm>
            <a:off x="29839780" y="6098594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Comparisons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2CA0A5F-66E7-9548-8D49-29EF6E8515BF}"/>
              </a:ext>
            </a:extLst>
          </p:cNvPr>
          <p:cNvSpPr/>
          <p:nvPr/>
        </p:nvSpPr>
        <p:spPr>
          <a:xfrm>
            <a:off x="29839780" y="15823833"/>
            <a:ext cx="13441680" cy="1280160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 cmpd="dbl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Conclusions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48360C58-CBD7-684F-8DF0-1ACD2824F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99699"/>
              </p:ext>
            </p:extLst>
          </p:nvPr>
        </p:nvGraphicFramePr>
        <p:xfrm>
          <a:off x="29986929" y="7884490"/>
          <a:ext cx="6675120" cy="3108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520">
                  <a:extLst>
                    <a:ext uri="{9D8B030D-6E8A-4147-A177-3AD203B41FA5}">
                      <a16:colId xmlns:a16="http://schemas.microsoft.com/office/drawing/2014/main" xmlns="" val="3769688106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xmlns="" val="2288186259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xmlns="" val="1451973191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xmlns="" val="2573001602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xmlns="" val="3409581932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xmlns="" val="1115986829"/>
                    </a:ext>
                  </a:extLst>
                </a:gridCol>
              </a:tblGrid>
              <a:tr h="6662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Compound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Sodium Nitrate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Calcium Nitrate (dry, 70%)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Calcium Nitrate (wet, 20% - 40%)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Potassium Nitrate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Hydrogen Peroxide (34%)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0549220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Availability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3,355 lb tote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300 gal tote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3,000 lb tote = 319 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57666514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$0.38/lb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$6.30/gal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$0.49/lb = $4.70/gal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10282649"/>
                  </a:ext>
                </a:extLst>
              </a:tr>
              <a:tr h="2220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Price per Tote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$1,275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$1,900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$1,500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82438034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Totes per 30 Days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17.5 – 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9054682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Daily Price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$436.62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$1,103 - $2,205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N/A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$1,200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28091879"/>
                  </a:ext>
                </a:extLst>
              </a:tr>
              <a:tr h="444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30-Day Price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$13,100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$33,090 – $66,150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$36,000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3805210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2EAA0F0C-41B2-7448-96D8-BA2807052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525483"/>
              </p:ext>
            </p:extLst>
          </p:nvPr>
        </p:nvGraphicFramePr>
        <p:xfrm>
          <a:off x="15276897" y="20905473"/>
          <a:ext cx="6710173" cy="4325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141">
                  <a:extLst>
                    <a:ext uri="{9D8B030D-6E8A-4147-A177-3AD203B41FA5}">
                      <a16:colId xmlns:a16="http://schemas.microsoft.com/office/drawing/2014/main" xmlns="" val="2970090163"/>
                    </a:ext>
                  </a:extLst>
                </a:gridCol>
                <a:gridCol w="1683149">
                  <a:extLst>
                    <a:ext uri="{9D8B030D-6E8A-4147-A177-3AD203B41FA5}">
                      <a16:colId xmlns:a16="http://schemas.microsoft.com/office/drawing/2014/main" xmlns="" val="3745393701"/>
                    </a:ext>
                  </a:extLst>
                </a:gridCol>
                <a:gridCol w="1665632">
                  <a:extLst>
                    <a:ext uri="{9D8B030D-6E8A-4147-A177-3AD203B41FA5}">
                      <a16:colId xmlns:a16="http://schemas.microsoft.com/office/drawing/2014/main" xmlns="" val="293766348"/>
                    </a:ext>
                  </a:extLst>
                </a:gridCol>
                <a:gridCol w="1589251">
                  <a:extLst>
                    <a:ext uri="{9D8B030D-6E8A-4147-A177-3AD203B41FA5}">
                      <a16:colId xmlns:a16="http://schemas.microsoft.com/office/drawing/2014/main" xmlns="" val="2583650651"/>
                    </a:ext>
                  </a:extLst>
                </a:gridCol>
              </a:tblGrid>
              <a:tr h="617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Compound (%)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Feed Rate – Mass Flux (</a:t>
                      </a:r>
                      <a:r>
                        <a:rPr lang="en-US" sz="1200" dirty="0" err="1">
                          <a:effectLst/>
                        </a:rPr>
                        <a:t>lb</a:t>
                      </a:r>
                      <a:r>
                        <a:rPr lang="en-US" sz="1200" dirty="0">
                          <a:effectLst/>
                        </a:rPr>
                        <a:t>/day)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Feed Rate – Volumetric (mL/min)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Feed Rate – Volumetric (gal/day)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764609"/>
                  </a:ext>
                </a:extLst>
              </a:tr>
              <a:tr h="3089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Sodium Nitrate (100%)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2,081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01188921"/>
                  </a:ext>
                </a:extLst>
              </a:tr>
              <a:tr h="3089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Calcium Nitrate (70%)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1,149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5497974"/>
                  </a:ext>
                </a:extLst>
              </a:tr>
              <a:tr h="617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Calcium Nitrate (40%)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TotalOx</a:t>
                      </a:r>
                      <a:r>
                        <a:rPr lang="en-US" sz="1200" dirty="0">
                          <a:effectLst/>
                        </a:rPr>
                        <a:t> Max, SG = 1.38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2,010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12607358"/>
                  </a:ext>
                </a:extLst>
              </a:tr>
              <a:tr h="617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Calcium Nitrate (30%)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TotalOx</a:t>
                      </a:r>
                      <a:r>
                        <a:rPr lang="en-US" sz="1200" dirty="0">
                          <a:effectLst/>
                        </a:rPr>
                        <a:t> Mid, SG = 1.38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2,680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615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7071404"/>
                  </a:ext>
                </a:extLst>
              </a:tr>
              <a:tr h="617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Calcium Nitrate (20%) </a:t>
                      </a:r>
                      <a:r>
                        <a:rPr lang="en-US" sz="1200" dirty="0" err="1">
                          <a:effectLst/>
                        </a:rPr>
                        <a:t>TotalOx</a:t>
                      </a:r>
                      <a:r>
                        <a:rPr lang="en-US" sz="1200" dirty="0">
                          <a:effectLst/>
                        </a:rPr>
                        <a:t> Min, SG = 1.38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4,020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21074060"/>
                  </a:ext>
                </a:extLst>
              </a:tr>
              <a:tr h="3089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Potassium Nitrate (100%)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2,476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3049146"/>
                  </a:ext>
                </a:extLst>
              </a:tr>
              <a:tr h="6179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Hydrogen Peroxide (34 %)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SG = 1.13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2,450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685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08565090"/>
                  </a:ext>
                </a:extLst>
              </a:tr>
              <a:tr h="3089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Air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1,492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14.62 (cfm)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5432283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0A6943D0-7725-6E47-8C52-B9AA32B53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4709"/>
              </p:ext>
            </p:extLst>
          </p:nvPr>
        </p:nvGraphicFramePr>
        <p:xfrm>
          <a:off x="29938080" y="11782278"/>
          <a:ext cx="6675120" cy="2560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6381">
                  <a:extLst>
                    <a:ext uri="{9D8B030D-6E8A-4147-A177-3AD203B41FA5}">
                      <a16:colId xmlns:a16="http://schemas.microsoft.com/office/drawing/2014/main" xmlns="" val="1047250371"/>
                    </a:ext>
                  </a:extLst>
                </a:gridCol>
                <a:gridCol w="1264820">
                  <a:extLst>
                    <a:ext uri="{9D8B030D-6E8A-4147-A177-3AD203B41FA5}">
                      <a16:colId xmlns:a16="http://schemas.microsoft.com/office/drawing/2014/main" xmlns="" val="2565786442"/>
                    </a:ext>
                  </a:extLst>
                </a:gridCol>
                <a:gridCol w="1264821">
                  <a:extLst>
                    <a:ext uri="{9D8B030D-6E8A-4147-A177-3AD203B41FA5}">
                      <a16:colId xmlns:a16="http://schemas.microsoft.com/office/drawing/2014/main" xmlns="" val="3200468320"/>
                    </a:ext>
                  </a:extLst>
                </a:gridCol>
                <a:gridCol w="1282889">
                  <a:extLst>
                    <a:ext uri="{9D8B030D-6E8A-4147-A177-3AD203B41FA5}">
                      <a16:colId xmlns:a16="http://schemas.microsoft.com/office/drawing/2014/main" xmlns="" val="620227163"/>
                    </a:ext>
                  </a:extLst>
                </a:gridCol>
                <a:gridCol w="1486209">
                  <a:extLst>
                    <a:ext uri="{9D8B030D-6E8A-4147-A177-3AD203B41FA5}">
                      <a16:colId xmlns:a16="http://schemas.microsoft.com/office/drawing/2014/main" xmlns="" val="3729388441"/>
                    </a:ext>
                  </a:extLst>
                </a:gridCol>
              </a:tblGrid>
              <a:tr h="7315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Pump Setup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Pump Setup 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Pump Setup 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Compressor Setup 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18636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Pump/Compressor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3 x 0.11 HP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3 x 0.33 HP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 x 1.0 HP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3 x 0.33 HP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537480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Diffuser Hose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3 x 100 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3 x 100 ft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1 x 500 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3 x 100 ft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9785237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Initial Cost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$1,741.92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$2,151.96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$1,454.80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$1,965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54659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Energy (per year)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$280.78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$842.34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$850.85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$842.34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56352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Total Cost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$2,022.70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>
                          <a:effectLst/>
                        </a:rPr>
                        <a:t>$2,994.30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$2,305.65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</a:rPr>
                        <a:t>$2,807.34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40059625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8E38AB2-A31D-0C4B-8E6B-BEE42D722746}"/>
              </a:ext>
            </a:extLst>
          </p:cNvPr>
          <p:cNvSpPr txBox="1"/>
          <p:nvPr/>
        </p:nvSpPr>
        <p:spPr>
          <a:xfrm>
            <a:off x="15512383" y="14432959"/>
            <a:ext cx="6261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considerations when researching ORP chemicals and aeration: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DF23ED2-9207-BA46-9ED9-D4DC4E388FB6}"/>
              </a:ext>
            </a:extLst>
          </p:cNvPr>
          <p:cNvSpPr txBox="1"/>
          <p:nvPr/>
        </p:nvSpPr>
        <p:spPr>
          <a:xfrm>
            <a:off x="36455701" y="7718237"/>
            <a:ext cx="659216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Aeration is cheapest with annual costs less than $5,000 compared to over $250,000 for liquid calcium nitrate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storage tank or complicated feeding system associated with pump and diffuser hose aeration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monthly deliveries for aeration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powders are much cheaper than liquid feed, but GAUD accept the increase in price to avoid dry stock handling and feed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 raising compounds are frequently used in water treatment and easy to obtain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F3B1064-C06B-F347-ADDF-5C3BACB436B6}"/>
              </a:ext>
            </a:extLst>
          </p:cNvPr>
          <p:cNvSpPr txBox="1"/>
          <p:nvPr/>
        </p:nvSpPr>
        <p:spPr>
          <a:xfrm>
            <a:off x="22277071" y="17626136"/>
            <a:ext cx="6217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Nitrate compounds to treat a certain concentration of hydrogen sulfide.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88D2FC7-61D4-CF4C-BCD2-90671D9F8A65}"/>
              </a:ext>
            </a:extLst>
          </p:cNvPr>
          <p:cNvSpPr txBox="1"/>
          <p:nvPr/>
        </p:nvSpPr>
        <p:spPr>
          <a:xfrm>
            <a:off x="22277071" y="21404849"/>
            <a:ext cx="6250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peroxide and air to treat a certain concentration of hydrogen sulfide.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91E8368-6714-8344-A8E3-B704A13EB17F}"/>
              </a:ext>
            </a:extLst>
          </p:cNvPr>
          <p:cNvSpPr txBox="1"/>
          <p:nvPr/>
        </p:nvSpPr>
        <p:spPr>
          <a:xfrm>
            <a:off x="15279395" y="25230847"/>
            <a:ext cx="668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 rates to remove hydrogen sulfide, assumed flow of 4 MGD and H</a:t>
            </a:r>
            <a:r>
              <a:rPr lang="en-US" sz="1400" baseline="-25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concentration of 10 mg/L.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980ABDA-89CA-8E48-B8D5-1BC2423E2881}"/>
              </a:ext>
            </a:extLst>
          </p:cNvPr>
          <p:cNvSpPr txBox="1"/>
          <p:nvPr/>
        </p:nvSpPr>
        <p:spPr>
          <a:xfrm>
            <a:off x="29986929" y="10993448"/>
            <a:ext cx="6675119" cy="30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comparison of the various ORP chemical treatments.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407DDC9-F67C-6045-B2E2-0385C41EB7F9}"/>
              </a:ext>
            </a:extLst>
          </p:cNvPr>
          <p:cNvSpPr txBox="1"/>
          <p:nvPr/>
        </p:nvSpPr>
        <p:spPr>
          <a:xfrm>
            <a:off x="29935990" y="14357940"/>
            <a:ext cx="6623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comparison of various aeration setups that meet the max demand of 14.62 cfm.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C4A6A28-1C61-024E-8205-F968782EE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02145" y="14669299"/>
            <a:ext cx="6217920" cy="29609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5C8E0CE-A2DF-914E-A0DE-93E113576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77071" y="18454595"/>
            <a:ext cx="6217920" cy="29522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29E9418-1D49-E24B-89B4-35FDFEA1822D}"/>
              </a:ext>
            </a:extLst>
          </p:cNvPr>
          <p:cNvSpPr txBox="1"/>
          <p:nvPr/>
        </p:nvSpPr>
        <p:spPr>
          <a:xfrm>
            <a:off x="10080210" y="19532218"/>
            <a:ext cx="72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458628-59BC-F84F-B418-7B90C70AAC34}"/>
              </a:ext>
            </a:extLst>
          </p:cNvPr>
          <p:cNvSpPr txBox="1"/>
          <p:nvPr/>
        </p:nvSpPr>
        <p:spPr>
          <a:xfrm>
            <a:off x="9848549" y="20629535"/>
            <a:ext cx="463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C455192-D486-C741-852C-B3F0F984A036}"/>
              </a:ext>
            </a:extLst>
          </p:cNvPr>
          <p:cNvSpPr txBox="1"/>
          <p:nvPr/>
        </p:nvSpPr>
        <p:spPr>
          <a:xfrm>
            <a:off x="10077109" y="20163387"/>
            <a:ext cx="69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graphicFrame>
        <p:nvGraphicFramePr>
          <p:cNvPr id="69" name="Table 6">
            <a:extLst>
              <a:ext uri="{FF2B5EF4-FFF2-40B4-BE49-F238E27FC236}">
                <a16:creationId xmlns:a16="http://schemas.microsoft.com/office/drawing/2014/main" xmlns="" id="{4848ED55-4197-BB42-9D0B-B569FE273B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86966"/>
              </p:ext>
            </p:extLst>
          </p:nvPr>
        </p:nvGraphicFramePr>
        <p:xfrm>
          <a:off x="15334999" y="28133751"/>
          <a:ext cx="8226750" cy="373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3375">
                  <a:extLst>
                    <a:ext uri="{9D8B030D-6E8A-4147-A177-3AD203B41FA5}">
                      <a16:colId xmlns:a16="http://schemas.microsoft.com/office/drawing/2014/main" xmlns="" val="1583299829"/>
                    </a:ext>
                  </a:extLst>
                </a:gridCol>
                <a:gridCol w="4113375">
                  <a:extLst>
                    <a:ext uri="{9D8B030D-6E8A-4147-A177-3AD203B41FA5}">
                      <a16:colId xmlns:a16="http://schemas.microsoft.com/office/drawing/2014/main" xmlns="" val="2961405378"/>
                    </a:ext>
                  </a:extLst>
                </a:gridCol>
              </a:tblGrid>
              <a:tr h="71572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Combination (Raise pH X Raise ORP)</a:t>
                      </a:r>
                    </a:p>
                  </a:txBody>
                  <a:tcPr marL="87491" marR="87491" marT="43746" marB="43746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Equation</a:t>
                      </a:r>
                    </a:p>
                  </a:txBody>
                  <a:tcPr marL="87491" marR="87491" marT="43746" marB="43746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949362"/>
                  </a:ext>
                </a:extLst>
              </a:tr>
              <a:tr h="10058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Magnesium Hydroxide X Calcium Nitrate</a:t>
                      </a:r>
                    </a:p>
                  </a:txBody>
                  <a:tcPr marL="87491" marR="87491" marT="43746" marB="437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(</a:t>
                      </a:r>
                      <a:r>
                        <a:rPr lang="en-US" sz="17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+ Mg(OH)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Ca(NO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</a:t>
                      </a:r>
                    </a:p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+ SO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+ 2HS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N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Ca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Mg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+ 4H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endParaRPr lang="en-US" sz="1700" dirty="0"/>
                    </a:p>
                  </a:txBody>
                  <a:tcPr marL="87491" marR="87491" marT="43746" marB="43746" anchor="ctr"/>
                </a:tc>
                <a:extLst>
                  <a:ext uri="{0D108BD9-81ED-4DB2-BD59-A6C34878D82A}">
                    <a16:rowId xmlns:a16="http://schemas.microsoft.com/office/drawing/2014/main" xmlns="" val="3052434157"/>
                  </a:ext>
                </a:extLst>
              </a:tr>
              <a:tr h="100587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Magnesium Hydroxide X Hydrogen Peroxide</a:t>
                      </a:r>
                    </a:p>
                  </a:txBody>
                  <a:tcPr marL="87491" marR="87491" marT="43746" marB="437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(</a:t>
                      </a:r>
                      <a:r>
                        <a:rPr lang="en-US" sz="17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+ Mg(OH)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+ 5H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</a:t>
                      </a:r>
                    </a:p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+ SO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+ 2HS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Mg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+ 8H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+ 2H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endParaRPr lang="en-US" sz="1700" dirty="0"/>
                    </a:p>
                  </a:txBody>
                  <a:tcPr marL="87491" marR="87491" marT="43746" marB="43746" anchor="ctr"/>
                </a:tc>
                <a:extLst>
                  <a:ext uri="{0D108BD9-81ED-4DB2-BD59-A6C34878D82A}">
                    <a16:rowId xmlns:a16="http://schemas.microsoft.com/office/drawing/2014/main" xmlns="" val="2439908908"/>
                  </a:ext>
                </a:extLst>
              </a:tr>
              <a:tr h="1005879"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Magnesium Hydroxide X Aeration</a:t>
                      </a:r>
                    </a:p>
                  </a:txBody>
                  <a:tcPr marL="87491" marR="87491" marT="43746" marB="437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 (</a:t>
                      </a:r>
                      <a:r>
                        <a:rPr lang="en-US" sz="17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aq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+ Mg(OH)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+ 3O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</a:t>
                      </a:r>
                    </a:p>
                    <a:p>
                      <a:pPr algn="ctr"/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2S + SO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+ 2HS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Mg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+ 4H</a:t>
                      </a:r>
                      <a:r>
                        <a:rPr lang="en-US" sz="170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+ 2H</a:t>
                      </a:r>
                      <a:r>
                        <a:rPr lang="en-US" sz="17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endParaRPr lang="en-US" sz="1700" dirty="0"/>
                    </a:p>
                  </a:txBody>
                  <a:tcPr marL="87491" marR="87491" marT="43746" marB="43746" anchor="ctr"/>
                </a:tc>
                <a:extLst>
                  <a:ext uri="{0D108BD9-81ED-4DB2-BD59-A6C34878D82A}">
                    <a16:rowId xmlns:a16="http://schemas.microsoft.com/office/drawing/2014/main" xmlns="" val="4028039033"/>
                  </a:ext>
                </a:extLst>
              </a:tr>
            </a:tbl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85C9B22C-C9AD-9C47-BC76-87739154CD98}"/>
              </a:ext>
            </a:extLst>
          </p:cNvPr>
          <p:cNvSpPr txBox="1"/>
          <p:nvPr/>
        </p:nvSpPr>
        <p:spPr>
          <a:xfrm>
            <a:off x="22257584" y="25242432"/>
            <a:ext cx="619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Volumetric air flow to treat a certain concentration of hydrogen sulfide.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915CFFE-30D8-3E4C-9FE2-D722A32E5EB0}"/>
              </a:ext>
            </a:extLst>
          </p:cNvPr>
          <p:cNvSpPr txBox="1"/>
          <p:nvPr/>
        </p:nvSpPr>
        <p:spPr>
          <a:xfrm>
            <a:off x="15392400" y="31883801"/>
            <a:ext cx="8169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 of combinations to raise pH and ORP.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F1EEF7-D7AF-0844-AD37-4AEEC2AF6508}"/>
              </a:ext>
            </a:extLst>
          </p:cNvPr>
          <p:cNvSpPr txBox="1"/>
          <p:nvPr/>
        </p:nvSpPr>
        <p:spPr>
          <a:xfrm>
            <a:off x="29886975" y="17196996"/>
            <a:ext cx="133944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Treatments should be preventative and added before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formation in sewer lines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Aeration is considered the cheapest, least hazardous, and easiest to handle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potential solution to consider is adding a strong base to raise pH in combination with aeration for mixing as well as increase ORP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Magnesium hydroxide is considered easiest and least hazardous chemical to raise pH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nitrate is considered the preferred chemical electron acceptor for helping to raise ORP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peroxide would be effective to prevent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formation, but has elevated hazardous handling and cost concerns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1A3828-86AC-F449-BE4E-4C3C379E3C57}"/>
              </a:ext>
            </a:extLst>
          </p:cNvPr>
          <p:cNvSpPr txBox="1"/>
          <p:nvPr/>
        </p:nvSpPr>
        <p:spPr>
          <a:xfrm>
            <a:off x="29886975" y="23811472"/>
            <a:ext cx="134524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Bench and pilot scale testing of proposed preventative treatment options should be implemented before final decision on treatment solution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 experiences in managing 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treatments should still be considered in the current study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pilot testing program should begin with the easiest solution to implement before advancing to more sophisticated and costly solutions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Treatments that combine raising pH and ORP should be given strong consideration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mixing of any chemical addition to the wastewater should be studied</a:t>
            </a:r>
          </a:p>
        </p:txBody>
      </p:sp>
      <p:graphicFrame>
        <p:nvGraphicFramePr>
          <p:cNvPr id="68" name="Content Placeholder 5">
            <a:extLst>
              <a:ext uri="{FF2B5EF4-FFF2-40B4-BE49-F238E27FC236}">
                <a16:creationId xmlns:a16="http://schemas.microsoft.com/office/drawing/2014/main" xmlns="" id="{61E483C6-1B45-9440-8824-DC6945171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740109"/>
              </p:ext>
            </p:extLst>
          </p:nvPr>
        </p:nvGraphicFramePr>
        <p:xfrm>
          <a:off x="15565864" y="15550521"/>
          <a:ext cx="6132237" cy="503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339036E-A43C-BF41-8E8D-83EE6DDC1554}"/>
              </a:ext>
            </a:extLst>
          </p:cNvPr>
          <p:cNvSpPr txBox="1"/>
          <p:nvPr/>
        </p:nvSpPr>
        <p:spPr>
          <a:xfrm>
            <a:off x="24050847" y="28269323"/>
            <a:ext cx="4477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Hypochlorite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OCl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solutions can do both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aeration and a base to combine raising pH and ORP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Proprietary compounds that raise pH and ORP, e.g., base mixed with a permanganate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59AD280-3B53-D04C-A650-8C3A36915FC3}"/>
              </a:ext>
            </a:extLst>
          </p:cNvPr>
          <p:cNvSpPr txBox="1"/>
          <p:nvPr/>
        </p:nvSpPr>
        <p:spPr>
          <a:xfrm>
            <a:off x="527852" y="7485679"/>
            <a:ext cx="13441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Greater Augusta Area has high levels of hydrogen sulfide (H</a:t>
            </a:r>
            <a:r>
              <a:rPr lang="en-US" sz="2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S) in their extended sewer lines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Sulfur reducing bacteria (microbes) in the wastewater reduce sulfur compounds to hydrogen sulfide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sulfide emits a pungent rotten egg odor that disturbs the public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Hydrogen sulfide can be released from the wastewater and can develop sulfuric acid in the upper regions of the extended sewer lines, i.e., crown corrosion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focused on various methods to control hydrogen sulfide in the extended sewer lines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F0FCF8F-2385-BD47-A463-40BCBA7EA4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77071" y="22330428"/>
            <a:ext cx="6217920" cy="2906986"/>
          </a:xfrm>
          <a:prstGeom prst="rect">
            <a:avLst/>
          </a:prstGeom>
        </p:spPr>
      </p:pic>
      <p:sp>
        <p:nvSpPr>
          <p:cNvPr id="73" name="Up Arrow 72">
            <a:extLst>
              <a:ext uri="{FF2B5EF4-FFF2-40B4-BE49-F238E27FC236}">
                <a16:creationId xmlns:a16="http://schemas.microsoft.com/office/drawing/2014/main" xmlns="" id="{0980C0C2-8103-3641-B053-E16177AEF0BB}"/>
              </a:ext>
            </a:extLst>
          </p:cNvPr>
          <p:cNvSpPr/>
          <p:nvPr/>
        </p:nvSpPr>
        <p:spPr>
          <a:xfrm rot="5400000">
            <a:off x="11595387" y="19990077"/>
            <a:ext cx="215317" cy="9311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Up Arrow 73">
            <a:extLst>
              <a:ext uri="{FF2B5EF4-FFF2-40B4-BE49-F238E27FC236}">
                <a16:creationId xmlns:a16="http://schemas.microsoft.com/office/drawing/2014/main" xmlns="" id="{2531581F-C9CA-FB40-9D3E-42092ECFB637}"/>
              </a:ext>
            </a:extLst>
          </p:cNvPr>
          <p:cNvSpPr/>
          <p:nvPr/>
        </p:nvSpPr>
        <p:spPr>
          <a:xfrm rot="2747020">
            <a:off x="11436332" y="19613649"/>
            <a:ext cx="215317" cy="9311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p Arrow 74">
            <a:extLst>
              <a:ext uri="{FF2B5EF4-FFF2-40B4-BE49-F238E27FC236}">
                <a16:creationId xmlns:a16="http://schemas.microsoft.com/office/drawing/2014/main" xmlns="" id="{3CF492AB-46E9-6640-9A81-D404B2B11F5A}"/>
              </a:ext>
            </a:extLst>
          </p:cNvPr>
          <p:cNvSpPr/>
          <p:nvPr/>
        </p:nvSpPr>
        <p:spPr>
          <a:xfrm>
            <a:off x="11006540" y="19426431"/>
            <a:ext cx="215317" cy="9311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6495</TotalTime>
  <Words>1487</Words>
  <Application>Microsoft Macintosh PowerPoint</Application>
  <PresentationFormat>Custom</PresentationFormat>
  <Paragraphs>238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Times New Roman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Moran, Gage</dc:creator>
  <cp:lastModifiedBy>Buhrle, Jessica</cp:lastModifiedBy>
  <cp:revision>221</cp:revision>
  <dcterms:created xsi:type="dcterms:W3CDTF">2021-04-13T19:09:52Z</dcterms:created>
  <dcterms:modified xsi:type="dcterms:W3CDTF">2021-04-25T21:58:46Z</dcterms:modified>
</cp:coreProperties>
</file>