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Lst>
  <p:sldSz cx="288036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392" y="-17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0" y="6584530"/>
            <a:ext cx="24483060" cy="14007253"/>
          </a:xfrm>
        </p:spPr>
        <p:txBody>
          <a:bodyPr anchor="b"/>
          <a:lstStyle>
            <a:lvl1pPr algn="ctr">
              <a:defRPr sz="18900"/>
            </a:lvl1pPr>
          </a:lstStyle>
          <a:p>
            <a:r>
              <a:rPr lang="en-US"/>
              <a:t>Click to edit Master title style</a:t>
            </a:r>
            <a:endParaRPr lang="en-US" dirty="0"/>
          </a:p>
        </p:txBody>
      </p:sp>
      <p:sp>
        <p:nvSpPr>
          <p:cNvPr id="3" name="Subtitle 2"/>
          <p:cNvSpPr>
            <a:spLocks noGrp="1"/>
          </p:cNvSpPr>
          <p:nvPr>
            <p:ph type="subTitle" idx="1"/>
          </p:nvPr>
        </p:nvSpPr>
        <p:spPr>
          <a:xfrm>
            <a:off x="3600450" y="21131956"/>
            <a:ext cx="21602700" cy="9713804"/>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56ACC-2053-45EE-BFED-B352F037978D}"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386523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56ACC-2053-45EE-BFED-B352F037978D}"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312932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78" y="2142067"/>
            <a:ext cx="6210776"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249" y="2142067"/>
            <a:ext cx="18272284" cy="34096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56ACC-2053-45EE-BFED-B352F037978D}"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400112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56ACC-2053-45EE-BFED-B352F037978D}"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84379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247" y="10030472"/>
            <a:ext cx="24843105" cy="16736057"/>
          </a:xfrm>
        </p:spPr>
        <p:txBody>
          <a:bodyPr anchor="b"/>
          <a:lstStyle>
            <a:lvl1pPr>
              <a:defRPr sz="18900"/>
            </a:lvl1pPr>
          </a:lstStyle>
          <a:p>
            <a:r>
              <a:rPr lang="en-US"/>
              <a:t>Click to edit Master title style</a:t>
            </a:r>
            <a:endParaRPr lang="en-US" dirty="0"/>
          </a:p>
        </p:txBody>
      </p:sp>
      <p:sp>
        <p:nvSpPr>
          <p:cNvPr id="3" name="Text Placeholder 2"/>
          <p:cNvSpPr>
            <a:spLocks noGrp="1"/>
          </p:cNvSpPr>
          <p:nvPr>
            <p:ph type="body" idx="1"/>
          </p:nvPr>
        </p:nvSpPr>
        <p:spPr>
          <a:xfrm>
            <a:off x="1965247" y="26924858"/>
            <a:ext cx="24843105" cy="8801097"/>
          </a:xfrm>
        </p:spPr>
        <p:txBody>
          <a:bodyPr/>
          <a:lstStyle>
            <a:lvl1pPr marL="0" indent="0">
              <a:buNone/>
              <a:defRPr sz="7560">
                <a:solidFill>
                  <a:schemeClr val="tx1"/>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56ACC-2053-45EE-BFED-B352F037978D}"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266758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248" y="10710333"/>
            <a:ext cx="1224153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1823" y="10710333"/>
            <a:ext cx="1224153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56ACC-2053-45EE-BFED-B352F037978D}"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409290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999" y="2142076"/>
            <a:ext cx="24843105"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4002" y="9862823"/>
            <a:ext cx="12185271" cy="4833617"/>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p:cNvSpPr>
            <a:spLocks noGrp="1"/>
          </p:cNvSpPr>
          <p:nvPr>
            <p:ph sz="half" idx="2"/>
          </p:nvPr>
        </p:nvSpPr>
        <p:spPr>
          <a:xfrm>
            <a:off x="1984002" y="14696440"/>
            <a:ext cx="12185271"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1824" y="9862823"/>
            <a:ext cx="12245282" cy="4833617"/>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4581824" y="14696440"/>
            <a:ext cx="12245282"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56ACC-2053-45EE-BFED-B352F037978D}" type="datetimeFigureOut">
              <a:rPr lang="en-US" smtClean="0"/>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130160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56ACC-2053-45EE-BFED-B352F037978D}" type="datetimeFigureOut">
              <a:rPr lang="en-US" smtClean="0"/>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162516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56ACC-2053-45EE-BFED-B352F037978D}" type="datetimeFigureOut">
              <a:rPr lang="en-US" smtClean="0"/>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33784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999" y="2682240"/>
            <a:ext cx="9289911" cy="9387840"/>
          </a:xfrm>
        </p:spPr>
        <p:txBody>
          <a:bodyPr anchor="b"/>
          <a:lstStyle>
            <a:lvl1pPr>
              <a:defRPr sz="10080"/>
            </a:lvl1pPr>
          </a:lstStyle>
          <a:p>
            <a:r>
              <a:rPr lang="en-US"/>
              <a:t>Click to edit Master title style</a:t>
            </a:r>
            <a:endParaRPr lang="en-US" dirty="0"/>
          </a:p>
        </p:txBody>
      </p:sp>
      <p:sp>
        <p:nvSpPr>
          <p:cNvPr id="3" name="Content Placeholder 2"/>
          <p:cNvSpPr>
            <a:spLocks noGrp="1"/>
          </p:cNvSpPr>
          <p:nvPr>
            <p:ph idx="1"/>
          </p:nvPr>
        </p:nvSpPr>
        <p:spPr>
          <a:xfrm>
            <a:off x="12245281" y="5792902"/>
            <a:ext cx="14581823" cy="28591933"/>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999" y="12070080"/>
            <a:ext cx="9289911" cy="22361316"/>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35956ACC-2053-45EE-BFED-B352F037978D}"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36728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999" y="2682240"/>
            <a:ext cx="9289911" cy="9387840"/>
          </a:xfrm>
        </p:spPr>
        <p:txBody>
          <a:bodyPr anchor="b"/>
          <a:lstStyle>
            <a:lvl1pPr>
              <a:defRPr sz="10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5281" y="5792902"/>
            <a:ext cx="14581823" cy="28591933"/>
          </a:xfrm>
        </p:spPr>
        <p:txBody>
          <a:bodyPr anchor="t"/>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r>
              <a:rPr lang="en-US"/>
              <a:t>Click icon to add picture</a:t>
            </a:r>
            <a:endParaRPr lang="en-US" dirty="0"/>
          </a:p>
        </p:txBody>
      </p:sp>
      <p:sp>
        <p:nvSpPr>
          <p:cNvPr id="4" name="Text Placeholder 3"/>
          <p:cNvSpPr>
            <a:spLocks noGrp="1"/>
          </p:cNvSpPr>
          <p:nvPr>
            <p:ph type="body" sz="half" idx="2"/>
          </p:nvPr>
        </p:nvSpPr>
        <p:spPr>
          <a:xfrm>
            <a:off x="1983999" y="12070080"/>
            <a:ext cx="9289911" cy="22361316"/>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35956ACC-2053-45EE-BFED-B352F037978D}"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08E68C-17DF-434C-A490-D2A6DE657A82}" type="slidenum">
              <a:rPr lang="en-US" smtClean="0"/>
              <a:t>‹#›</a:t>
            </a:fld>
            <a:endParaRPr lang="en-US"/>
          </a:p>
        </p:txBody>
      </p:sp>
    </p:spTree>
    <p:extLst>
      <p:ext uri="{BB962C8B-B14F-4D97-AF65-F5344CB8AC3E}">
        <p14:creationId xmlns:p14="http://schemas.microsoft.com/office/powerpoint/2010/main" val="223796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48" y="2142076"/>
            <a:ext cx="24843105"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248" y="10710333"/>
            <a:ext cx="24843105" cy="2552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248" y="37290595"/>
            <a:ext cx="6480810" cy="2142067"/>
          </a:xfrm>
          <a:prstGeom prst="rect">
            <a:avLst/>
          </a:prstGeom>
        </p:spPr>
        <p:txBody>
          <a:bodyPr vert="horz" lIns="91440" tIns="45720" rIns="91440" bIns="45720" rtlCol="0" anchor="ctr"/>
          <a:lstStyle>
            <a:lvl1pPr algn="l">
              <a:defRPr sz="3780">
                <a:solidFill>
                  <a:schemeClr val="tx1">
                    <a:tint val="75000"/>
                  </a:schemeClr>
                </a:solidFill>
              </a:defRPr>
            </a:lvl1pPr>
          </a:lstStyle>
          <a:p>
            <a:fld id="{35956ACC-2053-45EE-BFED-B352F037978D}" type="datetimeFigureOut">
              <a:rPr lang="en-US" smtClean="0"/>
              <a:t>4/23/2021</a:t>
            </a:fld>
            <a:endParaRPr lang="en-US"/>
          </a:p>
        </p:txBody>
      </p:sp>
      <p:sp>
        <p:nvSpPr>
          <p:cNvPr id="5" name="Footer Placeholder 4"/>
          <p:cNvSpPr>
            <a:spLocks noGrp="1"/>
          </p:cNvSpPr>
          <p:nvPr>
            <p:ph type="ftr" sz="quarter" idx="3"/>
          </p:nvPr>
        </p:nvSpPr>
        <p:spPr>
          <a:xfrm>
            <a:off x="9541193" y="37290595"/>
            <a:ext cx="9721215" cy="2142067"/>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2543" y="37290595"/>
            <a:ext cx="6480810" cy="2142067"/>
          </a:xfrm>
          <a:prstGeom prst="rect">
            <a:avLst/>
          </a:prstGeom>
        </p:spPr>
        <p:txBody>
          <a:bodyPr vert="horz" lIns="91440" tIns="45720" rIns="91440" bIns="45720" rtlCol="0" anchor="ctr"/>
          <a:lstStyle>
            <a:lvl1pPr algn="r">
              <a:defRPr sz="3780">
                <a:solidFill>
                  <a:schemeClr val="tx1">
                    <a:tint val="75000"/>
                  </a:schemeClr>
                </a:solidFill>
              </a:defRPr>
            </a:lvl1pPr>
          </a:lstStyle>
          <a:p>
            <a:fld id="{4208E68C-17DF-434C-A490-D2A6DE657A82}" type="slidenum">
              <a:rPr lang="en-US" smtClean="0"/>
              <a:t>‹#›</a:t>
            </a:fld>
            <a:endParaRPr lang="en-US"/>
          </a:p>
        </p:txBody>
      </p:sp>
    </p:spTree>
    <p:extLst>
      <p:ext uri="{BB962C8B-B14F-4D97-AF65-F5344CB8AC3E}">
        <p14:creationId xmlns:p14="http://schemas.microsoft.com/office/powerpoint/2010/main" val="346770318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A5FF-C5CA-4E2F-A3BE-03E02DCA5B71}"/>
              </a:ext>
            </a:extLst>
          </p:cNvPr>
          <p:cNvSpPr>
            <a:spLocks noGrp="1"/>
          </p:cNvSpPr>
          <p:nvPr>
            <p:ph type="ctrTitle"/>
          </p:nvPr>
        </p:nvSpPr>
        <p:spPr>
          <a:xfrm>
            <a:off x="419570" y="288256"/>
            <a:ext cx="27964458" cy="2805303"/>
          </a:xfrm>
          <a:gradFill flip="none" rotWithShape="1">
            <a:gsLst>
              <a:gs pos="17000">
                <a:schemeClr val="tx1"/>
              </a:gs>
              <a:gs pos="74000">
                <a:srgbClr val="0070C0"/>
              </a:gs>
              <a:gs pos="100000">
                <a:schemeClr val="accent5"/>
              </a:gs>
            </a:gsLst>
            <a:lin ang="5400000" scaled="1"/>
            <a:tileRect/>
          </a:gradFill>
        </p:spPr>
        <p:txBody>
          <a:bodyPr>
            <a:normAutofit fontScale="90000"/>
          </a:bodyPr>
          <a:lstStyle/>
          <a:p>
            <a:r>
              <a:rPr lang="en-US" sz="7144" b="1" dirty="0">
                <a:solidFill>
                  <a:schemeClr val="bg1"/>
                </a:solidFill>
              </a:rPr>
              <a:t>Assessing the Applicability of the Maximum Likelihood Method for LEAP Using COMPTEL Data </a:t>
            </a:r>
            <a:br>
              <a:rPr lang="en-US" sz="7695" b="1" dirty="0">
                <a:solidFill>
                  <a:schemeClr val="bg1"/>
                </a:solidFill>
              </a:rPr>
            </a:br>
            <a:r>
              <a:rPr lang="en-US" sz="3663" dirty="0">
                <a:solidFill>
                  <a:schemeClr val="bg1"/>
                </a:solidFill>
              </a:rPr>
              <a:t>Audrey Coleman</a:t>
            </a:r>
            <a:r>
              <a:rPr lang="en-US" sz="3663" baseline="30000" dirty="0">
                <a:solidFill>
                  <a:schemeClr val="bg1"/>
                </a:solidFill>
              </a:rPr>
              <a:t>1</a:t>
            </a:r>
            <a:r>
              <a:rPr lang="en-US" sz="3663" dirty="0">
                <a:solidFill>
                  <a:schemeClr val="bg1"/>
                </a:solidFill>
              </a:rPr>
              <a:t>, Mark McConnell</a:t>
            </a:r>
            <a:r>
              <a:rPr lang="en-US" sz="3663" baseline="30000" dirty="0">
                <a:solidFill>
                  <a:schemeClr val="bg1"/>
                </a:solidFill>
              </a:rPr>
              <a:t>1,2</a:t>
            </a:r>
            <a:r>
              <a:rPr lang="en-US" sz="3663" dirty="0">
                <a:solidFill>
                  <a:schemeClr val="bg1"/>
                </a:solidFill>
              </a:rPr>
              <a:t>, Karla </a:t>
            </a:r>
            <a:r>
              <a:rPr lang="en-US" sz="3663" dirty="0" err="1">
                <a:solidFill>
                  <a:schemeClr val="bg1"/>
                </a:solidFill>
              </a:rPr>
              <a:t>Oñate</a:t>
            </a:r>
            <a:r>
              <a:rPr lang="en-US" sz="3663" dirty="0">
                <a:solidFill>
                  <a:schemeClr val="bg1"/>
                </a:solidFill>
              </a:rPr>
              <a:t> Melecio</a:t>
            </a:r>
            <a:r>
              <a:rPr lang="en-US" sz="3663" baseline="30000" dirty="0">
                <a:solidFill>
                  <a:schemeClr val="bg1"/>
                </a:solidFill>
              </a:rPr>
              <a:t>1</a:t>
            </a:r>
            <a:r>
              <a:rPr lang="en-US" sz="3663" dirty="0">
                <a:solidFill>
                  <a:schemeClr val="bg1"/>
                </a:solidFill>
              </a:rPr>
              <a:t>, Camden Ertley</a:t>
            </a:r>
            <a:r>
              <a:rPr lang="en-US" sz="3663" baseline="30000" dirty="0">
                <a:solidFill>
                  <a:schemeClr val="bg1"/>
                </a:solidFill>
              </a:rPr>
              <a:t>1</a:t>
            </a:r>
            <a:br>
              <a:rPr lang="en-US" sz="3663" dirty="0">
                <a:solidFill>
                  <a:schemeClr val="bg1"/>
                </a:solidFill>
              </a:rPr>
            </a:br>
            <a:r>
              <a:rPr lang="en-US" sz="3663" baseline="30000" dirty="0">
                <a:solidFill>
                  <a:schemeClr val="bg1"/>
                </a:solidFill>
              </a:rPr>
              <a:t>1</a:t>
            </a:r>
            <a:r>
              <a:rPr lang="en-US" sz="3663" dirty="0">
                <a:solidFill>
                  <a:schemeClr val="bg1"/>
                </a:solidFill>
              </a:rPr>
              <a:t>University of New Hampshire, </a:t>
            </a:r>
            <a:r>
              <a:rPr lang="en-US" sz="3663" baseline="30000" dirty="0">
                <a:solidFill>
                  <a:schemeClr val="bg1"/>
                </a:solidFill>
              </a:rPr>
              <a:t>2</a:t>
            </a:r>
            <a:r>
              <a:rPr lang="en-US" sz="3663" dirty="0">
                <a:solidFill>
                  <a:schemeClr val="bg1"/>
                </a:solidFill>
              </a:rPr>
              <a:t>Southwest Research Institute</a:t>
            </a:r>
          </a:p>
        </p:txBody>
      </p:sp>
      <p:sp>
        <p:nvSpPr>
          <p:cNvPr id="3" name="Subtitle 2">
            <a:extLst>
              <a:ext uri="{FF2B5EF4-FFF2-40B4-BE49-F238E27FC236}">
                <a16:creationId xmlns:a16="http://schemas.microsoft.com/office/drawing/2014/main" id="{B8F09952-8B72-4981-9022-30DB067AE71C}"/>
              </a:ext>
            </a:extLst>
          </p:cNvPr>
          <p:cNvSpPr>
            <a:spLocks noGrp="1"/>
          </p:cNvSpPr>
          <p:nvPr>
            <p:ph type="subTitle" idx="1"/>
          </p:nvPr>
        </p:nvSpPr>
        <p:spPr>
          <a:xfrm>
            <a:off x="14447760" y="4790157"/>
            <a:ext cx="13879161" cy="1558068"/>
          </a:xfrm>
          <a:noFill/>
        </p:spPr>
        <p:txBody>
          <a:bodyPr>
            <a:noAutofit/>
          </a:bodyPr>
          <a:lstStyle/>
          <a:p>
            <a:pPr algn="just">
              <a:lnSpc>
                <a:spcPct val="100000"/>
              </a:lnSpc>
            </a:pPr>
            <a:r>
              <a:rPr lang="en-US" sz="2800" dirty="0"/>
              <a:t>In Compton scattering, the incident photon tends to scatter at right angles to the incident electric field vector. For polarized photons, the distribution of azimuthal scatter angles will be sinusoidally distributed. The energy-dependent </a:t>
            </a:r>
            <a:r>
              <a:rPr lang="en-US" sz="2800" i="1" dirty="0"/>
              <a:t>modulation factor</a:t>
            </a:r>
            <a:r>
              <a:rPr lang="en-US" sz="2800" dirty="0"/>
              <a:t> (µ) characterizes the polarization signature and can be used to estimate the </a:t>
            </a:r>
            <a:r>
              <a:rPr lang="en-US" sz="2800" i="1" dirty="0"/>
              <a:t>minimum detectable polarization</a:t>
            </a:r>
            <a:r>
              <a:rPr lang="en-US" sz="2800" dirty="0"/>
              <a:t> (MDP). This represents the minimum level of polarization that can be detected</a:t>
            </a:r>
          </a:p>
        </p:txBody>
      </p:sp>
      <p:grpSp>
        <p:nvGrpSpPr>
          <p:cNvPr id="1030" name="Group 1029">
            <a:extLst>
              <a:ext uri="{FF2B5EF4-FFF2-40B4-BE49-F238E27FC236}">
                <a16:creationId xmlns:a16="http://schemas.microsoft.com/office/drawing/2014/main" id="{F2D43670-2C2F-49E5-86F8-79A9263E93D6}"/>
              </a:ext>
            </a:extLst>
          </p:cNvPr>
          <p:cNvGrpSpPr/>
          <p:nvPr/>
        </p:nvGrpSpPr>
        <p:grpSpPr>
          <a:xfrm>
            <a:off x="14424947" y="3582693"/>
            <a:ext cx="13936308" cy="9060050"/>
            <a:chOff x="14433848" y="3261600"/>
            <a:chExt cx="13936308" cy="9060050"/>
          </a:xfrm>
        </p:grpSpPr>
        <p:sp>
          <p:nvSpPr>
            <p:cNvPr id="6" name="TextBox 5">
              <a:extLst>
                <a:ext uri="{FF2B5EF4-FFF2-40B4-BE49-F238E27FC236}">
                  <a16:creationId xmlns:a16="http://schemas.microsoft.com/office/drawing/2014/main" id="{1BFD549E-1FED-407C-BC7A-C85166CCBB94}"/>
                </a:ext>
              </a:extLst>
            </p:cNvPr>
            <p:cNvSpPr txBox="1"/>
            <p:nvPr/>
          </p:nvSpPr>
          <p:spPr>
            <a:xfrm>
              <a:off x="14433848" y="3261600"/>
              <a:ext cx="13879161" cy="1094270"/>
            </a:xfrm>
            <a:prstGeom prst="rect">
              <a:avLst/>
            </a:prstGeom>
            <a:solidFill>
              <a:schemeClr val="accent5"/>
            </a:solidFill>
          </p:spPr>
          <p:txBody>
            <a:bodyPr wrap="square" rtlCol="0">
              <a:spAutoFit/>
            </a:bodyPr>
            <a:lstStyle/>
            <a:p>
              <a:pPr algn="ctr"/>
              <a:r>
                <a:rPr lang="en-US" sz="6430" b="1" dirty="0"/>
                <a:t>Compton Polarimetry Methods</a:t>
              </a:r>
            </a:p>
          </p:txBody>
        </p:sp>
        <p:grpSp>
          <p:nvGrpSpPr>
            <p:cNvPr id="20" name="Group 19">
              <a:extLst>
                <a:ext uri="{FF2B5EF4-FFF2-40B4-BE49-F238E27FC236}">
                  <a16:creationId xmlns:a16="http://schemas.microsoft.com/office/drawing/2014/main" id="{EB194486-4AC5-42DE-8B5B-508342963AD0}"/>
                </a:ext>
              </a:extLst>
            </p:cNvPr>
            <p:cNvGrpSpPr/>
            <p:nvPr/>
          </p:nvGrpSpPr>
          <p:grpSpPr>
            <a:xfrm>
              <a:off x="14433848" y="6883126"/>
              <a:ext cx="13936308" cy="5438524"/>
              <a:chOff x="266699" y="8456653"/>
              <a:chExt cx="13726568" cy="5347751"/>
            </a:xfrm>
          </p:grpSpPr>
          <p:grpSp>
            <p:nvGrpSpPr>
              <p:cNvPr id="19" name="Group 18">
                <a:extLst>
                  <a:ext uri="{FF2B5EF4-FFF2-40B4-BE49-F238E27FC236}">
                    <a16:creationId xmlns:a16="http://schemas.microsoft.com/office/drawing/2014/main" id="{11B119A8-9738-46B4-8D9C-69FAFC74D099}"/>
                  </a:ext>
                </a:extLst>
              </p:cNvPr>
              <p:cNvGrpSpPr/>
              <p:nvPr/>
            </p:nvGrpSpPr>
            <p:grpSpPr>
              <a:xfrm>
                <a:off x="266699" y="8456653"/>
                <a:ext cx="13726568" cy="5347751"/>
                <a:chOff x="266699" y="8456653"/>
                <a:chExt cx="13726568" cy="5347751"/>
              </a:xfrm>
            </p:grpSpPr>
            <p:pic>
              <p:nvPicPr>
                <p:cNvPr id="4" name="officeArt object">
                  <a:extLst>
                    <a:ext uri="{FF2B5EF4-FFF2-40B4-BE49-F238E27FC236}">
                      <a16:creationId xmlns:a16="http://schemas.microsoft.com/office/drawing/2014/main" id="{C3B1B16B-9A0D-424C-A0C9-BD72481CDFB0}"/>
                    </a:ext>
                  </a:extLst>
                </p:cNvPr>
                <p:cNvPicPr/>
                <p:nvPr/>
              </p:nvPicPr>
              <p:blipFill rotWithShape="1">
                <a:blip r:embed="rId2"/>
                <a:srcRect l="7208" t="4761"/>
                <a:stretch/>
              </p:blipFill>
              <p:spPr>
                <a:xfrm>
                  <a:off x="266699" y="8456653"/>
                  <a:ext cx="6694486" cy="4779705"/>
                </a:xfrm>
                <a:prstGeom prst="rect">
                  <a:avLst/>
                </a:prstGeom>
                <a:ln w="12700" cap="flat">
                  <a:noFill/>
                  <a:miter lim="400000"/>
                </a:ln>
                <a:effectLst/>
              </p:spPr>
            </p:pic>
            <p:sp>
              <p:nvSpPr>
                <p:cNvPr id="7" name="TextBox 6">
                  <a:extLst>
                    <a:ext uri="{FF2B5EF4-FFF2-40B4-BE49-F238E27FC236}">
                      <a16:creationId xmlns:a16="http://schemas.microsoft.com/office/drawing/2014/main" id="{18D81DB3-7BA0-4A6F-BB91-3E4E4FEBEE86}"/>
                    </a:ext>
                  </a:extLst>
                </p:cNvPr>
                <p:cNvSpPr txBox="1"/>
                <p:nvPr/>
              </p:nvSpPr>
              <p:spPr>
                <a:xfrm>
                  <a:off x="6910854" y="9211217"/>
                  <a:ext cx="7082413" cy="4593187"/>
                </a:xfrm>
                <a:prstGeom prst="rect">
                  <a:avLst/>
                </a:prstGeom>
                <a:noFill/>
              </p:spPr>
              <p:txBody>
                <a:bodyPr wrap="square" rtlCol="0">
                  <a:spAutoFit/>
                </a:bodyPr>
                <a:lstStyle/>
                <a:p>
                  <a:pPr algn="just"/>
                  <a:r>
                    <a:rPr lang="en-US" sz="2800" dirty="0"/>
                    <a:t>Using the Standard Method, the MDP is given by</a:t>
                  </a:r>
                </a:p>
                <a:p>
                  <a:pPr algn="just"/>
                  <a:r>
                    <a:rPr lang="en-US" sz="2800" dirty="0"/>
                    <a:t> </a:t>
                  </a:r>
                </a:p>
                <a:p>
                  <a:pPr algn="just"/>
                  <a:r>
                    <a:rPr lang="en-US" sz="2800" dirty="0"/>
                    <a:t> </a:t>
                  </a:r>
                </a:p>
                <a:p>
                  <a:pPr algn="just"/>
                  <a:endParaRPr lang="en-US" sz="2800" dirty="0"/>
                </a:p>
                <a:p>
                  <a:pPr algn="just"/>
                  <a:r>
                    <a:rPr lang="en-US" sz="2800" dirty="0"/>
                    <a:t>where µ</a:t>
                  </a:r>
                  <a:r>
                    <a:rPr lang="en-US" sz="2800" baseline="-25000" dirty="0"/>
                    <a:t>100</a:t>
                  </a:r>
                  <a:r>
                    <a:rPr lang="en-US" sz="2800" dirty="0"/>
                    <a:t> is the modulation factor corresponding to fully polarized radiation, </a:t>
                  </a:r>
                  <a:r>
                    <a:rPr lang="en-US" sz="2800" dirty="0" err="1"/>
                    <a:t>C</a:t>
                  </a:r>
                  <a:r>
                    <a:rPr lang="en-US" sz="2800" baseline="-25000" dirty="0" err="1"/>
                    <a:t>src</a:t>
                  </a:r>
                  <a:r>
                    <a:rPr lang="en-US" sz="2800" dirty="0"/>
                    <a:t> is the total number of source counts during the observation time interval, and </a:t>
                  </a:r>
                  <a:r>
                    <a:rPr lang="en-US" sz="2800" dirty="0" err="1"/>
                    <a:t>C</a:t>
                  </a:r>
                  <a:r>
                    <a:rPr lang="en-US" sz="2800" baseline="-25000" dirty="0" err="1"/>
                    <a:t>bgd</a:t>
                  </a:r>
                  <a:r>
                    <a:rPr lang="en-US" sz="2800" dirty="0"/>
                    <a:t> is the total number of background counts during the observation time interval.</a:t>
                  </a:r>
                </a:p>
                <a:p>
                  <a:endParaRPr lang="en-US" sz="1754" dirty="0"/>
                </a:p>
              </p:txBody>
            </p:sp>
          </p:grpSp>
          <p:pic>
            <p:nvPicPr>
              <p:cNvPr id="8" name="officeArt object">
                <a:extLst>
                  <a:ext uri="{FF2B5EF4-FFF2-40B4-BE49-F238E27FC236}">
                    <a16:creationId xmlns:a16="http://schemas.microsoft.com/office/drawing/2014/main" id="{9096AB4C-27EE-49CB-B019-AEEAD27089D5}"/>
                  </a:ext>
                </a:extLst>
              </p:cNvPr>
              <p:cNvPicPr/>
              <p:nvPr/>
            </p:nvPicPr>
            <p:blipFill>
              <a:blip r:embed="rId3"/>
              <a:stretch>
                <a:fillRect/>
              </a:stretch>
            </p:blipFill>
            <p:spPr>
              <a:xfrm>
                <a:off x="8149090" y="9864117"/>
                <a:ext cx="4275728" cy="815149"/>
              </a:xfrm>
              <a:prstGeom prst="rect">
                <a:avLst/>
              </a:prstGeom>
              <a:ln w="12700" cap="flat">
                <a:noFill/>
                <a:miter lim="400000"/>
              </a:ln>
              <a:effectLst/>
            </p:spPr>
          </p:pic>
        </p:grpSp>
      </p:grpSp>
      <p:grpSp>
        <p:nvGrpSpPr>
          <p:cNvPr id="18" name="Group 17">
            <a:extLst>
              <a:ext uri="{FF2B5EF4-FFF2-40B4-BE49-F238E27FC236}">
                <a16:creationId xmlns:a16="http://schemas.microsoft.com/office/drawing/2014/main" id="{DFC10A99-817F-435F-A57B-A69E1AE43D4A}"/>
              </a:ext>
            </a:extLst>
          </p:cNvPr>
          <p:cNvGrpSpPr/>
          <p:nvPr/>
        </p:nvGrpSpPr>
        <p:grpSpPr>
          <a:xfrm>
            <a:off x="499492" y="15292543"/>
            <a:ext cx="13481670" cy="11268228"/>
            <a:chOff x="126042" y="16609222"/>
            <a:chExt cx="14142520" cy="11582227"/>
          </a:xfrm>
        </p:grpSpPr>
        <p:sp>
          <p:nvSpPr>
            <p:cNvPr id="10" name="TextBox 9">
              <a:extLst>
                <a:ext uri="{FF2B5EF4-FFF2-40B4-BE49-F238E27FC236}">
                  <a16:creationId xmlns:a16="http://schemas.microsoft.com/office/drawing/2014/main" id="{B9CE41C5-5F5C-45BF-A362-020C802ABBA0}"/>
                </a:ext>
              </a:extLst>
            </p:cNvPr>
            <p:cNvSpPr txBox="1"/>
            <p:nvPr/>
          </p:nvSpPr>
          <p:spPr>
            <a:xfrm>
              <a:off x="126042" y="16609222"/>
              <a:ext cx="14142520" cy="1124763"/>
            </a:xfrm>
            <a:prstGeom prst="rect">
              <a:avLst/>
            </a:prstGeom>
            <a:solidFill>
              <a:schemeClr val="accent5"/>
            </a:solidFill>
          </p:spPr>
          <p:txBody>
            <a:bodyPr wrap="square" rtlCol="0">
              <a:spAutoFit/>
            </a:bodyPr>
            <a:lstStyle/>
            <a:p>
              <a:pPr lvl="0" algn="ctr"/>
              <a:r>
                <a:rPr lang="en-US" sz="6430" b="1" dirty="0">
                  <a:solidFill>
                    <a:prstClr val="black"/>
                  </a:solidFill>
                </a:rPr>
                <a:t>CGRO/COMPTEL</a:t>
              </a:r>
            </a:p>
          </p:txBody>
        </p:sp>
        <p:grpSp>
          <p:nvGrpSpPr>
            <p:cNvPr id="17" name="Group 16">
              <a:extLst>
                <a:ext uri="{FF2B5EF4-FFF2-40B4-BE49-F238E27FC236}">
                  <a16:creationId xmlns:a16="http://schemas.microsoft.com/office/drawing/2014/main" id="{5DD7E0E3-F973-4C0D-90A4-E544FDB5B90D}"/>
                </a:ext>
              </a:extLst>
            </p:cNvPr>
            <p:cNvGrpSpPr/>
            <p:nvPr/>
          </p:nvGrpSpPr>
          <p:grpSpPr>
            <a:xfrm>
              <a:off x="137676" y="17723499"/>
              <a:ext cx="14110965" cy="10467950"/>
              <a:chOff x="137676" y="17723499"/>
              <a:chExt cx="14110965" cy="10467950"/>
            </a:xfrm>
          </p:grpSpPr>
          <p:grpSp>
            <p:nvGrpSpPr>
              <p:cNvPr id="16" name="Group 15">
                <a:extLst>
                  <a:ext uri="{FF2B5EF4-FFF2-40B4-BE49-F238E27FC236}">
                    <a16:creationId xmlns:a16="http://schemas.microsoft.com/office/drawing/2014/main" id="{2322D4D2-51F5-49AC-9A77-9476E48FFA5F}"/>
                  </a:ext>
                </a:extLst>
              </p:cNvPr>
              <p:cNvGrpSpPr/>
              <p:nvPr/>
            </p:nvGrpSpPr>
            <p:grpSpPr>
              <a:xfrm>
                <a:off x="472878" y="19528441"/>
                <a:ext cx="12441609" cy="8663008"/>
                <a:chOff x="472878" y="19528441"/>
                <a:chExt cx="12441609" cy="8663008"/>
              </a:xfrm>
            </p:grpSpPr>
            <p:pic>
              <p:nvPicPr>
                <p:cNvPr id="12" name="officeArt object">
                  <a:extLst>
                    <a:ext uri="{FF2B5EF4-FFF2-40B4-BE49-F238E27FC236}">
                      <a16:creationId xmlns:a16="http://schemas.microsoft.com/office/drawing/2014/main" id="{FB6471CB-1D77-488A-AE81-277109016E45}"/>
                    </a:ext>
                  </a:extLst>
                </p:cNvPr>
                <p:cNvPicPr/>
                <p:nvPr/>
              </p:nvPicPr>
              <p:blipFill>
                <a:blip r:embed="rId4"/>
                <a:srcRect l="31726" t="5266" r="11301" b="31578"/>
                <a:stretch>
                  <a:fillRect/>
                </a:stretch>
              </p:blipFill>
              <p:spPr>
                <a:xfrm>
                  <a:off x="472878" y="19528441"/>
                  <a:ext cx="6438630" cy="8215859"/>
                </a:xfrm>
                <a:prstGeom prst="rect">
                  <a:avLst/>
                </a:prstGeom>
                <a:ln w="12700" cap="flat">
                  <a:noFill/>
                  <a:miter lim="400000"/>
                </a:ln>
                <a:effectLst/>
              </p:spPr>
            </p:pic>
            <p:pic>
              <p:nvPicPr>
                <p:cNvPr id="13" name="officeArt object">
                  <a:extLst>
                    <a:ext uri="{FF2B5EF4-FFF2-40B4-BE49-F238E27FC236}">
                      <a16:creationId xmlns:a16="http://schemas.microsoft.com/office/drawing/2014/main" id="{33A399B3-4F3F-442A-9095-05CDAD33A508}"/>
                    </a:ext>
                  </a:extLst>
                </p:cNvPr>
                <p:cNvPicPr/>
                <p:nvPr/>
              </p:nvPicPr>
              <p:blipFill>
                <a:blip r:embed="rId5"/>
                <a:srcRect l="31012" t="22179" r="31012" b="16818"/>
                <a:stretch>
                  <a:fillRect/>
                </a:stretch>
              </p:blipFill>
              <p:spPr>
                <a:xfrm>
                  <a:off x="8197201" y="21978528"/>
                  <a:ext cx="4717286" cy="6212921"/>
                </a:xfrm>
                <a:prstGeom prst="rect">
                  <a:avLst/>
                </a:prstGeom>
                <a:ln w="12700" cap="flat">
                  <a:noFill/>
                  <a:miter lim="400000"/>
                </a:ln>
                <a:effectLst/>
              </p:spPr>
            </p:pic>
          </p:grpSp>
          <p:grpSp>
            <p:nvGrpSpPr>
              <p:cNvPr id="15" name="Group 14">
                <a:extLst>
                  <a:ext uri="{FF2B5EF4-FFF2-40B4-BE49-F238E27FC236}">
                    <a16:creationId xmlns:a16="http://schemas.microsoft.com/office/drawing/2014/main" id="{37935044-E228-4328-81A1-BE378FF6787E}"/>
                  </a:ext>
                </a:extLst>
              </p:cNvPr>
              <p:cNvGrpSpPr/>
              <p:nvPr/>
            </p:nvGrpSpPr>
            <p:grpSpPr>
              <a:xfrm>
                <a:off x="137676" y="17723499"/>
                <a:ext cx="14110965" cy="4504270"/>
                <a:chOff x="137676" y="17723499"/>
                <a:chExt cx="14110965" cy="4504270"/>
              </a:xfrm>
            </p:grpSpPr>
            <p:sp>
              <p:nvSpPr>
                <p:cNvPr id="11" name="TextBox 10">
                  <a:extLst>
                    <a:ext uri="{FF2B5EF4-FFF2-40B4-BE49-F238E27FC236}">
                      <a16:creationId xmlns:a16="http://schemas.microsoft.com/office/drawing/2014/main" id="{64A742F9-0801-428D-8A64-070161A1194D}"/>
                    </a:ext>
                  </a:extLst>
                </p:cNvPr>
                <p:cNvSpPr txBox="1"/>
                <p:nvPr/>
              </p:nvSpPr>
              <p:spPr>
                <a:xfrm>
                  <a:off x="137676" y="17723499"/>
                  <a:ext cx="14110965" cy="1701056"/>
                </a:xfrm>
                <a:prstGeom prst="rect">
                  <a:avLst/>
                </a:prstGeom>
                <a:noFill/>
              </p:spPr>
              <p:txBody>
                <a:bodyPr wrap="square" rtlCol="0">
                  <a:spAutoFit/>
                </a:bodyPr>
                <a:lstStyle/>
                <a:p>
                  <a:pPr algn="just"/>
                  <a:r>
                    <a:rPr lang="en-US" sz="2800" dirty="0"/>
                    <a:t>The COMPTEL instrument on the Compton Gamma Ray Observatory (CGRO) was a double-scatter instrument (D1 - liquid scintillator / D2 - </a:t>
                  </a:r>
                  <a:r>
                    <a:rPr lang="en-US" sz="2800" dirty="0" err="1"/>
                    <a:t>NaI</a:t>
                  </a:r>
                  <a:r>
                    <a:rPr lang="en-US" sz="2800" dirty="0"/>
                    <a:t>(Tl)) capable of imaging 0.75-30 MeV gamma rays. </a:t>
                  </a:r>
                </a:p>
                <a:p>
                  <a:endParaRPr lang="en-US" sz="1754" dirty="0"/>
                </a:p>
              </p:txBody>
            </p:sp>
            <p:sp>
              <p:nvSpPr>
                <p:cNvPr id="14" name="TextBox 13">
                  <a:extLst>
                    <a:ext uri="{FF2B5EF4-FFF2-40B4-BE49-F238E27FC236}">
                      <a16:creationId xmlns:a16="http://schemas.microsoft.com/office/drawing/2014/main" id="{4436CBF4-E59B-4215-B78B-5D8CC08AE0F6}"/>
                    </a:ext>
                  </a:extLst>
                </p:cNvPr>
                <p:cNvSpPr txBox="1"/>
                <p:nvPr/>
              </p:nvSpPr>
              <p:spPr>
                <a:xfrm>
                  <a:off x="7129105" y="19039853"/>
                  <a:ext cx="7087628" cy="3187916"/>
                </a:xfrm>
                <a:prstGeom prst="rect">
                  <a:avLst/>
                </a:prstGeom>
                <a:noFill/>
              </p:spPr>
              <p:txBody>
                <a:bodyPr wrap="square" rtlCol="0">
                  <a:spAutoFit/>
                </a:bodyPr>
                <a:lstStyle/>
                <a:p>
                  <a:pPr algn="just">
                    <a:spcAft>
                      <a:spcPts val="1168"/>
                    </a:spcAft>
                  </a:pPr>
                  <a:r>
                    <a:rPr lang="en-US" sz="2800" dirty="0"/>
                    <a:t> Our work employs the </a:t>
                  </a:r>
                  <a:r>
                    <a:rPr lang="en-US" sz="2800" dirty="0" err="1"/>
                    <a:t>MEGAlib</a:t>
                  </a:r>
                  <a:r>
                    <a:rPr lang="en-US" sz="2800" dirty="0"/>
                    <a:t> software package. </a:t>
                  </a:r>
                  <a:r>
                    <a:rPr lang="en-US" sz="2800" dirty="0" err="1"/>
                    <a:t>MEGAlib</a:t>
                  </a:r>
                  <a:r>
                    <a:rPr lang="en-US" sz="2800" dirty="0"/>
                    <a:t> provides a more user-friendly interface to the GEANT4 software. One of the advantages of using this package was the ready availability of a detailed COMPTEL mass model (seen here). </a:t>
                  </a:r>
                </a:p>
                <a:p>
                  <a:endParaRPr lang="en-US" sz="1754" dirty="0"/>
                </a:p>
              </p:txBody>
            </p:sp>
          </p:grpSp>
        </p:grpSp>
      </p:grpSp>
      <p:grpSp>
        <p:nvGrpSpPr>
          <p:cNvPr id="53" name="Group 52">
            <a:extLst>
              <a:ext uri="{FF2B5EF4-FFF2-40B4-BE49-F238E27FC236}">
                <a16:creationId xmlns:a16="http://schemas.microsoft.com/office/drawing/2014/main" id="{696AF4D3-058F-4174-A30A-4767B1F0690D}"/>
              </a:ext>
            </a:extLst>
          </p:cNvPr>
          <p:cNvGrpSpPr/>
          <p:nvPr/>
        </p:nvGrpSpPr>
        <p:grpSpPr>
          <a:xfrm>
            <a:off x="237120" y="27428733"/>
            <a:ext cx="13721145" cy="12318874"/>
            <a:chOff x="227874" y="15537125"/>
            <a:chExt cx="13721145" cy="12122209"/>
          </a:xfrm>
        </p:grpSpPr>
        <p:sp>
          <p:nvSpPr>
            <p:cNvPr id="22" name="TextBox 21">
              <a:extLst>
                <a:ext uri="{FF2B5EF4-FFF2-40B4-BE49-F238E27FC236}">
                  <a16:creationId xmlns:a16="http://schemas.microsoft.com/office/drawing/2014/main" id="{A5FFE912-739F-4BB1-AD51-43A0401B82BA}"/>
                </a:ext>
              </a:extLst>
            </p:cNvPr>
            <p:cNvSpPr txBox="1"/>
            <p:nvPr/>
          </p:nvSpPr>
          <p:spPr>
            <a:xfrm>
              <a:off x="419570" y="15537125"/>
              <a:ext cx="13529449" cy="1094270"/>
            </a:xfrm>
            <a:prstGeom prst="rect">
              <a:avLst/>
            </a:prstGeom>
            <a:solidFill>
              <a:schemeClr val="accent5"/>
            </a:solidFill>
          </p:spPr>
          <p:txBody>
            <a:bodyPr wrap="square" rtlCol="0">
              <a:spAutoFit/>
            </a:bodyPr>
            <a:lstStyle/>
            <a:p>
              <a:pPr algn="ctr"/>
              <a:r>
                <a:rPr lang="en-US" sz="6430" b="1" dirty="0"/>
                <a:t>COMPTEL Data</a:t>
              </a:r>
            </a:p>
          </p:txBody>
        </p:sp>
        <p:grpSp>
          <p:nvGrpSpPr>
            <p:cNvPr id="36" name="Group 35">
              <a:extLst>
                <a:ext uri="{FF2B5EF4-FFF2-40B4-BE49-F238E27FC236}">
                  <a16:creationId xmlns:a16="http://schemas.microsoft.com/office/drawing/2014/main" id="{6FDA5381-C8ED-4683-B361-649C01F9104A}"/>
                </a:ext>
              </a:extLst>
            </p:cNvPr>
            <p:cNvGrpSpPr/>
            <p:nvPr/>
          </p:nvGrpSpPr>
          <p:grpSpPr>
            <a:xfrm>
              <a:off x="227874" y="16815554"/>
              <a:ext cx="13655460" cy="6247875"/>
              <a:chOff x="25164" y="18140567"/>
              <a:chExt cx="13845218" cy="6414013"/>
            </a:xfrm>
          </p:grpSpPr>
          <p:sp>
            <p:nvSpPr>
              <p:cNvPr id="23" name="TextBox 22">
                <a:extLst>
                  <a:ext uri="{FF2B5EF4-FFF2-40B4-BE49-F238E27FC236}">
                    <a16:creationId xmlns:a16="http://schemas.microsoft.com/office/drawing/2014/main" id="{B814D006-46B7-42E3-A363-22BCB8500703}"/>
                  </a:ext>
                </a:extLst>
              </p:cNvPr>
              <p:cNvSpPr txBox="1"/>
              <p:nvPr/>
            </p:nvSpPr>
            <p:spPr>
              <a:xfrm>
                <a:off x="266700" y="18140567"/>
                <a:ext cx="13603682" cy="1834408"/>
              </a:xfrm>
              <a:prstGeom prst="rect">
                <a:avLst/>
              </a:prstGeom>
              <a:noFill/>
            </p:spPr>
            <p:txBody>
              <a:bodyPr wrap="square" rtlCol="0">
                <a:spAutoFit/>
              </a:bodyPr>
              <a:lstStyle/>
              <a:p>
                <a:pPr algn="just"/>
                <a:r>
                  <a:rPr lang="en-US" sz="2800" dirty="0"/>
                  <a:t>We have looked at all GRBs and flares that took place within ±30° from the pointing direction in order to determine the estimated MDP for each event. The analysis was performed over the energy range from 750 keV to 3 MeV. Several events showed significant signal, some of which are shown here.</a:t>
                </a:r>
              </a:p>
            </p:txBody>
          </p:sp>
          <p:pic>
            <p:nvPicPr>
              <p:cNvPr id="24" name="officeArt object">
                <a:extLst>
                  <a:ext uri="{FF2B5EF4-FFF2-40B4-BE49-F238E27FC236}">
                    <a16:creationId xmlns:a16="http://schemas.microsoft.com/office/drawing/2014/main" id="{622566B2-2344-4A56-94B2-779D41122F95}"/>
                  </a:ext>
                </a:extLst>
              </p:cNvPr>
              <p:cNvPicPr/>
              <p:nvPr/>
            </p:nvPicPr>
            <p:blipFill>
              <a:blip r:embed="rId6"/>
              <a:stretch>
                <a:fillRect/>
              </a:stretch>
            </p:blipFill>
            <p:spPr>
              <a:xfrm>
                <a:off x="25164" y="20077076"/>
                <a:ext cx="6827400" cy="4390549"/>
              </a:xfrm>
              <a:prstGeom prst="rect">
                <a:avLst/>
              </a:prstGeom>
              <a:ln w="12700" cap="flat">
                <a:noFill/>
                <a:miter lim="400000"/>
              </a:ln>
              <a:effectLst/>
            </p:spPr>
          </p:pic>
          <p:pic>
            <p:nvPicPr>
              <p:cNvPr id="25" name="officeArt object">
                <a:extLst>
                  <a:ext uri="{FF2B5EF4-FFF2-40B4-BE49-F238E27FC236}">
                    <a16:creationId xmlns:a16="http://schemas.microsoft.com/office/drawing/2014/main" id="{44CF836F-D7AC-42EF-AB17-C0628F182A55}"/>
                  </a:ext>
                </a:extLst>
              </p:cNvPr>
              <p:cNvPicPr/>
              <p:nvPr/>
            </p:nvPicPr>
            <p:blipFill>
              <a:blip r:embed="rId7"/>
              <a:stretch>
                <a:fillRect/>
              </a:stretch>
            </p:blipFill>
            <p:spPr>
              <a:xfrm>
                <a:off x="7086653" y="20077075"/>
                <a:ext cx="6712608" cy="4477505"/>
              </a:xfrm>
              <a:prstGeom prst="rect">
                <a:avLst/>
              </a:prstGeom>
              <a:ln w="12700" cap="flat">
                <a:noFill/>
                <a:miter lim="400000"/>
              </a:ln>
              <a:effectLst/>
            </p:spPr>
          </p:pic>
        </p:grpSp>
        <p:grpSp>
          <p:nvGrpSpPr>
            <p:cNvPr id="28" name="officeArt object">
              <a:extLst>
                <a:ext uri="{FF2B5EF4-FFF2-40B4-BE49-F238E27FC236}">
                  <a16:creationId xmlns:a16="http://schemas.microsoft.com/office/drawing/2014/main" id="{A7BEB790-76FD-476D-B2B1-76B124519ABC}"/>
                </a:ext>
              </a:extLst>
            </p:cNvPr>
            <p:cNvGrpSpPr/>
            <p:nvPr/>
          </p:nvGrpSpPr>
          <p:grpSpPr>
            <a:xfrm>
              <a:off x="266109" y="23292744"/>
              <a:ext cx="6495600" cy="4304666"/>
              <a:chOff x="-6335370" y="1176499"/>
              <a:chExt cx="5891352" cy="3787183"/>
            </a:xfrm>
          </p:grpSpPr>
          <p:pic>
            <p:nvPicPr>
              <p:cNvPr id="29" name="pasted-image.png">
                <a:extLst>
                  <a:ext uri="{FF2B5EF4-FFF2-40B4-BE49-F238E27FC236}">
                    <a16:creationId xmlns:a16="http://schemas.microsoft.com/office/drawing/2014/main" id="{551A9284-44CC-49C4-A819-1327D305848D}"/>
                  </a:ext>
                </a:extLst>
              </p:cNvPr>
              <p:cNvPicPr>
                <a:picLocks noChangeAspect="1"/>
              </p:cNvPicPr>
              <p:nvPr/>
            </p:nvPicPr>
            <p:blipFill rotWithShape="1">
              <a:blip r:embed="rId8"/>
              <a:srcRect t="2326" b="2587"/>
              <a:stretch/>
            </p:blipFill>
            <p:spPr>
              <a:xfrm>
                <a:off x="-6335370" y="1176499"/>
                <a:ext cx="5891352" cy="3787183"/>
              </a:xfrm>
              <a:prstGeom prst="rect">
                <a:avLst/>
              </a:prstGeom>
              <a:ln w="12700" cap="flat">
                <a:noFill/>
                <a:miter lim="400000"/>
              </a:ln>
              <a:effectLst/>
            </p:spPr>
          </p:pic>
          <p:sp>
            <p:nvSpPr>
              <p:cNvPr id="30" name="Shape 1073741861">
                <a:extLst>
                  <a:ext uri="{FF2B5EF4-FFF2-40B4-BE49-F238E27FC236}">
                    <a16:creationId xmlns:a16="http://schemas.microsoft.com/office/drawing/2014/main" id="{878E627E-DF67-46A1-A7DC-A1C231630AF1}"/>
                  </a:ext>
                </a:extLst>
              </p:cNvPr>
              <p:cNvSpPr txBox="1"/>
              <p:nvPr/>
            </p:nvSpPr>
            <p:spPr>
              <a:xfrm>
                <a:off x="-2866057" y="2113320"/>
                <a:ext cx="1979083" cy="974189"/>
              </a:xfrm>
              <a:prstGeom prst="rect">
                <a:avLst/>
              </a:prstGeom>
              <a:noFill/>
              <a:ln w="12700" cap="flat">
                <a:noFill/>
                <a:miter lim="400000"/>
              </a:ln>
              <a:effectLst/>
            </p:spPr>
            <p:txBody>
              <a:bodyPr wrap="square" lIns="49484" tIns="49484" rIns="49484" bIns="49484" numCol="1" anchor="t">
                <a:noAutofit/>
              </a:bodyPr>
              <a:lstStyle/>
              <a:p>
                <a:pPr algn="ctr">
                  <a:lnSpc>
                    <a:spcPct val="150000"/>
                  </a:lnSpc>
                  <a:spcBef>
                    <a:spcPts val="292"/>
                  </a:spcBef>
                </a:pPr>
                <a:r>
                  <a:rPr lang="en-US" sz="1832" dirty="0">
                    <a:solidFill>
                      <a:srgbClr val="000000"/>
                    </a:solidFill>
                    <a:latin typeface="Helvetica" panose="020B0604020202020204" pitchFamily="34" charset="0"/>
                    <a:ea typeface="Arial Unicode MS"/>
                    <a:cs typeface="Arial Unicode MS"/>
                  </a:rPr>
                  <a:t>X1.9 Flare</a:t>
                </a:r>
                <a:br>
                  <a:rPr lang="en-US" sz="1832" dirty="0">
                    <a:solidFill>
                      <a:srgbClr val="000000"/>
                    </a:solidFill>
                    <a:latin typeface="Helvetica" panose="020B0604020202020204" pitchFamily="34" charset="0"/>
                    <a:ea typeface="Arial Unicode MS"/>
                    <a:cs typeface="Arial Unicode MS"/>
                  </a:rPr>
                </a:br>
                <a:r>
                  <a:rPr lang="en-US" sz="1832" dirty="0">
                    <a:solidFill>
                      <a:srgbClr val="000000"/>
                    </a:solidFill>
                    <a:latin typeface="Helvetica" panose="020B0604020202020204" pitchFamily="34" charset="0"/>
                    <a:ea typeface="Arial Unicode MS"/>
                    <a:cs typeface="Arial Unicode MS"/>
                  </a:rPr>
                  <a:t>1991 Oct 27</a:t>
                </a:r>
              </a:p>
            </p:txBody>
          </p:sp>
        </p:grpSp>
        <p:grpSp>
          <p:nvGrpSpPr>
            <p:cNvPr id="31" name="officeArt object">
              <a:extLst>
                <a:ext uri="{FF2B5EF4-FFF2-40B4-BE49-F238E27FC236}">
                  <a16:creationId xmlns:a16="http://schemas.microsoft.com/office/drawing/2014/main" id="{C2112720-9766-4FC0-B52B-3FF2FB1A6362}"/>
                </a:ext>
              </a:extLst>
            </p:cNvPr>
            <p:cNvGrpSpPr/>
            <p:nvPr/>
          </p:nvGrpSpPr>
          <p:grpSpPr>
            <a:xfrm>
              <a:off x="6965629" y="23292745"/>
              <a:ext cx="6917705" cy="4366589"/>
              <a:chOff x="-169964" y="-2937557"/>
              <a:chExt cx="6371717" cy="3841662"/>
            </a:xfrm>
          </p:grpSpPr>
          <p:pic>
            <p:nvPicPr>
              <p:cNvPr id="32" name="pasted-image.png">
                <a:extLst>
                  <a:ext uri="{FF2B5EF4-FFF2-40B4-BE49-F238E27FC236}">
                    <a16:creationId xmlns:a16="http://schemas.microsoft.com/office/drawing/2014/main" id="{BD490A35-1685-4526-956E-1EC5C01EE81F}"/>
                  </a:ext>
                </a:extLst>
              </p:cNvPr>
              <p:cNvPicPr>
                <a:picLocks noChangeAspect="1"/>
              </p:cNvPicPr>
              <p:nvPr/>
            </p:nvPicPr>
            <p:blipFill rotWithShape="1">
              <a:blip r:embed="rId9"/>
              <a:srcRect t="2671" b="1730"/>
              <a:stretch/>
            </p:blipFill>
            <p:spPr>
              <a:xfrm>
                <a:off x="-169964" y="-2937557"/>
                <a:ext cx="6371717" cy="3841662"/>
              </a:xfrm>
              <a:prstGeom prst="rect">
                <a:avLst/>
              </a:prstGeom>
              <a:ln w="12700" cap="flat">
                <a:noFill/>
                <a:miter lim="400000"/>
              </a:ln>
              <a:effectLst/>
            </p:spPr>
          </p:pic>
          <p:sp>
            <p:nvSpPr>
              <p:cNvPr id="33" name="Shape 1073741864">
                <a:extLst>
                  <a:ext uri="{FF2B5EF4-FFF2-40B4-BE49-F238E27FC236}">
                    <a16:creationId xmlns:a16="http://schemas.microsoft.com/office/drawing/2014/main" id="{33DA639B-C641-4C20-8D4B-5484BB0BD947}"/>
                  </a:ext>
                </a:extLst>
              </p:cNvPr>
              <p:cNvSpPr txBox="1"/>
              <p:nvPr/>
            </p:nvSpPr>
            <p:spPr>
              <a:xfrm>
                <a:off x="4034845" y="-2161801"/>
                <a:ext cx="1979083" cy="974189"/>
              </a:xfrm>
              <a:prstGeom prst="rect">
                <a:avLst/>
              </a:prstGeom>
              <a:noFill/>
              <a:ln w="12700" cap="flat">
                <a:noFill/>
                <a:miter lim="400000"/>
              </a:ln>
              <a:effectLst/>
            </p:spPr>
            <p:txBody>
              <a:bodyPr wrap="square" lIns="49484" tIns="49484" rIns="49484" bIns="49484" numCol="1" anchor="t">
                <a:noAutofit/>
              </a:bodyPr>
              <a:lstStyle/>
              <a:p>
                <a:pPr algn="ctr">
                  <a:lnSpc>
                    <a:spcPct val="150000"/>
                  </a:lnSpc>
                  <a:spcBef>
                    <a:spcPts val="292"/>
                  </a:spcBef>
                </a:pPr>
                <a:r>
                  <a:rPr lang="en-US" sz="1832" dirty="0">
                    <a:solidFill>
                      <a:srgbClr val="000000"/>
                    </a:solidFill>
                    <a:latin typeface="Helvetica" panose="020B0604020202020204" pitchFamily="34" charset="0"/>
                    <a:ea typeface="Arial Unicode MS"/>
                    <a:cs typeface="Arial Unicode MS"/>
                  </a:rPr>
                  <a:t>X1.2 Flare</a:t>
                </a:r>
                <a:br>
                  <a:rPr lang="en-US" sz="1832" dirty="0">
                    <a:solidFill>
                      <a:srgbClr val="000000"/>
                    </a:solidFill>
                    <a:latin typeface="Helvetica" panose="020B0604020202020204" pitchFamily="34" charset="0"/>
                    <a:ea typeface="Arial Unicode MS"/>
                    <a:cs typeface="Arial Unicode MS"/>
                  </a:rPr>
                </a:br>
                <a:r>
                  <a:rPr lang="en-US" sz="1832" dirty="0">
                    <a:solidFill>
                      <a:srgbClr val="000000"/>
                    </a:solidFill>
                    <a:latin typeface="Helvetica" panose="020B0604020202020204" pitchFamily="34" charset="0"/>
                    <a:ea typeface="Arial Unicode MS"/>
                    <a:cs typeface="Arial Unicode MS"/>
                  </a:rPr>
                  <a:t>2000 Feb 5</a:t>
                </a:r>
              </a:p>
            </p:txBody>
          </p:sp>
        </p:grpSp>
      </p:grpSp>
      <p:sp>
        <p:nvSpPr>
          <p:cNvPr id="34" name="TextBox 33">
            <a:extLst>
              <a:ext uri="{FF2B5EF4-FFF2-40B4-BE49-F238E27FC236}">
                <a16:creationId xmlns:a16="http://schemas.microsoft.com/office/drawing/2014/main" id="{7D1B6CF4-C38F-488E-AF03-2B4FA393658D}"/>
              </a:ext>
            </a:extLst>
          </p:cNvPr>
          <p:cNvSpPr txBox="1"/>
          <p:nvPr/>
        </p:nvSpPr>
        <p:spPr>
          <a:xfrm>
            <a:off x="14649450" y="32001417"/>
            <a:ext cx="13591177" cy="1094270"/>
          </a:xfrm>
          <a:prstGeom prst="rect">
            <a:avLst/>
          </a:prstGeom>
          <a:solidFill>
            <a:schemeClr val="accent5"/>
          </a:solidFill>
        </p:spPr>
        <p:txBody>
          <a:bodyPr wrap="square" rtlCol="0">
            <a:spAutoFit/>
          </a:bodyPr>
          <a:lstStyle/>
          <a:p>
            <a:pPr algn="ctr"/>
            <a:r>
              <a:rPr lang="en-US" sz="6430" b="1" dirty="0"/>
              <a:t>Conclusions</a:t>
            </a:r>
          </a:p>
        </p:txBody>
      </p:sp>
      <p:sp>
        <p:nvSpPr>
          <p:cNvPr id="42" name="TextBox 41">
            <a:extLst>
              <a:ext uri="{FF2B5EF4-FFF2-40B4-BE49-F238E27FC236}">
                <a16:creationId xmlns:a16="http://schemas.microsoft.com/office/drawing/2014/main" id="{FB9B8BBB-8048-4DD9-9521-2BF600DEBC06}"/>
              </a:ext>
            </a:extLst>
          </p:cNvPr>
          <p:cNvSpPr txBox="1"/>
          <p:nvPr/>
        </p:nvSpPr>
        <p:spPr>
          <a:xfrm>
            <a:off x="14677941" y="33278187"/>
            <a:ext cx="13534194" cy="1815882"/>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t>COMPTEL was not sensitive enough to detect polarization using either method</a:t>
            </a:r>
          </a:p>
          <a:p>
            <a:pPr algn="just"/>
            <a:endParaRPr lang="en-US" sz="2800" dirty="0"/>
          </a:p>
          <a:p>
            <a:pPr marL="457200" indent="-457200" algn="just">
              <a:buFont typeface="Arial" panose="020B0604020202020204" pitchFamily="34" charset="0"/>
              <a:buChar char="•"/>
            </a:pPr>
            <a:r>
              <a:rPr lang="en-US" sz="2800" dirty="0"/>
              <a:t>The maximum likelihood method may be a better method of analysis for the future Large Area Burst Polarimeter (LEAP) mission. </a:t>
            </a:r>
          </a:p>
        </p:txBody>
      </p:sp>
      <p:sp>
        <p:nvSpPr>
          <p:cNvPr id="40" name="TextBox 39">
            <a:extLst>
              <a:ext uri="{FF2B5EF4-FFF2-40B4-BE49-F238E27FC236}">
                <a16:creationId xmlns:a16="http://schemas.microsoft.com/office/drawing/2014/main" id="{8DDCBEC4-4E74-4E6F-94EC-E9404B85C286}"/>
              </a:ext>
            </a:extLst>
          </p:cNvPr>
          <p:cNvSpPr txBox="1"/>
          <p:nvPr/>
        </p:nvSpPr>
        <p:spPr>
          <a:xfrm>
            <a:off x="21170624" y="7314437"/>
            <a:ext cx="3237598" cy="523220"/>
          </a:xfrm>
          <a:prstGeom prst="rect">
            <a:avLst/>
          </a:prstGeom>
          <a:noFill/>
        </p:spPr>
        <p:txBody>
          <a:bodyPr wrap="square" rtlCol="0">
            <a:spAutoFit/>
          </a:bodyPr>
          <a:lstStyle/>
          <a:p>
            <a:r>
              <a:rPr lang="en-US" sz="2800" b="1" dirty="0"/>
              <a:t>Standard Method</a:t>
            </a:r>
          </a:p>
        </p:txBody>
      </p:sp>
      <p:sp>
        <p:nvSpPr>
          <p:cNvPr id="50" name="TextBox 49">
            <a:extLst>
              <a:ext uri="{FF2B5EF4-FFF2-40B4-BE49-F238E27FC236}">
                <a16:creationId xmlns:a16="http://schemas.microsoft.com/office/drawing/2014/main" id="{13BEC839-349A-4A55-9EDE-2087874B409D}"/>
              </a:ext>
            </a:extLst>
          </p:cNvPr>
          <p:cNvSpPr txBox="1"/>
          <p:nvPr/>
        </p:nvSpPr>
        <p:spPr>
          <a:xfrm>
            <a:off x="14512530" y="12141819"/>
            <a:ext cx="4616304" cy="523220"/>
          </a:xfrm>
          <a:prstGeom prst="rect">
            <a:avLst/>
          </a:prstGeom>
          <a:noFill/>
        </p:spPr>
        <p:txBody>
          <a:bodyPr wrap="square" rtlCol="0">
            <a:spAutoFit/>
          </a:bodyPr>
          <a:lstStyle/>
          <a:p>
            <a:r>
              <a:rPr lang="en-US" sz="2800" b="1" dirty="0"/>
              <a:t>Maximum Likelihood Method</a:t>
            </a:r>
          </a:p>
        </p:txBody>
      </p:sp>
      <p:sp>
        <p:nvSpPr>
          <p:cNvPr id="52" name="TextBox 51">
            <a:extLst>
              <a:ext uri="{FF2B5EF4-FFF2-40B4-BE49-F238E27FC236}">
                <a16:creationId xmlns:a16="http://schemas.microsoft.com/office/drawing/2014/main" id="{F03A1D86-4578-4505-B980-DAA1023FCA2E}"/>
              </a:ext>
            </a:extLst>
          </p:cNvPr>
          <p:cNvSpPr txBox="1"/>
          <p:nvPr/>
        </p:nvSpPr>
        <p:spPr>
          <a:xfrm>
            <a:off x="14433848" y="12741802"/>
            <a:ext cx="13950180" cy="954107"/>
          </a:xfrm>
          <a:prstGeom prst="rect">
            <a:avLst/>
          </a:prstGeom>
          <a:noFill/>
        </p:spPr>
        <p:txBody>
          <a:bodyPr wrap="square" rtlCol="0">
            <a:spAutoFit/>
          </a:bodyPr>
          <a:lstStyle/>
          <a:p>
            <a:r>
              <a:rPr lang="en-US" sz="2800" dirty="0"/>
              <a:t>The maximum likelihood method is expected to improve polarization sensitivity because it does not involve binning the data </a:t>
            </a:r>
            <a:r>
              <a:rPr lang="en-US" sz="2800"/>
              <a:t>and includes </a:t>
            </a:r>
            <a:r>
              <a:rPr lang="en-US" sz="2800" dirty="0"/>
              <a:t>Compton scattering angles in its analysis. </a:t>
            </a:r>
          </a:p>
        </p:txBody>
      </p:sp>
      <p:sp>
        <p:nvSpPr>
          <p:cNvPr id="60" name="TextBox 59">
            <a:extLst>
              <a:ext uri="{FF2B5EF4-FFF2-40B4-BE49-F238E27FC236}">
                <a16:creationId xmlns:a16="http://schemas.microsoft.com/office/drawing/2014/main" id="{7C102E64-15DD-4654-AF59-0982C96BF721}"/>
              </a:ext>
            </a:extLst>
          </p:cNvPr>
          <p:cNvSpPr txBox="1"/>
          <p:nvPr/>
        </p:nvSpPr>
        <p:spPr>
          <a:xfrm>
            <a:off x="14512530" y="14145309"/>
            <a:ext cx="13871498" cy="1094270"/>
          </a:xfrm>
          <a:prstGeom prst="rect">
            <a:avLst/>
          </a:prstGeom>
          <a:solidFill>
            <a:schemeClr val="accent5"/>
          </a:solidFill>
        </p:spPr>
        <p:txBody>
          <a:bodyPr wrap="square" rtlCol="0">
            <a:spAutoFit/>
          </a:bodyPr>
          <a:lstStyle/>
          <a:p>
            <a:pPr algn="ctr"/>
            <a:r>
              <a:rPr lang="en-US" sz="6430" b="1" dirty="0"/>
              <a:t>Results</a:t>
            </a:r>
          </a:p>
        </p:txBody>
      </p:sp>
      <p:grpSp>
        <p:nvGrpSpPr>
          <p:cNvPr id="1029" name="Group 1028">
            <a:extLst>
              <a:ext uri="{FF2B5EF4-FFF2-40B4-BE49-F238E27FC236}">
                <a16:creationId xmlns:a16="http://schemas.microsoft.com/office/drawing/2014/main" id="{F2348FA3-FF28-4F90-ACE9-66A2CC34C22F}"/>
              </a:ext>
            </a:extLst>
          </p:cNvPr>
          <p:cNvGrpSpPr/>
          <p:nvPr/>
        </p:nvGrpSpPr>
        <p:grpSpPr>
          <a:xfrm>
            <a:off x="490591" y="3592257"/>
            <a:ext cx="13470580" cy="11100187"/>
            <a:chOff x="508579" y="3261600"/>
            <a:chExt cx="13470580" cy="11100187"/>
          </a:xfrm>
        </p:grpSpPr>
        <p:grpSp>
          <p:nvGrpSpPr>
            <p:cNvPr id="1025" name="Group 1024">
              <a:extLst>
                <a:ext uri="{FF2B5EF4-FFF2-40B4-BE49-F238E27FC236}">
                  <a16:creationId xmlns:a16="http://schemas.microsoft.com/office/drawing/2014/main" id="{1B46BD2F-41CC-498E-9EAC-5D5EE6E592E7}"/>
                </a:ext>
              </a:extLst>
            </p:cNvPr>
            <p:cNvGrpSpPr/>
            <p:nvPr/>
          </p:nvGrpSpPr>
          <p:grpSpPr>
            <a:xfrm>
              <a:off x="508579" y="3261600"/>
              <a:ext cx="13470580" cy="3555574"/>
              <a:chOff x="508579" y="3261600"/>
              <a:chExt cx="13470580" cy="3555574"/>
            </a:xfrm>
          </p:grpSpPr>
          <p:sp>
            <p:nvSpPr>
              <p:cNvPr id="55" name="TextBox 54">
                <a:extLst>
                  <a:ext uri="{FF2B5EF4-FFF2-40B4-BE49-F238E27FC236}">
                    <a16:creationId xmlns:a16="http://schemas.microsoft.com/office/drawing/2014/main" id="{7CA4A271-090E-4767-A29D-9CFAB622F97F}"/>
                  </a:ext>
                </a:extLst>
              </p:cNvPr>
              <p:cNvSpPr txBox="1"/>
              <p:nvPr/>
            </p:nvSpPr>
            <p:spPr>
              <a:xfrm>
                <a:off x="517480" y="3261600"/>
                <a:ext cx="13461679" cy="1094270"/>
              </a:xfrm>
              <a:prstGeom prst="rect">
                <a:avLst/>
              </a:prstGeom>
              <a:solidFill>
                <a:schemeClr val="accent5"/>
              </a:solidFill>
            </p:spPr>
            <p:txBody>
              <a:bodyPr wrap="square" rtlCol="0">
                <a:spAutoFit/>
              </a:bodyPr>
              <a:lstStyle/>
              <a:p>
                <a:pPr algn="ctr"/>
                <a:r>
                  <a:rPr lang="en-US" sz="6430" b="1" dirty="0"/>
                  <a:t>Polarization</a:t>
                </a:r>
              </a:p>
            </p:txBody>
          </p:sp>
          <p:sp>
            <p:nvSpPr>
              <p:cNvPr id="58" name="TextBox 57">
                <a:extLst>
                  <a:ext uri="{FF2B5EF4-FFF2-40B4-BE49-F238E27FC236}">
                    <a16:creationId xmlns:a16="http://schemas.microsoft.com/office/drawing/2014/main" id="{CAD0EE44-373F-41C8-9BF7-8F39F5575E8B}"/>
                  </a:ext>
                </a:extLst>
              </p:cNvPr>
              <p:cNvSpPr txBox="1"/>
              <p:nvPr/>
            </p:nvSpPr>
            <p:spPr>
              <a:xfrm>
                <a:off x="508579" y="4570405"/>
                <a:ext cx="13461679" cy="2246769"/>
              </a:xfrm>
              <a:prstGeom prst="rect">
                <a:avLst/>
              </a:prstGeom>
              <a:noFill/>
            </p:spPr>
            <p:txBody>
              <a:bodyPr wrap="square" rtlCol="0">
                <a:spAutoFit/>
              </a:bodyPr>
              <a:lstStyle/>
              <a:p>
                <a:r>
                  <a:rPr lang="en-US" sz="2800" dirty="0"/>
                  <a:t>When gamma rays, or high-energy photons, are created in the presence of a magnetic field, they retain information about the magnetic field in a process called polarization. Magnetic fields play an important role in many explosive events such as gamma-ray bursts (GRBs) and solar flares. Polarization measurements are thus useful in determining the properties of these events.</a:t>
                </a:r>
              </a:p>
            </p:txBody>
          </p:sp>
        </p:grpSp>
        <p:pic>
          <p:nvPicPr>
            <p:cNvPr id="1028" name="Picture 1027">
              <a:extLst>
                <a:ext uri="{FF2B5EF4-FFF2-40B4-BE49-F238E27FC236}">
                  <a16:creationId xmlns:a16="http://schemas.microsoft.com/office/drawing/2014/main" id="{6EB22A8B-7048-4688-B208-64879B6CA954}"/>
                </a:ext>
              </a:extLst>
            </p:cNvPr>
            <p:cNvPicPr>
              <a:picLocks noChangeAspect="1"/>
            </p:cNvPicPr>
            <p:nvPr/>
          </p:nvPicPr>
          <p:blipFill>
            <a:blip r:embed="rId10"/>
            <a:stretch>
              <a:fillRect/>
            </a:stretch>
          </p:blipFill>
          <p:spPr>
            <a:xfrm>
              <a:off x="610707" y="6956101"/>
              <a:ext cx="13165665" cy="7405686"/>
            </a:xfrm>
            <a:prstGeom prst="rect">
              <a:avLst/>
            </a:prstGeom>
          </p:spPr>
        </p:pic>
      </p:grpSp>
      <p:sp>
        <p:nvSpPr>
          <p:cNvPr id="1031" name="TextBox 1030">
            <a:extLst>
              <a:ext uri="{FF2B5EF4-FFF2-40B4-BE49-F238E27FC236}">
                <a16:creationId xmlns:a16="http://schemas.microsoft.com/office/drawing/2014/main" id="{84A0B0D9-1A4A-4D70-8582-5823B9BAE7C0}"/>
              </a:ext>
            </a:extLst>
          </p:cNvPr>
          <p:cNvSpPr txBox="1"/>
          <p:nvPr/>
        </p:nvSpPr>
        <p:spPr>
          <a:xfrm>
            <a:off x="14512530" y="15530379"/>
            <a:ext cx="13871498" cy="2677656"/>
          </a:xfrm>
          <a:prstGeom prst="rect">
            <a:avLst/>
          </a:prstGeom>
          <a:noFill/>
        </p:spPr>
        <p:txBody>
          <a:bodyPr wrap="square" rtlCol="0">
            <a:spAutoFit/>
          </a:bodyPr>
          <a:lstStyle/>
          <a:p>
            <a:r>
              <a:rPr lang="en-US" sz="2800" b="1" dirty="0"/>
              <a:t>Standard Method: </a:t>
            </a:r>
            <a:r>
              <a:rPr lang="en-US" sz="2800" dirty="0"/>
              <a:t>All MDPs were greater than 1, meaning COMPTEL was not sensitive enough to detect polarization.</a:t>
            </a:r>
          </a:p>
          <a:p>
            <a:endParaRPr lang="en-US" sz="2800" dirty="0"/>
          </a:p>
          <a:p>
            <a:r>
              <a:rPr lang="en-US" sz="2800" b="1" dirty="0"/>
              <a:t>Maximum Likelihood Method: </a:t>
            </a:r>
            <a:r>
              <a:rPr lang="en-US" sz="2800" dirty="0"/>
              <a:t>Our results show that COMPTEL was not sensitive enough to detect polarization using this method. Preliminary simulated data from the Large Area Burst Polarimeter (LEAP) have been more promising.</a:t>
            </a:r>
          </a:p>
        </p:txBody>
      </p:sp>
      <p:grpSp>
        <p:nvGrpSpPr>
          <p:cNvPr id="1033" name="Group 1032">
            <a:extLst>
              <a:ext uri="{FF2B5EF4-FFF2-40B4-BE49-F238E27FC236}">
                <a16:creationId xmlns:a16="http://schemas.microsoft.com/office/drawing/2014/main" id="{FEB17B7D-2F08-4DE9-B4A5-A2203C44F46C}"/>
              </a:ext>
            </a:extLst>
          </p:cNvPr>
          <p:cNvGrpSpPr/>
          <p:nvPr/>
        </p:nvGrpSpPr>
        <p:grpSpPr>
          <a:xfrm>
            <a:off x="20826678" y="18970829"/>
            <a:ext cx="7413949" cy="6109473"/>
            <a:chOff x="20993100" y="18712260"/>
            <a:chExt cx="7413949" cy="6109473"/>
          </a:xfrm>
        </p:grpSpPr>
        <p:pic>
          <p:nvPicPr>
            <p:cNvPr id="61" name="Picture 60">
              <a:extLst>
                <a:ext uri="{FF2B5EF4-FFF2-40B4-BE49-F238E27FC236}">
                  <a16:creationId xmlns:a16="http://schemas.microsoft.com/office/drawing/2014/main" id="{B32971A9-AD28-4FD0-AF35-6C85A29C781D}"/>
                </a:ext>
              </a:extLst>
            </p:cNvPr>
            <p:cNvPicPr>
              <a:picLocks noChangeAspect="1"/>
            </p:cNvPicPr>
            <p:nvPr/>
          </p:nvPicPr>
          <p:blipFill>
            <a:blip r:embed="rId11"/>
            <a:stretch>
              <a:fillRect/>
            </a:stretch>
          </p:blipFill>
          <p:spPr>
            <a:xfrm>
              <a:off x="20993100" y="18874054"/>
              <a:ext cx="7413949" cy="5947679"/>
            </a:xfrm>
            <a:prstGeom prst="rect">
              <a:avLst/>
            </a:prstGeom>
          </p:spPr>
        </p:pic>
        <p:sp>
          <p:nvSpPr>
            <p:cNvPr id="1032" name="TextBox 1031">
              <a:extLst>
                <a:ext uri="{FF2B5EF4-FFF2-40B4-BE49-F238E27FC236}">
                  <a16:creationId xmlns:a16="http://schemas.microsoft.com/office/drawing/2014/main" id="{DEEEE3BB-1426-477E-B4F8-F02FA467AC13}"/>
                </a:ext>
              </a:extLst>
            </p:cNvPr>
            <p:cNvSpPr txBox="1"/>
            <p:nvPr/>
          </p:nvSpPr>
          <p:spPr>
            <a:xfrm>
              <a:off x="22234494" y="18712260"/>
              <a:ext cx="4495800" cy="369332"/>
            </a:xfrm>
            <a:prstGeom prst="rect">
              <a:avLst/>
            </a:prstGeom>
            <a:noFill/>
          </p:spPr>
          <p:txBody>
            <a:bodyPr wrap="square" rtlCol="0">
              <a:spAutoFit/>
            </a:bodyPr>
            <a:lstStyle/>
            <a:p>
              <a:r>
                <a:rPr lang="en-US" dirty="0"/>
                <a:t>Simulated COMPTEL Data (100% Polarized)</a:t>
              </a:r>
            </a:p>
          </p:txBody>
        </p:sp>
      </p:grpSp>
      <p:grpSp>
        <p:nvGrpSpPr>
          <p:cNvPr id="1035" name="Group 1034">
            <a:extLst>
              <a:ext uri="{FF2B5EF4-FFF2-40B4-BE49-F238E27FC236}">
                <a16:creationId xmlns:a16="http://schemas.microsoft.com/office/drawing/2014/main" id="{C9D55265-69BE-429A-B65F-5491A3E6A1E4}"/>
              </a:ext>
            </a:extLst>
          </p:cNvPr>
          <p:cNvGrpSpPr/>
          <p:nvPr/>
        </p:nvGrpSpPr>
        <p:grpSpPr>
          <a:xfrm>
            <a:off x="20933317" y="25340299"/>
            <a:ext cx="7307310" cy="6090077"/>
            <a:chOff x="21019611" y="25507950"/>
            <a:chExt cx="7307310" cy="6090077"/>
          </a:xfrm>
        </p:grpSpPr>
        <p:pic>
          <p:nvPicPr>
            <p:cNvPr id="63" name="Picture 62">
              <a:extLst>
                <a:ext uri="{FF2B5EF4-FFF2-40B4-BE49-F238E27FC236}">
                  <a16:creationId xmlns:a16="http://schemas.microsoft.com/office/drawing/2014/main" id="{A688227C-0526-4E1F-AD12-BC9805E3F1CF}"/>
                </a:ext>
              </a:extLst>
            </p:cNvPr>
            <p:cNvPicPr>
              <a:picLocks noChangeAspect="1"/>
            </p:cNvPicPr>
            <p:nvPr/>
          </p:nvPicPr>
          <p:blipFill>
            <a:blip r:embed="rId12"/>
            <a:stretch>
              <a:fillRect/>
            </a:stretch>
          </p:blipFill>
          <p:spPr>
            <a:xfrm>
              <a:off x="21019611" y="25669843"/>
              <a:ext cx="7307310" cy="5928184"/>
            </a:xfrm>
            <a:prstGeom prst="rect">
              <a:avLst/>
            </a:prstGeom>
          </p:spPr>
        </p:pic>
        <p:sp>
          <p:nvSpPr>
            <p:cNvPr id="1034" name="TextBox 1033">
              <a:extLst>
                <a:ext uri="{FF2B5EF4-FFF2-40B4-BE49-F238E27FC236}">
                  <a16:creationId xmlns:a16="http://schemas.microsoft.com/office/drawing/2014/main" id="{1A63DC93-A207-4FA0-8F8A-3CF98E83AFE5}"/>
                </a:ext>
              </a:extLst>
            </p:cNvPr>
            <p:cNvSpPr txBox="1"/>
            <p:nvPr/>
          </p:nvSpPr>
          <p:spPr>
            <a:xfrm>
              <a:off x="22310694" y="25507950"/>
              <a:ext cx="4343400" cy="400110"/>
            </a:xfrm>
            <a:prstGeom prst="rect">
              <a:avLst/>
            </a:prstGeom>
            <a:noFill/>
          </p:spPr>
          <p:txBody>
            <a:bodyPr wrap="square" rtlCol="0">
              <a:spAutoFit/>
            </a:bodyPr>
            <a:lstStyle/>
            <a:p>
              <a:r>
                <a:rPr lang="en-US" sz="2000" dirty="0"/>
                <a:t>Simulated LEAP Data (100% Polarized)</a:t>
              </a:r>
            </a:p>
          </p:txBody>
        </p:sp>
      </p:grpSp>
      <p:sp>
        <p:nvSpPr>
          <p:cNvPr id="1036" name="TextBox 1035">
            <a:extLst>
              <a:ext uri="{FF2B5EF4-FFF2-40B4-BE49-F238E27FC236}">
                <a16:creationId xmlns:a16="http://schemas.microsoft.com/office/drawing/2014/main" id="{2E2A6B9D-CABB-4D84-9066-537B0CFCBA16}"/>
              </a:ext>
            </a:extLst>
          </p:cNvPr>
          <p:cNvSpPr txBox="1"/>
          <p:nvPr/>
        </p:nvSpPr>
        <p:spPr>
          <a:xfrm>
            <a:off x="14649450" y="19607064"/>
            <a:ext cx="6177228" cy="3970318"/>
          </a:xfrm>
          <a:prstGeom prst="rect">
            <a:avLst/>
          </a:prstGeom>
          <a:noFill/>
        </p:spPr>
        <p:txBody>
          <a:bodyPr wrap="square" rtlCol="0">
            <a:spAutoFit/>
          </a:bodyPr>
          <a:lstStyle/>
          <a:p>
            <a:r>
              <a:rPr lang="en-US" sz="2800" dirty="0"/>
              <a:t>We tested the maximum likelihood method using simulated COMTPEL and LEAP data that was 100% polarized with a polarization angle of 0 degrees.</a:t>
            </a:r>
          </a:p>
          <a:p>
            <a:endParaRPr lang="en-US" sz="2800" dirty="0"/>
          </a:p>
          <a:p>
            <a:r>
              <a:rPr lang="en-US" sz="2800" dirty="0"/>
              <a:t>For the simulated COMPTEL data, the angle is incorrect. This is likely because COMPTEL itself was not sensitive enough to polarization.</a:t>
            </a:r>
          </a:p>
        </p:txBody>
      </p:sp>
      <p:sp>
        <p:nvSpPr>
          <p:cNvPr id="1037" name="TextBox 1036">
            <a:extLst>
              <a:ext uri="{FF2B5EF4-FFF2-40B4-BE49-F238E27FC236}">
                <a16:creationId xmlns:a16="http://schemas.microsoft.com/office/drawing/2014/main" id="{436A0BA5-7D98-4DBC-847A-5A70F2F5009D}"/>
              </a:ext>
            </a:extLst>
          </p:cNvPr>
          <p:cNvSpPr txBox="1"/>
          <p:nvPr/>
        </p:nvSpPr>
        <p:spPr>
          <a:xfrm>
            <a:off x="14649450" y="26107009"/>
            <a:ext cx="6005819" cy="4832092"/>
          </a:xfrm>
          <a:prstGeom prst="rect">
            <a:avLst/>
          </a:prstGeom>
          <a:noFill/>
        </p:spPr>
        <p:txBody>
          <a:bodyPr wrap="square" rtlCol="0">
            <a:spAutoFit/>
          </a:bodyPr>
          <a:lstStyle/>
          <a:p>
            <a:r>
              <a:rPr lang="en-US" sz="2800" dirty="0"/>
              <a:t>We next used the maximum likelihood method to analyze LEAP data. LEAP will be more sensitive to polarization than COMPTEL and is thus a good test to ensure that an error in method itself is not to blame for inaccuracies.</a:t>
            </a:r>
          </a:p>
          <a:p>
            <a:endParaRPr lang="en-US" sz="2800" dirty="0"/>
          </a:p>
          <a:p>
            <a:r>
              <a:rPr lang="en-US" sz="2800" dirty="0"/>
              <a:t>The polarization angle is again incorrect, but this inaccuracy is symmetric about the correct angle of 0 degrees. Further study is needed.</a:t>
            </a:r>
          </a:p>
        </p:txBody>
      </p:sp>
      <p:sp>
        <p:nvSpPr>
          <p:cNvPr id="78" name="TextBox 77">
            <a:extLst>
              <a:ext uri="{FF2B5EF4-FFF2-40B4-BE49-F238E27FC236}">
                <a16:creationId xmlns:a16="http://schemas.microsoft.com/office/drawing/2014/main" id="{2219C51A-2E6A-4E4D-A03C-376B142777F5}"/>
              </a:ext>
            </a:extLst>
          </p:cNvPr>
          <p:cNvSpPr txBox="1"/>
          <p:nvPr/>
        </p:nvSpPr>
        <p:spPr>
          <a:xfrm>
            <a:off x="14649450" y="35276569"/>
            <a:ext cx="13591177" cy="1094270"/>
          </a:xfrm>
          <a:prstGeom prst="rect">
            <a:avLst/>
          </a:prstGeom>
          <a:solidFill>
            <a:schemeClr val="accent5"/>
          </a:solidFill>
        </p:spPr>
        <p:txBody>
          <a:bodyPr wrap="square" rtlCol="0">
            <a:spAutoFit/>
          </a:bodyPr>
          <a:lstStyle/>
          <a:p>
            <a:pPr algn="ctr"/>
            <a:r>
              <a:rPr lang="en-US" sz="6430" b="1" dirty="0"/>
              <a:t>Acknowledgements</a:t>
            </a:r>
          </a:p>
        </p:txBody>
      </p:sp>
      <p:sp>
        <p:nvSpPr>
          <p:cNvPr id="1038" name="TextBox 1037">
            <a:extLst>
              <a:ext uri="{FF2B5EF4-FFF2-40B4-BE49-F238E27FC236}">
                <a16:creationId xmlns:a16="http://schemas.microsoft.com/office/drawing/2014/main" id="{98F1A132-530A-43E7-8534-1112DA8226CF}"/>
              </a:ext>
            </a:extLst>
          </p:cNvPr>
          <p:cNvSpPr txBox="1"/>
          <p:nvPr/>
        </p:nvSpPr>
        <p:spPr>
          <a:xfrm>
            <a:off x="14677941" y="36553339"/>
            <a:ext cx="13562686" cy="954107"/>
          </a:xfrm>
          <a:prstGeom prst="rect">
            <a:avLst/>
          </a:prstGeom>
          <a:noFill/>
        </p:spPr>
        <p:txBody>
          <a:bodyPr wrap="square" rtlCol="0">
            <a:spAutoFit/>
          </a:bodyPr>
          <a:lstStyle/>
          <a:p>
            <a:r>
              <a:rPr lang="en-US" sz="2800" dirty="0"/>
              <a:t>I would like to thank Prof. Mark McConnell, Prof. Fabian </a:t>
            </a:r>
            <a:r>
              <a:rPr lang="en-US" sz="2800" dirty="0" err="1"/>
              <a:t>Kislat</a:t>
            </a:r>
            <a:r>
              <a:rPr lang="en-US" sz="2800" dirty="0"/>
              <a:t>, Karla </a:t>
            </a:r>
            <a:r>
              <a:rPr lang="en-US" sz="2800" dirty="0" err="1"/>
              <a:t>Oñate</a:t>
            </a:r>
            <a:r>
              <a:rPr lang="en-US" sz="2800" dirty="0"/>
              <a:t> </a:t>
            </a:r>
            <a:r>
              <a:rPr lang="en-US" sz="2800" dirty="0" err="1"/>
              <a:t>Melecio</a:t>
            </a:r>
            <a:r>
              <a:rPr lang="en-US" sz="2800" dirty="0"/>
              <a:t>, and Camden </a:t>
            </a:r>
            <a:r>
              <a:rPr lang="en-US" sz="2800" dirty="0" err="1"/>
              <a:t>Ertley</a:t>
            </a:r>
            <a:r>
              <a:rPr lang="en-US" sz="2800" dirty="0"/>
              <a:t> for their assistance on this project.</a:t>
            </a:r>
          </a:p>
        </p:txBody>
      </p:sp>
      <p:sp>
        <p:nvSpPr>
          <p:cNvPr id="9" name="TextBox 8">
            <a:extLst>
              <a:ext uri="{FF2B5EF4-FFF2-40B4-BE49-F238E27FC236}">
                <a16:creationId xmlns:a16="http://schemas.microsoft.com/office/drawing/2014/main" id="{1349E818-E3BF-4F73-8611-99F7BDE18F64}"/>
              </a:ext>
            </a:extLst>
          </p:cNvPr>
          <p:cNvSpPr txBox="1"/>
          <p:nvPr/>
        </p:nvSpPr>
        <p:spPr>
          <a:xfrm>
            <a:off x="14677941" y="39002494"/>
            <a:ext cx="13562686" cy="1231106"/>
          </a:xfrm>
          <a:prstGeom prst="rect">
            <a:avLst/>
          </a:prstGeom>
          <a:noFill/>
        </p:spPr>
        <p:txBody>
          <a:bodyPr wrap="square" rtlCol="0">
            <a:spAutoFit/>
          </a:bodyPr>
          <a:lstStyle/>
          <a:p>
            <a:r>
              <a:rPr lang="en-US" sz="2800" dirty="0"/>
              <a:t>Lowell, A., Boggs, S., Chiu, J. L., et al. 2017, </a:t>
            </a:r>
            <a:r>
              <a:rPr lang="en-US" sz="2800" dirty="0" err="1"/>
              <a:t>ApJ</a:t>
            </a:r>
            <a:r>
              <a:rPr lang="en-US" sz="2800" dirty="0"/>
              <a:t>, 848, 119 (Paper I)</a:t>
            </a:r>
          </a:p>
          <a:p>
            <a:r>
              <a:rPr lang="en-US" sz="2800" dirty="0"/>
              <a:t>Lowell, A., Boggs, S., Chiu, J. L., et al. 2017, </a:t>
            </a:r>
            <a:r>
              <a:rPr lang="en-US" sz="2800" dirty="0" err="1"/>
              <a:t>ApJ</a:t>
            </a:r>
            <a:r>
              <a:rPr lang="en-US" sz="2800" dirty="0"/>
              <a:t>, 848, 120 (Paper II)</a:t>
            </a:r>
          </a:p>
          <a:p>
            <a:endParaRPr lang="en-US" dirty="0"/>
          </a:p>
        </p:txBody>
      </p:sp>
      <p:sp>
        <p:nvSpPr>
          <p:cNvPr id="59" name="TextBox 58">
            <a:extLst>
              <a:ext uri="{FF2B5EF4-FFF2-40B4-BE49-F238E27FC236}">
                <a16:creationId xmlns:a16="http://schemas.microsoft.com/office/drawing/2014/main" id="{62B855FD-7116-4460-BE67-95699B7A7154}"/>
              </a:ext>
            </a:extLst>
          </p:cNvPr>
          <p:cNvSpPr txBox="1"/>
          <p:nvPr/>
        </p:nvSpPr>
        <p:spPr>
          <a:xfrm>
            <a:off x="14649450" y="37804356"/>
            <a:ext cx="13591177" cy="1094270"/>
          </a:xfrm>
          <a:prstGeom prst="rect">
            <a:avLst/>
          </a:prstGeom>
          <a:solidFill>
            <a:schemeClr val="accent5"/>
          </a:solidFill>
        </p:spPr>
        <p:txBody>
          <a:bodyPr wrap="square" rtlCol="0">
            <a:spAutoFit/>
          </a:bodyPr>
          <a:lstStyle/>
          <a:p>
            <a:pPr algn="ctr"/>
            <a:r>
              <a:rPr lang="en-US" sz="6430" b="1" dirty="0"/>
              <a:t>References</a:t>
            </a:r>
          </a:p>
        </p:txBody>
      </p:sp>
    </p:spTree>
    <p:extLst>
      <p:ext uri="{BB962C8B-B14F-4D97-AF65-F5344CB8AC3E}">
        <p14:creationId xmlns:p14="http://schemas.microsoft.com/office/powerpoint/2010/main" val="17357012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17470</TotalTime>
  <Words>724</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Assessing the Applicability of the Maximum Likelihood Method for LEAP Using COMPTEL Data  Audrey Coleman1, Mark McConnell1,2, Karla Oñate Melecio1, Camden Ertley1 1University of New Hampshire, 2Southwest Research Institute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COMPTEL Search for Gamma-Ray Polarization in Gamma-Ray Bursts and Solar Flares Audrey Coleman1, Mark McConnell1,2 1University of New Hampshire, 2Southwest Research Institute</dc:title>
  <dc:creator>Coleman, Audrey R</dc:creator>
  <cp:lastModifiedBy>Coleman, Audrey</cp:lastModifiedBy>
  <cp:revision>67</cp:revision>
  <dcterms:created xsi:type="dcterms:W3CDTF">2019-12-28T15:46:18Z</dcterms:created>
  <dcterms:modified xsi:type="dcterms:W3CDTF">2021-04-25T19:12:16Z</dcterms:modified>
</cp:coreProperties>
</file>