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17" d="100"/>
          <a:sy n="17" d="100"/>
        </p:scale>
        <p:origin x="1339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8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7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8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5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6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7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6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8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6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1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D1BE-526E-4CA9-A5EC-0E47C9D33885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3063D-6D48-40D1-8860-8DF6285B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2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2A46F916-560D-4BF3-88CE-D992BCFA4D18}"/>
              </a:ext>
            </a:extLst>
          </p:cNvPr>
          <p:cNvSpPr txBox="1"/>
          <p:nvPr/>
        </p:nvSpPr>
        <p:spPr>
          <a:xfrm>
            <a:off x="84571" y="18434735"/>
            <a:ext cx="25792450" cy="1428083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100" dirty="0"/>
          </a:p>
          <a:p>
            <a:endParaRPr lang="en-US" sz="11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D3EB0-0C91-4366-878D-9EEAF03BA5E2}"/>
              </a:ext>
            </a:extLst>
          </p:cNvPr>
          <p:cNvSpPr txBox="1"/>
          <p:nvPr/>
        </p:nvSpPr>
        <p:spPr>
          <a:xfrm>
            <a:off x="84571" y="4396002"/>
            <a:ext cx="14721840" cy="11989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8C8EE-AC7C-47A1-AD73-9741F75F8FA9}"/>
              </a:ext>
            </a:extLst>
          </p:cNvPr>
          <p:cNvSpPr txBox="1"/>
          <p:nvPr/>
        </p:nvSpPr>
        <p:spPr>
          <a:xfrm>
            <a:off x="15030004" y="4396002"/>
            <a:ext cx="28723048" cy="11986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E5D51-24EA-4086-BC85-20D94CC05C31}"/>
              </a:ext>
            </a:extLst>
          </p:cNvPr>
          <p:cNvSpPr txBox="1"/>
          <p:nvPr/>
        </p:nvSpPr>
        <p:spPr>
          <a:xfrm>
            <a:off x="75688" y="11335616"/>
            <a:ext cx="14730723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8C14D-4A84-49DC-A9B3-F5BD9C62E4E1}"/>
              </a:ext>
            </a:extLst>
          </p:cNvPr>
          <p:cNvSpPr txBox="1"/>
          <p:nvPr/>
        </p:nvSpPr>
        <p:spPr>
          <a:xfrm>
            <a:off x="26138086" y="28024704"/>
            <a:ext cx="17606083" cy="124376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Acknowledgements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AA9AC-21A6-42B6-A56C-149B8093D9B6}"/>
              </a:ext>
            </a:extLst>
          </p:cNvPr>
          <p:cNvSpPr txBox="1"/>
          <p:nvPr/>
        </p:nvSpPr>
        <p:spPr>
          <a:xfrm>
            <a:off x="75688" y="17087097"/>
            <a:ext cx="25801333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AD3C5D-5257-4A8B-9D98-ECA7698893AA}"/>
              </a:ext>
            </a:extLst>
          </p:cNvPr>
          <p:cNvSpPr txBox="1"/>
          <p:nvPr/>
        </p:nvSpPr>
        <p:spPr>
          <a:xfrm>
            <a:off x="77872" y="119436"/>
            <a:ext cx="43685311" cy="415498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Characterization of Microplastic Contamination in the Great Bay Estuary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Joe DeGregorio 			Advisor: Dr. Paula Mouser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Engineering and Physical Science, University of New Hampshire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 Undergraduate Research Fellowship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3E80AE-CFEB-4FB6-9125-725D8CF8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99" y="1640012"/>
            <a:ext cx="5633125" cy="23628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07285C-46EA-4832-8678-83A47AA2596E}"/>
              </a:ext>
            </a:extLst>
          </p:cNvPr>
          <p:cNvSpPr txBox="1"/>
          <p:nvPr/>
        </p:nvSpPr>
        <p:spPr>
          <a:xfrm>
            <a:off x="79119" y="5594648"/>
            <a:ext cx="14727292" cy="550920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are plastics less than 5 mm in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Emerging pollutant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Undercharacterized in the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Harmful to marine environments and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Travels up the food chain to larger mammals and humans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Despite the importance of marine environments to NH communities, little research has been conducted to quantify microplastic contamination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7EA721-B688-4D99-AD02-A913DCB1D1CC}"/>
              </a:ext>
            </a:extLst>
          </p:cNvPr>
          <p:cNvSpPr txBox="1"/>
          <p:nvPr/>
        </p:nvSpPr>
        <p:spPr>
          <a:xfrm>
            <a:off x="75688" y="12626420"/>
            <a:ext cx="14730723" cy="415498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develop a standard method that accurately quantifies the concentration of microplastics in surface water samples and apply this method to samples collected from the Great Bay and its estuaries.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characterize the level of microplastic contamination in the Great Bay using the data from samples that were analyzed.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B6B40-1AE6-4526-AF69-FD7D4CFF0CD0}"/>
              </a:ext>
            </a:extLst>
          </p:cNvPr>
          <p:cNvSpPr txBox="1"/>
          <p:nvPr/>
        </p:nvSpPr>
        <p:spPr>
          <a:xfrm>
            <a:off x="15021122" y="5594648"/>
            <a:ext cx="28723048" cy="1124923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  <a:p>
            <a:endParaRPr lang="en-US" sz="7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5203FC-224F-4FC5-9501-52058716889B}"/>
              </a:ext>
            </a:extLst>
          </p:cNvPr>
          <p:cNvSpPr txBox="1"/>
          <p:nvPr/>
        </p:nvSpPr>
        <p:spPr>
          <a:xfrm>
            <a:off x="26148216" y="17083114"/>
            <a:ext cx="17595954" cy="119786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FD41DC-97B6-4B81-A038-5AD8D10138A3}"/>
              </a:ext>
            </a:extLst>
          </p:cNvPr>
          <p:cNvSpPr txBox="1"/>
          <p:nvPr/>
        </p:nvSpPr>
        <p:spPr>
          <a:xfrm>
            <a:off x="26138084" y="29268470"/>
            <a:ext cx="8590063" cy="344709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Paula Mouser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Elizabeth Harvey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UNH Hamel Center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Dana Hamel</a:t>
            </a:r>
          </a:p>
          <a:p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9517FA-8F59-45BC-9239-C7EF7D0F2312}"/>
              </a:ext>
            </a:extLst>
          </p:cNvPr>
          <p:cNvSpPr txBox="1"/>
          <p:nvPr/>
        </p:nvSpPr>
        <p:spPr>
          <a:xfrm>
            <a:off x="26138087" y="18287426"/>
            <a:ext cx="17606083" cy="954107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evaluation of the method using more standards and controls to account for particle shearing from filters.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Minimize error by testing standards further on flow cytometer using triplicates of multiple different standards.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three-plus point curve using standards with concentrations in the range of what is expected in the Great Bay.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a sampling plan for collecting at least twenty samples in the Great Bay and its estuaries.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the necessary samples with the necessary volume to accumulate microplastics to the concentration fitting the range of the three-plus point curve.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samples and using the three-plus point curve, quantify microplastic contamination in each of the samples.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d-868FCD4D-75E9-4DE8-B14B-0733E2BF7DF8" descr="Image.jpeg">
            <a:extLst>
              <a:ext uri="{FF2B5EF4-FFF2-40B4-BE49-F238E27FC236}">
                <a16:creationId xmlns:a16="http://schemas.microsoft.com/office/drawing/2014/main" id="{AA86B464-C630-41C8-B3DD-F39839598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22982" r="14463" b="17018"/>
          <a:stretch/>
        </p:blipFill>
        <p:spPr bwMode="auto">
          <a:xfrm>
            <a:off x="245676" y="18561478"/>
            <a:ext cx="5911741" cy="606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d-456E7945-848F-441C-A4F2-9BAD749B29BC" descr="Image.jpeg">
            <a:extLst>
              <a:ext uri="{FF2B5EF4-FFF2-40B4-BE49-F238E27FC236}">
                <a16:creationId xmlns:a16="http://schemas.microsoft.com/office/drawing/2014/main" id="{FC9EDDC4-CA6D-49DD-9726-B3E4D35BA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t="30050" r="14075" b="12648"/>
          <a:stretch/>
        </p:blipFill>
        <p:spPr bwMode="auto">
          <a:xfrm>
            <a:off x="6309109" y="18565424"/>
            <a:ext cx="6023486" cy="606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E6DC9047-CC31-43DE-B25E-7ADC5510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753" y="5755007"/>
            <a:ext cx="4037647" cy="538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BF289BA2-F074-4C05-AB84-7899B085D925}"/>
              </a:ext>
            </a:extLst>
          </p:cNvPr>
          <p:cNvSpPr/>
          <p:nvPr/>
        </p:nvSpPr>
        <p:spPr>
          <a:xfrm>
            <a:off x="19250845" y="7581898"/>
            <a:ext cx="1244600" cy="876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B7DEA17-628B-4B1C-9667-A504F4837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606" y="5768530"/>
            <a:ext cx="4153992" cy="538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F12088A-2429-4975-B0C0-970D17B89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537" y="5768547"/>
            <a:ext cx="3030340" cy="538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Arrow: Right 70">
            <a:extLst>
              <a:ext uri="{FF2B5EF4-FFF2-40B4-BE49-F238E27FC236}">
                <a16:creationId xmlns:a16="http://schemas.microsoft.com/office/drawing/2014/main" id="{EF52F810-1407-445A-80DB-D334A200D47F}"/>
              </a:ext>
            </a:extLst>
          </p:cNvPr>
          <p:cNvSpPr/>
          <p:nvPr/>
        </p:nvSpPr>
        <p:spPr>
          <a:xfrm>
            <a:off x="24799859" y="7581898"/>
            <a:ext cx="1244600" cy="876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9B226CBB-8288-4F33-A889-B1B63A79C406}"/>
              </a:ext>
            </a:extLst>
          </p:cNvPr>
          <p:cNvSpPr/>
          <p:nvPr/>
        </p:nvSpPr>
        <p:spPr>
          <a:xfrm>
            <a:off x="29255137" y="7581898"/>
            <a:ext cx="1244600" cy="876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E473D222-1F81-48C4-9E82-B10E1797171F}"/>
              </a:ext>
            </a:extLst>
          </p:cNvPr>
          <p:cNvSpPr/>
          <p:nvPr/>
        </p:nvSpPr>
        <p:spPr>
          <a:xfrm>
            <a:off x="30963657" y="7462191"/>
            <a:ext cx="1143000" cy="106680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018D82-4360-48F0-BF58-7CAC91C10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07815" y="5788332"/>
            <a:ext cx="2790200" cy="14509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5239B4-4835-4129-8802-DBC360114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27910" y="8604445"/>
            <a:ext cx="3191989" cy="1450904"/>
          </a:xfrm>
          <a:prstGeom prst="rect">
            <a:avLst/>
          </a:prstGeom>
        </p:spPr>
      </p:pic>
      <p:sp>
        <p:nvSpPr>
          <p:cNvPr id="76" name="Arrow: Right 75">
            <a:extLst>
              <a:ext uri="{FF2B5EF4-FFF2-40B4-BE49-F238E27FC236}">
                <a16:creationId xmlns:a16="http://schemas.microsoft.com/office/drawing/2014/main" id="{953FB8FD-1B56-4C85-9132-3F9239FD4F31}"/>
              </a:ext>
            </a:extLst>
          </p:cNvPr>
          <p:cNvSpPr/>
          <p:nvPr/>
        </p:nvSpPr>
        <p:spPr>
          <a:xfrm>
            <a:off x="32455776" y="7531339"/>
            <a:ext cx="1244600" cy="876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9" name="Picture 15">
            <a:extLst>
              <a:ext uri="{FF2B5EF4-FFF2-40B4-BE49-F238E27FC236}">
                <a16:creationId xmlns:a16="http://schemas.microsoft.com/office/drawing/2014/main" id="{7FFACFB1-309A-47AC-AAD8-2556A6948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26182" r="4570" b="4845"/>
          <a:stretch/>
        </p:blipFill>
        <p:spPr bwMode="auto">
          <a:xfrm>
            <a:off x="34080852" y="5662377"/>
            <a:ext cx="3647585" cy="538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2DD0B9-C57A-4D29-95F1-D6C48BAEBE3A}"/>
              </a:ext>
            </a:extLst>
          </p:cNvPr>
          <p:cNvSpPr txBox="1"/>
          <p:nvPr/>
        </p:nvSpPr>
        <p:spPr>
          <a:xfrm>
            <a:off x="15164753" y="11331362"/>
            <a:ext cx="4322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Standards with known MP concentrations were prepared in the range of what was expected in  the Great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samples were collected from the Great Bay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F056E12-B882-4E02-9359-F20A7A9EEB5A}"/>
              </a:ext>
            </a:extLst>
          </p:cNvPr>
          <p:cNvSpPr txBox="1"/>
          <p:nvPr/>
        </p:nvSpPr>
        <p:spPr>
          <a:xfrm>
            <a:off x="19814251" y="11325942"/>
            <a:ext cx="50966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 concentration by filtering large volumes of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20-micron pre-filter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.4-micron capture filer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range for study is .4-20 microns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AB91F5-B611-429C-A33F-20FD1A9C825E}"/>
              </a:ext>
            </a:extLst>
          </p:cNvPr>
          <p:cNvSpPr txBox="1"/>
          <p:nvPr/>
        </p:nvSpPr>
        <p:spPr>
          <a:xfrm>
            <a:off x="25420358" y="11332721"/>
            <a:ext cx="42836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remove microplastic particles concentrated on the filter and suspend in fluid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particle shearing accounted in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removed after vortex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uncertainty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06150BE-BCB3-4982-8208-A462D987EFFC}"/>
              </a:ext>
            </a:extLst>
          </p:cNvPr>
          <p:cNvSpPr txBox="1"/>
          <p:nvPr/>
        </p:nvSpPr>
        <p:spPr>
          <a:xfrm>
            <a:off x="29717691" y="11219264"/>
            <a:ext cx="403764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Organic matter digestion via potassium hydroxide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of solution increases to roughly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neutralization via hydrochloric acid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substance remaining is microplastic particles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DEDEEBA-82A8-4D7F-9E96-F481BDC3B200}"/>
              </a:ext>
            </a:extLst>
          </p:cNvPr>
          <p:cNvSpPr txBox="1"/>
          <p:nvPr/>
        </p:nvSpPr>
        <p:spPr>
          <a:xfrm>
            <a:off x="34080851" y="11332721"/>
            <a:ext cx="41370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 particle staining via Nile red dye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Nile red adsorbs onto microplastic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Fluoresces when exposed to blue light</a:t>
            </a:r>
          </a:p>
        </p:txBody>
      </p:sp>
      <p:pic>
        <p:nvPicPr>
          <p:cNvPr id="1043" name="Picture 19" descr="University of Manitoba - Faculty of Science - ANALYSIS">
            <a:extLst>
              <a:ext uri="{FF2B5EF4-FFF2-40B4-BE49-F238E27FC236}">
                <a16:creationId xmlns:a16="http://schemas.microsoft.com/office/drawing/2014/main" id="{441CF659-03C2-4996-8EDE-774BAC56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412" y="8162689"/>
            <a:ext cx="4726864" cy="288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Bent 32">
            <a:extLst>
              <a:ext uri="{FF2B5EF4-FFF2-40B4-BE49-F238E27FC236}">
                <a16:creationId xmlns:a16="http://schemas.microsoft.com/office/drawing/2014/main" id="{6937EF84-C15B-4FBF-A6BA-9A35E47687DD}"/>
              </a:ext>
            </a:extLst>
          </p:cNvPr>
          <p:cNvSpPr/>
          <p:nvPr/>
        </p:nvSpPr>
        <p:spPr>
          <a:xfrm rot="5400000">
            <a:off x="39161703" y="5553450"/>
            <a:ext cx="1354081" cy="2969487"/>
          </a:xfrm>
          <a:prstGeom prst="bentArrow">
            <a:avLst>
              <a:gd name="adj1" fmla="val 25000"/>
              <a:gd name="adj2" fmla="val 23833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2752232-FA02-4731-9485-431778B401BB}"/>
              </a:ext>
            </a:extLst>
          </p:cNvPr>
          <p:cNvSpPr txBox="1"/>
          <p:nvPr/>
        </p:nvSpPr>
        <p:spPr>
          <a:xfrm>
            <a:off x="38473843" y="11325942"/>
            <a:ext cx="501443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analysis via guava flow cytometer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fluorescence of the microplastic particles is recorded and plotted against forward light scatter.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Records concentration of samples in cells/mL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4530B34-C650-4E7F-BE9E-1065E1A32151}"/>
              </a:ext>
            </a:extLst>
          </p:cNvPr>
          <p:cNvSpPr txBox="1"/>
          <p:nvPr/>
        </p:nvSpPr>
        <p:spPr>
          <a:xfrm>
            <a:off x="12958688" y="18681459"/>
            <a:ext cx="1248742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500 particle standards measured concentration is 3 order of magnitude greater than expected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consistency between flow cytometer runs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consistency between triplicates for the samples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particles dislodged from filter isn’t consistent for each trial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from filter shearing isn’t consistent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Abundance of noise in the samples which was not observed in other runs for wastewater effluent samples, standards, and controls (See Figure 2)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concentrations were greater than wastewater effluent samples (See Figures 3 and 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4A542-E5BB-4CDA-B6F9-30DC9B6A3D5A}"/>
              </a:ext>
            </a:extLst>
          </p:cNvPr>
          <p:cNvSpPr txBox="1"/>
          <p:nvPr/>
        </p:nvSpPr>
        <p:spPr>
          <a:xfrm>
            <a:off x="42232" y="25270734"/>
            <a:ext cx="716696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 depicts the location where the 10-micron standard shows up on the flow cytometer. This is the region chosen for gating on all field samples.</a:t>
            </a:r>
          </a:p>
          <a:p>
            <a:pPr algn="ctr"/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2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depicts the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results on flow cytometer for a Great Bay sample. The black scatter dots represent noise.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 depicts the measured concentration for all environmental samples, which include two wastewater effluent samples and four samples collected from the Great Bay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 depicts the measured concentrations for three standards which are in the range of expected concentrations for Great Bay samples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925F11-E740-4AAB-BEAE-4F4E7DCD5419}"/>
              </a:ext>
            </a:extLst>
          </p:cNvPr>
          <p:cNvSpPr txBox="1"/>
          <p:nvPr/>
        </p:nvSpPr>
        <p:spPr>
          <a:xfrm>
            <a:off x="796204" y="24685950"/>
            <a:ext cx="497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743B46-3DAA-4707-88ED-CA9C2308D5D8}"/>
              </a:ext>
            </a:extLst>
          </p:cNvPr>
          <p:cNvSpPr txBox="1"/>
          <p:nvPr/>
        </p:nvSpPr>
        <p:spPr>
          <a:xfrm>
            <a:off x="6864551" y="24685950"/>
            <a:ext cx="497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D94030-F98A-4123-ABE2-005114B32D12}"/>
              </a:ext>
            </a:extLst>
          </p:cNvPr>
          <p:cNvSpPr txBox="1"/>
          <p:nvPr/>
        </p:nvSpPr>
        <p:spPr>
          <a:xfrm>
            <a:off x="9367452" y="26231560"/>
            <a:ext cx="497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63ED4B-65BB-47E3-82FA-207AB5646490}"/>
              </a:ext>
            </a:extLst>
          </p:cNvPr>
          <p:cNvSpPr txBox="1"/>
          <p:nvPr/>
        </p:nvSpPr>
        <p:spPr>
          <a:xfrm>
            <a:off x="18545482" y="26046894"/>
            <a:ext cx="497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47743E-233A-45FC-B502-08C296EBD501}"/>
              </a:ext>
            </a:extLst>
          </p:cNvPr>
          <p:cNvSpPr txBox="1"/>
          <p:nvPr/>
        </p:nvSpPr>
        <p:spPr>
          <a:xfrm>
            <a:off x="34728147" y="29268470"/>
            <a:ext cx="9016019" cy="344709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Chloe Carter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Fabrizio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Colosimo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Jishnu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Adhikari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01BC5A-E81A-45AE-961E-9AFD5FD370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2970" y="26600892"/>
            <a:ext cx="9089243" cy="58052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B259E3-8CA3-4B73-AB8B-061176F3EE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62213" y="26600892"/>
            <a:ext cx="9365307" cy="580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51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1050</TotalTime>
  <Words>621</Words>
  <Application>Microsoft Office PowerPoint</Application>
  <PresentationFormat>Custom</PresentationFormat>
  <Paragraphs>222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Freund, Julissa R</dc:creator>
  <cp:lastModifiedBy>DeGregorio, Joseph</cp:lastModifiedBy>
  <cp:revision>67</cp:revision>
  <dcterms:created xsi:type="dcterms:W3CDTF">2020-03-10T01:21:05Z</dcterms:created>
  <dcterms:modified xsi:type="dcterms:W3CDTF">2021-04-25T19:35:03Z</dcterms:modified>
</cp:coreProperties>
</file>