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9144000" cy="5143500" type="screen16x9"/>
  <p:notesSz cx="6858000" cy="9144000"/>
  <p:embeddedFontLst>
    <p:embeddedFont>
      <p:font typeface="Californian FB" panose="0207040306080B030204" pitchFamily="18" charset="0"/>
      <p:regular r:id="rId16"/>
      <p:bold r:id="rId17"/>
      <p:italic r:id="rId18"/>
    </p:embeddedFont>
    <p:embeddedFont>
      <p:font typeface="Cormorant Garamond" panose="020B0604020202020204" charset="0"/>
      <p:regular r:id="rId19"/>
      <p:bold r:id="rId20"/>
      <p:italic r:id="rId21"/>
      <p:boldItalic r:id="rId22"/>
    </p:embeddedFont>
    <p:embeddedFont>
      <p:font typeface="Cormorant Infant" panose="020B0604020202020204" charset="0"/>
      <p:regular r:id="rId23"/>
      <p:bold r:id="rId24"/>
      <p:italic r:id="rId25"/>
      <p:boldItalic r:id="rId26"/>
    </p:embeddedFont>
    <p:embeddedFont>
      <p:font typeface="Lora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ummary Section" id="{41471105-D822-4313-B0EF-D61426D2BFAE}">
          <p14:sldIdLst/>
        </p14:section>
        <p14:section name="AWQuaS" id="{EAC46874-F9C6-4FFD-845C-A7B64DEA7AE1}">
          <p14:sldIdLst>
            <p14:sldId id="256"/>
          </p14:sldIdLst>
        </p14:section>
        <p14:section name="Section 2" id="{CE4E3424-C30D-417A-B854-BCF5C207F904}">
          <p14:sldIdLst>
            <p14:sldId id="257"/>
          </p14:sldIdLst>
        </p14:section>
        <p14:section name="Section 3" id="{915DCF77-49D0-499C-8152-030739D24D48}">
          <p14:sldIdLst>
            <p14:sldId id="258"/>
          </p14:sldIdLst>
        </p14:section>
        <p14:section name="Section 4" id="{D786D0E0-ED54-4F86-BFF9-0F98DD7E1791}">
          <p14:sldIdLst>
            <p14:sldId id="259"/>
          </p14:sldIdLst>
        </p14:section>
        <p14:section name="Section 5" id="{DFFE22D8-6978-4EA6-BAE6-7005B65727E7}">
          <p14:sldIdLst>
            <p14:sldId id="260"/>
          </p14:sldIdLst>
        </p14:section>
        <p14:section name="Section 6" id="{E25DD14A-CEFA-4FC4-84DA-C86D4E05F4B0}">
          <p14:sldIdLst>
            <p14:sldId id="261"/>
          </p14:sldIdLst>
        </p14:section>
        <p14:section name="Section 7" id="{03904083-CAE8-414F-B3AA-CA59F41DDF51}">
          <p14:sldIdLst>
            <p14:sldId id="262"/>
          </p14:sldIdLst>
        </p14:section>
        <p14:section name="Arduino Programming: " id="{F61AA23C-2E00-4977-A8FC-6142F30FAB06}">
          <p14:sldIdLst>
            <p14:sldId id="263"/>
          </p14:sldIdLst>
        </p14:section>
        <p14:section name="Section 9" id="{5FFABADE-C90B-4237-8C5B-516B0B95387D}">
          <p14:sldIdLst>
            <p14:sldId id="264"/>
          </p14:sldIdLst>
        </p14:section>
        <p14:section name="Final Product:" id="{381E8B9B-69B0-4A19-883C-D233DB3C6609}">
          <p14:sldIdLst>
            <p14:sldId id="265"/>
          </p14:sldIdLst>
        </p14:section>
        <p14:section name="Deployment Plan:" id="{D4470535-2033-40DA-BCDD-7BF9431F5B6C}">
          <p14:sldIdLst>
            <p14:sldId id="266"/>
            <p14:sldId id="268"/>
          </p14:sldIdLst>
        </p14:section>
        <p14:section name="Works Cited" id="{2C0EED24-1C41-4DEE-9C07-58561193454E}">
          <p14:sldIdLst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2902a23d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2902a23d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0f915c1b1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d0f915c1b1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d2902a23d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d2902a23d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d2902a23d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d2902a23d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209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d0f915c1b1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d0f915c1b1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f60b9213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f60b9213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f60b915c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f60b915c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d0f915c1b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d0f915c1b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0f915c1b1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d0f915c1b1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0f915c1b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d0f915c1b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d0f915c1b1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d0f915c1b1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f60b9213f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cf60b9213f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f60b9213f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cf60b9213f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drive.google.com/file/d/1ZCW8VZmH1taqHXFsjiyKj2RxpqZ8P9yM/view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4065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80">
                <a:latin typeface="Lora"/>
                <a:ea typeface="Lora"/>
                <a:cs typeface="Lora"/>
                <a:sym typeface="Lora"/>
              </a:rPr>
              <a:t>AWQuaS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239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Cormorant Infant"/>
                <a:ea typeface="Cormorant Infant"/>
                <a:cs typeface="Cormorant Infant"/>
                <a:sym typeface="Cormorant Infant"/>
              </a:rPr>
              <a:t>Analytic Water Quality Sensor</a:t>
            </a:r>
            <a:endParaRPr b="1">
              <a:solidFill>
                <a:srgbClr val="000000"/>
              </a:solidFill>
              <a:latin typeface="Cormorant Infant"/>
              <a:ea typeface="Cormorant Infant"/>
              <a:cs typeface="Cormorant Infant"/>
              <a:sym typeface="Cormorant Infan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485900" y="2786050"/>
            <a:ext cx="617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Infant"/>
                <a:ea typeface="Cormorant Infant"/>
                <a:cs typeface="Cormorant Infant"/>
                <a:sym typeface="Cormorant Infant"/>
              </a:rPr>
              <a:t>Phil Breton, Kathryn Carlson, Alexis Eaton, and Katie O’Brien</a:t>
            </a:r>
            <a:endParaRPr>
              <a:latin typeface="Cormorant Infant"/>
              <a:ea typeface="Cormorant Infant"/>
              <a:cs typeface="Cormorant Infant"/>
              <a:sym typeface="Cormorant Infan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194650" y="130938"/>
            <a:ext cx="22494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rmorant Infant"/>
                <a:ea typeface="Cormorant Infant"/>
                <a:cs typeface="Cormorant Infant"/>
                <a:sym typeface="Cormorant Infant"/>
              </a:rPr>
              <a:t>Final Product:</a:t>
            </a:r>
            <a:endParaRPr b="1">
              <a:latin typeface="Cormorant Infant"/>
              <a:ea typeface="Cormorant Infant"/>
              <a:cs typeface="Cormorant Infant"/>
              <a:sym typeface="Cormorant Infant"/>
            </a:endParaRPr>
          </a:p>
        </p:txBody>
      </p:sp>
      <p:pic>
        <p:nvPicPr>
          <p:cNvPr id="152" name="Google Shape;15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949713" y="353562"/>
            <a:ext cx="3729850" cy="49731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2288" y="975200"/>
            <a:ext cx="1244237" cy="37298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4" name="Google Shape;154;p22"/>
          <p:cNvSpPr txBox="1"/>
          <p:nvPr/>
        </p:nvSpPr>
        <p:spPr>
          <a:xfrm>
            <a:off x="5618650" y="975200"/>
            <a:ext cx="1456200" cy="1154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ormorant Infant"/>
                <a:ea typeface="Cormorant Infant"/>
                <a:cs typeface="Cormorant Infant"/>
                <a:sym typeface="Cormorant Infant"/>
              </a:rPr>
              <a:t>Sensors in waterproof housing</a:t>
            </a:r>
            <a:endParaRPr sz="2100">
              <a:latin typeface="Cormorant Infant"/>
              <a:ea typeface="Cormorant Infant"/>
              <a:cs typeface="Cormorant Infant"/>
              <a:sym typeface="Cormorant Infant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5564050" y="3311875"/>
            <a:ext cx="1510800" cy="1354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Cormorant Infant"/>
                <a:ea typeface="Cormorant Infant"/>
                <a:cs typeface="Cormorant Infant"/>
                <a:sym typeface="Cormorant Infant"/>
              </a:rPr>
              <a:t>Mounted on a faux “utility pole” in Chase</a:t>
            </a:r>
            <a:endParaRPr sz="1900">
              <a:latin typeface="Cormorant Infant"/>
              <a:ea typeface="Cormorant Infant"/>
              <a:cs typeface="Cormorant Infant"/>
              <a:sym typeface="Cormorant Infant"/>
            </a:endParaRPr>
          </a:p>
        </p:txBody>
      </p:sp>
      <p:sp>
        <p:nvSpPr>
          <p:cNvPr id="156" name="Google Shape;156;p22"/>
          <p:cNvSpPr/>
          <p:nvPr/>
        </p:nvSpPr>
        <p:spPr>
          <a:xfrm>
            <a:off x="6150750" y="2741575"/>
            <a:ext cx="825000" cy="5703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/>
          <p:nvPr/>
        </p:nvSpPr>
        <p:spPr>
          <a:xfrm rot="10800000">
            <a:off x="5464175" y="2129600"/>
            <a:ext cx="788400" cy="5634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8" name="Google Shape;15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1053801" y="206225"/>
            <a:ext cx="8090199" cy="54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 rotWithShape="1">
          <a:blip r:embed="rId5">
            <a:alphaModFix/>
          </a:blip>
          <a:srcRect l="71505" t="-100000" r="-745" b="100000"/>
          <a:stretch/>
        </p:blipFill>
        <p:spPr>
          <a:xfrm>
            <a:off x="2535350" y="821850"/>
            <a:ext cx="2365524" cy="54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>
            <a:spLocks noGrp="1"/>
          </p:cNvSpPr>
          <p:nvPr>
            <p:ph type="title"/>
          </p:nvPr>
        </p:nvSpPr>
        <p:spPr>
          <a:xfrm>
            <a:off x="279550" y="144975"/>
            <a:ext cx="3085200" cy="6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rmorant Infant"/>
                <a:ea typeface="Cormorant Infant"/>
                <a:cs typeface="Cormorant Infant"/>
                <a:sym typeface="Cormorant Infant"/>
              </a:rPr>
              <a:t>Deployment Plan:</a:t>
            </a:r>
            <a:endParaRPr b="1">
              <a:latin typeface="Cormorant Infant"/>
              <a:ea typeface="Cormorant Infant"/>
              <a:cs typeface="Cormorant Infant"/>
              <a:sym typeface="Cormorant Infant"/>
            </a:endParaRPr>
          </a:p>
        </p:txBody>
      </p:sp>
      <p:sp>
        <p:nvSpPr>
          <p:cNvPr id="165" name="Google Shape;165;p23"/>
          <p:cNvSpPr txBox="1"/>
          <p:nvPr/>
        </p:nvSpPr>
        <p:spPr>
          <a:xfrm>
            <a:off x="332175" y="782325"/>
            <a:ext cx="5282700" cy="11391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SzPts val="3100"/>
              <a:buFont typeface="Cormorant Infant"/>
              <a:buChar char="●"/>
            </a:pPr>
            <a:r>
              <a:rPr lang="en" sz="3100">
                <a:latin typeface="Cormorant Infant"/>
                <a:ea typeface="Cormorant Infant"/>
                <a:cs typeface="Cormorant Infant"/>
                <a:sym typeface="Cormorant Infant"/>
              </a:rPr>
              <a:t>April 30th: Deployment Date</a:t>
            </a:r>
            <a:endParaRPr sz="3100">
              <a:latin typeface="Cormorant Infant"/>
              <a:ea typeface="Cormorant Infant"/>
              <a:cs typeface="Cormorant Infant"/>
              <a:sym typeface="Cormorant Infant"/>
            </a:endParaRPr>
          </a:p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SzPts val="3100"/>
              <a:buFont typeface="Cormorant Infant"/>
              <a:buChar char="●"/>
            </a:pPr>
            <a:r>
              <a:rPr lang="en" sz="3100">
                <a:latin typeface="Cormorant Infant"/>
                <a:ea typeface="Cormorant Infant"/>
                <a:cs typeface="Cormorant Infant"/>
                <a:sym typeface="Cormorant Infant"/>
              </a:rPr>
              <a:t>May 1st: Retrieval Date</a:t>
            </a:r>
            <a:endParaRPr sz="3100">
              <a:latin typeface="Cormorant Infant"/>
              <a:ea typeface="Cormorant Infant"/>
              <a:cs typeface="Cormorant Infant"/>
              <a:sym typeface="Cormorant Infant"/>
            </a:endParaRPr>
          </a:p>
        </p:txBody>
      </p:sp>
      <p:sp>
        <p:nvSpPr>
          <p:cNvPr id="166" name="Google Shape;166;p23"/>
          <p:cNvSpPr txBox="1"/>
          <p:nvPr/>
        </p:nvSpPr>
        <p:spPr>
          <a:xfrm>
            <a:off x="6504375" y="2132400"/>
            <a:ext cx="2314500" cy="27705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rmorant Infant"/>
                <a:ea typeface="Cormorant Infant"/>
                <a:cs typeface="Cormorant Infant"/>
                <a:sym typeface="Cormorant Infant"/>
              </a:rPr>
              <a:t>Instrument will be deployed on the telephone pole at the the end of Hobson Avenue in Hampton, NH</a:t>
            </a:r>
            <a:endParaRPr sz="2400">
              <a:latin typeface="Cormorant Infant"/>
              <a:ea typeface="Cormorant Infant"/>
              <a:cs typeface="Cormorant Infant"/>
              <a:sym typeface="Cormorant Infant"/>
            </a:endParaRPr>
          </a:p>
        </p:txBody>
      </p:sp>
      <p:pic>
        <p:nvPicPr>
          <p:cNvPr id="167" name="Google Shape;167;p23"/>
          <p:cNvPicPr preferRelativeResize="0"/>
          <p:nvPr/>
        </p:nvPicPr>
        <p:blipFill rotWithShape="1">
          <a:blip r:embed="rId3">
            <a:alphaModFix/>
          </a:blip>
          <a:srcRect l="4942" t="13364" b="9157"/>
          <a:stretch/>
        </p:blipFill>
        <p:spPr>
          <a:xfrm>
            <a:off x="332175" y="2132400"/>
            <a:ext cx="6000749" cy="2751176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8" name="Google Shape;168;p23"/>
          <p:cNvSpPr/>
          <p:nvPr/>
        </p:nvSpPr>
        <p:spPr>
          <a:xfrm>
            <a:off x="2614625" y="3621875"/>
            <a:ext cx="428700" cy="246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3"/>
          <p:cNvSpPr txBox="1"/>
          <p:nvPr/>
        </p:nvSpPr>
        <p:spPr>
          <a:xfrm>
            <a:off x="5807875" y="782400"/>
            <a:ext cx="3011100" cy="11391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>
                <a:latin typeface="Cormorant Infant"/>
                <a:ea typeface="Cormorant Infant"/>
                <a:cs typeface="Cormorant Infant"/>
                <a:sym typeface="Cormorant Infant"/>
              </a:rPr>
              <a:t>High tides: April 30 2:47 pm (9.13 ft); </a:t>
            </a:r>
            <a:endParaRPr sz="1550">
              <a:latin typeface="Cormorant Infant"/>
              <a:ea typeface="Cormorant Infant"/>
              <a:cs typeface="Cormorant Infant"/>
              <a:sym typeface="Cormorant Infan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>
                <a:latin typeface="Cormorant Infant"/>
                <a:ea typeface="Cormorant Infant"/>
                <a:cs typeface="Cormorant Infant"/>
                <a:sym typeface="Cormorant Infant"/>
              </a:rPr>
              <a:t>May 1 2:57 am (10.13 ft); May 1 3:46 pm (8.71 ft)</a:t>
            </a:r>
            <a:endParaRPr sz="1550">
              <a:latin typeface="Cormorant Infant"/>
              <a:ea typeface="Cormorant Infant"/>
              <a:cs typeface="Cormorant Infant"/>
              <a:sym typeface="Cormorant Infan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FFF317-AF6F-42DD-8040-F9F45BB78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80756"/>
            <a:ext cx="8520600" cy="4391294"/>
          </a:xfrm>
        </p:spPr>
        <p:txBody>
          <a:bodyPr>
            <a:normAutofit/>
          </a:bodyPr>
          <a:lstStyle/>
          <a:p>
            <a:pPr algn="ctr"/>
            <a:br>
              <a:rPr lang="en-US" sz="4000" dirty="0"/>
            </a:br>
            <a:r>
              <a:rPr lang="en-US" sz="4000" dirty="0">
                <a:latin typeface="Californian FB" panose="0207040306080B030204" pitchFamily="18" charset="0"/>
              </a:rPr>
              <a:t>Thank You</a:t>
            </a:r>
            <a:br>
              <a:rPr lang="en-US" sz="4000" dirty="0">
                <a:latin typeface="Californian FB" panose="0207040306080B030204" pitchFamily="18" charset="0"/>
              </a:rPr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955BD4-227B-4CE2-8974-AB4037247508}"/>
              </a:ext>
            </a:extLst>
          </p:cNvPr>
          <p:cNvSpPr txBox="1"/>
          <p:nvPr/>
        </p:nvSpPr>
        <p:spPr>
          <a:xfrm>
            <a:off x="2286000" y="1930017"/>
            <a:ext cx="45720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fornian FB" panose="0207040306080B030204" pitchFamily="18" charset="0"/>
              </a:rPr>
              <a:t>Special Thanks to:</a:t>
            </a:r>
            <a:br>
              <a:rPr lang="en-US" sz="1400" dirty="0">
                <a:latin typeface="Californian FB" panose="0207040306080B030204" pitchFamily="18" charset="0"/>
              </a:rPr>
            </a:br>
            <a:r>
              <a:rPr lang="en-US" sz="1400" dirty="0">
                <a:latin typeface="Californian FB" panose="0207040306080B030204" pitchFamily="18" charset="0"/>
              </a:rPr>
              <a:t>Savannah </a:t>
            </a:r>
            <a:r>
              <a:rPr lang="en-US" sz="1400" dirty="0" err="1">
                <a:latin typeface="Californian FB" panose="0207040306080B030204" pitchFamily="18" charset="0"/>
              </a:rPr>
              <a:t>DeVoe</a:t>
            </a:r>
            <a:br>
              <a:rPr lang="en-US" sz="1400" dirty="0">
                <a:latin typeface="Californian FB" panose="0207040306080B030204" pitchFamily="18" charset="0"/>
              </a:rPr>
            </a:br>
            <a:r>
              <a:rPr lang="en-US" sz="1400" dirty="0">
                <a:latin typeface="Californian FB" panose="0207040306080B030204" pitchFamily="18" charset="0"/>
              </a:rPr>
              <a:t>Tim </a:t>
            </a:r>
            <a:r>
              <a:rPr lang="en-US" sz="1400" dirty="0" err="1">
                <a:latin typeface="Californian FB" panose="0207040306080B030204" pitchFamily="18" charset="0"/>
              </a:rPr>
              <a:t>Noonis</a:t>
            </a:r>
            <a:r>
              <a:rPr lang="en-US" sz="1400" dirty="0">
                <a:latin typeface="Californian FB" panose="0207040306080B030204" pitchFamily="18" charset="0"/>
              </a:rPr>
              <a:t> of Until Electric</a:t>
            </a:r>
          </a:p>
          <a:p>
            <a:pPr algn="ctr"/>
            <a:r>
              <a:rPr lang="en-US" dirty="0">
                <a:latin typeface="Californian FB" panose="0207040306080B030204" pitchFamily="18" charset="0"/>
              </a:rPr>
              <a:t>Norman </a:t>
            </a:r>
            <a:r>
              <a:rPr lang="en-US" dirty="0" err="1">
                <a:latin typeface="Californian FB" panose="0207040306080B030204" pitchFamily="18" charset="0"/>
              </a:rPr>
              <a:t>Carpentier</a:t>
            </a:r>
            <a:endParaRPr lang="en-US" dirty="0">
              <a:latin typeface="Californian FB" panose="0207040306080B030204" pitchFamily="18" charset="0"/>
            </a:endParaRPr>
          </a:p>
          <a:p>
            <a:pPr algn="ctr"/>
            <a:r>
              <a:rPr lang="en-US" dirty="0">
                <a:latin typeface="Californian FB" panose="0207040306080B030204" pitchFamily="18" charset="0"/>
              </a:rPr>
              <a:t>Kateri </a:t>
            </a:r>
            <a:r>
              <a:rPr lang="en-US" dirty="0" err="1">
                <a:latin typeface="Californian FB" panose="0207040306080B030204" pitchFamily="18" charset="0"/>
              </a:rPr>
              <a:t>Nahabedian</a:t>
            </a:r>
            <a:endParaRPr lang="en-US" dirty="0">
              <a:latin typeface="Californian FB" panose="0207040306080B030204" pitchFamily="18" charset="0"/>
            </a:endParaRPr>
          </a:p>
          <a:p>
            <a:pPr algn="ctr"/>
            <a:r>
              <a:rPr lang="en-US" dirty="0">
                <a:latin typeface="Californian FB" panose="0207040306080B030204" pitchFamily="18" charset="0"/>
              </a:rPr>
              <a:t>Alyson Eberhardt</a:t>
            </a:r>
          </a:p>
          <a:p>
            <a:pPr algn="ctr"/>
            <a:r>
              <a:rPr lang="en-US" dirty="0" err="1">
                <a:latin typeface="Californian FB" panose="0207040306080B030204" pitchFamily="18" charset="0"/>
              </a:rPr>
              <a:t>Malin</a:t>
            </a:r>
            <a:r>
              <a:rPr lang="en-US" dirty="0">
                <a:latin typeface="Californian FB" panose="0207040306080B030204" pitchFamily="18" charset="0"/>
              </a:rPr>
              <a:t> Clyde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52D7C9-A3A4-4A50-A5FD-315110DFBB76}"/>
              </a:ext>
            </a:extLst>
          </p:cNvPr>
          <p:cNvSpPr txBox="1"/>
          <p:nvPr/>
        </p:nvSpPr>
        <p:spPr>
          <a:xfrm>
            <a:off x="-121444" y="321469"/>
            <a:ext cx="9372600" cy="307777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79A418-E1CC-411C-8912-8ACA27BA6F87}"/>
              </a:ext>
            </a:extLst>
          </p:cNvPr>
          <p:cNvSpPr txBox="1"/>
          <p:nvPr/>
        </p:nvSpPr>
        <p:spPr>
          <a:xfrm>
            <a:off x="-121444" y="4514254"/>
            <a:ext cx="9372600" cy="307777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4ADD31-F6B0-4E69-850D-F3B7BA91ADE4}"/>
              </a:ext>
            </a:extLst>
          </p:cNvPr>
          <p:cNvSpPr txBox="1"/>
          <p:nvPr/>
        </p:nvSpPr>
        <p:spPr>
          <a:xfrm rot="5400000">
            <a:off x="3992112" y="695325"/>
            <a:ext cx="9372600" cy="307777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3943F3-7DD3-497E-95E3-B30490829AC7}"/>
              </a:ext>
            </a:extLst>
          </p:cNvPr>
          <p:cNvSpPr txBox="1"/>
          <p:nvPr/>
        </p:nvSpPr>
        <p:spPr>
          <a:xfrm rot="5400000">
            <a:off x="-4220712" y="4254967"/>
            <a:ext cx="9372600" cy="307777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536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Works Cited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" name="Google Shape;175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“A02YYUW Waterproof Ultrasonic Sensor.” DFRobot, www.dfrobot.com/product-1935.html. 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“Concrete-Sidewalk-Sealing-Salt-Damage: Rock Solid Seal.” </a:t>
            </a:r>
            <a:r>
              <a:rPr lang="en" sz="11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Rock Solid Seal | Concrete, Driveway Sealing, and Epoxy Sealing in Kansas City. Call (816) 406-5995</a:t>
            </a: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Concrete | Driveway Sealing Kansas City, 17 Jan. 2020, www.rocksolidseal.com/annotation-2020-01-17-105741/. 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“Conductivity Probe K 1.0.” Atlas Scientific Environmental Robotics, Atlas Scientific, 2021, atlas-scientific.com/probes/conductivity-probe-k-1-0/. 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“How Do Warmer Temperatures Affect Fish?” </a:t>
            </a:r>
            <a:r>
              <a:rPr lang="en" sz="11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Climate Change Categories</a:t>
            </a: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2011, earthtosky.org/climate-change-categories?tmpl=component&amp;id=20. 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“Lab Grade PH Probe.” Atlas Scientific Environmental Robotics, Atlas Scientific, 2021, atlas-scientific.com/probes/ph-probe/.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“Ocean Acidification.” </a:t>
            </a:r>
            <a:r>
              <a:rPr lang="en" sz="11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Smithsonian Ocean</a:t>
            </a: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The Ocean Portal Team at NOAA, 20 June 2019, ocean.si.edu/ocean-life/invertebrates/ocean-acidification. 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“PT-1000 Temperature Probe.” Atlas Scientific Environmental Robotics, Atlas Scientific, 2021, atlas-scientific.com/probes/pt-1000-temperature-probe/. 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“USGCRP Indicator Details: Sea Level Rise.” </a:t>
            </a:r>
            <a:r>
              <a:rPr lang="en" sz="11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GlobalChange.gov</a:t>
            </a:r>
            <a:r>
              <a:rPr lang="en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NOAA, EPA, 2018, www.globalchange.gov/browse/indicators/global-sea-level-rise. 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subTitle" idx="4294967295"/>
          </p:nvPr>
        </p:nvSpPr>
        <p:spPr>
          <a:xfrm>
            <a:off x="182175" y="305025"/>
            <a:ext cx="3933000" cy="4543200"/>
          </a:xfrm>
          <a:prstGeom prst="rect">
            <a:avLst/>
          </a:prstGeom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245" b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Inspiration:</a:t>
            </a:r>
            <a:endParaRPr sz="2245" b="1">
              <a:solidFill>
                <a:srgbClr val="00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2027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-Hampton Beach Field Trip</a:t>
            </a:r>
            <a:endParaRPr sz="2027">
              <a:solidFill>
                <a:srgbClr val="00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457200" lvl="0" indent="-357346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28"/>
              <a:buFont typeface="Cormorant Garamond"/>
              <a:buChar char="●"/>
            </a:pPr>
            <a:r>
              <a:rPr lang="en" sz="2027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Sunny day flooding</a:t>
            </a:r>
            <a:endParaRPr sz="2027">
              <a:solidFill>
                <a:srgbClr val="00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914400" lvl="1" indent="-357346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8"/>
              <a:buFont typeface="Cormorant Garamond"/>
              <a:buChar char="○"/>
            </a:pPr>
            <a:r>
              <a:rPr lang="en" sz="2027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-Portions of streets were underwater</a:t>
            </a:r>
            <a:endParaRPr sz="2027">
              <a:solidFill>
                <a:srgbClr val="00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914400" lvl="1" indent="-357346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8"/>
              <a:buFont typeface="Cormorant Garamond"/>
              <a:buChar char="○"/>
            </a:pPr>
            <a:r>
              <a:rPr lang="en" sz="2027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-People’s backyards and fences were submerged</a:t>
            </a:r>
            <a:endParaRPr sz="2027">
              <a:solidFill>
                <a:srgbClr val="00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914400" lvl="1" indent="-357346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28"/>
              <a:buFont typeface="Cormorant Garamond"/>
              <a:buChar char="○"/>
            </a:pPr>
            <a:r>
              <a:rPr lang="en" sz="2027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Foundations of homes are crumbling</a:t>
            </a:r>
            <a:endParaRPr sz="2027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457200" lvl="0" indent="-357346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28"/>
              <a:buFont typeface="Cormorant Garamond"/>
              <a:buChar char="●"/>
            </a:pPr>
            <a:r>
              <a:rPr lang="en" sz="2027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Property values have been depleted</a:t>
            </a:r>
            <a:endParaRPr sz="2027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457200" lvl="0" indent="-357346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28"/>
              <a:buFont typeface="Cormorant Garamond"/>
              <a:buChar char="●"/>
            </a:pPr>
            <a:r>
              <a:rPr lang="en" sz="2027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Residents are tired and stressed</a:t>
            </a:r>
            <a:endParaRPr sz="2027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914400" lvl="1" indent="-357346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28"/>
              <a:buFont typeface="Cormorant Garamond"/>
              <a:buChar char="○"/>
            </a:pPr>
            <a:r>
              <a:rPr lang="en" sz="2027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“No flooding parties”</a:t>
            </a:r>
            <a:endParaRPr sz="2027">
              <a:solidFill>
                <a:srgbClr val="00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pic>
        <p:nvPicPr>
          <p:cNvPr id="62" name="Google Shape;62;p14" title="IMG_2663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5975" y="305025"/>
            <a:ext cx="1691352" cy="2695351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2950" y="3146825"/>
            <a:ext cx="2554376" cy="1701263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6">
            <a:alphaModFix/>
          </a:blip>
          <a:srcRect l="8759"/>
          <a:stretch/>
        </p:blipFill>
        <p:spPr>
          <a:xfrm>
            <a:off x="5550700" y="1888325"/>
            <a:ext cx="1352901" cy="111204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75375" y="305025"/>
            <a:ext cx="2612623" cy="143684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8">
            <a:alphaModFix/>
          </a:blip>
          <a:srcRect l="23559"/>
          <a:stretch/>
        </p:blipFill>
        <p:spPr>
          <a:xfrm>
            <a:off x="4297021" y="3146825"/>
            <a:ext cx="1733979" cy="170127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9">
            <a:alphaModFix/>
          </a:blip>
          <a:srcRect l="28067"/>
          <a:stretch/>
        </p:blipFill>
        <p:spPr>
          <a:xfrm>
            <a:off x="4275376" y="1905125"/>
            <a:ext cx="1102950" cy="107845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1062100" y="489375"/>
            <a:ext cx="3802800" cy="2500200"/>
          </a:xfrm>
          <a:prstGeom prst="rect">
            <a:avLst/>
          </a:prstGeom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Purpose:</a:t>
            </a:r>
            <a:endParaRPr sz="2500" b="1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-sensor will help homeowners make informed decisions regarding which materials are viable options for their home foundations</a:t>
            </a:r>
            <a:endParaRPr sz="2000"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4049075" y="2411800"/>
            <a:ext cx="3989400" cy="22935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Four Components:</a:t>
            </a:r>
            <a:endParaRPr sz="2700" b="1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morant Garamond"/>
              <a:buChar char="○"/>
            </a:pPr>
            <a:r>
              <a:rPr lang="en" sz="2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pH transducer</a:t>
            </a:r>
            <a:endParaRPr sz="2200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morant Garamond"/>
              <a:buChar char="○"/>
            </a:pPr>
            <a:r>
              <a:rPr lang="en" sz="2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Salinity probe</a:t>
            </a:r>
            <a:endParaRPr sz="2200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morant Garamond"/>
              <a:buChar char="○"/>
            </a:pPr>
            <a:r>
              <a:rPr lang="en" sz="2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Ultrasonic sensor</a:t>
            </a:r>
            <a:endParaRPr sz="2200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morant Garamond"/>
              <a:buChar char="○"/>
            </a:pPr>
            <a:r>
              <a:rPr lang="en" sz="2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Temperature probe</a:t>
            </a:r>
            <a:endParaRPr sz="2200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t="44074" b="42175"/>
          <a:stretch/>
        </p:blipFill>
        <p:spPr>
          <a:xfrm>
            <a:off x="5193850" y="1222350"/>
            <a:ext cx="3273100" cy="62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t="44074" b="42175"/>
          <a:stretch/>
        </p:blipFill>
        <p:spPr>
          <a:xfrm>
            <a:off x="502775" y="3562175"/>
            <a:ext cx="3273100" cy="62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subTitle" idx="4294967295"/>
          </p:nvPr>
        </p:nvSpPr>
        <p:spPr>
          <a:xfrm>
            <a:off x="182175" y="305025"/>
            <a:ext cx="4629000" cy="4543200"/>
          </a:xfrm>
          <a:prstGeom prst="rect">
            <a:avLst/>
          </a:prstGeom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45" b="1" dirty="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pH Transducer</a:t>
            </a:r>
            <a:endParaRPr sz="2745" b="1" dirty="0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indent="-402916">
              <a:lnSpc>
                <a:spcPct val="105000"/>
              </a:lnSpc>
              <a:spcBef>
                <a:spcPts val="1200"/>
              </a:spcBef>
              <a:buClr>
                <a:schemeClr val="dk1"/>
              </a:buClr>
              <a:buSzPts val="2745"/>
              <a:buFont typeface="Cormorant Garamond"/>
              <a:buChar char="●"/>
            </a:pPr>
            <a:r>
              <a:rPr lang="en-US" sz="2745" dirty="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Ocean acidification- direct consequence of increased CO2 levels in the atmosphere</a:t>
            </a:r>
            <a:endParaRPr lang="en-US" sz="2245" b="1" dirty="0">
              <a:solidFill>
                <a:srgbClr val="00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457200" lvl="0" indent="-402916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45"/>
              <a:buFont typeface="Cormorant Garamond"/>
              <a:buChar char="●"/>
            </a:pPr>
            <a:r>
              <a:rPr lang="en" sz="2745" dirty="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Extremely acidic environments cause substructural materials (i.e. concrete) to dissolve</a:t>
            </a:r>
            <a:endParaRPr sz="2745" dirty="0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875" y="305025"/>
            <a:ext cx="3769650" cy="2777975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4">
            <a:alphaModFix/>
          </a:blip>
          <a:srcRect l="21471" r="19767"/>
          <a:stretch/>
        </p:blipFill>
        <p:spPr>
          <a:xfrm>
            <a:off x="5027875" y="3261600"/>
            <a:ext cx="932276" cy="1586625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9350" y="3261600"/>
            <a:ext cx="2668174" cy="1586625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" name="Google Shape;84;p16"/>
          <p:cNvSpPr txBox="1"/>
          <p:nvPr/>
        </p:nvSpPr>
        <p:spPr>
          <a:xfrm>
            <a:off x="5027875" y="428625"/>
            <a:ext cx="201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rmorant Infant"/>
                <a:ea typeface="Cormorant Infant"/>
                <a:cs typeface="Cormorant Infant"/>
                <a:sym typeface="Cormorant Infant"/>
              </a:rPr>
              <a:t>Atlas Scientific Lab Grade pH Probe</a:t>
            </a:r>
            <a:endParaRPr>
              <a:solidFill>
                <a:schemeClr val="dk1"/>
              </a:solidFill>
              <a:latin typeface="Cormorant Infant"/>
              <a:ea typeface="Cormorant Infant"/>
              <a:cs typeface="Cormorant Infant"/>
              <a:sym typeface="Cormorant Infan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subTitle" idx="4294967295"/>
          </p:nvPr>
        </p:nvSpPr>
        <p:spPr>
          <a:xfrm>
            <a:off x="182175" y="305025"/>
            <a:ext cx="4629000" cy="2577600"/>
          </a:xfrm>
          <a:prstGeom prst="rect">
            <a:avLst/>
          </a:prstGeom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45" b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Conductivity Probe</a:t>
            </a:r>
            <a:endParaRPr sz="2245">
              <a:solidFill>
                <a:srgbClr val="00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457200" lvl="0" indent="-371166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45"/>
              <a:buFont typeface="Cormorant Garamond"/>
              <a:buChar char="●"/>
            </a:pPr>
            <a:r>
              <a:rPr lang="en" sz="2245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Used to measure salinity</a:t>
            </a:r>
            <a:endParaRPr sz="2245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457200" lvl="0" indent="-371166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5"/>
              <a:buFont typeface="Cormorant Garamond"/>
              <a:buChar char="●"/>
            </a:pPr>
            <a:r>
              <a:rPr lang="en" sz="2245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 Salt concentration can influence the efficacy of materials used in solid foundations</a:t>
            </a:r>
            <a:endParaRPr sz="2245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914400" lvl="1" indent="-371166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5"/>
              <a:buFont typeface="Cormorant Garamond"/>
              <a:buChar char="○"/>
            </a:pPr>
            <a:r>
              <a:rPr lang="en" sz="2245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Ex: salt corrodes concrete</a:t>
            </a:r>
            <a:endParaRPr sz="2245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 l="4714" r="3204"/>
          <a:stretch/>
        </p:blipFill>
        <p:spPr>
          <a:xfrm>
            <a:off x="5025650" y="455050"/>
            <a:ext cx="3814775" cy="4142625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4">
            <a:alphaModFix/>
          </a:blip>
          <a:srcRect t="39957"/>
          <a:stretch/>
        </p:blipFill>
        <p:spPr>
          <a:xfrm>
            <a:off x="182175" y="3128325"/>
            <a:ext cx="4629000" cy="1719901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2" name="Google Shape;92;p17"/>
          <p:cNvSpPr txBox="1"/>
          <p:nvPr/>
        </p:nvSpPr>
        <p:spPr>
          <a:xfrm>
            <a:off x="235875" y="32411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Cormorant Infant"/>
                <a:ea typeface="Cormorant Infant"/>
                <a:cs typeface="Cormorant Infant"/>
                <a:sym typeface="Cormorant Infant"/>
              </a:rPr>
              <a:t> Concrete sidewalk damaged by salt   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Cormorant Infant"/>
              <a:ea typeface="Cormorant Infant"/>
              <a:cs typeface="Cormorant Infant"/>
              <a:sym typeface="Cormorant Infant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6215075" y="3347600"/>
            <a:ext cx="2357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Infant"/>
                <a:ea typeface="Cormorant Infant"/>
                <a:cs typeface="Cormorant Infant"/>
                <a:sym typeface="Cormorant Infant"/>
              </a:rPr>
              <a:t>Atlas Scientific Conductivity Probe K 1.0</a:t>
            </a:r>
            <a:endParaRPr>
              <a:latin typeface="Cormorant Infant"/>
              <a:ea typeface="Cormorant Infant"/>
              <a:cs typeface="Cormorant Infant"/>
              <a:sym typeface="Cormorant Infan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subTitle" idx="4294967295"/>
          </p:nvPr>
        </p:nvSpPr>
        <p:spPr>
          <a:xfrm>
            <a:off x="182175" y="251550"/>
            <a:ext cx="4629000" cy="2320200"/>
          </a:xfrm>
          <a:prstGeom prst="rect">
            <a:avLst/>
          </a:prstGeom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79" b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Ultrasonic Sensor</a:t>
            </a:r>
            <a:endParaRPr sz="3179" b="1">
              <a:solidFill>
                <a:srgbClr val="00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457200" lvl="0" indent="-415326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morant Garamond"/>
              <a:buChar char="●"/>
            </a:pPr>
            <a:r>
              <a:rPr lang="en" sz="3179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Measures the height of the water</a:t>
            </a:r>
            <a:endParaRPr sz="3179">
              <a:solidFill>
                <a:srgbClr val="00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914400" lvl="1" indent="-415326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rmorant Garamond"/>
              <a:buChar char="○"/>
            </a:pPr>
            <a:r>
              <a:rPr lang="en" sz="3179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Indicative of sea level rise</a:t>
            </a:r>
            <a:endParaRPr sz="2245">
              <a:solidFill>
                <a:srgbClr val="00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75" y="2809875"/>
            <a:ext cx="3847656" cy="2076250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6425" y="251550"/>
            <a:ext cx="3731373" cy="2320199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1" name="Google Shape;101;p18"/>
          <p:cNvSpPr txBox="1"/>
          <p:nvPr/>
        </p:nvSpPr>
        <p:spPr>
          <a:xfrm>
            <a:off x="182175" y="4085725"/>
            <a:ext cx="1682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A02YYUW </a:t>
            </a:r>
            <a:r>
              <a:rPr lang="en"/>
              <a:t>Waterproof Ultrasonic Sensor</a:t>
            </a: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1475" y="2809878"/>
            <a:ext cx="4406325" cy="2076250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3" name="Google Shape;103;p18"/>
          <p:cNvSpPr txBox="1"/>
          <p:nvPr/>
        </p:nvSpPr>
        <p:spPr>
          <a:xfrm>
            <a:off x="6354375" y="2861125"/>
            <a:ext cx="1956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Infant"/>
                <a:ea typeface="Cormorant Infant"/>
                <a:cs typeface="Cormorant Infant"/>
                <a:sym typeface="Cormorant Infant"/>
              </a:rPr>
              <a:t>Beam Directionalities Diagram</a:t>
            </a:r>
            <a:endParaRPr>
              <a:latin typeface="Cormorant Infant"/>
              <a:ea typeface="Cormorant Infant"/>
              <a:cs typeface="Cormorant Infant"/>
              <a:sym typeface="Cormorant Infan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subTitle" idx="4294967295"/>
          </p:nvPr>
        </p:nvSpPr>
        <p:spPr>
          <a:xfrm>
            <a:off x="342900" y="305025"/>
            <a:ext cx="4564800" cy="2266800"/>
          </a:xfrm>
          <a:prstGeom prst="rect">
            <a:avLst/>
          </a:prstGeom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45" b="1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Temperature Probe</a:t>
            </a:r>
            <a:endParaRPr sz="2745" b="1">
              <a:solidFill>
                <a:srgbClr val="00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457200" lvl="0" indent="-402916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45"/>
              <a:buFont typeface="Cormorant Garamond"/>
              <a:buChar char="●"/>
            </a:pPr>
            <a:r>
              <a:rPr lang="en" sz="2745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Included for contextual purposes</a:t>
            </a:r>
            <a:endParaRPr sz="2745">
              <a:solidFill>
                <a:srgbClr val="00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457200" lvl="0" indent="-402916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45"/>
              <a:buFont typeface="Cormorant Garamond"/>
              <a:buChar char="●"/>
            </a:pPr>
            <a:r>
              <a:rPr lang="en" sz="2745">
                <a:solidFill>
                  <a:srgbClr val="000000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Indicative of ocean warming</a:t>
            </a:r>
            <a:endParaRPr sz="2745">
              <a:solidFill>
                <a:srgbClr val="000000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3">
            <a:alphaModFix/>
          </a:blip>
          <a:srcRect t="13382" b="13368"/>
          <a:stretch/>
        </p:blipFill>
        <p:spPr>
          <a:xfrm>
            <a:off x="5408350" y="1208075"/>
            <a:ext cx="1454400" cy="136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4">
            <a:alphaModFix/>
          </a:blip>
          <a:srcRect t="5300" b="9207"/>
          <a:stretch/>
        </p:blipFill>
        <p:spPr>
          <a:xfrm>
            <a:off x="5218500" y="305025"/>
            <a:ext cx="3461150" cy="2858350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5">
            <a:alphaModFix/>
          </a:blip>
          <a:srcRect l="7534" r="5765"/>
          <a:stretch/>
        </p:blipFill>
        <p:spPr>
          <a:xfrm>
            <a:off x="7008025" y="3340550"/>
            <a:ext cx="1671625" cy="1446075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2" name="Google Shape;112;p19"/>
          <p:cNvPicPr preferRelativeResize="0"/>
          <p:nvPr/>
        </p:nvPicPr>
        <p:blipFill rotWithShape="1">
          <a:blip r:embed="rId6">
            <a:alphaModFix/>
          </a:blip>
          <a:srcRect r="26492"/>
          <a:stretch/>
        </p:blipFill>
        <p:spPr>
          <a:xfrm>
            <a:off x="5218500" y="3340550"/>
            <a:ext cx="1553775" cy="1446075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8775" y="2799150"/>
            <a:ext cx="3278925" cy="1995500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4" name="Google Shape;114;p19"/>
          <p:cNvSpPr txBox="1"/>
          <p:nvPr/>
        </p:nvSpPr>
        <p:spPr>
          <a:xfrm>
            <a:off x="5326450" y="376775"/>
            <a:ext cx="1618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rmorant Infant"/>
                <a:ea typeface="Cormorant Infant"/>
                <a:cs typeface="Cormorant Infant"/>
                <a:sym typeface="Cormorant Infant"/>
              </a:rPr>
              <a:t>Atlas Scientific PT-1000 Temperature Probe</a:t>
            </a:r>
            <a:endParaRPr>
              <a:latin typeface="Cormorant Infant"/>
              <a:ea typeface="Cormorant Infant"/>
              <a:cs typeface="Cormorant Infant"/>
              <a:sym typeface="Cormorant Infant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 rotWithShape="1">
          <a:blip r:embed="rId8">
            <a:alphaModFix/>
          </a:blip>
          <a:srcRect t="21123" b="26344"/>
          <a:stretch/>
        </p:blipFill>
        <p:spPr>
          <a:xfrm rot="5400000">
            <a:off x="-131525" y="3271850"/>
            <a:ext cx="1998975" cy="1050125"/>
          </a:xfrm>
          <a:prstGeom prst="rect">
            <a:avLst/>
          </a:prstGeom>
          <a:noFill/>
          <a:ln w="28575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311700" y="3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320" b="1">
                <a:latin typeface="Cormorant Garamond"/>
                <a:ea typeface="Cormorant Garamond"/>
                <a:cs typeface="Cormorant Garamond"/>
                <a:sym typeface="Cormorant Garamond"/>
              </a:rPr>
              <a:t>Arduino Programming:</a:t>
            </a:r>
            <a:endParaRPr sz="2320" b="1"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311650" y="1017725"/>
            <a:ext cx="3082500" cy="1896900"/>
          </a:xfrm>
          <a:prstGeom prst="rect">
            <a:avLst/>
          </a:prstGeom>
          <a:ln w="2857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rmorant Infant"/>
              <a:buChar char="●"/>
            </a:pPr>
            <a:r>
              <a:rPr lang="en" sz="2200" b="1">
                <a:solidFill>
                  <a:srgbClr val="000000"/>
                </a:solidFill>
                <a:latin typeface="Cormorant Infant"/>
                <a:ea typeface="Cormorant Infant"/>
                <a:cs typeface="Cormorant Infant"/>
                <a:sym typeface="Cormorant Infant"/>
              </a:rPr>
              <a:t>SoftwareSerial Library</a:t>
            </a:r>
            <a:endParaRPr sz="2200" b="1">
              <a:solidFill>
                <a:srgbClr val="000000"/>
              </a:solidFill>
              <a:latin typeface="Cormorant Infant"/>
              <a:ea typeface="Cormorant Infant"/>
              <a:cs typeface="Cormorant Infant"/>
              <a:sym typeface="Cormorant Infan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rmorant Infant"/>
              <a:buChar char="●"/>
            </a:pPr>
            <a:r>
              <a:rPr lang="en" sz="2200" b="1">
                <a:solidFill>
                  <a:srgbClr val="000000"/>
                </a:solidFill>
                <a:latin typeface="Cormorant Infant"/>
                <a:ea typeface="Cormorant Infant"/>
                <a:cs typeface="Cormorant Infant"/>
                <a:sym typeface="Cormorant Infant"/>
              </a:rPr>
              <a:t>Structure</a:t>
            </a:r>
            <a:endParaRPr sz="2200" b="1">
              <a:solidFill>
                <a:srgbClr val="000000"/>
              </a:solidFill>
              <a:latin typeface="Cormorant Infant"/>
              <a:ea typeface="Cormorant Infant"/>
              <a:cs typeface="Cormorant Infant"/>
              <a:sym typeface="Cormorant Infan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rmorant Infant"/>
              <a:buChar char="●"/>
            </a:pPr>
            <a:r>
              <a:rPr lang="en" sz="2200" b="1">
                <a:solidFill>
                  <a:srgbClr val="000000"/>
                </a:solidFill>
                <a:latin typeface="Cormorant Infant"/>
                <a:ea typeface="Cormorant Infant"/>
                <a:cs typeface="Cormorant Infant"/>
                <a:sym typeface="Cormorant Infant"/>
              </a:rPr>
              <a:t>SD Datalogging</a:t>
            </a:r>
            <a:endParaRPr sz="2200" b="1">
              <a:solidFill>
                <a:srgbClr val="000000"/>
              </a:solidFill>
              <a:latin typeface="Cormorant Infant"/>
              <a:ea typeface="Cormorant Infant"/>
              <a:cs typeface="Cormorant Infant"/>
              <a:sym typeface="Cormorant Infan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rmorant Infant"/>
              <a:buChar char="●"/>
            </a:pPr>
            <a:r>
              <a:rPr lang="en" sz="2200" b="1">
                <a:solidFill>
                  <a:srgbClr val="000000"/>
                </a:solidFill>
                <a:latin typeface="Cormorant Infant"/>
                <a:ea typeface="Cormorant Infant"/>
                <a:cs typeface="Cormorant Infant"/>
                <a:sym typeface="Cormorant Infant"/>
              </a:rPr>
              <a:t>Technical Difficulties</a:t>
            </a:r>
            <a:endParaRPr sz="2200" b="1">
              <a:solidFill>
                <a:srgbClr val="000000"/>
              </a:solidFill>
              <a:latin typeface="Cormorant Infant"/>
              <a:ea typeface="Cormorant Infant"/>
              <a:cs typeface="Cormorant Infant"/>
              <a:sym typeface="Cormorant Infant"/>
            </a:endParaRPr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9325" y="1938262"/>
            <a:ext cx="2624975" cy="2041837"/>
          </a:xfrm>
          <a:prstGeom prst="rect">
            <a:avLst/>
          </a:prstGeom>
          <a:noFill/>
          <a:ln w="2857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106038"/>
            <a:ext cx="3082375" cy="874063"/>
          </a:xfrm>
          <a:prstGeom prst="rect">
            <a:avLst/>
          </a:prstGeom>
          <a:noFill/>
          <a:ln w="2857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4159304"/>
            <a:ext cx="8520599" cy="658846"/>
          </a:xfrm>
          <a:prstGeom prst="rect">
            <a:avLst/>
          </a:prstGeom>
          <a:noFill/>
          <a:ln w="2857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5" name="Google Shape;125;p20"/>
          <p:cNvPicPr preferRelativeResize="0"/>
          <p:nvPr/>
        </p:nvPicPr>
        <p:blipFill rotWithShape="1">
          <a:blip r:embed="rId6">
            <a:alphaModFix/>
          </a:blip>
          <a:srcRect l="12064" t="4616"/>
          <a:stretch/>
        </p:blipFill>
        <p:spPr>
          <a:xfrm>
            <a:off x="6450800" y="535775"/>
            <a:ext cx="2381498" cy="3444326"/>
          </a:xfrm>
          <a:prstGeom prst="rect">
            <a:avLst/>
          </a:prstGeom>
          <a:noFill/>
          <a:ln w="38100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6" name="Google Shape;126;p20"/>
          <p:cNvSpPr txBox="1"/>
          <p:nvPr/>
        </p:nvSpPr>
        <p:spPr>
          <a:xfrm>
            <a:off x="3599325" y="535775"/>
            <a:ext cx="1784400" cy="1200600"/>
          </a:xfrm>
          <a:prstGeom prst="rect">
            <a:avLst/>
          </a:prstGeom>
          <a:noFill/>
          <a:ln w="28575" cap="flat" cmpd="sng">
            <a:solidFill>
              <a:srgbClr val="9FC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Cormorant Infant"/>
                <a:ea typeface="Cormorant Infant"/>
                <a:cs typeface="Cormorant Infant"/>
                <a:sym typeface="Cormorant Infant"/>
              </a:rPr>
              <a:t>Our </a:t>
            </a:r>
            <a:endParaRPr sz="3300">
              <a:latin typeface="Cormorant Infant"/>
              <a:ea typeface="Cormorant Infant"/>
              <a:cs typeface="Cormorant Infant"/>
              <a:sym typeface="Cormorant Infan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Cormorant Infant"/>
                <a:ea typeface="Cormorant Infant"/>
                <a:cs typeface="Cormorant Infant"/>
                <a:sym typeface="Cormorant Infant"/>
              </a:rPr>
              <a:t>Circuitry</a:t>
            </a:r>
            <a:endParaRPr sz="3300">
              <a:latin typeface="Cormorant Infant"/>
              <a:ea typeface="Cormorant Infant"/>
              <a:cs typeface="Cormorant Infant"/>
              <a:sym typeface="Cormorant Infant"/>
            </a:endParaRPr>
          </a:p>
        </p:txBody>
      </p:sp>
      <p:sp>
        <p:nvSpPr>
          <p:cNvPr id="127" name="Google Shape;127;p20"/>
          <p:cNvSpPr/>
          <p:nvPr/>
        </p:nvSpPr>
        <p:spPr>
          <a:xfrm>
            <a:off x="5561400" y="1028700"/>
            <a:ext cx="755400" cy="289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Google Shape;128;p20"/>
          <p:cNvPicPr preferRelativeResize="0"/>
          <p:nvPr/>
        </p:nvPicPr>
        <p:blipFill rotWithShape="1">
          <a:blip r:embed="rId7">
            <a:alphaModFix/>
          </a:blip>
          <a:srcRect t="44074" b="42175"/>
          <a:stretch/>
        </p:blipFill>
        <p:spPr>
          <a:xfrm>
            <a:off x="5459550" y="715525"/>
            <a:ext cx="915425" cy="17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 rotWithShape="1">
          <a:blip r:embed="rId7">
            <a:alphaModFix/>
          </a:blip>
          <a:srcRect t="44074" b="42175"/>
          <a:stretch/>
        </p:blipFill>
        <p:spPr>
          <a:xfrm>
            <a:off x="5459550" y="1457463"/>
            <a:ext cx="915425" cy="17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/>
        </p:nvSpPr>
        <p:spPr>
          <a:xfrm>
            <a:off x="735825" y="717450"/>
            <a:ext cx="3443400" cy="3498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Housing Design:</a:t>
            </a:r>
            <a:endParaRPr sz="24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morant Garamond"/>
              <a:buChar char="●"/>
            </a:pPr>
            <a:r>
              <a:rPr lang="en" sz="21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sensors and wires stored in airtight, waterproof case</a:t>
            </a:r>
            <a:endParaRPr sz="2100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morant Garamond"/>
              <a:buChar char="●"/>
            </a:pPr>
            <a:r>
              <a:rPr lang="en" sz="21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instrument will be mounted on a telephone pole </a:t>
            </a:r>
            <a:endParaRPr sz="2100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morant Garamond"/>
              <a:buChar char="●"/>
            </a:pPr>
            <a:r>
              <a:rPr lang="en" sz="21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probes come out of housing and run down the telephone pole to the water level</a:t>
            </a:r>
            <a:endParaRPr sz="2100">
              <a:solidFill>
                <a:schemeClr val="dk1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l="8800" b="1854"/>
          <a:stretch/>
        </p:blipFill>
        <p:spPr>
          <a:xfrm>
            <a:off x="5111376" y="749825"/>
            <a:ext cx="3162250" cy="343325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6" name="Google Shape;136;p21"/>
          <p:cNvPicPr preferRelativeResize="0"/>
          <p:nvPr/>
        </p:nvPicPr>
        <p:blipFill rotWithShape="1">
          <a:blip r:embed="rId4">
            <a:alphaModFix/>
          </a:blip>
          <a:srcRect l="26746" t="15924" r="23203" b="2662"/>
          <a:stretch/>
        </p:blipFill>
        <p:spPr>
          <a:xfrm>
            <a:off x="4887763" y="810888"/>
            <a:ext cx="3609474" cy="3311124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7" name="Google Shape;137;p21"/>
          <p:cNvPicPr preferRelativeResize="0"/>
          <p:nvPr/>
        </p:nvPicPr>
        <p:blipFill rotWithShape="1">
          <a:blip r:embed="rId5">
            <a:alphaModFix/>
          </a:blip>
          <a:srcRect t="44074" b="42175"/>
          <a:stretch/>
        </p:blipFill>
        <p:spPr>
          <a:xfrm>
            <a:off x="843000" y="19300"/>
            <a:ext cx="2937000" cy="55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5">
            <a:alphaModFix/>
          </a:blip>
          <a:srcRect t="44074" b="42175"/>
          <a:stretch/>
        </p:blipFill>
        <p:spPr>
          <a:xfrm>
            <a:off x="3260025" y="19300"/>
            <a:ext cx="2937000" cy="55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 rotWithShape="1">
          <a:blip r:embed="rId5">
            <a:alphaModFix/>
          </a:blip>
          <a:srcRect t="44074" b="42175"/>
          <a:stretch/>
        </p:blipFill>
        <p:spPr>
          <a:xfrm>
            <a:off x="5684125" y="19288"/>
            <a:ext cx="2937000" cy="55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 rotWithShape="1">
          <a:blip r:embed="rId5">
            <a:alphaModFix/>
          </a:blip>
          <a:srcRect t="44074" r="64405" b="42175"/>
          <a:stretch/>
        </p:blipFill>
        <p:spPr>
          <a:xfrm>
            <a:off x="8080900" y="19300"/>
            <a:ext cx="1045400" cy="55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 rotWithShape="1">
          <a:blip r:embed="rId5">
            <a:alphaModFix/>
          </a:blip>
          <a:srcRect l="53141" t="44074" b="42175"/>
          <a:stretch/>
        </p:blipFill>
        <p:spPr>
          <a:xfrm>
            <a:off x="0" y="19300"/>
            <a:ext cx="1376150" cy="55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 rotWithShape="1">
          <a:blip r:embed="rId5">
            <a:alphaModFix/>
          </a:blip>
          <a:srcRect l="53141" t="44074" b="42175"/>
          <a:stretch/>
        </p:blipFill>
        <p:spPr>
          <a:xfrm>
            <a:off x="0" y="4468675"/>
            <a:ext cx="1376150" cy="55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 rotWithShape="1">
          <a:blip r:embed="rId5">
            <a:alphaModFix/>
          </a:blip>
          <a:srcRect t="44074" b="42175"/>
          <a:stretch/>
        </p:blipFill>
        <p:spPr>
          <a:xfrm>
            <a:off x="843000" y="4468675"/>
            <a:ext cx="2937000" cy="55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 rotWithShape="1">
          <a:blip r:embed="rId5">
            <a:alphaModFix/>
          </a:blip>
          <a:srcRect t="44074" b="42175"/>
          <a:stretch/>
        </p:blipFill>
        <p:spPr>
          <a:xfrm>
            <a:off x="3260025" y="4468675"/>
            <a:ext cx="2937000" cy="55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 rotWithShape="1">
          <a:blip r:embed="rId5">
            <a:alphaModFix/>
          </a:blip>
          <a:srcRect t="44074" b="42175"/>
          <a:stretch/>
        </p:blipFill>
        <p:spPr>
          <a:xfrm>
            <a:off x="5684125" y="4468663"/>
            <a:ext cx="2937000" cy="55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 rotWithShape="1">
          <a:blip r:embed="rId5">
            <a:alphaModFix/>
          </a:blip>
          <a:srcRect t="44074" r="64405" b="42175"/>
          <a:stretch/>
        </p:blipFill>
        <p:spPr>
          <a:xfrm>
            <a:off x="8080900" y="4468675"/>
            <a:ext cx="1045400" cy="55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10918</TotalTime>
  <Words>574</Words>
  <Application>Microsoft Office PowerPoint</Application>
  <PresentationFormat>On-screen Show (16:9)</PresentationFormat>
  <Paragraphs>74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Lora</vt:lpstr>
      <vt:lpstr>Cormorant Garamond</vt:lpstr>
      <vt:lpstr>Arial</vt:lpstr>
      <vt:lpstr>Cormorant Infant</vt:lpstr>
      <vt:lpstr>Californian FB</vt:lpstr>
      <vt:lpstr>Times New Roman</vt:lpstr>
      <vt:lpstr>Simple Light</vt:lpstr>
      <vt:lpstr>AWQuaS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Arduino Programming: </vt:lpstr>
      <vt:lpstr>PowerPoint Presentation</vt:lpstr>
      <vt:lpstr>Final Product:</vt:lpstr>
      <vt:lpstr>Deployment Plan:</vt:lpstr>
      <vt:lpstr> Thank You  </vt:lpstr>
      <vt:lpstr>Works Cited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AWQuaS</dc:title>
  <cp:lastModifiedBy>Eaton, Alexis</cp:lastModifiedBy>
  <cp:revision>7</cp:revision>
  <dcterms:modified xsi:type="dcterms:W3CDTF">2021-04-25T18:11:09Z</dcterms:modified>
</cp:coreProperties>
</file>