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9" autoAdjust="0"/>
    <p:restoredTop sz="95503" autoAdjust="0"/>
  </p:normalViewPr>
  <p:slideViewPr>
    <p:cSldViewPr snapToGrid="0">
      <p:cViewPr varScale="1">
        <p:scale>
          <a:sx n="19" d="100"/>
          <a:sy n="19" d="100"/>
        </p:scale>
        <p:origin x="1478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36D97-2ED2-4504-90EF-C94C342100B9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09ED9-D626-4A3F-88AE-44D7B978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8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1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2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5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0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2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2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7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D90E6-57BC-4DFA-8129-5C061B29221E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912A6-AB42-4994-821B-4BCCA0C4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6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21B2C1-0DC6-4485-BB71-A55D82CB8264}"/>
              </a:ext>
            </a:extLst>
          </p:cNvPr>
          <p:cNvSpPr txBox="1"/>
          <p:nvPr/>
        </p:nvSpPr>
        <p:spPr>
          <a:xfrm>
            <a:off x="10016830" y="143819"/>
            <a:ext cx="238575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err="1"/>
              <a:t>Impromptune</a:t>
            </a:r>
            <a:r>
              <a:rPr lang="en-US" sz="8800" dirty="0"/>
              <a:t>: Symbolic Music Generation with</a:t>
            </a:r>
            <a:br>
              <a:rPr lang="en-US" sz="8800" dirty="0"/>
            </a:br>
            <a:r>
              <a:rPr lang="en-US" sz="8800" dirty="0"/>
              <a:t>Relative Attention Mechanisms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16A91-7672-43B3-8E32-0CFB767F69A2}"/>
              </a:ext>
            </a:extLst>
          </p:cNvPr>
          <p:cNvSpPr txBox="1"/>
          <p:nvPr/>
        </p:nvSpPr>
        <p:spPr>
          <a:xfrm>
            <a:off x="18411021" y="2735798"/>
            <a:ext cx="7087994" cy="1729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6600" dirty="0"/>
              <a:t>Connor Lennox</a:t>
            </a:r>
            <a:br>
              <a:rPr lang="en-US" sz="6600" dirty="0"/>
            </a:br>
            <a:r>
              <a:rPr lang="en-US" sz="6600" dirty="0"/>
              <a:t>Advisor: Laura Dietz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77BF8E-6AB3-484F-AC4A-9AC18DBF06D7}"/>
              </a:ext>
            </a:extLst>
          </p:cNvPr>
          <p:cNvSpPr txBox="1"/>
          <p:nvPr/>
        </p:nvSpPr>
        <p:spPr>
          <a:xfrm>
            <a:off x="12913872" y="4352320"/>
            <a:ext cx="18062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Department of Computer Science, University of New Hampshire</a:t>
            </a:r>
          </a:p>
        </p:txBody>
      </p:sp>
      <p:grpSp>
        <p:nvGrpSpPr>
          <p:cNvPr id="8" name="Graphic 7">
            <a:extLst>
              <a:ext uri="{FF2B5EF4-FFF2-40B4-BE49-F238E27FC236}">
                <a16:creationId xmlns:a16="http://schemas.microsoft.com/office/drawing/2014/main" id="{A4B2E381-E99C-4072-A2DF-36512C75E2F7}"/>
              </a:ext>
            </a:extLst>
          </p:cNvPr>
          <p:cNvGrpSpPr/>
          <p:nvPr/>
        </p:nvGrpSpPr>
        <p:grpSpPr>
          <a:xfrm>
            <a:off x="38926130" y="494980"/>
            <a:ext cx="2811755" cy="3424844"/>
            <a:chOff x="3557027" y="1417030"/>
            <a:chExt cx="2819266" cy="3433993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0D87AFF-D6FC-4E2A-8210-73128D4052CD}"/>
                </a:ext>
              </a:extLst>
            </p:cNvPr>
            <p:cNvSpPr/>
            <p:nvPr/>
          </p:nvSpPr>
          <p:spPr>
            <a:xfrm>
              <a:off x="3557027" y="1417030"/>
              <a:ext cx="2819266" cy="3433993"/>
            </a:xfrm>
            <a:custGeom>
              <a:avLst/>
              <a:gdLst>
                <a:gd name="connsiteX0" fmla="*/ 1409689 w 2819266"/>
                <a:gd name="connsiteY0" fmla="*/ 32 h 3433993"/>
                <a:gd name="connsiteX1" fmla="*/ 56 w 2819266"/>
                <a:gd name="connsiteY1" fmla="*/ 32 h 3433993"/>
                <a:gd name="connsiteX2" fmla="*/ 56 w 2819266"/>
                <a:gd name="connsiteY2" fmla="*/ 1695832 h 3433993"/>
                <a:gd name="connsiteX3" fmla="*/ 373132 w 2819266"/>
                <a:gd name="connsiteY3" fmla="*/ 2776904 h 3433993"/>
                <a:gd name="connsiteX4" fmla="*/ 1409689 w 2819266"/>
                <a:gd name="connsiteY4" fmla="*/ 3434026 h 3433993"/>
                <a:gd name="connsiteX5" fmla="*/ 2446247 w 2819266"/>
                <a:gd name="connsiteY5" fmla="*/ 2776904 h 3433993"/>
                <a:gd name="connsiteX6" fmla="*/ 2819323 w 2819266"/>
                <a:gd name="connsiteY6" fmla="*/ 1695832 h 3433993"/>
                <a:gd name="connsiteX7" fmla="*/ 2819323 w 2819266"/>
                <a:gd name="connsiteY7" fmla="*/ 32 h 3433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9266" h="3433993">
                  <a:moveTo>
                    <a:pt x="1409689" y="32"/>
                  </a:moveTo>
                  <a:lnTo>
                    <a:pt x="56" y="32"/>
                  </a:lnTo>
                  <a:lnTo>
                    <a:pt x="56" y="1695832"/>
                  </a:lnTo>
                  <a:cubicBezTo>
                    <a:pt x="56" y="2140979"/>
                    <a:pt x="120882" y="2494977"/>
                    <a:pt x="373132" y="2776904"/>
                  </a:cubicBezTo>
                  <a:cubicBezTo>
                    <a:pt x="580867" y="3012196"/>
                    <a:pt x="886111" y="3294123"/>
                    <a:pt x="1409689" y="3434026"/>
                  </a:cubicBezTo>
                  <a:cubicBezTo>
                    <a:pt x="1933267" y="3294123"/>
                    <a:pt x="2238512" y="3012196"/>
                    <a:pt x="2446247" y="2776904"/>
                  </a:cubicBezTo>
                  <a:cubicBezTo>
                    <a:pt x="2698497" y="2492857"/>
                    <a:pt x="2819323" y="2140979"/>
                    <a:pt x="2819323" y="1695832"/>
                  </a:cubicBezTo>
                  <a:lnTo>
                    <a:pt x="2819323" y="32"/>
                  </a:lnTo>
                  <a:close/>
                </a:path>
              </a:pathLst>
            </a:custGeom>
            <a:solidFill>
              <a:srgbClr val="003594"/>
            </a:solidFill>
            <a:ln w="235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C0B6FAA-3C85-479E-91F9-44D933407D62}"/>
                </a:ext>
              </a:extLst>
            </p:cNvPr>
            <p:cNvSpPr/>
            <p:nvPr/>
          </p:nvSpPr>
          <p:spPr>
            <a:xfrm>
              <a:off x="3879229" y="1739232"/>
              <a:ext cx="1087431" cy="2774751"/>
            </a:xfrm>
            <a:custGeom>
              <a:avLst/>
              <a:gdLst>
                <a:gd name="connsiteX0" fmla="*/ 292566 w 1087431"/>
                <a:gd name="connsiteY0" fmla="*/ 2240607 h 2774751"/>
                <a:gd name="connsiteX1" fmla="*/ 41 w 1087431"/>
                <a:gd name="connsiteY1" fmla="*/ 1373630 h 2774751"/>
                <a:gd name="connsiteX2" fmla="*/ 41 w 1087431"/>
                <a:gd name="connsiteY2" fmla="*/ 32 h 2774751"/>
                <a:gd name="connsiteX3" fmla="*/ 1087472 w 1087431"/>
                <a:gd name="connsiteY3" fmla="*/ 32 h 2774751"/>
                <a:gd name="connsiteX4" fmla="*/ 1087472 w 1087431"/>
                <a:gd name="connsiteY4" fmla="*/ 2774784 h 2774751"/>
                <a:gd name="connsiteX5" fmla="*/ 292566 w 1087431"/>
                <a:gd name="connsiteY5" fmla="*/ 2240607 h 2774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87431" h="2774751">
                  <a:moveTo>
                    <a:pt x="292566" y="2240607"/>
                  </a:moveTo>
                  <a:cubicBezTo>
                    <a:pt x="93309" y="2015913"/>
                    <a:pt x="41" y="1740346"/>
                    <a:pt x="41" y="1373630"/>
                  </a:cubicBezTo>
                  <a:lnTo>
                    <a:pt x="41" y="32"/>
                  </a:lnTo>
                  <a:lnTo>
                    <a:pt x="1087472" y="32"/>
                  </a:lnTo>
                  <a:lnTo>
                    <a:pt x="1087472" y="2774784"/>
                  </a:lnTo>
                  <a:cubicBezTo>
                    <a:pt x="699558" y="2653958"/>
                    <a:pt x="468505" y="2439863"/>
                    <a:pt x="292566" y="2240607"/>
                  </a:cubicBezTo>
                  <a:close/>
                </a:path>
              </a:pathLst>
            </a:custGeom>
            <a:solidFill>
              <a:srgbClr val="FFFFFF"/>
            </a:solidFill>
            <a:ln w="235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65D31FE-6B1B-4176-8D9B-03E02A963F56}"/>
                </a:ext>
              </a:extLst>
            </p:cNvPr>
            <p:cNvSpPr/>
            <p:nvPr/>
          </p:nvSpPr>
          <p:spPr>
            <a:xfrm>
              <a:off x="4144197" y="2156823"/>
              <a:ext cx="822462" cy="1418112"/>
            </a:xfrm>
            <a:custGeom>
              <a:avLst/>
              <a:gdLst>
                <a:gd name="connsiteX0" fmla="*/ 44 w 822462"/>
                <a:gd name="connsiteY0" fmla="*/ 1418137 h 1418112"/>
                <a:gd name="connsiteX1" fmla="*/ 44 w 822462"/>
                <a:gd name="connsiteY1" fmla="*/ 24 h 1418112"/>
                <a:gd name="connsiteX2" fmla="*/ 318007 w 822462"/>
                <a:gd name="connsiteY2" fmla="*/ 24 h 1418112"/>
                <a:gd name="connsiteX3" fmla="*/ 534221 w 822462"/>
                <a:gd name="connsiteY3" fmla="*/ 627470 h 1418112"/>
                <a:gd name="connsiteX4" fmla="*/ 538461 w 822462"/>
                <a:gd name="connsiteY4" fmla="*/ 627470 h 1418112"/>
                <a:gd name="connsiteX5" fmla="*/ 538461 w 822462"/>
                <a:gd name="connsiteY5" fmla="*/ 24 h 1418112"/>
                <a:gd name="connsiteX6" fmla="*/ 822507 w 822462"/>
                <a:gd name="connsiteY6" fmla="*/ 24 h 1418112"/>
                <a:gd name="connsiteX7" fmla="*/ 822507 w 822462"/>
                <a:gd name="connsiteY7" fmla="*/ 1418137 h 1418112"/>
                <a:gd name="connsiteX8" fmla="*/ 513024 w 822462"/>
                <a:gd name="connsiteY8" fmla="*/ 1418137 h 1418112"/>
                <a:gd name="connsiteX9" fmla="*/ 288330 w 822462"/>
                <a:gd name="connsiteY9" fmla="*/ 682584 h 1418112"/>
                <a:gd name="connsiteX10" fmla="*/ 284091 w 822462"/>
                <a:gd name="connsiteY10" fmla="*/ 682584 h 1418112"/>
                <a:gd name="connsiteX11" fmla="*/ 284091 w 822462"/>
                <a:gd name="connsiteY11" fmla="*/ 1418137 h 1418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2462" h="1418112">
                  <a:moveTo>
                    <a:pt x="44" y="1418137"/>
                  </a:moveTo>
                  <a:lnTo>
                    <a:pt x="44" y="24"/>
                  </a:lnTo>
                  <a:lnTo>
                    <a:pt x="318007" y="24"/>
                  </a:lnTo>
                  <a:lnTo>
                    <a:pt x="534221" y="627470"/>
                  </a:lnTo>
                  <a:lnTo>
                    <a:pt x="538461" y="627470"/>
                  </a:lnTo>
                  <a:lnTo>
                    <a:pt x="538461" y="24"/>
                  </a:lnTo>
                  <a:lnTo>
                    <a:pt x="822507" y="24"/>
                  </a:lnTo>
                  <a:lnTo>
                    <a:pt x="822507" y="1418137"/>
                  </a:lnTo>
                  <a:lnTo>
                    <a:pt x="513024" y="1418137"/>
                  </a:lnTo>
                  <a:lnTo>
                    <a:pt x="288330" y="682584"/>
                  </a:lnTo>
                  <a:lnTo>
                    <a:pt x="284091" y="682584"/>
                  </a:lnTo>
                  <a:lnTo>
                    <a:pt x="284091" y="1418137"/>
                  </a:lnTo>
                  <a:close/>
                </a:path>
              </a:pathLst>
            </a:custGeom>
            <a:solidFill>
              <a:srgbClr val="003594"/>
            </a:solidFill>
            <a:ln w="235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84FFD80-345A-4E90-8F24-962C0C3EA98A}"/>
                </a:ext>
              </a:extLst>
            </p:cNvPr>
            <p:cNvSpPr/>
            <p:nvPr/>
          </p:nvSpPr>
          <p:spPr>
            <a:xfrm>
              <a:off x="4966660" y="2154703"/>
              <a:ext cx="822463" cy="1420232"/>
            </a:xfrm>
            <a:custGeom>
              <a:avLst/>
              <a:gdLst>
                <a:gd name="connsiteX0" fmla="*/ 523646 w 822463"/>
                <a:gd name="connsiteY0" fmla="*/ 24 h 1420232"/>
                <a:gd name="connsiteX1" fmla="*/ 523646 w 822463"/>
                <a:gd name="connsiteY1" fmla="*/ 555399 h 1420232"/>
                <a:gd name="connsiteX2" fmla="*/ 290473 w 822463"/>
                <a:gd name="connsiteY2" fmla="*/ 555399 h 1420232"/>
                <a:gd name="connsiteX3" fmla="*/ 290473 w 822463"/>
                <a:gd name="connsiteY3" fmla="*/ 24 h 1420232"/>
                <a:gd name="connsiteX4" fmla="*/ 68 w 822463"/>
                <a:gd name="connsiteY4" fmla="*/ 24 h 1420232"/>
                <a:gd name="connsiteX5" fmla="*/ 68 w 822463"/>
                <a:gd name="connsiteY5" fmla="*/ 1420257 h 1420232"/>
                <a:gd name="connsiteX6" fmla="*/ 294713 w 822463"/>
                <a:gd name="connsiteY6" fmla="*/ 1420257 h 1420232"/>
                <a:gd name="connsiteX7" fmla="*/ 294713 w 822463"/>
                <a:gd name="connsiteY7" fmla="*/ 847924 h 1420232"/>
                <a:gd name="connsiteX8" fmla="*/ 527885 w 822463"/>
                <a:gd name="connsiteY8" fmla="*/ 847924 h 1420232"/>
                <a:gd name="connsiteX9" fmla="*/ 527885 w 822463"/>
                <a:gd name="connsiteY9" fmla="*/ 1420257 h 1420232"/>
                <a:gd name="connsiteX10" fmla="*/ 822531 w 822463"/>
                <a:gd name="connsiteY10" fmla="*/ 1420257 h 1420232"/>
                <a:gd name="connsiteX11" fmla="*/ 822531 w 822463"/>
                <a:gd name="connsiteY11" fmla="*/ 24 h 1420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2463" h="1420232">
                  <a:moveTo>
                    <a:pt x="523646" y="24"/>
                  </a:moveTo>
                  <a:lnTo>
                    <a:pt x="523646" y="555399"/>
                  </a:lnTo>
                  <a:lnTo>
                    <a:pt x="290473" y="555399"/>
                  </a:lnTo>
                  <a:lnTo>
                    <a:pt x="290473" y="24"/>
                  </a:lnTo>
                  <a:lnTo>
                    <a:pt x="68" y="24"/>
                  </a:lnTo>
                  <a:lnTo>
                    <a:pt x="68" y="1420257"/>
                  </a:lnTo>
                  <a:lnTo>
                    <a:pt x="294713" y="1420257"/>
                  </a:lnTo>
                  <a:lnTo>
                    <a:pt x="294713" y="847924"/>
                  </a:lnTo>
                  <a:lnTo>
                    <a:pt x="527885" y="847924"/>
                  </a:lnTo>
                  <a:lnTo>
                    <a:pt x="527885" y="1420257"/>
                  </a:lnTo>
                  <a:lnTo>
                    <a:pt x="822531" y="1420257"/>
                  </a:lnTo>
                  <a:lnTo>
                    <a:pt x="822531" y="24"/>
                  </a:lnTo>
                  <a:close/>
                </a:path>
              </a:pathLst>
            </a:custGeom>
            <a:solidFill>
              <a:srgbClr val="FFFFFF"/>
            </a:solidFill>
            <a:ln w="2353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C80215AC-9150-4B50-9EE3-BD9F5C789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271312" y="16021351"/>
            <a:ext cx="13694953" cy="9562011"/>
          </a:xfrm>
          <a:prstGeom prst="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DE1E9019-F2C1-4E68-AE8F-EF7D517F6FDB}"/>
              </a:ext>
            </a:extLst>
          </p:cNvPr>
          <p:cNvGrpSpPr/>
          <p:nvPr/>
        </p:nvGrpSpPr>
        <p:grpSpPr>
          <a:xfrm>
            <a:off x="29233830" y="5362929"/>
            <a:ext cx="13716000" cy="10116155"/>
            <a:chOff x="29260790" y="5545876"/>
            <a:chExt cx="13716000" cy="10116155"/>
          </a:xfrm>
          <a:solidFill>
            <a:schemeClr val="bg1"/>
          </a:solidFill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8B01210B-6033-4D07-AFC8-214AC0F410DC}"/>
                </a:ext>
              </a:extLst>
            </p:cNvPr>
            <p:cNvSpPr/>
            <p:nvPr/>
          </p:nvSpPr>
          <p:spPr>
            <a:xfrm>
              <a:off x="29260790" y="5545876"/>
              <a:ext cx="13716000" cy="10116155"/>
            </a:xfrm>
            <a:prstGeom prst="roundRect">
              <a:avLst>
                <a:gd name="adj" fmla="val 12184"/>
              </a:avLst>
            </a:prstGeom>
            <a:grp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CB09978-8715-4C19-9F00-EE0CBDA3D3F8}"/>
                </a:ext>
              </a:extLst>
            </p:cNvPr>
            <p:cNvSpPr txBox="1"/>
            <p:nvPr/>
          </p:nvSpPr>
          <p:spPr>
            <a:xfrm>
              <a:off x="30643476" y="5934411"/>
              <a:ext cx="4206240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Results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B87756D-CC30-4975-B6B7-CFAEEEEC5032}"/>
                </a:ext>
              </a:extLst>
            </p:cNvPr>
            <p:cNvSpPr txBox="1"/>
            <p:nvPr/>
          </p:nvSpPr>
          <p:spPr>
            <a:xfrm>
              <a:off x="29986708" y="6950074"/>
              <a:ext cx="12318083" cy="747897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800" dirty="0"/>
                <a:t>Evaluation performed with a subset of the MAESTRO dataset, containing solo piano music</a:t>
              </a:r>
            </a:p>
            <a:p>
              <a:pPr marL="685800" indent="-685800" algn="just">
                <a:buFont typeface="Calibri" panose="020F0502020204030204" pitchFamily="34" charset="0"/>
                <a:buChar char="‐"/>
              </a:pPr>
              <a:r>
                <a:rPr lang="en-US" sz="4800" dirty="0"/>
                <a:t>Attention models outperform the baseline recurrent LSTM implementation</a:t>
              </a:r>
            </a:p>
            <a:p>
              <a:pPr marL="685800" indent="-685800" algn="just">
                <a:buFont typeface="Calibri" panose="020F0502020204030204" pitchFamily="34" charset="0"/>
                <a:buChar char="‐"/>
              </a:pPr>
              <a:r>
                <a:rPr lang="en-US" sz="4800" dirty="0"/>
                <a:t>Significant difference with early predictions, converges later</a:t>
              </a:r>
            </a:p>
            <a:p>
              <a:pPr marL="685800" indent="-685800" algn="just">
                <a:buFont typeface="Calibri" panose="020F0502020204030204" pitchFamily="34" charset="0"/>
                <a:buChar char="‐"/>
              </a:pPr>
              <a:r>
                <a:rPr lang="en-US" sz="4800" dirty="0"/>
                <a:t>Sharp decline in performance due to the compounding error problem, in which incorrect predictions are still added to the input as per the autoregressive procedure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97C6874-5E1F-4309-BA19-5B4BB488D4EF}"/>
              </a:ext>
            </a:extLst>
          </p:cNvPr>
          <p:cNvGrpSpPr/>
          <p:nvPr/>
        </p:nvGrpSpPr>
        <p:grpSpPr>
          <a:xfrm>
            <a:off x="941370" y="5362929"/>
            <a:ext cx="13716000" cy="7046201"/>
            <a:chOff x="914390" y="5545876"/>
            <a:chExt cx="13716000" cy="7046201"/>
          </a:xfrm>
          <a:solidFill>
            <a:schemeClr val="bg1"/>
          </a:solidFill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32ED688E-BD92-4F0D-92A0-B75F9A525F05}"/>
                </a:ext>
              </a:extLst>
            </p:cNvPr>
            <p:cNvSpPr/>
            <p:nvPr/>
          </p:nvSpPr>
          <p:spPr>
            <a:xfrm>
              <a:off x="914390" y="5545876"/>
              <a:ext cx="13716000" cy="6771560"/>
            </a:xfrm>
            <a:prstGeom prst="roundRect">
              <a:avLst>
                <a:gd name="adj" fmla="val 18005"/>
              </a:avLst>
            </a:prstGeom>
            <a:grpFill/>
            <a:ln w="57150"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9BE26D1-4001-460E-AC93-9738429F888D}"/>
                </a:ext>
              </a:extLst>
            </p:cNvPr>
            <p:cNvSpPr txBox="1"/>
            <p:nvPr/>
          </p:nvSpPr>
          <p:spPr>
            <a:xfrm>
              <a:off x="1908510" y="5934412"/>
              <a:ext cx="4206240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Abstract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FE37BA4-797B-4879-B4EF-0FF5A17E8A8C}"/>
                </a:ext>
              </a:extLst>
            </p:cNvPr>
            <p:cNvSpPr txBox="1"/>
            <p:nvPr/>
          </p:nvSpPr>
          <p:spPr>
            <a:xfrm>
              <a:off x="1478270" y="6959766"/>
              <a:ext cx="12588240" cy="563231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dirty="0"/>
                <a:t>By combining attention-based mechanisms that have proved beneficial in the field of natural language processing with domain-specific knowledge about the structure of music, better predictions about piece continuations can be made. The goal of this work is to adapt current natural language processing techniques to a musical domain, and to generate new music by predicting continuations on a sequence of notes. An adaptation of traditional attention mechanisms to create a single prediction from sequential input is used to extend musical pieces by appending new elements repeatedly.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85DC78C-3B41-4B57-9AE9-1B4B43310D66}"/>
              </a:ext>
            </a:extLst>
          </p:cNvPr>
          <p:cNvGrpSpPr/>
          <p:nvPr/>
        </p:nvGrpSpPr>
        <p:grpSpPr>
          <a:xfrm>
            <a:off x="29260790" y="26072603"/>
            <a:ext cx="13716000" cy="5861576"/>
            <a:chOff x="29260790" y="26072603"/>
            <a:chExt cx="13716000" cy="5861576"/>
          </a:xfrm>
          <a:solidFill>
            <a:schemeClr val="bg1"/>
          </a:solidFill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F005EE10-5AD6-45D9-9D6C-DCD3F2C9055B}"/>
                </a:ext>
              </a:extLst>
            </p:cNvPr>
            <p:cNvSpPr/>
            <p:nvPr/>
          </p:nvSpPr>
          <p:spPr>
            <a:xfrm>
              <a:off x="29260790" y="26072603"/>
              <a:ext cx="13716000" cy="5861576"/>
            </a:xfrm>
            <a:prstGeom prst="roundRect">
              <a:avLst>
                <a:gd name="adj" fmla="val 27463"/>
              </a:avLst>
            </a:prstGeom>
            <a:grp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8CAF28B-E544-4A7A-8437-1A68593266E4}"/>
                </a:ext>
              </a:extLst>
            </p:cNvPr>
            <p:cNvSpPr txBox="1"/>
            <p:nvPr/>
          </p:nvSpPr>
          <p:spPr>
            <a:xfrm>
              <a:off x="30616516" y="26295791"/>
              <a:ext cx="4206240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Conclusion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E735711-73E8-4B7B-ABCA-87EEEBCB5144}"/>
                </a:ext>
              </a:extLst>
            </p:cNvPr>
            <p:cNvSpPr txBox="1"/>
            <p:nvPr/>
          </p:nvSpPr>
          <p:spPr>
            <a:xfrm>
              <a:off x="29959748" y="27344869"/>
              <a:ext cx="12318083" cy="378565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685800" indent="-685800" algn="just">
                <a:buFont typeface="Calibri" panose="020F0502020204030204" pitchFamily="34" charset="0"/>
                <a:buChar char="‐"/>
              </a:pPr>
              <a:r>
                <a:rPr lang="en-US" sz="4800" dirty="0"/>
                <a:t>Attention mechanisms allow for suitable consideration of all sequence elements</a:t>
              </a:r>
            </a:p>
            <a:p>
              <a:pPr marL="685800" indent="-685800" algn="just">
                <a:buFont typeface="Calibri" panose="020F0502020204030204" pitchFamily="34" charset="0"/>
                <a:buChar char="‐"/>
              </a:pPr>
              <a:r>
                <a:rPr lang="en-US" sz="4800" dirty="0"/>
                <a:t>Music features long distance relations that benefit from attention</a:t>
              </a:r>
            </a:p>
            <a:p>
              <a:pPr marL="685800" indent="-685800" algn="just">
                <a:buFont typeface="Calibri" panose="020F0502020204030204" pitchFamily="34" charset="0"/>
                <a:buChar char="‐"/>
              </a:pPr>
              <a:r>
                <a:rPr lang="en-US" sz="4800" dirty="0"/>
                <a:t>Generation can suffer over long distances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FAAD71C-CC33-4106-8527-16650CB211B2}"/>
              </a:ext>
            </a:extLst>
          </p:cNvPr>
          <p:cNvGrpSpPr/>
          <p:nvPr/>
        </p:nvGrpSpPr>
        <p:grpSpPr>
          <a:xfrm>
            <a:off x="883758" y="12871892"/>
            <a:ext cx="13716000" cy="5233228"/>
            <a:chOff x="914390" y="5545876"/>
            <a:chExt cx="13716000" cy="5233228"/>
          </a:xfrm>
          <a:solidFill>
            <a:schemeClr val="bg1"/>
          </a:solidFill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AD74E36F-1648-431D-9AF7-81987D0B8EB4}"/>
                </a:ext>
              </a:extLst>
            </p:cNvPr>
            <p:cNvSpPr/>
            <p:nvPr/>
          </p:nvSpPr>
          <p:spPr>
            <a:xfrm>
              <a:off x="914390" y="5545876"/>
              <a:ext cx="13716000" cy="5233228"/>
            </a:xfrm>
            <a:prstGeom prst="roundRect">
              <a:avLst>
                <a:gd name="adj" fmla="val 23297"/>
              </a:avLst>
            </a:prstGeom>
            <a:grp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343705B-A401-40AA-820F-817E47FB5B4A}"/>
                </a:ext>
              </a:extLst>
            </p:cNvPr>
            <p:cNvSpPr txBox="1"/>
            <p:nvPr/>
          </p:nvSpPr>
          <p:spPr>
            <a:xfrm>
              <a:off x="1966122" y="5858897"/>
              <a:ext cx="6626079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Problem Statement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979CD12-8305-4D55-AEB2-F82C320DD811}"/>
                </a:ext>
              </a:extLst>
            </p:cNvPr>
            <p:cNvSpPr txBox="1"/>
            <p:nvPr/>
          </p:nvSpPr>
          <p:spPr>
            <a:xfrm>
              <a:off x="1535882" y="6874560"/>
              <a:ext cx="12588240" cy="304698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800" dirty="0"/>
                <a:t>Create new music extensions of prefixes that follow </a:t>
              </a:r>
              <a:r>
                <a:rPr lang="en-US" sz="4800"/>
                <a:t>two  main criteria</a:t>
              </a:r>
              <a:r>
                <a:rPr lang="en-US" sz="4800" dirty="0"/>
                <a:t>:</a:t>
              </a:r>
            </a:p>
            <a:p>
              <a:pPr marL="685800" indent="-685800" algn="just">
                <a:buFont typeface="Calibri" panose="020F0502020204030204" pitchFamily="34" charset="0"/>
                <a:buChar char="‐"/>
              </a:pPr>
              <a:r>
                <a:rPr lang="en-US" sz="4800" dirty="0"/>
                <a:t>In accordance with standard music theory</a:t>
              </a:r>
            </a:p>
            <a:p>
              <a:pPr marL="685800" indent="-685800" algn="just">
                <a:buFont typeface="Calibri" panose="020F0502020204030204" pitchFamily="34" charset="0"/>
                <a:buChar char="‐"/>
              </a:pPr>
              <a:r>
                <a:rPr lang="en-US" sz="4800" dirty="0"/>
                <a:t>Generally pleasant to listen to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63C0890-1F45-41D1-833C-8F7295BAC1EE}"/>
              </a:ext>
            </a:extLst>
          </p:cNvPr>
          <p:cNvGrpSpPr/>
          <p:nvPr/>
        </p:nvGrpSpPr>
        <p:grpSpPr>
          <a:xfrm>
            <a:off x="15087590" y="5362929"/>
            <a:ext cx="13716000" cy="7773884"/>
            <a:chOff x="15087590" y="5545876"/>
            <a:chExt cx="13716000" cy="7773884"/>
          </a:xfrm>
          <a:solidFill>
            <a:schemeClr val="bg1"/>
          </a:solidFill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7F69B9EC-3606-40C9-A43A-F58098E950AB}"/>
                </a:ext>
              </a:extLst>
            </p:cNvPr>
            <p:cNvSpPr/>
            <p:nvPr/>
          </p:nvSpPr>
          <p:spPr>
            <a:xfrm>
              <a:off x="15087590" y="5545876"/>
              <a:ext cx="13716000" cy="7773884"/>
            </a:xfrm>
            <a:prstGeom prst="roundRect">
              <a:avLst>
                <a:gd name="adj" fmla="val 15683"/>
              </a:avLst>
            </a:prstGeom>
            <a:grp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06C2668-0BDA-471D-B485-0F87C9417D0B}"/>
                </a:ext>
              </a:extLst>
            </p:cNvPr>
            <p:cNvSpPr txBox="1"/>
            <p:nvPr/>
          </p:nvSpPr>
          <p:spPr>
            <a:xfrm>
              <a:off x="16156613" y="5944103"/>
              <a:ext cx="7369065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Predictive Attention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9039007-72EA-4BC4-83C5-E83C4EFBA909}"/>
              </a:ext>
            </a:extLst>
          </p:cNvPr>
          <p:cNvGrpSpPr/>
          <p:nvPr/>
        </p:nvGrpSpPr>
        <p:grpSpPr>
          <a:xfrm>
            <a:off x="914410" y="25359680"/>
            <a:ext cx="13716000" cy="6574499"/>
            <a:chOff x="914410" y="25359680"/>
            <a:chExt cx="13716000" cy="6574499"/>
          </a:xfrm>
          <a:solidFill>
            <a:schemeClr val="bg1"/>
          </a:solidFill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A2F2D80-98E4-4A63-95E6-653EB78722BC}"/>
                </a:ext>
              </a:extLst>
            </p:cNvPr>
            <p:cNvGrpSpPr/>
            <p:nvPr/>
          </p:nvGrpSpPr>
          <p:grpSpPr>
            <a:xfrm>
              <a:off x="914410" y="25359680"/>
              <a:ext cx="13716000" cy="6574499"/>
              <a:chOff x="15087590" y="5545876"/>
              <a:chExt cx="13716000" cy="8519469"/>
            </a:xfrm>
            <a:grpFill/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F346A47E-575E-436C-BA0D-40FF32AB3355}"/>
                  </a:ext>
                </a:extLst>
              </p:cNvPr>
              <p:cNvSpPr/>
              <p:nvPr/>
            </p:nvSpPr>
            <p:spPr>
              <a:xfrm>
                <a:off x="15087590" y="5545876"/>
                <a:ext cx="13716000" cy="8519469"/>
              </a:xfrm>
              <a:prstGeom prst="roundRect">
                <a:avLst>
                  <a:gd name="adj" fmla="val 18544"/>
                </a:avLst>
              </a:prstGeom>
              <a:grpFill/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9411806-8A8B-44B8-A1C2-2A0DC5127713}"/>
                  </a:ext>
                </a:extLst>
              </p:cNvPr>
              <p:cNvSpPr txBox="1"/>
              <p:nvPr/>
            </p:nvSpPr>
            <p:spPr>
              <a:xfrm>
                <a:off x="16108669" y="6028484"/>
                <a:ext cx="4657720" cy="101566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6000" dirty="0"/>
                  <a:t>Model Design</a:t>
                </a: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6B977AE-4048-4835-A57A-9A38D706A35D}"/>
                </a:ext>
              </a:extLst>
            </p:cNvPr>
            <p:cNvSpPr txBox="1"/>
            <p:nvPr/>
          </p:nvSpPr>
          <p:spPr>
            <a:xfrm>
              <a:off x="1447637" y="26803716"/>
              <a:ext cx="12588240" cy="452431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800" dirty="0"/>
                <a:t>Attention based model that allows for autoregressive generation of sequence elements</a:t>
              </a:r>
            </a:p>
            <a:p>
              <a:pPr marL="685800" indent="-685800" algn="just">
                <a:buFont typeface="Calibri" panose="020F0502020204030204" pitchFamily="34" charset="0"/>
                <a:buChar char="‐"/>
              </a:pPr>
              <a:r>
                <a:rPr lang="en-US" sz="4800" dirty="0"/>
                <a:t>Initial attention layers gather context about the current state of the input sequence</a:t>
              </a:r>
            </a:p>
            <a:p>
              <a:pPr marL="685800" indent="-685800" algn="just">
                <a:buFont typeface="Calibri" panose="020F0502020204030204" pitchFamily="34" charset="0"/>
                <a:buChar char="‐"/>
              </a:pPr>
              <a:r>
                <a:rPr lang="en-US" sz="4800" dirty="0"/>
                <a:t>Predictive attention generates new elements based on result of other layers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9DB7CC2-8419-475C-ABE1-F97BEA972814}"/>
              </a:ext>
            </a:extLst>
          </p:cNvPr>
          <p:cNvGrpSpPr/>
          <p:nvPr/>
        </p:nvGrpSpPr>
        <p:grpSpPr>
          <a:xfrm>
            <a:off x="15396896" y="23482491"/>
            <a:ext cx="13107930" cy="8592595"/>
            <a:chOff x="15418736" y="22966033"/>
            <a:chExt cx="13107930" cy="8592595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6B5B5DE0-181F-4E16-8AA9-6CCF166D0CD0}"/>
                </a:ext>
              </a:extLst>
            </p:cNvPr>
            <p:cNvGrpSpPr/>
            <p:nvPr/>
          </p:nvGrpSpPr>
          <p:grpSpPr>
            <a:xfrm>
              <a:off x="15418736" y="22966033"/>
              <a:ext cx="13107930" cy="7853319"/>
              <a:chOff x="13162802" y="9941600"/>
              <a:chExt cx="13107930" cy="7853319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FFFF5D19-A480-4953-A00E-0B99A013B5E0}"/>
                  </a:ext>
                </a:extLst>
              </p:cNvPr>
              <p:cNvGrpSpPr/>
              <p:nvPr/>
            </p:nvGrpSpPr>
            <p:grpSpPr>
              <a:xfrm>
                <a:off x="13162802" y="9941600"/>
                <a:ext cx="13107930" cy="7853319"/>
                <a:chOff x="1066486" y="16774521"/>
                <a:chExt cx="13107930" cy="7853319"/>
              </a:xfrm>
            </p:grpSpPr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23CA024E-AD7B-4E9A-B075-B97AC8BA1FE8}"/>
                    </a:ext>
                  </a:extLst>
                </p:cNvPr>
                <p:cNvSpPr/>
                <p:nvPr/>
              </p:nvSpPr>
              <p:spPr>
                <a:xfrm>
                  <a:off x="1066486" y="16774521"/>
                  <a:ext cx="13107930" cy="7853319"/>
                </a:xfrm>
                <a:prstGeom prst="rect">
                  <a:avLst/>
                </a:prstGeom>
                <a:ln w="3810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51" name="Graphic 50">
                  <a:extLst>
                    <a:ext uri="{FF2B5EF4-FFF2-40B4-BE49-F238E27FC236}">
                      <a16:creationId xmlns:a16="http://schemas.microsoft.com/office/drawing/2014/main" id="{F75BE7DC-9283-46A9-8623-03510B0DFD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78269" y="17361121"/>
                  <a:ext cx="7716999" cy="6707853"/>
                </a:xfrm>
                <a:prstGeom prst="rect">
                  <a:avLst/>
                </a:prstGeom>
              </p:spPr>
            </p:pic>
          </p:grp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DE3633F-409E-4515-BC8E-CD87DC8F47F7}"/>
                  </a:ext>
                </a:extLst>
              </p:cNvPr>
              <p:cNvSpPr txBox="1"/>
              <p:nvPr/>
            </p:nvSpPr>
            <p:spPr>
              <a:xfrm>
                <a:off x="21489370" y="16158835"/>
                <a:ext cx="458357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Break relations between adjacent events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531E75F-3269-47E7-83E9-5FBF1551F80C}"/>
                  </a:ext>
                </a:extLst>
              </p:cNvPr>
              <p:cNvSpPr txBox="1"/>
              <p:nvPr/>
            </p:nvSpPr>
            <p:spPr>
              <a:xfrm>
                <a:off x="21489370" y="12726159"/>
                <a:ext cx="458357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Condense sequence into single predictive vector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E66029D-BAAB-4BEC-85F3-894CFA34A4D2}"/>
                  </a:ext>
                </a:extLst>
              </p:cNvPr>
              <p:cNvSpPr txBox="1"/>
              <p:nvPr/>
            </p:nvSpPr>
            <p:spPr>
              <a:xfrm>
                <a:off x="21489370" y="14442497"/>
                <a:ext cx="458357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Learn context about the input sequence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E6087A4-4900-42C8-B98F-8922D7E7A029}"/>
                  </a:ext>
                </a:extLst>
              </p:cNvPr>
              <p:cNvSpPr txBox="1"/>
              <p:nvPr/>
            </p:nvSpPr>
            <p:spPr>
              <a:xfrm>
                <a:off x="21489369" y="10597633"/>
                <a:ext cx="4583575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Each output element corresponds to event probability</a:t>
                </a: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6C1B5B7-04BD-426C-B8E0-51B0746E6C9C}"/>
                </a:ext>
              </a:extLst>
            </p:cNvPr>
            <p:cNvSpPr txBox="1"/>
            <p:nvPr/>
          </p:nvSpPr>
          <p:spPr>
            <a:xfrm>
              <a:off x="15427052" y="30973853"/>
              <a:ext cx="13099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i="1" dirty="0"/>
                <a:t>Figure 3: A linear representation of the </a:t>
              </a:r>
              <a:r>
                <a:rPr lang="en-US" sz="3200" i="1" dirty="0" err="1"/>
                <a:t>Impromptune</a:t>
              </a:r>
              <a:r>
                <a:rPr lang="en-US" sz="3200" i="1" dirty="0"/>
                <a:t> model structure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20F2D57-1731-4A6A-898B-EF20EF3ABEEF}"/>
              </a:ext>
            </a:extLst>
          </p:cNvPr>
          <p:cNvGrpSpPr/>
          <p:nvPr/>
        </p:nvGrpSpPr>
        <p:grpSpPr>
          <a:xfrm>
            <a:off x="15413629" y="13777951"/>
            <a:ext cx="13134778" cy="9207229"/>
            <a:chOff x="15413629" y="13777951"/>
            <a:chExt cx="13134778" cy="9207229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02C63836-2EAA-4C1A-8F2E-DD4DB6FEAC91}"/>
                </a:ext>
              </a:extLst>
            </p:cNvPr>
            <p:cNvGrpSpPr/>
            <p:nvPr/>
          </p:nvGrpSpPr>
          <p:grpSpPr>
            <a:xfrm>
              <a:off x="15427053" y="13777951"/>
              <a:ext cx="13107930" cy="8569716"/>
              <a:chOff x="15163638" y="15657914"/>
              <a:chExt cx="13107930" cy="8569716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CF3533C-D7D5-43C6-AF31-B0511361FD42}"/>
                  </a:ext>
                </a:extLst>
              </p:cNvPr>
              <p:cNvSpPr/>
              <p:nvPr/>
            </p:nvSpPr>
            <p:spPr>
              <a:xfrm>
                <a:off x="15163638" y="15657914"/>
                <a:ext cx="13107930" cy="8569716"/>
              </a:xfrm>
              <a:prstGeom prst="rect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6" name="Graphic 55">
                <a:extLst>
                  <a:ext uri="{FF2B5EF4-FFF2-40B4-BE49-F238E27FC236}">
                    <a16:creationId xmlns:a16="http://schemas.microsoft.com/office/drawing/2014/main" id="{C90167DA-8532-43FE-9093-BE472352CC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5711247" y="16175054"/>
                <a:ext cx="12012712" cy="7599346"/>
              </a:xfrm>
              <a:prstGeom prst="rect">
                <a:avLst/>
              </a:prstGeom>
            </p:spPr>
          </p:pic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7EC1374-F664-4319-84B7-E13A5E65A5A5}"/>
                </a:ext>
              </a:extLst>
            </p:cNvPr>
            <p:cNvSpPr txBox="1"/>
            <p:nvPr/>
          </p:nvSpPr>
          <p:spPr>
            <a:xfrm>
              <a:off x="15413629" y="22400405"/>
              <a:ext cx="131347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i="1" dirty="0"/>
                <a:t>Figure 2: The calculations done by the Predictive Attention mechanism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9AE83E74-C18B-4FF9-83FD-EF6B59B00870}"/>
              </a:ext>
            </a:extLst>
          </p:cNvPr>
          <p:cNvSpPr txBox="1"/>
          <p:nvPr/>
        </p:nvSpPr>
        <p:spPr>
          <a:xfrm>
            <a:off x="15650832" y="6776819"/>
            <a:ext cx="125882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/>
              <a:t>A novel attention mechanism that produces a single output from an entire input sequence</a:t>
            </a:r>
          </a:p>
          <a:p>
            <a:pPr marL="685800" indent="-685800" algn="just">
              <a:buFont typeface="Calibri" panose="020F0502020204030204" pitchFamily="34" charset="0"/>
              <a:buChar char="‐"/>
            </a:pPr>
            <a:r>
              <a:rPr lang="en-US" sz="4800" dirty="0"/>
              <a:t>Query generated from end of input forces output to be well informed by final elements</a:t>
            </a:r>
          </a:p>
          <a:p>
            <a:pPr marL="685800" indent="-685800" algn="just">
              <a:buFont typeface="Calibri" panose="020F0502020204030204" pitchFamily="34" charset="0"/>
              <a:buChar char="‐"/>
            </a:pPr>
            <a:r>
              <a:rPr lang="en-US" sz="4800" dirty="0"/>
              <a:t>Music benefits from the usage of late elements when creating continuations</a:t>
            </a:r>
          </a:p>
          <a:p>
            <a:pPr marL="685800" indent="-685800" algn="just">
              <a:buFont typeface="Calibri" panose="020F0502020204030204" pitchFamily="34" charset="0"/>
              <a:buChar char="‐"/>
            </a:pPr>
            <a:r>
              <a:rPr lang="en-US" sz="4800" dirty="0"/>
              <a:t>Compatibility-scaled values are summed to produce a new output element</a:t>
            </a:r>
          </a:p>
        </p:txBody>
      </p:sp>
      <p:pic>
        <p:nvPicPr>
          <p:cNvPr id="63" name="Graphic 62">
            <a:extLst>
              <a:ext uri="{FF2B5EF4-FFF2-40B4-BE49-F238E27FC236}">
                <a16:creationId xmlns:a16="http://schemas.microsoft.com/office/drawing/2014/main" id="{8CE85985-E6E6-41B7-B732-6BE2DB6CE1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26719" y="18707464"/>
            <a:ext cx="12030075" cy="506730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FE75539A-F4BE-4C86-8E00-328CEF9153A7}"/>
              </a:ext>
            </a:extLst>
          </p:cNvPr>
          <p:cNvSpPr txBox="1"/>
          <p:nvPr/>
        </p:nvSpPr>
        <p:spPr>
          <a:xfrm>
            <a:off x="1231981" y="23854806"/>
            <a:ext cx="13134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/>
              <a:t>Figure 1: An example of repeated structures, or motifs, in a piece of music</a:t>
            </a:r>
          </a:p>
        </p:txBody>
      </p:sp>
    </p:spTree>
    <p:extLst>
      <p:ext uri="{BB962C8B-B14F-4D97-AF65-F5344CB8AC3E}">
        <p14:creationId xmlns:p14="http://schemas.microsoft.com/office/powerpoint/2010/main" val="63890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14453</TotalTime>
  <Words>378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Lennox, Connor</dc:creator>
  <cp:lastModifiedBy>Lennox, Connor</cp:lastModifiedBy>
  <cp:revision>68</cp:revision>
  <dcterms:created xsi:type="dcterms:W3CDTF">2021-04-13T16:06:10Z</dcterms:created>
  <dcterms:modified xsi:type="dcterms:W3CDTF">2021-04-25T17:41:51Z</dcterms:modified>
</cp:coreProperties>
</file>