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Yellowtail"/>
      <p:regular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Yellowtail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014a7eee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014a7eee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dfde48b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dfde48b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46cbb9f1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46cbb9f1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014a7ee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014a7e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dfde48b8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dfde48b8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238a189a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238a189a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46cbb9f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46cbb9f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238a189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238a189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38a189a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38a189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238a189a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238a189a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46cbb9f1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46cbb9f1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014a7ee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014a7ee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238a189a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238a189a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dfde48b8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dfde48b8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014a7ee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014a7ee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uilderonline.com/products/green-products/get-the-facts-about-formaldehyde_o" TargetMode="External"/><Relationship Id="rId4" Type="http://schemas.openxmlformats.org/officeDocument/2006/relationships/hyperlink" Target="https://www.teesing.com/en/page/library/tools/ppm-mg3-converter" TargetMode="External"/><Relationship Id="rId5" Type="http://schemas.openxmlformats.org/officeDocument/2006/relationships/hyperlink" Target="https://www.cancer.org/cancer/cancer-causes/formaldehyde.html#:~:text=The%20US%20Occupational%20Safety%20and,over%20an%208%20hour%20workday" TargetMode="External"/><Relationship Id="rId6" Type="http://schemas.openxmlformats.org/officeDocument/2006/relationships/hyperlink" Target="https://www.tecamgroup.com/acceptable-voc-level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camdenguay12@gmail.com" TargetMode="External"/><Relationship Id="rId4" Type="http://schemas.openxmlformats.org/officeDocument/2006/relationships/hyperlink" Target="mailto:cdg1031@wildcats.unh.edu" TargetMode="External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024" l="2192" r="53422" t="5338"/>
          <a:stretch/>
        </p:blipFill>
        <p:spPr>
          <a:xfrm rot="8743342">
            <a:off x="801325" y="1060603"/>
            <a:ext cx="2987724" cy="302229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027275" y="1487675"/>
            <a:ext cx="5523000" cy="9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8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Formaldehyde</a:t>
            </a:r>
            <a:endParaRPr sz="548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44900" y="1210525"/>
            <a:ext cx="82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</a:t>
            </a:r>
            <a:endParaRPr sz="20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008525" y="2154175"/>
            <a:ext cx="2982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>
                <a:solidFill>
                  <a:srgbClr val="FF0000"/>
                </a:solidFill>
                <a:latin typeface="Yellowtail"/>
                <a:ea typeface="Yellowtail"/>
                <a:cs typeface="Yellowtail"/>
                <a:sym typeface="Yellowtail"/>
              </a:rPr>
              <a:t>Slide</a:t>
            </a:r>
            <a:endParaRPr sz="9500">
              <a:solidFill>
                <a:srgbClr val="FF0000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21950" y="4187350"/>
            <a:ext cx="521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Monitoring Air Quality at UNH</a:t>
            </a:r>
            <a:endParaRPr sz="2300">
              <a:solidFill>
                <a:schemeClr val="l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123950" y="4133500"/>
            <a:ext cx="269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Yellowtail"/>
                <a:ea typeface="Yellowtail"/>
                <a:cs typeface="Yellowtail"/>
                <a:sym typeface="Yellowtail"/>
              </a:rPr>
              <a:t>By Camden Guay</a:t>
            </a:r>
            <a:endParaRPr sz="3000">
              <a:solidFill>
                <a:srgbClr val="FF0000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10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518875" y="4483900"/>
            <a:ext cx="85206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7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14.</a:t>
            </a:r>
            <a:r>
              <a:rPr lang="en" sz="127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6% of the changes in Outdoor Formaldehyde are dependent on the changes in Humidity</a:t>
            </a:r>
            <a:endParaRPr sz="1270">
              <a:solidFill>
                <a:schemeClr val="l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555"/>
          </a:p>
        </p:txBody>
      </p:sp>
      <p:pic>
        <p:nvPicPr>
          <p:cNvPr id="136" name="Google Shape;136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75" y="674825"/>
            <a:ext cx="5878774" cy="36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702000" y="4505325"/>
            <a:ext cx="85206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7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5.6% of the changes in Outdoor Formaldehyde are dependent on the changes in Humidity</a:t>
            </a:r>
            <a:endParaRPr sz="1370"/>
          </a:p>
        </p:txBody>
      </p:sp>
      <p:pic>
        <p:nvPicPr>
          <p:cNvPr id="143" name="Google Shape;143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25" y="715563"/>
            <a:ext cx="6006552" cy="37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 (</a:t>
            </a:r>
            <a:r>
              <a:rPr lang="en">
                <a:solidFill>
                  <a:srgbClr val="6AA84F"/>
                </a:solidFill>
                <a:latin typeface="Alfa Slab One"/>
                <a:ea typeface="Alfa Slab One"/>
                <a:cs typeface="Alfa Slab One"/>
                <a:sym typeface="Alfa Slab One"/>
              </a:rPr>
              <a:t>TVOC</a:t>
            </a: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702000" y="4505325"/>
            <a:ext cx="85206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27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55.8% of the changes in Outdoor TVOC are dependent on the changes in Temperature</a:t>
            </a:r>
            <a:endParaRPr sz="1370"/>
          </a:p>
        </p:txBody>
      </p:sp>
      <p:sp>
        <p:nvSpPr>
          <p:cNvPr id="150" name="Google Shape;150;p24"/>
          <p:cNvSpPr txBox="1"/>
          <p:nvPr/>
        </p:nvSpPr>
        <p:spPr>
          <a:xfrm>
            <a:off x="6062375" y="1220550"/>
            <a:ext cx="29247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Outliers emitted</a:t>
            </a:r>
            <a:endParaRPr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Weak, positive, linear trend</a:t>
            </a:r>
            <a:endParaRPr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Outside TVOC/Temp reflects Outside Form./Temp</a:t>
            </a:r>
            <a:endParaRPr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Other Form. graphs similar to other TVOC graphs (little to no association)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51" name="Google Shape;151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25" y="884375"/>
            <a:ext cx="5606311" cy="34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Areas of Concern</a:t>
            </a:r>
            <a:endParaRPr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384625"/>
            <a:ext cx="6637200" cy="31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Different detectors used during data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Locations not randomized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Inconsistent dates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Inconsistent time of day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0" l="23261" r="22954" t="0"/>
          <a:stretch/>
        </p:blipFill>
        <p:spPr>
          <a:xfrm>
            <a:off x="7104400" y="1151650"/>
            <a:ext cx="1837920" cy="34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Interpretation</a:t>
            </a: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/Implications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75000"/>
            <a:ext cx="85206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I</a:t>
            </a:r>
            <a:r>
              <a:rPr lang="en">
                <a:solidFill>
                  <a:schemeClr val="lt1"/>
                </a:solidFill>
              </a:rPr>
              <a:t>t appears that only outside formaldehyde levels and temperature exhibited a weak, positive, and linear trend. 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T</a:t>
            </a:r>
            <a:r>
              <a:rPr lang="en">
                <a:solidFill>
                  <a:schemeClr val="lt1"/>
                </a:solidFill>
              </a:rPr>
              <a:t>he r^2 value suggests that a good 40% of the changes in outside formaldehyde cannot be explained by the model. 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The other three comparisons showed little to no correlation, especially the indoor measurements, which likely are not affected by outdoor temps. 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This study vaguely implies that as weather gets warmer in the spring and summer months, outdoor formaldehyde levels will increase with it. On a planet that is increasingly influenced by global warming, increasing formaldehyde could prove to be another cause for concern for human well being.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Sources</a:t>
            </a:r>
            <a:endParaRPr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https://www.builderonline.com/products/green-products/get-the-facts-about-formaldehyde_o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https://www.teesing.com/en/page/library/tools/ppm-mg3-converter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https://www.cancer.org/cancer/cancer-causes/formaldehyde.html#:~:text=The%20US%20Occupational%20Safety%20and,over%20an%208%20hour%20workday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https://www.tecamgroup.com/acceptable-voc-levels/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Contact</a:t>
            </a:r>
            <a:endParaRPr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868225" y="1701075"/>
            <a:ext cx="4429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Camden Guay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UNH ‘24 Mathematics and Statistics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Email: </a:t>
            </a:r>
            <a:r>
              <a:rPr lang="en" sz="2000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camdenguay12@gmail.com</a:t>
            </a:r>
            <a:endParaRPr sz="2000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</a:rPr>
              <a:t>           </a:t>
            </a:r>
            <a:r>
              <a:rPr lang="en" sz="2000" u="sng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cdg1031@wildcats.unh.edu</a:t>
            </a:r>
            <a:r>
              <a:rPr lang="en" sz="20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9225" y="1017725"/>
            <a:ext cx="214822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Formaldehyde (HCHO)</a:t>
            </a:r>
            <a:endParaRPr sz="402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7950" y="1250250"/>
            <a:ext cx="6518700" cy="3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Char char="●"/>
            </a:pPr>
            <a:r>
              <a:rPr lang="en" sz="1595">
                <a:solidFill>
                  <a:schemeClr val="lt1"/>
                </a:solidFill>
              </a:rPr>
              <a:t>Pungent-smelling, toxic, colorless gas/chemical </a:t>
            </a:r>
            <a:endParaRPr sz="1595">
              <a:solidFill>
                <a:schemeClr val="lt1"/>
              </a:solidFill>
            </a:endParaRPr>
          </a:p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Char char="●"/>
            </a:pPr>
            <a:r>
              <a:rPr lang="en" sz="1595">
                <a:solidFill>
                  <a:schemeClr val="lt1"/>
                </a:solidFill>
              </a:rPr>
              <a:t>Poses a risk to </a:t>
            </a:r>
            <a:r>
              <a:rPr lang="en" sz="1595">
                <a:solidFill>
                  <a:schemeClr val="lt1"/>
                </a:solidFill>
              </a:rPr>
              <a:t>human health because of its widespread...</a:t>
            </a:r>
            <a:endParaRPr sz="1595">
              <a:solidFill>
                <a:schemeClr val="lt1"/>
              </a:solidFill>
            </a:endParaRPr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○"/>
            </a:pPr>
            <a:r>
              <a:rPr lang="en" sz="1285">
                <a:solidFill>
                  <a:schemeClr val="lt1"/>
                </a:solidFill>
              </a:rPr>
              <a:t>Use:</a:t>
            </a:r>
            <a:endParaRPr sz="1285">
              <a:solidFill>
                <a:schemeClr val="lt1"/>
              </a:solidFill>
            </a:endParaRPr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■"/>
            </a:pPr>
            <a:r>
              <a:rPr lang="en" sz="1285">
                <a:solidFill>
                  <a:schemeClr val="lt1"/>
                </a:solidFill>
              </a:rPr>
              <a:t>Soaps, sunscreens, cosmetics, cleaning products, industrial resins, particle board, coating,and preservatives</a:t>
            </a:r>
            <a:endParaRPr sz="1285">
              <a:solidFill>
                <a:schemeClr val="lt1"/>
              </a:solidFill>
            </a:endParaRPr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○"/>
            </a:pPr>
            <a:r>
              <a:rPr lang="en" sz="1285">
                <a:solidFill>
                  <a:schemeClr val="lt1"/>
                </a:solidFill>
              </a:rPr>
              <a:t>Toxicity:</a:t>
            </a:r>
            <a:endParaRPr sz="1285">
              <a:solidFill>
                <a:schemeClr val="lt1"/>
              </a:solidFill>
            </a:endParaRPr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■"/>
            </a:pPr>
            <a:r>
              <a:rPr lang="en" sz="1285">
                <a:solidFill>
                  <a:schemeClr val="lt1"/>
                </a:solidFill>
              </a:rPr>
              <a:t>Has been shown to cause cancer in lab animals</a:t>
            </a:r>
            <a:endParaRPr sz="1285">
              <a:solidFill>
                <a:schemeClr val="lt1"/>
              </a:solidFill>
            </a:endParaRPr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■"/>
            </a:pPr>
            <a:r>
              <a:rPr lang="en" sz="1285">
                <a:solidFill>
                  <a:schemeClr val="lt1"/>
                </a:solidFill>
              </a:rPr>
              <a:t>Breathing problems and immune system response in humans</a:t>
            </a:r>
            <a:endParaRPr sz="1285">
              <a:solidFill>
                <a:schemeClr val="lt1"/>
              </a:solidFill>
            </a:endParaRPr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○"/>
            </a:pPr>
            <a:r>
              <a:rPr lang="en" sz="1285">
                <a:solidFill>
                  <a:schemeClr val="lt1"/>
                </a:solidFill>
              </a:rPr>
              <a:t>Volatility</a:t>
            </a:r>
            <a:endParaRPr sz="1285">
              <a:solidFill>
                <a:schemeClr val="lt1"/>
              </a:solidFill>
            </a:endParaRPr>
          </a:p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Char char="●"/>
            </a:pPr>
            <a:r>
              <a:rPr lang="en" sz="1595">
                <a:solidFill>
                  <a:schemeClr val="lt1"/>
                </a:solidFill>
              </a:rPr>
              <a:t>Occurs naturally in atmosphere and through metabolic processes in low levels</a:t>
            </a:r>
            <a:endParaRPr sz="1595">
              <a:solidFill>
                <a:schemeClr val="lt1"/>
              </a:solidFill>
            </a:endParaRPr>
          </a:p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Char char="●"/>
            </a:pPr>
            <a:r>
              <a:rPr lang="en" sz="1595">
                <a:solidFill>
                  <a:schemeClr val="lt1"/>
                </a:solidFill>
              </a:rPr>
              <a:t>Average for indoor and outdoor air is </a:t>
            </a:r>
            <a:r>
              <a:rPr b="1" lang="en" sz="1595">
                <a:solidFill>
                  <a:schemeClr val="lt1"/>
                </a:solidFill>
              </a:rPr>
              <a:t>0.03ppm</a:t>
            </a:r>
            <a:endParaRPr b="1" sz="1595">
              <a:solidFill>
                <a:schemeClr val="lt1"/>
              </a:solidFill>
            </a:endParaRPr>
          </a:p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Char char="●"/>
            </a:pPr>
            <a:r>
              <a:rPr lang="en" sz="1595">
                <a:solidFill>
                  <a:schemeClr val="lt1"/>
                </a:solidFill>
              </a:rPr>
              <a:t>Total Volatile Organic Compounds (TVOC) are compounds that have high vapor pressure and convert easily into vapor/gas. </a:t>
            </a:r>
            <a:endParaRPr sz="1595">
              <a:solidFill>
                <a:schemeClr val="lt1"/>
              </a:solidFill>
            </a:endParaRPr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○"/>
            </a:pPr>
            <a:r>
              <a:rPr lang="en" sz="1285">
                <a:solidFill>
                  <a:schemeClr val="lt1"/>
                </a:solidFill>
              </a:rPr>
              <a:t>Could pose adverse health effects</a:t>
            </a:r>
            <a:endParaRPr sz="1285">
              <a:solidFill>
                <a:schemeClr val="lt1"/>
              </a:solidFill>
            </a:endParaRPr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○"/>
            </a:pPr>
            <a:r>
              <a:rPr lang="en" sz="1285">
                <a:solidFill>
                  <a:schemeClr val="lt1"/>
                </a:solidFill>
              </a:rPr>
              <a:t>Average levels are are about 0.10 ppm</a:t>
            </a:r>
            <a:endParaRPr sz="1285">
              <a:solidFill>
                <a:schemeClr val="lt1"/>
              </a:solidFill>
            </a:endParaRPr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5"/>
              <a:buChar char="○"/>
            </a:pPr>
            <a:r>
              <a:rPr lang="en" sz="1285">
                <a:solidFill>
                  <a:schemeClr val="lt1"/>
                </a:solidFill>
              </a:rPr>
              <a:t>Formaldehyde is a VOC</a:t>
            </a:r>
            <a:endParaRPr sz="1285">
              <a:solidFill>
                <a:schemeClr val="lt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18039" t="0"/>
          <a:stretch/>
        </p:blipFill>
        <p:spPr>
          <a:xfrm>
            <a:off x="6701125" y="2016900"/>
            <a:ext cx="2353325" cy="19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Hypothesis:</a:t>
            </a:r>
            <a:endParaRPr sz="362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307200"/>
            <a:ext cx="446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It was hypothesized that as the temperature and humidity increase as it gets warmer in the spring, then formaldehyde and other pollutant levels will show a positive, linear trend. 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156" y="1370625"/>
            <a:ext cx="3340825" cy="30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Experiment</a:t>
            </a:r>
            <a:endParaRPr sz="352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Spanned from transitional</a:t>
            </a:r>
            <a:r>
              <a:rPr lang="en">
                <a:solidFill>
                  <a:schemeClr val="lt1"/>
                </a:solidFill>
              </a:rPr>
              <a:t> February-April months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Data such as </a:t>
            </a:r>
            <a:r>
              <a:rPr lang="en">
                <a:solidFill>
                  <a:schemeClr val="lt1"/>
                </a:solidFill>
              </a:rPr>
              <a:t>temperature, humidity, formaldehyde levels (HCHO) and TVOC were recorded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 Gathered using an air quality detector by waiting three minutes for calibration and then recording the values given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Recorded at a variety of indoor and outdoor spots on the UNH campus.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Outside temperatures and humidities were used for all comparisons and plotted against the pollutant levels.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goal of the experiment is to determine whether outside </a:t>
            </a:r>
            <a:r>
              <a:rPr lang="en">
                <a:solidFill>
                  <a:schemeClr val="lt1"/>
                </a:solidFill>
              </a:rPr>
              <a:t>temperature, humidity, and the indoor/outdoor setting have an effect on the formaldehyde levels in the air (ppm).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49" y="152400"/>
            <a:ext cx="7563400" cy="50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4892275" y="471770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5515750" y="450135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830450" y="4429925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2748950" y="3326825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2104150" y="383520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6016650" y="363800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5049975" y="402275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5208750" y="211605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809075" y="2867425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564800" y="211605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3538025" y="241960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538025" y="180630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780600" y="4099550"/>
            <a:ext cx="105900" cy="115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3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</a:t>
            </a:r>
            <a:endParaRPr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871075" y="46196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33.4</a:t>
            </a:r>
            <a:r>
              <a:rPr lang="en" sz="12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% of the changes in Outdoor Formaldehyde are dependent on the changes in Temperature</a:t>
            </a:r>
            <a:endParaRPr sz="1200">
              <a:solidFill>
                <a:schemeClr val="l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04" name="Google Shape;104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625" y="682050"/>
            <a:ext cx="6108751" cy="37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5571775" y="1268225"/>
            <a:ext cx="781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Outlier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3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</a:t>
            </a:r>
            <a:endParaRPr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11" name="Google Shape;111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125" y="673625"/>
            <a:ext cx="6142249" cy="379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871075" y="46196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61.2% of the changes in Outdoor Formaldehyde are dependent on the changes in Temperature</a:t>
            </a:r>
            <a:endParaRPr sz="1200">
              <a:solidFill>
                <a:schemeClr val="l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94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504575" y="4433875"/>
            <a:ext cx="8703300" cy="4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34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0.5</a:t>
            </a:r>
            <a:r>
              <a:rPr lang="en" sz="134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% of the changes in Indoor Formaldehyde are dependent on the changes in Temperature</a:t>
            </a:r>
            <a:endParaRPr sz="1340">
              <a:solidFill>
                <a:schemeClr val="l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60"/>
          </a:p>
        </p:txBody>
      </p:sp>
      <p:pic>
        <p:nvPicPr>
          <p:cNvPr id="119" name="Google Shape;119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25" y="667687"/>
            <a:ext cx="5734151" cy="354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3081100" y="1488575"/>
            <a:ext cx="74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Outlier</a:t>
            </a:r>
            <a:endParaRPr sz="700"/>
          </a:p>
        </p:txBody>
      </p:sp>
      <p:sp>
        <p:nvSpPr>
          <p:cNvPr id="121" name="Google Shape;121;p20"/>
          <p:cNvSpPr txBox="1"/>
          <p:nvPr/>
        </p:nvSpPr>
        <p:spPr>
          <a:xfrm>
            <a:off x="5275100" y="1488575"/>
            <a:ext cx="74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Outlier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323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94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Results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504575" y="4433875"/>
            <a:ext cx="8703300" cy="4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34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rPr>
              <a:t>0.5% of the changes in Indoor Formaldehyde are dependent on the changes in Temperature</a:t>
            </a:r>
            <a:endParaRPr sz="1340">
              <a:solidFill>
                <a:schemeClr val="lt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60"/>
          </a:p>
        </p:txBody>
      </p:sp>
      <p:sp>
        <p:nvSpPr>
          <p:cNvPr id="128" name="Google Shape;128;p21"/>
          <p:cNvSpPr txBox="1"/>
          <p:nvPr/>
        </p:nvSpPr>
        <p:spPr>
          <a:xfrm>
            <a:off x="5275100" y="1488575"/>
            <a:ext cx="74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29" name="Google Shape;129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75" y="667675"/>
            <a:ext cx="5872450" cy="36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