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4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7FAC2-1C96-412B-A9FE-4DD6FFEA5A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405B6A-4D15-4F27-B546-3D610263AD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F9265-3E27-4374-8A31-549E47A30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2FC-557C-4A8F-94A3-BC00A12B8624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16221-C165-4884-BD48-9C71C2139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7A1A9-D88A-4D47-8721-2AFBDDD75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C57-FCE9-4477-A933-5452C992D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702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6F240-5491-4805-8B47-7633957D6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9ED798-7F87-4EB4-9ACB-396207FEA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C7AFE-4448-457E-8EFA-D4A8CB138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2FC-557C-4A8F-94A3-BC00A12B8624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06819-1D08-4AA5-94DD-276928CFE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94B2E5-A2B8-4135-BAF3-4ED523FB5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C57-FCE9-4477-A933-5452C992D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58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CE1F7D-3DEB-4B7F-BBDE-233B7A64F7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EE55F-D71A-405C-988F-88969A7601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9F493-540E-4ADF-B15B-E37125A36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2FC-557C-4A8F-94A3-BC00A12B8624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EC052-1720-4A16-8111-0F423452D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52724-ED0A-4A78-B14F-6141F2044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C57-FCE9-4477-A933-5452C992D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7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32934-ECD4-4059-9816-2E9F7FF73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2896A-828F-4F5D-A16A-FAD2ABF94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057666-A69C-49BD-BE75-2E85181F0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2FC-557C-4A8F-94A3-BC00A12B8624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5B8FB-7A88-4634-88DA-7737EFB8F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AB925-D4BD-47E0-9596-165E0A3E4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C57-FCE9-4477-A933-5452C992D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6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F2315-599A-4744-B6DC-BBA0BE5DD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B377F-86DA-4695-8BE5-71FDD0EAA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947E6-4EFA-494A-8D78-9BBB6E212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2FC-557C-4A8F-94A3-BC00A12B8624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3A20A1-462E-4BCA-B0EB-7CF98D77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A8E8E-8688-498D-8C2B-076248108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C57-FCE9-4477-A933-5452C992D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28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A5366-1EC2-444E-9199-BDC668BD0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D53F9-88D7-4E8E-A8B5-BC22B86E3B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CBEACD-B19A-486B-BAFD-E77B56960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1314F2-F094-41F7-8A6F-CA3D43409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2FC-557C-4A8F-94A3-BC00A12B8624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734567-861B-46EC-A3B6-83BDED40C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072176-0A92-4646-BED6-19068A104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C57-FCE9-4477-A933-5452C992D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46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1C2AE-0DEA-4637-98DD-0F4099E0F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D637F0-5A5C-4FFB-BAE6-E7B12D15AE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A2C453-1D9E-4B08-8604-C9A3BACCD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E80E50-CB21-428F-8710-AF700BF0BA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B7EF36-AA36-454D-B40E-7F8151398F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26B5D6-4031-44D5-8AC6-A93FCD427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2FC-557C-4A8F-94A3-BC00A12B8624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8F1E70-26C7-4245-82FC-6B24E2780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62E3B9-3DB5-4C57-9F87-AB252DAB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C57-FCE9-4477-A933-5452C992D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83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0B235-2EDC-47A9-A587-B4B469D9F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3EB5C0-C3D4-4D04-A080-C89900E95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2FC-557C-4A8F-94A3-BC00A12B8624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21451F-EEFB-4DD0-AD41-B8EAC89B0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B22982-9C7B-43D2-B5F6-1FD7C8607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C57-FCE9-4477-A933-5452C992D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267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8A952A-5501-4808-9D8F-74770A969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2FC-557C-4A8F-94A3-BC00A12B8624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06CB20-D4E2-49AE-8662-7C922034B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207E72-6CF2-4AB2-A12C-48917B064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C57-FCE9-4477-A933-5452C992D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2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3771C-0EB3-490F-A3C6-B4C032208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E9547-AE67-411D-ADD1-EDFBF48A2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1E0863-C033-4438-8A8F-6A0E72E7C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EE3298-6A23-4F0E-AFCA-629D00DA7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2FC-557C-4A8F-94A3-BC00A12B8624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AD394F-D9D2-4255-884B-2D5E5AA54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B54948-4318-447F-89AD-F506A965F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C57-FCE9-4477-A933-5452C992D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72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26CF4-977C-489C-ACFE-6E7ED3CA3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E156F2-2C3B-4EB4-842C-4CCE2972EF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94C8E8-D52B-4F45-9FE8-2F08F81D3F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A71BB9-7EE3-4AA0-A500-D03511E59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F2FC-557C-4A8F-94A3-BC00A12B8624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12903F-9455-4AED-B072-735B77BD8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2B7953-D9D2-4D8A-A364-9F264BEBE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EC57-FCE9-4477-A933-5452C992D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522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8E5901-56BA-4B04-93A9-D52413A8D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5CEAAC-0F8D-43E2-82D4-ED378FB9D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C9E972-43BF-4E78-A8A5-22C1B2CBAA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4F2FC-557C-4A8F-94A3-BC00A12B8624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C0A0E-012C-4B2A-8A9A-2F07137876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795B70-5B2E-4FA5-BE83-3C43401D6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4EC57-FCE9-4477-A933-5452C992D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215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stor.org/stable/42900452" TargetMode="External"/><Relationship Id="rId2" Type="http://schemas.openxmlformats.org/officeDocument/2006/relationships/hyperlink" Target="https://www.nads.org/about-us/history-of-nad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C3B3A9A-856D-4D85-A31D-0BA667E34AD3}"/>
              </a:ext>
            </a:extLst>
          </p:cNvPr>
          <p:cNvSpPr/>
          <p:nvPr/>
        </p:nvSpPr>
        <p:spPr>
          <a:xfrm>
            <a:off x="2698812" y="0"/>
            <a:ext cx="6693763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0E939A-62A4-40F4-B65D-FE1C4CF4E06F}"/>
              </a:ext>
            </a:extLst>
          </p:cNvPr>
          <p:cNvSpPr txBox="1"/>
          <p:nvPr/>
        </p:nvSpPr>
        <p:spPr>
          <a:xfrm>
            <a:off x="161924" y="-147430"/>
            <a:ext cx="25241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</a:t>
            </a:r>
          </a:p>
          <a:p>
            <a:r>
              <a:rPr lang="en-US" b="1" dirty="0"/>
              <a:t>Mathematics Education for Students with Down Syndrome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03A663-FD3A-432C-805F-C5105F9172AC}"/>
              </a:ext>
            </a:extLst>
          </p:cNvPr>
          <p:cNvSpPr txBox="1"/>
          <p:nvPr/>
        </p:nvSpPr>
        <p:spPr>
          <a:xfrm>
            <a:off x="149161" y="992788"/>
            <a:ext cx="1685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Catherine Dennis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7A9754-3417-4969-AABF-7344EE0495B2}"/>
              </a:ext>
            </a:extLst>
          </p:cNvPr>
          <p:cNvSpPr txBox="1"/>
          <p:nvPr/>
        </p:nvSpPr>
        <p:spPr>
          <a:xfrm>
            <a:off x="271458" y="1209856"/>
            <a:ext cx="2305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Why Research?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A17D0D-7A5D-4C35-88B6-EC70FE9F181E}"/>
              </a:ext>
            </a:extLst>
          </p:cNvPr>
          <p:cNvSpPr txBox="1"/>
          <p:nvPr/>
        </p:nvSpPr>
        <p:spPr>
          <a:xfrm>
            <a:off x="412813" y="1447592"/>
            <a:ext cx="20796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Mean IQ for DS students is 50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There exists a lot of research on children with intellectual disabilities in general but we need more on Down syndrome in particular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Mental age gaps of about 5.3 years on average in the upper grades in mathematics</a:t>
            </a:r>
          </a:p>
          <a:p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1488D2-2A95-4347-A7DA-AF7FB2B6866D}"/>
              </a:ext>
            </a:extLst>
          </p:cNvPr>
          <p:cNvSpPr txBox="1"/>
          <p:nvPr/>
        </p:nvSpPr>
        <p:spPr>
          <a:xfrm>
            <a:off x="271458" y="2828647"/>
            <a:ext cx="2305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Methods</a:t>
            </a:r>
            <a:endParaRPr lang="en-US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2BA7ABE-1E40-4E7D-87C6-376C2F7C0E13}"/>
              </a:ext>
            </a:extLst>
          </p:cNvPr>
          <p:cNvSpPr txBox="1"/>
          <p:nvPr/>
        </p:nvSpPr>
        <p:spPr>
          <a:xfrm>
            <a:off x="384141" y="3082027"/>
            <a:ext cx="20796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Interviews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Observations (Whole class and one on one)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Performance scores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F5ECE2-8B3C-4E73-A1F2-04483E73F9DF}"/>
              </a:ext>
            </a:extLst>
          </p:cNvPr>
          <p:cNvSpPr txBox="1"/>
          <p:nvPr/>
        </p:nvSpPr>
        <p:spPr>
          <a:xfrm>
            <a:off x="271459" y="3703716"/>
            <a:ext cx="2305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Results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DD86A4-7C7F-48AC-97E7-5D436076029A}"/>
              </a:ext>
            </a:extLst>
          </p:cNvPr>
          <p:cNvSpPr txBox="1"/>
          <p:nvPr/>
        </p:nvSpPr>
        <p:spPr>
          <a:xfrm>
            <a:off x="412813" y="3990710"/>
            <a:ext cx="20796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DS students respond well to verbal, descriptive praise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Early intervention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Parent/outside help has positive impact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85AB4E-2BB3-4D60-BF98-0362AF16C3C7}"/>
              </a:ext>
            </a:extLst>
          </p:cNvPr>
          <p:cNvSpPr txBox="1"/>
          <p:nvPr/>
        </p:nvSpPr>
        <p:spPr>
          <a:xfrm>
            <a:off x="271458" y="4733778"/>
            <a:ext cx="25241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Discussion/Looking ahead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749D80D-A6E0-4842-A8AC-4C3969F6B9C9}"/>
              </a:ext>
            </a:extLst>
          </p:cNvPr>
          <p:cNvSpPr txBox="1"/>
          <p:nvPr/>
        </p:nvSpPr>
        <p:spPr>
          <a:xfrm>
            <a:off x="412813" y="5026294"/>
            <a:ext cx="20796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Consider DS students in written curriculum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Educators hope to see further study on how to best differentiate DS mathematics education with other ID mathematics education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Call for increased quality and quantity of research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779D6F-4C4F-46C3-A7F6-33A756431DBB}"/>
              </a:ext>
            </a:extLst>
          </p:cNvPr>
          <p:cNvSpPr txBox="1"/>
          <p:nvPr/>
        </p:nvSpPr>
        <p:spPr>
          <a:xfrm>
            <a:off x="9560786" y="175735"/>
            <a:ext cx="23050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Research Study: Down Syndrome Students Learn by Counting 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D3D7A18-86CC-44BF-9E6C-9E92AE08F1D4}"/>
              </a:ext>
            </a:extLst>
          </p:cNvPr>
          <p:cNvSpPr txBox="1"/>
          <p:nvPr/>
        </p:nvSpPr>
        <p:spPr>
          <a:xfrm>
            <a:off x="9712451" y="2043857"/>
            <a:ext cx="2305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Methods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AE03C2-E4EA-466D-B7F3-17E771A103B2}"/>
              </a:ext>
            </a:extLst>
          </p:cNvPr>
          <p:cNvSpPr txBox="1"/>
          <p:nvPr/>
        </p:nvSpPr>
        <p:spPr>
          <a:xfrm>
            <a:off x="9554499" y="927080"/>
            <a:ext cx="24311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Irwin (1991) performed a study on middle school students with Down Syndrome and found they did not know how to add. With intervention they learned by a method of “counting on”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7ACA3BB-D8E9-4B44-A217-984EF4FE691F}"/>
              </a:ext>
            </a:extLst>
          </p:cNvPr>
          <p:cNvSpPr txBox="1"/>
          <p:nvPr/>
        </p:nvSpPr>
        <p:spPr>
          <a:xfrm>
            <a:off x="9787399" y="2344312"/>
            <a:ext cx="24046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1 week with 8 students 11-13 year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All adding by counting starting from 1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Used cards with dot quantities and written numbers to add</a:t>
            </a: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C2B2711-A98F-4A95-A8B2-E3AB13A41385}"/>
              </a:ext>
            </a:extLst>
          </p:cNvPr>
          <p:cNvSpPr txBox="1"/>
          <p:nvPr/>
        </p:nvSpPr>
        <p:spPr>
          <a:xfrm>
            <a:off x="9787399" y="3066963"/>
            <a:ext cx="25241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Results/Discussion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A7CDF0A-57D4-4074-BB71-07E8B4934E45}"/>
              </a:ext>
            </a:extLst>
          </p:cNvPr>
          <p:cNvSpPr txBox="1"/>
          <p:nvPr/>
        </p:nvSpPr>
        <p:spPr>
          <a:xfrm>
            <a:off x="9347998" y="3429149"/>
            <a:ext cx="243118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Mastered by the end of the week</a:t>
            </a: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This skill is usually mastered by general students without intervention</a:t>
            </a: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Concluded that students with Down Syndrome need interventions earlier on</a:t>
            </a: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Responded well to descriptive praise </a:t>
            </a: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Worked well with visual manipulatives</a:t>
            </a: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US" sz="1000" dirty="0"/>
              <a:t>Quantity identification through visuals is strong </a:t>
            </a:r>
          </a:p>
          <a:p>
            <a:endParaRPr lang="en-US" sz="1000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390A774A-6E40-4833-91E3-9F330049E1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239" y="5711017"/>
            <a:ext cx="2366233" cy="946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81D1161-E73B-451C-9D17-9B33A78BAC3B}"/>
              </a:ext>
            </a:extLst>
          </p:cNvPr>
          <p:cNvSpPr txBox="1"/>
          <p:nvPr/>
        </p:nvSpPr>
        <p:spPr>
          <a:xfrm>
            <a:off x="4007522" y="752475"/>
            <a:ext cx="447675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</a:t>
            </a:r>
          </a:p>
          <a:p>
            <a:r>
              <a:rPr lang="en-US" sz="2800" dirty="0"/>
              <a:t>Research on </a:t>
            </a:r>
            <a:r>
              <a:rPr lang="en-US" sz="2800" b="1" dirty="0"/>
              <a:t>mathematics education</a:t>
            </a:r>
            <a:r>
              <a:rPr lang="en-US" sz="2800" dirty="0"/>
              <a:t> for students with </a:t>
            </a:r>
            <a:r>
              <a:rPr lang="en-US" sz="2800" b="1" dirty="0"/>
              <a:t>Down Syndrome</a:t>
            </a:r>
            <a:r>
              <a:rPr lang="en-US" sz="2800" dirty="0"/>
              <a:t> shows that </a:t>
            </a:r>
            <a:r>
              <a:rPr lang="en-US" sz="2800" b="1" dirty="0"/>
              <a:t>early intervention, descriptive praise, </a:t>
            </a:r>
            <a:r>
              <a:rPr lang="en-US" sz="2800" dirty="0"/>
              <a:t>and </a:t>
            </a:r>
            <a:r>
              <a:rPr lang="en-US" sz="2800" b="1" dirty="0"/>
              <a:t>outside assistance</a:t>
            </a:r>
            <a:r>
              <a:rPr lang="en-US" sz="2800" dirty="0"/>
              <a:t> lead to student success.</a:t>
            </a:r>
          </a:p>
          <a:p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7A8F057-9B4D-44F8-8E65-0245C1FFF5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043" y="4415016"/>
            <a:ext cx="1829914" cy="1837734"/>
          </a:xfrm>
          <a:prstGeom prst="rect">
            <a:avLst/>
          </a:prstGeom>
        </p:spPr>
      </p:pic>
      <p:pic>
        <p:nvPicPr>
          <p:cNvPr id="1030" name="Picture 6" descr="Logo Downloads | Communications and Public Affairs Site">
            <a:extLst>
              <a:ext uri="{FF2B5EF4-FFF2-40B4-BE49-F238E27FC236}">
                <a16:creationId xmlns:a16="http://schemas.microsoft.com/office/drawing/2014/main" id="{ED4F5A42-1D19-4DC6-B7BC-6E1E5E857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6393" y="6334521"/>
            <a:ext cx="769656" cy="523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2821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E7D95-9335-40D1-A2B6-B16F6D2F7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CF742-4E16-45C9-9681-D057C4492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5875"/>
            <a:ext cx="10515600" cy="5505450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100" dirty="0"/>
              <a:t>Brady, J., Barbara, C., </a:t>
            </a:r>
            <a:r>
              <a:rPr lang="en-US" sz="3100" dirty="0" err="1"/>
              <a:t>Gernasoni</a:t>
            </a:r>
            <a:r>
              <a:rPr lang="en-US" sz="3100" dirty="0"/>
              <a:t>, A. (2008). </a:t>
            </a:r>
            <a:r>
              <a:rPr lang="en-US" sz="3100" dirty="0" err="1"/>
              <a:t>Chidlren</a:t>
            </a:r>
            <a:r>
              <a:rPr lang="en-US" sz="3100" dirty="0"/>
              <a:t> with Down syndrome learning mathematics: Can they do it? Yes they can! </a:t>
            </a:r>
            <a:r>
              <a:rPr lang="en-US" sz="3100" i="1" dirty="0"/>
              <a:t>Australian Primary Mathematics Classroom, 13.4. </a:t>
            </a:r>
            <a:r>
              <a:rPr lang="en-US" sz="3100" dirty="0"/>
              <a:t>10-15.</a:t>
            </a:r>
            <a:endParaRPr lang="en-US" sz="3100" b="0" dirty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3100" dirty="0"/>
              <a:t>Browder, D.M., Spooner, F., </a:t>
            </a:r>
            <a:r>
              <a:rPr lang="en-US" sz="3100" dirty="0" err="1"/>
              <a:t>Ahlgrim-Delzell</a:t>
            </a:r>
            <a:r>
              <a:rPr lang="en-US" sz="3100" dirty="0"/>
              <a:t>, L., Harris A.A., &amp; </a:t>
            </a:r>
            <a:r>
              <a:rPr lang="en-US" sz="3100" dirty="0" err="1"/>
              <a:t>Wakeman</a:t>
            </a:r>
            <a:r>
              <a:rPr lang="en-US" sz="3100" dirty="0"/>
              <a:t>, S. (2008). A meta-analysis on teaching mathematics to students with significant cognitive disabilities. </a:t>
            </a:r>
            <a:r>
              <a:rPr lang="en-US" sz="3100" i="1" dirty="0"/>
              <a:t>Exceptional Children, 74, </a:t>
            </a:r>
            <a:r>
              <a:rPr lang="en-US" sz="3100" dirty="0"/>
              <a:t>407-432.</a:t>
            </a:r>
            <a:endParaRPr lang="en-US" sz="3100" b="0" dirty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3100" dirty="0" err="1"/>
              <a:t>Bynner</a:t>
            </a:r>
            <a:r>
              <a:rPr lang="en-US" sz="3100" dirty="0"/>
              <a:t>, J., &amp; Parsons, S. (1997). </a:t>
            </a:r>
            <a:r>
              <a:rPr lang="en-US" sz="3100" i="1" dirty="0"/>
              <a:t>Does Numeracy Matter? Evidence from the National Child Development study on the Impact of Poor Numeracy on Adult Life. </a:t>
            </a:r>
            <a:r>
              <a:rPr lang="en-US" sz="3100" dirty="0"/>
              <a:t>The Basic Skills Agency, London.</a:t>
            </a:r>
            <a:endParaRPr lang="en-US" sz="3100" b="0" dirty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3100" dirty="0"/>
              <a:t>Chapman, R.C., &amp; </a:t>
            </a:r>
            <a:r>
              <a:rPr lang="en-US" sz="3100" dirty="0" err="1"/>
              <a:t>Hesketh</a:t>
            </a:r>
            <a:r>
              <a:rPr lang="en-US" sz="3100" dirty="0"/>
              <a:t>, L.J. (2000). Behavioral phenotype of individuals with Down Syndrome. </a:t>
            </a:r>
            <a:r>
              <a:rPr lang="en-US" sz="3100" i="1" dirty="0"/>
              <a:t>Mental Retardation and Developmental Disabilities Research Reviews, 6</a:t>
            </a:r>
            <a:r>
              <a:rPr lang="en-US" sz="3100" dirty="0"/>
              <a:t>, 84-95.</a:t>
            </a:r>
            <a:endParaRPr lang="en-US" sz="3100" b="0" dirty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3100" dirty="0"/>
              <a:t>Faragher, R., Stratford, M., &amp; Clarke, B. (2017) Teaching Children with Down syndrome in inclusive primary mathematics classrooms. </a:t>
            </a:r>
            <a:r>
              <a:rPr lang="en-US" sz="3100" i="1" dirty="0"/>
              <a:t>Australian Primary Mathematics Classroom, 22.4. </a:t>
            </a:r>
            <a:r>
              <a:rPr lang="en-US" sz="3100" dirty="0"/>
              <a:t>13-16. </a:t>
            </a:r>
            <a:endParaRPr lang="en-US" sz="3100" b="0" dirty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3100" dirty="0"/>
              <a:t>Fidler, D.J. (2005). The emerging Down syndrome behavioral phenotype in children: Implications for practice. </a:t>
            </a:r>
            <a:r>
              <a:rPr lang="en-US" sz="3100" i="1" dirty="0"/>
              <a:t>Infants and Young Children, 18, </a:t>
            </a:r>
            <a:r>
              <a:rPr lang="en-US" sz="3100" dirty="0"/>
              <a:t>86-103.</a:t>
            </a:r>
            <a:endParaRPr lang="en-US" sz="3100" b="0" dirty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3100" dirty="0"/>
              <a:t>Fidler, D.J., Most, D. E., &amp; </a:t>
            </a:r>
            <a:r>
              <a:rPr lang="en-US" sz="3100" dirty="0" err="1"/>
              <a:t>Philofsky</a:t>
            </a:r>
            <a:r>
              <a:rPr lang="en-US" sz="3100" dirty="0"/>
              <a:t>, A.D. (2009). The Down syndrome behavioral phenotype: Taking a developmental approach. </a:t>
            </a:r>
            <a:r>
              <a:rPr lang="en-US" sz="3100" i="1" dirty="0"/>
              <a:t>Down syndrome Research and Practice, 12(</a:t>
            </a:r>
            <a:r>
              <a:rPr lang="en-US" sz="3100" dirty="0"/>
              <a:t>3), 37-44.</a:t>
            </a:r>
            <a:endParaRPr lang="en-US" sz="3100" b="0" dirty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3100" dirty="0"/>
              <a:t>Fuchs, L. S., Geary, D. C., Fuchs D., Compton D. &amp; Hamlett, C. L. (2013). Sources of individual differences in emerging competence with numeration understanding versus multidigit calculation skill. </a:t>
            </a:r>
            <a:r>
              <a:rPr lang="en-US" sz="3100" i="1" dirty="0"/>
              <a:t>Journal of Education Psychology </a:t>
            </a:r>
            <a:r>
              <a:rPr lang="en-US" sz="3100" dirty="0"/>
              <a:t>106, 482-498.</a:t>
            </a:r>
            <a:endParaRPr lang="en-US" sz="3100" b="0" dirty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3100" dirty="0" err="1"/>
              <a:t>Gersten</a:t>
            </a:r>
            <a:r>
              <a:rPr lang="en-US" sz="3100" dirty="0"/>
              <a:t>, R., Fuchs, L.S., Compton, D., Coyne, M., Greenwood, C., &amp; </a:t>
            </a:r>
            <a:r>
              <a:rPr lang="en-US" sz="3100" dirty="0" err="1"/>
              <a:t>Innocenti</a:t>
            </a:r>
            <a:r>
              <a:rPr lang="en-US" sz="3100" dirty="0"/>
              <a:t>, M. S. (2005). Quality indicators for group experimental and quasi-experimental research in special education. </a:t>
            </a:r>
            <a:r>
              <a:rPr lang="en-US" sz="3100" i="1" dirty="0"/>
              <a:t>Exceptional Children, 71, </a:t>
            </a:r>
            <a:r>
              <a:rPr lang="en-US" sz="3100" dirty="0"/>
              <a:t>149-164.</a:t>
            </a:r>
            <a:br>
              <a:rPr lang="en-US" sz="3100" dirty="0"/>
            </a:br>
            <a:br>
              <a:rPr lang="en-US" sz="3100" dirty="0"/>
            </a:br>
            <a:r>
              <a:rPr lang="en-US" sz="3100" dirty="0"/>
              <a:t>Hick, R. F., Botting, N., &amp; Conti-Ramsden, G. (2005). Short term memory and vocabulary development in children with Down syndrome and children with specific language impairment. </a:t>
            </a:r>
            <a:r>
              <a:rPr lang="en-US" sz="3100" i="1" dirty="0"/>
              <a:t>Developmental Medicine and Child Neurology, 47, </a:t>
            </a:r>
            <a:r>
              <a:rPr lang="en-US" sz="3100" dirty="0"/>
              <a:t>532-538.</a:t>
            </a:r>
            <a:endParaRPr lang="en-US" sz="3100" b="0" dirty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3100" dirty="0"/>
              <a:t>History of NADS (2018) Retrieved from</a:t>
            </a:r>
            <a:r>
              <a:rPr lang="en-US" sz="3100" dirty="0">
                <a:hlinkClick r:id="rId2"/>
              </a:rPr>
              <a:t> </a:t>
            </a:r>
            <a:r>
              <a:rPr lang="en-US" sz="3100" u="sng" dirty="0">
                <a:hlinkClick r:id="rId2"/>
              </a:rPr>
              <a:t>https://www.nads.org/about-us/history-of-nads/</a:t>
            </a:r>
            <a:r>
              <a:rPr lang="en-US" sz="3100" dirty="0"/>
              <a:t>.</a:t>
            </a:r>
            <a:endParaRPr lang="en-US" sz="3100" b="0" dirty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3100" dirty="0"/>
              <a:t>Irwin, K. (1991). TEACHING CHILDREN WITH DOWN SYNDROME TO ADD BY COUNTING-ON. </a:t>
            </a:r>
            <a:r>
              <a:rPr lang="en-US" sz="3100" i="1" dirty="0"/>
              <a:t>Education and Treatment of Children,</a:t>
            </a:r>
            <a:r>
              <a:rPr lang="en-US" sz="3100" dirty="0"/>
              <a:t> </a:t>
            </a:r>
            <a:r>
              <a:rPr lang="en-US" sz="3100" i="1" dirty="0"/>
              <a:t>14</a:t>
            </a:r>
            <a:r>
              <a:rPr lang="en-US" sz="3100" dirty="0"/>
              <a:t>(2), 128-141. Retrieved from</a:t>
            </a:r>
            <a:r>
              <a:rPr lang="en-US" sz="3100" dirty="0">
                <a:hlinkClick r:id="rId3"/>
              </a:rPr>
              <a:t> </a:t>
            </a:r>
            <a:r>
              <a:rPr lang="en-US" sz="3100" u="sng" dirty="0">
                <a:hlinkClick r:id="rId3"/>
              </a:rPr>
              <a:t>www.jstor.org/stable/42900452</a:t>
            </a:r>
            <a:endParaRPr lang="en-US" sz="3100" b="0" dirty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3100" dirty="0"/>
              <a:t>King, S. A., Powell, S.R., Lemons, C.J., &amp; Davidson, K. A. (2017). Comparison of mathematics performance of children and adolescents with and without Down syndrome. </a:t>
            </a:r>
            <a:r>
              <a:rPr lang="en-US" sz="3100" i="1" dirty="0"/>
              <a:t>Education and Training in Autism and Developmental Disabilities, 52(2), </a:t>
            </a:r>
            <a:r>
              <a:rPr lang="en-US" sz="3100" dirty="0"/>
              <a:t>208-222.</a:t>
            </a:r>
            <a:endParaRPr lang="en-US" sz="3100" b="0" dirty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3100" dirty="0"/>
              <a:t>Lemons, C. J., Powell, S.R., King, S.A.,&amp; Davidson, K.A., (2015). Mathematics intervention for children with Down syndrome: a research synthesis. </a:t>
            </a:r>
            <a:r>
              <a:rPr lang="en-US" sz="3100" i="1" dirty="0"/>
              <a:t>Journal of Intellectual Disability Research, 59, </a:t>
            </a:r>
            <a:r>
              <a:rPr lang="en-US" sz="3100" dirty="0"/>
              <a:t>767-783.</a:t>
            </a:r>
            <a:endParaRPr lang="en-US" sz="3100" b="0" dirty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3100" dirty="0"/>
              <a:t> Martinez, E. M., &amp; Pellegrini, K. (2010). Algebra and problem-solving in Down syndrome: a study with 15 teenagers. </a:t>
            </a:r>
            <a:r>
              <a:rPr lang="en-US" sz="3100" i="1" dirty="0"/>
              <a:t>European Journal of Special needs Education, 25</a:t>
            </a:r>
            <a:r>
              <a:rPr lang="en-US" sz="3100" dirty="0"/>
              <a:t>, 13-29. </a:t>
            </a:r>
            <a:endParaRPr lang="en-US" sz="3100" b="0" dirty="0">
              <a:effectLst/>
            </a:endParaRPr>
          </a:p>
          <a:p>
            <a:pPr marL="0" indent="0">
              <a:lnSpc>
                <a:spcPct val="120000"/>
              </a:lnSpc>
              <a:buNone/>
            </a:pPr>
            <a:br>
              <a:rPr lang="en-US" sz="2500" dirty="0"/>
            </a:b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551330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2796</TotalTime>
  <Words>358</Words>
  <Application>Microsoft Office PowerPoint</Application>
  <PresentationFormat>Widescreen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Dennis, Catherine J</dc:creator>
  <cp:lastModifiedBy>Dennis, Catherine J</cp:lastModifiedBy>
  <cp:revision>18</cp:revision>
  <dcterms:created xsi:type="dcterms:W3CDTF">2020-04-12T15:29:47Z</dcterms:created>
  <dcterms:modified xsi:type="dcterms:W3CDTF">2020-04-14T14:06:22Z</dcterms:modified>
</cp:coreProperties>
</file>