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7" r:id="rId2"/>
    <p:sldId id="274" r:id="rId3"/>
    <p:sldId id="272" r:id="rId4"/>
    <p:sldId id="268" r:id="rId5"/>
    <p:sldId id="280" r:id="rId6"/>
    <p:sldId id="289" r:id="rId7"/>
    <p:sldId id="285" r:id="rId8"/>
    <p:sldId id="281" r:id="rId9"/>
    <p:sldId id="282" r:id="rId10"/>
    <p:sldId id="283" r:id="rId11"/>
    <p:sldId id="284" r:id="rId12"/>
    <p:sldId id="286" r:id="rId13"/>
    <p:sldId id="276" r:id="rId14"/>
    <p:sldId id="291" r:id="rId15"/>
    <p:sldId id="292" r:id="rId16"/>
    <p:sldId id="293" r:id="rId17"/>
    <p:sldId id="294" r:id="rId18"/>
    <p:sldId id="295" r:id="rId19"/>
    <p:sldId id="287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7" d="100"/>
          <a:sy n="67" d="100"/>
        </p:scale>
        <p:origin x="604" y="44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1099-7EBE-4D12-B880-CCA6B38B92A6}" type="datetimeFigureOut">
              <a:rPr lang="en-US" smtClean="0"/>
              <a:t>4/24/2021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36C10-A9D4-4995-9BAF-95FBD77A7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4299-1721-48C6-878D-74296BE00D21}" type="datetimeFigureOut">
              <a:rPr lang="en-US" smtClean="0"/>
              <a:t>4/24/2021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EF9EC-8318-4FF6-847E-A85BBD2B7E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B874-E53C-42B9-98BA-0781B387246C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02F4-45D7-406A-9C33-75238E131A1E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E011-4F7D-42D0-82E1-078A40B76F01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71FE-0FCC-47A4-B218-06AF00AFA70F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C22A-A385-4013-8BC3-1C712ED98224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3CD7-DDC2-4E28-B80E-11B3368F8846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2D6B-0F0F-41E5-8A0F-FC2D7E2110E0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C1A38-D70F-41CF-857C-945C6FF6B07D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96DC-D1E7-4668-A471-A46ECA2AE34F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CC444FFE-4BDB-4301-83D8-FE8B25E7CF5A}" type="datetime1">
              <a:rPr lang="en-US" smtClean="0"/>
              <a:t>4/24/2021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9" y="261254"/>
            <a:ext cx="9577137" cy="3083767"/>
          </a:xfrm>
        </p:spPr>
        <p:txBody>
          <a:bodyPr>
            <a:normAutofit/>
          </a:bodyPr>
          <a:lstStyle/>
          <a:p>
            <a:r>
              <a:rPr lang="en-US" dirty="0"/>
              <a:t>Object Detection and Classification for 3-D Lidar Mapping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Honors Thesis Research</a:t>
            </a:r>
          </a:p>
          <a:p>
            <a:r>
              <a:rPr lang="en-US" dirty="0"/>
              <a:t>Kevin Healey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9DE61-B039-43E5-868F-F1A39EFED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3727" y="5418168"/>
            <a:ext cx="883997" cy="121930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CA6C14F-28F8-48AE-95DD-D3117FD81419}"/>
              </a:ext>
            </a:extLst>
          </p:cNvPr>
          <p:cNvSpPr txBox="1">
            <a:spLocks/>
          </p:cNvSpPr>
          <p:nvPr/>
        </p:nvSpPr>
        <p:spPr>
          <a:xfrm>
            <a:off x="609599" y="5430147"/>
            <a:ext cx="2743200" cy="87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Capstone Advisor: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 Young Yoon, </a:t>
            </a:r>
            <a:r>
              <a:rPr lang="en-US" sz="2000" dirty="0" err="1">
                <a:solidFill>
                  <a:schemeClr val="tx1"/>
                </a:solidFill>
              </a:rPr>
              <a:t>Ph.D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C0DAE04-4441-4C7C-89A2-1A72C0F0E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23">
        <p:fade/>
      </p:transition>
    </mc:Choice>
    <mc:Fallback>
      <p:transition spd="med" advTm="10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701F5-D5D2-4F56-80DE-8EA392AFD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37"/>
          <a:stretch/>
        </p:blipFill>
        <p:spPr>
          <a:xfrm>
            <a:off x="0" y="904875"/>
            <a:ext cx="12192000" cy="57632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66298E-6F76-41C2-8A72-59BE116697E3}"/>
              </a:ext>
            </a:extLst>
          </p:cNvPr>
          <p:cNvSpPr txBox="1">
            <a:spLocks/>
          </p:cNvSpPr>
          <p:nvPr/>
        </p:nvSpPr>
        <p:spPr>
          <a:xfrm>
            <a:off x="283369" y="190500"/>
            <a:ext cx="11625262" cy="885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/>
              <a:t>32,400 point scan of Environment with Objects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484C277C-AFEA-4042-A4E7-589AF0EA7C1E}"/>
              </a:ext>
            </a:extLst>
          </p:cNvPr>
          <p:cNvSpPr/>
          <p:nvPr/>
        </p:nvSpPr>
        <p:spPr>
          <a:xfrm>
            <a:off x="4638675" y="3924299"/>
            <a:ext cx="895350" cy="1219201"/>
          </a:xfrm>
          <a:prstGeom prst="donut">
            <a:avLst>
              <a:gd name="adj" fmla="val 362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264941EA-741F-4123-B3D2-D297DEB155B8}"/>
              </a:ext>
            </a:extLst>
          </p:cNvPr>
          <p:cNvSpPr/>
          <p:nvPr/>
        </p:nvSpPr>
        <p:spPr>
          <a:xfrm>
            <a:off x="6810375" y="4095751"/>
            <a:ext cx="895350" cy="885826"/>
          </a:xfrm>
          <a:prstGeom prst="donut">
            <a:avLst>
              <a:gd name="adj" fmla="val 362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5490EB-56C7-4495-BF61-523AE6401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2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245">
        <p:fade/>
      </p:transition>
    </mc:Choice>
    <mc:Fallback>
      <p:transition spd="med" advTm="13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2B2F6-C9B7-4A56-A181-71695659F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B847E7-1804-455F-800A-AE4A54C43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112">
        <p:fade/>
      </p:transition>
    </mc:Choice>
    <mc:Fallback>
      <p:transition spd="med" advTm="39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C396-A041-41B9-83D0-4DD3BAEF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00378"/>
            <a:ext cx="9601200" cy="1069940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>
                <a:solidFill>
                  <a:schemeClr val="accent1">
                    <a:lumMod val="50000"/>
                  </a:schemeClr>
                </a:solidFill>
              </a:rPr>
              <a:t>MATLAB Voxelization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08E15-7F77-4DCC-B6B5-D30B807E602F}"/>
              </a:ext>
            </a:extLst>
          </p:cNvPr>
          <p:cNvSpPr txBox="1"/>
          <p:nvPr/>
        </p:nvSpPr>
        <p:spPr>
          <a:xfrm>
            <a:off x="409575" y="1433810"/>
            <a:ext cx="649605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Processing technique intended to restrict a large amount of geometric data into a smaller discrete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Simplifies the data contained to </a:t>
            </a:r>
            <a:r>
              <a:rPr lang="en-US" sz="2000" u="sng" dirty="0">
                <a:solidFill>
                  <a:schemeClr val="bg1"/>
                </a:solidFill>
              </a:rPr>
              <a:t>point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Allows neural network to focus on shifts in density values to track movement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Equal-Sized Cuboid shapes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Sizes Varied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Maximum limits of x, y, and z were set to be constant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X: -400 to 400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Y: -50 to 450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Z: -200 to 200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809A37D-40AC-418B-91CA-95A3C0F46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449" y="1857375"/>
            <a:ext cx="4889501" cy="31432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3EE07F-5E1A-46D9-B60E-F6174F436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158">
        <p:fade/>
      </p:transition>
    </mc:Choice>
    <mc:Fallback>
      <p:transition spd="med" advTm="39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DC9FFA-0BCF-411F-B1E7-37D4A6C99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0150"/>
            <a:ext cx="6021866" cy="4591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7E24D9-0EAC-489B-944B-52CA50E22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104" y="1200151"/>
            <a:ext cx="6166896" cy="4591050"/>
          </a:xfrm>
          <a:prstGeom prst="rect">
            <a:avLst/>
          </a:prstGeom>
        </p:spPr>
      </p:pic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1E3082F8-49C9-434D-A13D-FDCB2239885B}"/>
              </a:ext>
            </a:extLst>
          </p:cNvPr>
          <p:cNvSpPr/>
          <p:nvPr/>
        </p:nvSpPr>
        <p:spPr>
          <a:xfrm>
            <a:off x="7772400" y="4295775"/>
            <a:ext cx="771525" cy="819150"/>
          </a:xfrm>
          <a:prstGeom prst="donut">
            <a:avLst>
              <a:gd name="adj" fmla="val 362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1E3B785C-D6AB-4736-88BD-0F5FBDD9BDDB}"/>
              </a:ext>
            </a:extLst>
          </p:cNvPr>
          <p:cNvSpPr/>
          <p:nvPr/>
        </p:nvSpPr>
        <p:spPr>
          <a:xfrm>
            <a:off x="9553576" y="4295775"/>
            <a:ext cx="1304924" cy="1152525"/>
          </a:xfrm>
          <a:prstGeom prst="donut">
            <a:avLst>
              <a:gd name="adj" fmla="val 362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2231343-C3FE-41EA-922F-29739C3CB5C4}"/>
              </a:ext>
            </a:extLst>
          </p:cNvPr>
          <p:cNvSpPr txBox="1">
            <a:spLocks/>
          </p:cNvSpPr>
          <p:nvPr/>
        </p:nvSpPr>
        <p:spPr>
          <a:xfrm>
            <a:off x="295274" y="387712"/>
            <a:ext cx="11601450" cy="10699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>
                <a:solidFill>
                  <a:schemeClr val="tx1"/>
                </a:solidFill>
              </a:rPr>
              <a:t>20x20x20 cm cuboids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645FAE-4519-461D-99A8-D687DF5E8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1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887">
        <p:fade/>
      </p:transition>
    </mc:Choice>
    <mc:Fallback>
      <p:transition spd="med" advTm="33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8F71A-0070-49DB-B6B5-5E2FDB6F6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6" r="10020"/>
          <a:stretch/>
        </p:blipFill>
        <p:spPr>
          <a:xfrm>
            <a:off x="0" y="1004887"/>
            <a:ext cx="5981700" cy="485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E2F7A0-D2CB-47E5-9A20-BEC538DE77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4" r="8961"/>
          <a:stretch/>
        </p:blipFill>
        <p:spPr>
          <a:xfrm>
            <a:off x="5924549" y="1004888"/>
            <a:ext cx="6267451" cy="48482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B4CFF0-3581-4376-A50B-01957D1E0FF3}"/>
              </a:ext>
            </a:extLst>
          </p:cNvPr>
          <p:cNvSpPr txBox="1">
            <a:spLocks/>
          </p:cNvSpPr>
          <p:nvPr/>
        </p:nvSpPr>
        <p:spPr>
          <a:xfrm>
            <a:off x="295275" y="254362"/>
            <a:ext cx="11601450" cy="10699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>
                <a:solidFill>
                  <a:schemeClr val="tx1"/>
                </a:solidFill>
              </a:rPr>
              <a:t>10x10x10 cm cuboids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E5315D-8488-4C3F-86BA-EE43D2D2B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2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926">
        <p:fade/>
      </p:transition>
    </mc:Choice>
    <mc:Fallback>
      <p:transition spd="med" advTm="38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2C6D31-24D0-457F-8BA9-EB79EA07A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9" b="1201"/>
          <a:stretch/>
        </p:blipFill>
        <p:spPr>
          <a:xfrm>
            <a:off x="-2" y="1553433"/>
            <a:ext cx="5629275" cy="4256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851D9A-9B57-461B-AFAC-5409A213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540" y="1553433"/>
            <a:ext cx="6562460" cy="4256819"/>
          </a:xfrm>
          <a:prstGeom prst="rect">
            <a:avLst/>
          </a:prstGeo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FE27E429-EF72-4B42-A900-331CC0BE42D9}"/>
              </a:ext>
            </a:extLst>
          </p:cNvPr>
          <p:cNvSpPr/>
          <p:nvPr/>
        </p:nvSpPr>
        <p:spPr>
          <a:xfrm>
            <a:off x="7677149" y="4181476"/>
            <a:ext cx="790575" cy="895350"/>
          </a:xfrm>
          <a:prstGeom prst="donut">
            <a:avLst>
              <a:gd name="adj" fmla="val 362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C1CF5B53-74F3-4B89-A6D8-9CECF7CC668F}"/>
              </a:ext>
            </a:extLst>
          </p:cNvPr>
          <p:cNvSpPr/>
          <p:nvPr/>
        </p:nvSpPr>
        <p:spPr>
          <a:xfrm>
            <a:off x="9410700" y="3971926"/>
            <a:ext cx="919162" cy="1266826"/>
          </a:xfrm>
          <a:prstGeom prst="donut">
            <a:avLst>
              <a:gd name="adj" fmla="val 362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3C0A1B-5DBC-481D-90C6-1EEA21C3CF74}"/>
              </a:ext>
            </a:extLst>
          </p:cNvPr>
          <p:cNvSpPr txBox="1">
            <a:spLocks/>
          </p:cNvSpPr>
          <p:nvPr/>
        </p:nvSpPr>
        <p:spPr>
          <a:xfrm>
            <a:off x="295274" y="387712"/>
            <a:ext cx="11601450" cy="10699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>
                <a:solidFill>
                  <a:schemeClr val="tx1"/>
                </a:solidFill>
              </a:rPr>
              <a:t>5x5x5 cm cuboids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4FBD05-4C22-474B-B0C1-4E698F279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0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024">
        <p:fade/>
      </p:transition>
    </mc:Choice>
    <mc:Fallback>
      <p:transition spd="med" advTm="51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BB2D0A-3D8A-45CB-96BF-AD41CA1295FE}"/>
              </a:ext>
            </a:extLst>
          </p:cNvPr>
          <p:cNvSpPr txBox="1"/>
          <p:nvPr/>
        </p:nvSpPr>
        <p:spPr>
          <a:xfrm>
            <a:off x="476250" y="329684"/>
            <a:ext cx="9696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chemeClr val="bg1"/>
                </a:solidFill>
              </a:rPr>
              <a:t>Computer Vision Toolbox™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1FFB2-FF57-4376-A877-BC8F9725A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122" y="6042632"/>
            <a:ext cx="3151905" cy="640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F780D9-36CB-4874-A1AC-3CFEE6360F14}"/>
              </a:ext>
            </a:extLst>
          </p:cNvPr>
          <p:cNvSpPr txBox="1"/>
          <p:nvPr/>
        </p:nvSpPr>
        <p:spPr>
          <a:xfrm>
            <a:off x="476249" y="1290935"/>
            <a:ext cx="87725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Allows for In-Depth Analysis of Point Cloud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Read/Write Point Clouds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Store Point Clouds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Visualize Point Clouds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Process Point Clouds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Segment Point Clouds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Fit Point Clouds to Geometric Models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813A38-4818-4DD8-94C4-AB4BDCC11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2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582">
        <p:fade/>
      </p:transition>
    </mc:Choice>
    <mc:Fallback>
      <p:transition spd="med" advTm="20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D957F0-B76D-479A-914D-38E37D9B11F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68580"/>
            <a:ext cx="12192000" cy="67894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0B9BA0-4E46-4FEA-91B3-953813701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1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251">
        <p:fade/>
      </p:transition>
    </mc:Choice>
    <mc:Fallback>
      <p:transition spd="med" advTm="24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05DE6-F59B-4482-84BA-E2B4B8CF39B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94297"/>
            <a:ext cx="12192000" cy="67637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E993BA-B220-412A-97B0-0F97AB75B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9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778">
        <p:fade/>
      </p:transition>
    </mc:Choice>
    <mc:Fallback>
      <p:transition spd="med" advTm="74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30D2-1C9C-429F-B61D-A11AF294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2" y="107055"/>
            <a:ext cx="10887075" cy="1069940"/>
          </a:xfrm>
        </p:spPr>
        <p:txBody>
          <a:bodyPr>
            <a:normAutofit/>
          </a:bodyPr>
          <a:lstStyle/>
          <a:p>
            <a:r>
              <a:rPr lang="en-US" sz="5400" u="sng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DCFA9-1B08-489F-B4E5-B56C0F696D80}"/>
              </a:ext>
            </a:extLst>
          </p:cNvPr>
          <p:cNvSpPr txBox="1"/>
          <p:nvPr/>
        </p:nvSpPr>
        <p:spPr>
          <a:xfrm>
            <a:off x="361948" y="2872194"/>
            <a:ext cx="9124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Can an automated object detection and classification strategy be implemented to </a:t>
            </a:r>
            <a:r>
              <a:rPr lang="en-US" sz="2400" b="1" u="sng" dirty="0">
                <a:solidFill>
                  <a:schemeClr val="bg1"/>
                </a:solidFill>
              </a:rPr>
              <a:t>this system </a:t>
            </a:r>
            <a:r>
              <a:rPr lang="en-US" sz="2400" b="1" dirty="0">
                <a:solidFill>
                  <a:schemeClr val="bg1"/>
                </a:solidFill>
              </a:rPr>
              <a:t>right now?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C2101-AA68-481C-8B48-E8B27F879D62}"/>
              </a:ext>
            </a:extLst>
          </p:cNvPr>
          <p:cNvSpPr txBox="1"/>
          <p:nvPr/>
        </p:nvSpPr>
        <p:spPr>
          <a:xfrm>
            <a:off x="485772" y="1424430"/>
            <a:ext cx="87915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Does MATLAB offer the capability to effectively implement an object detection and classification strategy?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E8079-81ED-4685-B214-640365E9F180}"/>
              </a:ext>
            </a:extLst>
          </p:cNvPr>
          <p:cNvSpPr txBox="1"/>
          <p:nvPr/>
        </p:nvSpPr>
        <p:spPr>
          <a:xfrm>
            <a:off x="361948" y="4173948"/>
            <a:ext cx="8229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What can be done to change that?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BFA5D-A0A5-4403-9B04-336F70CF230B}"/>
              </a:ext>
            </a:extLst>
          </p:cNvPr>
          <p:cNvSpPr txBox="1"/>
          <p:nvPr/>
        </p:nvSpPr>
        <p:spPr>
          <a:xfrm>
            <a:off x="9696447" y="142443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008000"/>
                </a:highlight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EF43B-4312-44AF-B1F4-77945FE01264}"/>
              </a:ext>
            </a:extLst>
          </p:cNvPr>
          <p:cNvSpPr txBox="1"/>
          <p:nvPr/>
        </p:nvSpPr>
        <p:spPr>
          <a:xfrm>
            <a:off x="9696447" y="307505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highlight>
                  <a:srgbClr val="FF0000"/>
                </a:highlight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E4CF-0F3F-4941-8CCB-E15B74339CD8}"/>
              </a:ext>
            </a:extLst>
          </p:cNvPr>
          <p:cNvSpPr txBox="1"/>
          <p:nvPr/>
        </p:nvSpPr>
        <p:spPr>
          <a:xfrm>
            <a:off x="819149" y="4920930"/>
            <a:ext cx="10656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Upgrade the system’s ability to map a three-dimensional area quickly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Transfer the focus of the project to implement a 2D SLAM objective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68AC72-0807-4A04-8579-28E74D932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5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176">
        <p:fade/>
      </p:transition>
    </mc:Choice>
    <mc:Fallback>
      <p:transition spd="med" advTm="103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2437" y="1908175"/>
            <a:ext cx="11287125" cy="241139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/>
              <a:t>Is it possible to implement an </a:t>
            </a:r>
            <a:r>
              <a:rPr lang="en-US" sz="4400" u="sng" dirty="0">
                <a:solidFill>
                  <a:schemeClr val="tx1"/>
                </a:solidFill>
              </a:rPr>
              <a:t>effective</a:t>
            </a:r>
            <a:r>
              <a:rPr lang="en-US" sz="4400" dirty="0"/>
              <a:t> object detection and classification method to the associated system with MATLAB?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FDBD75-114B-4296-B471-60F6F7520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5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641">
        <p:fade/>
      </p:transition>
    </mc:Choice>
    <mc:Fallback>
      <p:transition spd="med" advTm="12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E5D256-C0E1-4A6D-9D96-B4FD4970160A}"/>
              </a:ext>
            </a:extLst>
          </p:cNvPr>
          <p:cNvSpPr txBox="1"/>
          <p:nvPr/>
        </p:nvSpPr>
        <p:spPr>
          <a:xfrm>
            <a:off x="3048000" y="37730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u="sng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Acknowledgements</a:t>
            </a:r>
            <a:endParaRPr lang="en-US" sz="48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04D86-254B-437B-9455-F3F72A382FB6}"/>
              </a:ext>
            </a:extLst>
          </p:cNvPr>
          <p:cNvSpPr txBox="1"/>
          <p:nvPr/>
        </p:nvSpPr>
        <p:spPr>
          <a:xfrm>
            <a:off x="1762125" y="1439927"/>
            <a:ext cx="8667750" cy="416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30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F3F3F3"/>
                </a:solidFill>
                <a:latin typeface="Source Sans Pro" panose="020B0503030403020204" pitchFamily="34" charset="0"/>
              </a:rPr>
              <a:t>I</a:t>
            </a:r>
            <a:r>
              <a:rPr lang="en-US" sz="2000" b="0" i="1" u="none" strike="noStrike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 would like to express </a:t>
            </a:r>
            <a:r>
              <a:rPr lang="en-US" sz="2000" i="1" dirty="0">
                <a:solidFill>
                  <a:srgbClr val="F3F3F3"/>
                </a:solidFill>
                <a:latin typeface="Source Sans Pro" panose="020B0503030403020204" pitchFamily="34" charset="0"/>
              </a:rPr>
              <a:t>my </a:t>
            </a:r>
            <a:r>
              <a:rPr lang="en-US" sz="2000" b="0" i="1" u="none" strike="noStrike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extreme gratitude to the following people </a:t>
            </a:r>
            <a:endParaRPr lang="en-US" sz="2000" dirty="0">
              <a:effectLst/>
            </a:endParaRP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r>
              <a:rPr lang="en-US" sz="2000" b="0" i="1" u="none" strike="noStrike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for their key advice, contributions, and assistance </a:t>
            </a:r>
            <a:endParaRPr lang="en-US" sz="2000" dirty="0">
              <a:effectLst/>
            </a:endParaRP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F3F3F3"/>
                </a:solidFill>
                <a:latin typeface="Source Sans Pro" panose="020B0503030403020204" pitchFamily="34" charset="0"/>
              </a:rPr>
              <a:t>during both the</a:t>
            </a:r>
            <a:r>
              <a:rPr lang="en-US" sz="2000" b="0" i="1" u="none" strike="noStrike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 creation of my final </a:t>
            </a:r>
            <a:r>
              <a:rPr lang="en-US" sz="2000" i="1" dirty="0">
                <a:solidFill>
                  <a:srgbClr val="F3F3F3"/>
                </a:solidFill>
                <a:latin typeface="Source Sans Pro" panose="020B0503030403020204" pitchFamily="34" charset="0"/>
              </a:rPr>
              <a:t>Honors Research</a:t>
            </a:r>
            <a:r>
              <a:rPr lang="en-US" sz="2000" b="0" i="1" u="none" strike="noStrike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 </a:t>
            </a: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r>
              <a:rPr lang="en-US" sz="2000" b="0" i="1" u="none" strike="noStrike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and the duration of my undergraduate experience</a:t>
            </a: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r>
              <a:rPr lang="en-US" sz="2000" b="0" i="1" u="none" strike="noStrike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at the University of New Hampshire:</a:t>
            </a: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endParaRPr lang="en-US" i="1" dirty="0">
              <a:solidFill>
                <a:srgbClr val="F3F3F3"/>
              </a:solidFill>
              <a:latin typeface="Source Sans Pro" panose="020B0503030403020204" pitchFamily="34" charset="0"/>
            </a:endParaRP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Capstone Advisor:</a:t>
            </a: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r>
              <a:rPr lang="en-US" sz="2400" dirty="0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Professor Se Young Yoon, </a:t>
            </a:r>
            <a:r>
              <a:rPr lang="en-US" sz="2400" dirty="0" err="1">
                <a:solidFill>
                  <a:srgbClr val="F3F3F3"/>
                </a:solidFill>
                <a:effectLst/>
                <a:latin typeface="Source Sans Pro" panose="020B0503030403020204" pitchFamily="34" charset="0"/>
              </a:rPr>
              <a:t>Ph.D</a:t>
            </a:r>
            <a:endParaRPr lang="en-US" sz="2400" dirty="0">
              <a:solidFill>
                <a:srgbClr val="F3F3F3"/>
              </a:solidFill>
              <a:effectLst/>
              <a:latin typeface="Source Sans Pro" panose="020B0503030403020204" pitchFamily="34" charset="0"/>
            </a:endParaRP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endParaRPr lang="en-US" sz="2400" dirty="0">
              <a:solidFill>
                <a:srgbClr val="F3F3F3"/>
              </a:solidFill>
              <a:latin typeface="Source Sans Pro" panose="020B0503030403020204" pitchFamily="34" charset="0"/>
            </a:endParaRPr>
          </a:p>
          <a:p>
            <a:pPr algn="ctr" rtl="0">
              <a:spcBef>
                <a:spcPts val="300"/>
              </a:spcBef>
              <a:spcAft>
                <a:spcPts val="0"/>
              </a:spcAft>
            </a:pPr>
            <a:endParaRPr lang="en-US" sz="2400" i="1" dirty="0">
              <a:solidFill>
                <a:srgbClr val="F3F3F3"/>
              </a:solidFill>
              <a:latin typeface="Source Sans Pro" panose="020B050303040302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34E3D-6AB4-48AB-8BA1-4AAB06426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952" y="5523867"/>
            <a:ext cx="883997" cy="12193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BF01B7-AE56-498D-96E4-2A251E624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9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775">
        <p:fade/>
      </p:transition>
    </mc:Choice>
    <mc:Fallback>
      <p:transition spd="med" advTm="8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2820" y="274855"/>
            <a:ext cx="10477259" cy="956430"/>
          </a:xfrm>
        </p:spPr>
        <p:txBody>
          <a:bodyPr>
            <a:normAutofit/>
          </a:bodyPr>
          <a:lstStyle/>
          <a:p>
            <a:r>
              <a:rPr lang="en-US" u="sng" dirty="0"/>
              <a:t>The 3D Lidar Mapping System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991100" y="1447801"/>
            <a:ext cx="6819900" cy="49931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Utilizes Arduino-Based Microcontroller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Takes distance measurements using Garmin </a:t>
            </a:r>
            <a:r>
              <a:rPr lang="en-US" sz="3200" dirty="0" err="1"/>
              <a:t>LidarLite</a:t>
            </a:r>
            <a:r>
              <a:rPr lang="en-US" sz="3200" dirty="0"/>
              <a:t> v3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Changes direction of measurement using servo motors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Provides a three-dimensional plot of one hemisphere of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Variable Resolution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C65BB2-1F51-419C-BA35-C00E4145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6" y="1401545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0CFBDA-75A9-4D8A-8B16-F3EFD11AA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347">
        <p:fade/>
      </p:transition>
    </mc:Choice>
    <mc:Fallback>
      <p:transition spd="med" advTm="37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73059"/>
            <a:ext cx="11544300" cy="815958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/>
              <a:t>Object Detection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09698"/>
            <a:ext cx="5516031" cy="5448301"/>
          </a:xfrm>
        </p:spPr>
        <p:txBody>
          <a:bodyPr>
            <a:normAutofit/>
          </a:bodyPr>
          <a:lstStyle/>
          <a:p>
            <a:r>
              <a:rPr lang="en-US" sz="2400" dirty="0"/>
              <a:t>Defined: A series of computer vision tasks that coordinate to identify, locate, and classify objects</a:t>
            </a:r>
          </a:p>
          <a:p>
            <a:r>
              <a:rPr lang="en-US" sz="2400" dirty="0"/>
              <a:t>High relevance to the Autonomy of Vehicles</a:t>
            </a:r>
          </a:p>
          <a:p>
            <a:r>
              <a:rPr lang="en-US" sz="2400" dirty="0"/>
              <a:t>Neural Networking and Deep Learning</a:t>
            </a:r>
          </a:p>
          <a:p>
            <a:r>
              <a:rPr lang="en-US" sz="2400" dirty="0"/>
              <a:t>Typical Processes</a:t>
            </a:r>
          </a:p>
          <a:p>
            <a:pPr lvl="1"/>
            <a:r>
              <a:rPr lang="en-US" sz="2200" dirty="0"/>
              <a:t>Feature Extraction</a:t>
            </a:r>
          </a:p>
          <a:p>
            <a:pPr lvl="1"/>
            <a:r>
              <a:rPr lang="en-US" sz="2200" dirty="0"/>
              <a:t>Object Detection</a:t>
            </a:r>
          </a:p>
          <a:p>
            <a:pPr lvl="1"/>
            <a:r>
              <a:rPr lang="en-US" sz="2200" dirty="0"/>
              <a:t>Object Classification</a:t>
            </a:r>
          </a:p>
          <a:p>
            <a:pPr lvl="1"/>
            <a:r>
              <a:rPr lang="en-US" sz="2200" dirty="0"/>
              <a:t>Segmentation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79B4C-E0E0-48C9-B2EA-1EB137828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10556" r="18406" b="7315"/>
          <a:stretch/>
        </p:blipFill>
        <p:spPr>
          <a:xfrm>
            <a:off x="7523696" y="1343024"/>
            <a:ext cx="2894046" cy="2085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8CF81-E308-4D2F-B665-06F66348E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22" t="51090" b="7638"/>
          <a:stretch/>
        </p:blipFill>
        <p:spPr>
          <a:xfrm>
            <a:off x="8421444" y="4104234"/>
            <a:ext cx="3341838" cy="1856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3C9D5-20F9-4491-A9C3-3771B40B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700" y="3963531"/>
            <a:ext cx="3838575" cy="19970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A95177-5EC1-4936-BBD1-BCE096676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9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624">
        <p:fade/>
      </p:transition>
    </mc:Choice>
    <mc:Fallback>
      <p:transition spd="med" advTm="38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D34D39DD-10A8-42FE-931E-BD79290D5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96" y="1539682"/>
            <a:ext cx="11923207" cy="37786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BF1918-D4FD-46A5-9A5F-61226D0A1149}"/>
              </a:ext>
            </a:extLst>
          </p:cNvPr>
          <p:cNvSpPr txBox="1">
            <a:spLocks/>
          </p:cNvSpPr>
          <p:nvPr/>
        </p:nvSpPr>
        <p:spPr>
          <a:xfrm>
            <a:off x="295274" y="387712"/>
            <a:ext cx="11601450" cy="106994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u="sng" dirty="0">
                <a:solidFill>
                  <a:schemeClr val="tx1"/>
                </a:solidFill>
              </a:rPr>
              <a:t>The Environment without objects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CDFE4E-9A68-4E7D-8E35-BE0DC4932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5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167">
        <p:fade/>
      </p:transition>
    </mc:Choice>
    <mc:Fallback>
      <p:transition spd="med" advTm="18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7D8577-AF69-481D-9A1E-AE5F8F250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90877"/>
            <a:ext cx="12192000" cy="36762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0EB329-09EB-4C67-B670-2D3BAD5F58D9}"/>
              </a:ext>
            </a:extLst>
          </p:cNvPr>
          <p:cNvSpPr txBox="1">
            <a:spLocks/>
          </p:cNvSpPr>
          <p:nvPr/>
        </p:nvSpPr>
        <p:spPr>
          <a:xfrm>
            <a:off x="295274" y="387712"/>
            <a:ext cx="11601450" cy="10699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u="sng" dirty="0">
                <a:solidFill>
                  <a:schemeClr val="tx1"/>
                </a:solidFill>
              </a:rPr>
              <a:t>The Environment with objects</a:t>
            </a: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06E73C75-6A70-4F1E-8FD9-7EBBD02B44D0}"/>
              </a:ext>
            </a:extLst>
          </p:cNvPr>
          <p:cNvSpPr/>
          <p:nvPr/>
        </p:nvSpPr>
        <p:spPr>
          <a:xfrm>
            <a:off x="1771650" y="3429000"/>
            <a:ext cx="1981200" cy="2276475"/>
          </a:xfrm>
          <a:prstGeom prst="donut">
            <a:avLst>
              <a:gd name="adj" fmla="val 362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AEF141F6-4772-47DF-921B-678675421FF1}"/>
              </a:ext>
            </a:extLst>
          </p:cNvPr>
          <p:cNvSpPr/>
          <p:nvPr/>
        </p:nvSpPr>
        <p:spPr>
          <a:xfrm>
            <a:off x="7686674" y="3562350"/>
            <a:ext cx="1504951" cy="1219200"/>
          </a:xfrm>
          <a:prstGeom prst="donut">
            <a:avLst>
              <a:gd name="adj" fmla="val 362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A0DEEB-EAB3-4D20-9F70-0CD54DC40123}"/>
              </a:ext>
            </a:extLst>
          </p:cNvPr>
          <p:cNvSpPr txBox="1"/>
          <p:nvPr/>
        </p:nvSpPr>
        <p:spPr>
          <a:xfrm>
            <a:off x="3543300" y="3676650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Object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D3899-7E50-4452-B986-959A858FC64E}"/>
              </a:ext>
            </a:extLst>
          </p:cNvPr>
          <p:cNvSpPr txBox="1"/>
          <p:nvPr/>
        </p:nvSpPr>
        <p:spPr>
          <a:xfrm>
            <a:off x="8977314" y="3562350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Object 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EDF5E9-E183-45E8-8558-3EDD43F06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472">
        <p:fade/>
      </p:transition>
    </mc:Choice>
    <mc:Fallback>
      <p:transition spd="med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C396-A041-41B9-83D0-4DD3BAEF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87687"/>
            <a:ext cx="9601200" cy="10699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u="sng" dirty="0">
                <a:solidFill>
                  <a:schemeClr val="tx1"/>
                </a:solidFill>
              </a:rPr>
              <a:t>MATLAB Lidar Toolbox™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37DAE-396C-4425-88C0-2E07BE64F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162" y="6030895"/>
            <a:ext cx="3152775" cy="639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74FA8-C302-4688-A8B5-88A4DFAB8CB7}"/>
              </a:ext>
            </a:extLst>
          </p:cNvPr>
          <p:cNvSpPr txBox="1"/>
          <p:nvPr/>
        </p:nvSpPr>
        <p:spPr>
          <a:xfrm>
            <a:off x="409575" y="1433810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Deep Learning for Lidar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Lidar-Camera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Lidar Data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2D Lidar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Streaming, Reading, and Writing Lidar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Feature Extraction and Recognition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E92330-FB2A-447E-8F24-F52B8F9A9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5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28">
        <p:fade/>
      </p:transition>
    </mc:Choice>
    <mc:Fallback>
      <p:transition spd="med" advTm="11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ECD1-F8C1-473B-9C36-9A223B367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0"/>
          <a:stretch/>
        </p:blipFill>
        <p:spPr>
          <a:xfrm>
            <a:off x="0" y="1076325"/>
            <a:ext cx="12192000" cy="57816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48DE2F6-6E7C-439C-84F5-E5F402C4B6F9}"/>
              </a:ext>
            </a:extLst>
          </p:cNvPr>
          <p:cNvSpPr txBox="1">
            <a:spLocks/>
          </p:cNvSpPr>
          <p:nvPr/>
        </p:nvSpPr>
        <p:spPr>
          <a:xfrm>
            <a:off x="283369" y="190500"/>
            <a:ext cx="11625262" cy="885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/>
              <a:t>32,400 point scan of Environment without Objects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E0EC41-C204-45F5-9B74-099A49081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0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006">
        <p:fade/>
      </p:transition>
    </mc:Choice>
    <mc:Fallback>
      <p:transition spd="med" advTm="17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07AD4-A421-4CD9-A2DE-A145488EE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246"/>
            <a:ext cx="12096750" cy="657528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39D536-863B-4C47-B937-75D0D9ED6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647">
        <p:fade/>
      </p:transition>
    </mc:Choice>
    <mc:Fallback>
      <p:transition spd="med" advTm="23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ushed Metal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brushed metal presentation (widescreen).potx" id="{C4E52658-42BB-4751-AD45-DBF99E6546BE}" vid="{DAEF9E1A-844D-45D9-BB7C-945DFF722FA1}"/>
    </a:ext>
  </a:extLst>
</a:theme>
</file>

<file path=ppt/theme/theme2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brushed metal presentation (widescreen)</Template>
  <TotalTime>6869</TotalTime>
  <Words>412</Words>
  <Application>Microsoft Office PowerPoint</Application>
  <PresentationFormat>Widescreen</PresentationFormat>
  <Paragraphs>81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Georgia</vt:lpstr>
      <vt:lpstr>Source Sans Pro</vt:lpstr>
      <vt:lpstr>Brushed Metal 16x9</vt:lpstr>
      <vt:lpstr>Object Detection and Classification for 3-D Lidar Mapping System</vt:lpstr>
      <vt:lpstr>Is it possible to implement an effective object detection and classification method to the associated system with MATLAB?</vt:lpstr>
      <vt:lpstr>The 3D Lidar Mapping System</vt:lpstr>
      <vt:lpstr>Object Detection Overview</vt:lpstr>
      <vt:lpstr>PowerPoint Presentation</vt:lpstr>
      <vt:lpstr>PowerPoint Presentation</vt:lpstr>
      <vt:lpstr>MATLAB Lidar Toolbox™</vt:lpstr>
      <vt:lpstr>PowerPoint Presentation</vt:lpstr>
      <vt:lpstr>PowerPoint Presentation</vt:lpstr>
      <vt:lpstr>PowerPoint Presentation</vt:lpstr>
      <vt:lpstr>PowerPoint Presentation</vt:lpstr>
      <vt:lpstr>MATLAB Voxelization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Detection and Classification with 3-D Lidar Mapping System</dc:title>
  <dc:creator>Kevin Healey</dc:creator>
  <cp:lastModifiedBy>Kevin Healey</cp:lastModifiedBy>
  <cp:revision>63</cp:revision>
  <dcterms:created xsi:type="dcterms:W3CDTF">2021-04-04T22:24:36Z</dcterms:created>
  <dcterms:modified xsi:type="dcterms:W3CDTF">2021-04-24T17:46:41Z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