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51206400" cy="384048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32" autoAdjust="0"/>
  </p:normalViewPr>
  <p:slideViewPr>
    <p:cSldViewPr snapToGrid="0">
      <p:cViewPr varScale="1">
        <p:scale>
          <a:sx n="19" d="100"/>
          <a:sy n="19" d="100"/>
        </p:scale>
        <p:origin x="1044" y="-3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6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7600" y="1155701"/>
            <a:ext cx="36271200" cy="29336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7467600" y="4186706"/>
            <a:ext cx="36271200" cy="9694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33500" y="6827521"/>
            <a:ext cx="14935200" cy="14224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1333500" y="8249920"/>
            <a:ext cx="14935200" cy="8001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333500" y="17538193"/>
            <a:ext cx="14935200" cy="14224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333500" y="18960595"/>
            <a:ext cx="14935200" cy="10602859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333500" y="30137101"/>
            <a:ext cx="14935200" cy="14224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333500" y="31566612"/>
            <a:ext cx="14935200" cy="5334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8135600" y="6827521"/>
            <a:ext cx="14935200" cy="14224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8135600" y="8249920"/>
            <a:ext cx="14935200" cy="5334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8135600" y="13939520"/>
            <a:ext cx="14935200" cy="72009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8135600" y="27381201"/>
            <a:ext cx="14935200" cy="20447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8135600" y="30137101"/>
            <a:ext cx="14935200" cy="14224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8135600" y="31566612"/>
            <a:ext cx="14935200" cy="5334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34884360" y="6827521"/>
            <a:ext cx="14935200" cy="14224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34884360" y="8249920"/>
            <a:ext cx="14935200" cy="85344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34884360" y="18476976"/>
            <a:ext cx="14935200" cy="85344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34884360" y="30137101"/>
            <a:ext cx="14935200" cy="14224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34884360" y="31566612"/>
            <a:ext cx="14935200" cy="5334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51206400" cy="5867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7467600" y="1155701"/>
            <a:ext cx="36271200" cy="29336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67600" y="7023101"/>
            <a:ext cx="36271200" cy="27567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3500" y="37467148"/>
            <a:ext cx="11521440" cy="533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54940" y="37467148"/>
            <a:ext cx="25496520" cy="533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351460" y="37467148"/>
            <a:ext cx="11521440" cy="533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485777" y="640695"/>
            <a:ext cx="36271200" cy="2933630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</a:rPr>
              <a:t>Graduate Education: A Model for Career Diversification</a:t>
            </a:r>
            <a:br>
              <a:rPr lang="en-US" sz="9600" dirty="0">
                <a:solidFill>
                  <a:schemeClr val="bg1"/>
                </a:solidFill>
              </a:rPr>
            </a:br>
            <a:r>
              <a:rPr lang="en-US" i="1" dirty="0">
                <a:solidFill>
                  <a:schemeClr val="bg1"/>
                </a:solidFill>
              </a:rPr>
              <a:t>What Can You Be With a Graduate Degree?</a:t>
            </a:r>
            <a:endParaRPr lang="en-US" sz="9600" i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386840" y="6827521"/>
            <a:ext cx="14935200" cy="14224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35977492" y="6878638"/>
            <a:ext cx="14935200" cy="1422400"/>
          </a:xfrm>
        </p:spPr>
        <p:txBody>
          <a:bodyPr/>
          <a:lstStyle/>
          <a:p>
            <a:r>
              <a:rPr lang="en-US" dirty="0"/>
              <a:t>Research question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>
          <a:xfrm>
            <a:off x="35797239" y="8911912"/>
            <a:ext cx="15295705" cy="10700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This research focuses on broadly-based oral and written communication programs, how they are organized, who creates them, and what students gain from them?</a:t>
            </a:r>
            <a:r>
              <a:rPr lang="en-US" sz="7200" dirty="0">
                <a:ea typeface="Calibri" panose="020F0502020204030204" pitchFamily="34" charset="0"/>
                <a:cs typeface="Times New Roman" panose="02020603050405020304" pitchFamily="18" charset="0"/>
              </a:rPr>
              <a:t> Ultimately, it investigates whether communication support could help in diversifying career options. </a:t>
            </a:r>
            <a:endParaRPr lang="en-US" sz="7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8362447" y="6827521"/>
            <a:ext cx="14935200" cy="1422400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>
          <a:xfrm>
            <a:off x="18212317" y="8381079"/>
            <a:ext cx="14935200" cy="102081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0"/>
          </p:nvPr>
        </p:nvSpPr>
        <p:spPr>
          <a:xfrm>
            <a:off x="18212317" y="19868288"/>
            <a:ext cx="14935200" cy="1658110"/>
          </a:xfrm>
        </p:spPr>
        <p:txBody>
          <a:bodyPr/>
          <a:lstStyle/>
          <a:p>
            <a:pPr marL="0" indent="0">
              <a:buNone/>
            </a:pPr>
            <a:r>
              <a:rPr lang="en-US" sz="6600" i="1" dirty="0">
                <a:solidFill>
                  <a:srgbClr val="FF0000"/>
                </a:solidFill>
              </a:rPr>
              <a:t>Proposed approach to graduate education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1386838" y="28154932"/>
            <a:ext cx="14935200" cy="1422400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0" name="Text Placeholder 1"/>
          <p:cNvSpPr>
            <a:spLocks noGrp="1"/>
          </p:cNvSpPr>
          <p:nvPr>
            <p:ph sz="quarter" idx="25"/>
          </p:nvPr>
        </p:nvSpPr>
        <p:spPr>
          <a:xfrm>
            <a:off x="1386840" y="8911912"/>
            <a:ext cx="14935200" cy="17340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Traditional graduate training prepares students for communication within their field of study; however, it often fails to provide skill development opportunities needed for addressing more general audiences in diverse careers (Coleman, 2018). </a:t>
            </a:r>
            <a:endParaRPr lang="en-US" sz="7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480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9"/>
          </p:nvPr>
        </p:nvSpPr>
        <p:spPr>
          <a:xfrm>
            <a:off x="18465961" y="18421002"/>
            <a:ext cx="14935200" cy="1422400"/>
          </a:xfrm>
        </p:spPr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485777" y="4017871"/>
            <a:ext cx="3627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Jovana Milosavljevic Ardeljan, Education Department, University of New Hampshire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212317" y="17540967"/>
            <a:ext cx="33552883" cy="2068482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37030" y="17377305"/>
            <a:ext cx="15034817" cy="738606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218" y="1065114"/>
            <a:ext cx="3232046" cy="389197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6884" y="1065114"/>
            <a:ext cx="3232046" cy="38919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D43378-3D29-4942-83EA-0FC97893D2D8}"/>
              </a:ext>
            </a:extLst>
          </p:cNvPr>
          <p:cNvSpPr txBox="1"/>
          <p:nvPr/>
        </p:nvSpPr>
        <p:spPr>
          <a:xfrm rot="10800000" flipV="1">
            <a:off x="1590673" y="25397322"/>
            <a:ext cx="145275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dirty="0">
                <a:solidFill>
                  <a:srgbClr val="FF0000"/>
                </a:solidFill>
              </a:rPr>
              <a:t>Current model of operation of  graduate education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2DC465B-2E19-4172-8040-E329AD2E6853}"/>
              </a:ext>
            </a:extLst>
          </p:cNvPr>
          <p:cNvSpPr/>
          <p:nvPr/>
        </p:nvSpPr>
        <p:spPr>
          <a:xfrm>
            <a:off x="18362447" y="8911912"/>
            <a:ext cx="149352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6600" b="0" dirty="0">
                <a:solidFill>
                  <a:srgbClr val="000000"/>
                </a:solidFill>
                <a:cs typeface="Times New Roman" panose="02020603050405020304" pitchFamily="18" charset="0"/>
              </a:rPr>
              <a:t>Three-part study included collecting data through: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6600" b="0" dirty="0">
                <a:solidFill>
                  <a:srgbClr val="000000"/>
                </a:solidFill>
                <a:cs typeface="Times New Roman" panose="02020603050405020304" pitchFamily="18" charset="0"/>
              </a:rPr>
              <a:t>Archival analysis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6600" b="0" dirty="0">
                <a:solidFill>
                  <a:srgbClr val="000000"/>
                </a:solidFill>
                <a:cs typeface="Times New Roman" panose="02020603050405020304" pitchFamily="18" charset="0"/>
              </a:rPr>
              <a:t>Interviews with Graduate School official (e.g., Deans)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6600" b="0" dirty="0">
                <a:solidFill>
                  <a:srgbClr val="000000"/>
                </a:solidFill>
                <a:cs typeface="Times New Roman" panose="02020603050405020304" pitchFamily="18" charset="0"/>
              </a:rPr>
              <a:t>Interviews with Ph.D. students who participated in communication skill development program(s)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D671DD-6171-41CB-93C0-1DCF9F470257}"/>
              </a:ext>
            </a:extLst>
          </p:cNvPr>
          <p:cNvSpPr txBox="1"/>
          <p:nvPr/>
        </p:nvSpPr>
        <p:spPr>
          <a:xfrm flipH="1">
            <a:off x="1386838" y="30211283"/>
            <a:ext cx="1503481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effectLst/>
                <a:ea typeface="Calibri" panose="020F0502020204030204" pitchFamily="34" charset="0"/>
              </a:rPr>
              <a:t>In </a:t>
            </a:r>
            <a:r>
              <a:rPr lang="en-US" sz="7200" dirty="0">
                <a:ea typeface="Calibri" panose="020F0502020204030204" pitchFamily="34" charset="0"/>
              </a:rPr>
              <a:t>their</a:t>
            </a:r>
            <a:r>
              <a:rPr lang="en-US" sz="7200" dirty="0">
                <a:effectLst/>
                <a:ea typeface="Calibri" panose="020F0502020204030204" pitchFamily="34" charset="0"/>
              </a:rPr>
              <a:t> educative function Graduate Schools provide career </a:t>
            </a:r>
            <a:r>
              <a:rPr lang="en-US" sz="7200" dirty="0">
                <a:ea typeface="Calibri" panose="020F0502020204030204" pitchFamily="34" charset="0"/>
              </a:rPr>
              <a:t>&amp; professional development, including </a:t>
            </a:r>
            <a:r>
              <a:rPr lang="en-US" sz="7200" dirty="0">
                <a:effectLst/>
                <a:ea typeface="Calibri" panose="020F0502020204030204" pitchFamily="34" charset="0"/>
              </a:rPr>
              <a:t>broadly-based communication support programming. However, it’s rarely systematically organized and provided regularly. </a:t>
            </a:r>
            <a:endParaRPr lang="en-US" sz="34400" dirty="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F0AC3F7F-52D6-4D1C-8169-04F4CC413409}"/>
              </a:ext>
            </a:extLst>
          </p:cNvPr>
          <p:cNvSpPr/>
          <p:nvPr/>
        </p:nvSpPr>
        <p:spPr>
          <a:xfrm>
            <a:off x="16764000" y="7023588"/>
            <a:ext cx="1448317" cy="1200329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79C7888C-EF66-4523-8A22-3A21399D1799}"/>
              </a:ext>
            </a:extLst>
          </p:cNvPr>
          <p:cNvSpPr/>
          <p:nvPr/>
        </p:nvSpPr>
        <p:spPr>
          <a:xfrm>
            <a:off x="33913411" y="6997871"/>
            <a:ext cx="1448317" cy="1200329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7E34FF-43E9-4A5C-BB88-BF8E3AB4D265}"/>
              </a:ext>
            </a:extLst>
          </p:cNvPr>
          <p:cNvSpPr txBox="1"/>
          <p:nvPr/>
        </p:nvSpPr>
        <p:spPr>
          <a:xfrm>
            <a:off x="1337030" y="37035391"/>
            <a:ext cx="2228497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Coleman, M.S. (2018, June 4). The three Vs of Graduate Education [newsletter issued by Mary Sue’s desk]. Retrieved from https://www.aau.edu/newsroom/mary-sues-desk/three-vs-graduate-education</a:t>
            </a:r>
          </a:p>
          <a:p>
            <a:endParaRPr lang="en-US" sz="11500" dirty="0" err="1"/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110015-E380-4C53-980C-698226C61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(blue and brown design)</Template>
  <TotalTime>0</TotalTime>
  <Words>233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Medical Poster</vt:lpstr>
      <vt:lpstr>Graduate Education: A Model for Career Diversification What Can You Be With a Graduate Degree?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2015-04-29T17:08:18Z</dcterms:created>
  <dcterms:modified xsi:type="dcterms:W3CDTF">2021-04-20T19:39:07Z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