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3"/>
  </p:sldMasterIdLst>
  <p:sldIdLst>
    <p:sldId id="256" r:id="rId4"/>
    <p:sldId id="257" r:id="rId5"/>
  </p:sldIdLst>
  <p:sldSz cx="43891200" cy="36576000"/>
  <p:notesSz cx="9144000" cy="6858000"/>
  <p:defaultTextStyle>
    <a:defPPr>
      <a:defRPr lang="en-US"/>
    </a:defPPr>
    <a:lvl1pPr marL="0" algn="l" defTabSz="3861951" rtl="0" eaLnBrk="1" latinLnBrk="0" hangingPunct="1">
      <a:defRPr sz="7632" kern="1200">
        <a:solidFill>
          <a:schemeClr val="tx1"/>
        </a:solidFill>
        <a:latin typeface="+mn-lt"/>
        <a:ea typeface="+mn-ea"/>
        <a:cs typeface="+mn-cs"/>
      </a:defRPr>
    </a:lvl1pPr>
    <a:lvl2pPr marL="1930974" algn="l" defTabSz="3861951" rtl="0" eaLnBrk="1" latinLnBrk="0" hangingPunct="1">
      <a:defRPr sz="7632" kern="1200">
        <a:solidFill>
          <a:schemeClr val="tx1"/>
        </a:solidFill>
        <a:latin typeface="+mn-lt"/>
        <a:ea typeface="+mn-ea"/>
        <a:cs typeface="+mn-cs"/>
      </a:defRPr>
    </a:lvl2pPr>
    <a:lvl3pPr marL="3861951" algn="l" defTabSz="3861951" rtl="0" eaLnBrk="1" latinLnBrk="0" hangingPunct="1">
      <a:defRPr sz="7632" kern="1200">
        <a:solidFill>
          <a:schemeClr val="tx1"/>
        </a:solidFill>
        <a:latin typeface="+mn-lt"/>
        <a:ea typeface="+mn-ea"/>
        <a:cs typeface="+mn-cs"/>
      </a:defRPr>
    </a:lvl3pPr>
    <a:lvl4pPr marL="5792925" algn="l" defTabSz="3861951" rtl="0" eaLnBrk="1" latinLnBrk="0" hangingPunct="1">
      <a:defRPr sz="7632" kern="1200">
        <a:solidFill>
          <a:schemeClr val="tx1"/>
        </a:solidFill>
        <a:latin typeface="+mn-lt"/>
        <a:ea typeface="+mn-ea"/>
        <a:cs typeface="+mn-cs"/>
      </a:defRPr>
    </a:lvl4pPr>
    <a:lvl5pPr marL="7723901" algn="l" defTabSz="3861951" rtl="0" eaLnBrk="1" latinLnBrk="0" hangingPunct="1">
      <a:defRPr sz="7632" kern="1200">
        <a:solidFill>
          <a:schemeClr val="tx1"/>
        </a:solidFill>
        <a:latin typeface="+mn-lt"/>
        <a:ea typeface="+mn-ea"/>
        <a:cs typeface="+mn-cs"/>
      </a:defRPr>
    </a:lvl5pPr>
    <a:lvl6pPr marL="9654876" algn="l" defTabSz="3861951" rtl="0" eaLnBrk="1" latinLnBrk="0" hangingPunct="1">
      <a:defRPr sz="7632" kern="1200">
        <a:solidFill>
          <a:schemeClr val="tx1"/>
        </a:solidFill>
        <a:latin typeface="+mn-lt"/>
        <a:ea typeface="+mn-ea"/>
        <a:cs typeface="+mn-cs"/>
      </a:defRPr>
    </a:lvl6pPr>
    <a:lvl7pPr marL="11585851" algn="l" defTabSz="3861951" rtl="0" eaLnBrk="1" latinLnBrk="0" hangingPunct="1">
      <a:defRPr sz="7632" kern="1200">
        <a:solidFill>
          <a:schemeClr val="tx1"/>
        </a:solidFill>
        <a:latin typeface="+mn-lt"/>
        <a:ea typeface="+mn-ea"/>
        <a:cs typeface="+mn-cs"/>
      </a:defRPr>
    </a:lvl7pPr>
    <a:lvl8pPr marL="13516827" algn="l" defTabSz="3861951" rtl="0" eaLnBrk="1" latinLnBrk="0" hangingPunct="1">
      <a:defRPr sz="7632" kern="1200">
        <a:solidFill>
          <a:schemeClr val="tx1"/>
        </a:solidFill>
        <a:latin typeface="+mn-lt"/>
        <a:ea typeface="+mn-ea"/>
        <a:cs typeface="+mn-cs"/>
      </a:defRPr>
    </a:lvl8pPr>
    <a:lvl9pPr marL="15447801" algn="l" defTabSz="3861951" rtl="0" eaLnBrk="1" latinLnBrk="0" hangingPunct="1">
      <a:defRPr sz="763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86" autoAdjust="0"/>
    <p:restoredTop sz="94434" autoAdjust="0"/>
  </p:normalViewPr>
  <p:slideViewPr>
    <p:cSldViewPr snapToGrid="0">
      <p:cViewPr>
        <p:scale>
          <a:sx n="63" d="100"/>
          <a:sy n="63" d="100"/>
        </p:scale>
        <p:origin x="-10456" y="-864"/>
      </p:cViewPr>
      <p:guideLst>
        <p:guide orient="horz" pos="11520"/>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2.xml"/><Relationship Id="rId4" Type="http://schemas.openxmlformats.org/officeDocument/2006/relationships/slide" Target="slides/slide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985936"/>
            <a:ext cx="37307520" cy="12733867"/>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9210869"/>
            <a:ext cx="32918400" cy="8830731"/>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5577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448552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947334"/>
            <a:ext cx="9464040" cy="309964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947334"/>
            <a:ext cx="27843480" cy="309964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028545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15507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9118611"/>
            <a:ext cx="37856160" cy="15214597"/>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4477144"/>
            <a:ext cx="37856160" cy="8000997"/>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89882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9736667"/>
            <a:ext cx="1865376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9736667"/>
            <a:ext cx="18653760" cy="23207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92035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947342"/>
            <a:ext cx="37856160" cy="7069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966203"/>
            <a:ext cx="18568032" cy="439419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3360400"/>
            <a:ext cx="18568032"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966203"/>
            <a:ext cx="18659477" cy="4394197"/>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3360400"/>
            <a:ext cx="18659477" cy="196511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1015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04427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410471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438400"/>
            <a:ext cx="14156054" cy="853440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5266275"/>
            <a:ext cx="22219920" cy="25992667"/>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10972800"/>
            <a:ext cx="14156054" cy="20328469"/>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910922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438400"/>
            <a:ext cx="14156054" cy="853440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5266275"/>
            <a:ext cx="22219920" cy="25992667"/>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10972800"/>
            <a:ext cx="14156054" cy="20328469"/>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68081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947342"/>
            <a:ext cx="37856160" cy="706966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9736667"/>
            <a:ext cx="3785616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3900542"/>
            <a:ext cx="9875520" cy="1947333"/>
          </a:xfrm>
          <a:prstGeom prst="rect">
            <a:avLst/>
          </a:prstGeom>
        </p:spPr>
        <p:txBody>
          <a:bodyPr vert="horz" lIns="91440" tIns="45720" rIns="91440" bIns="45720" rtlCol="0" anchor="ctr"/>
          <a:lstStyle>
            <a:lvl1pPr algn="l">
              <a:defRPr sz="5760">
                <a:solidFill>
                  <a:schemeClr val="tx1">
                    <a:tint val="75000"/>
                  </a:schemeClr>
                </a:solidFill>
              </a:defRPr>
            </a:lvl1pPr>
          </a:lstStyle>
          <a:p>
            <a:fld id="{08E81BC7-D5A5-445F-BF4D-797F02B50EB4}" type="datetimeFigureOut">
              <a:rPr lang="en-US" smtClean="0"/>
              <a:t>4/15/21</a:t>
            </a:fld>
            <a:endParaRPr lang="en-US"/>
          </a:p>
        </p:txBody>
      </p:sp>
      <p:sp>
        <p:nvSpPr>
          <p:cNvPr id="5" name="Footer Placeholder 4"/>
          <p:cNvSpPr>
            <a:spLocks noGrp="1"/>
          </p:cNvSpPr>
          <p:nvPr>
            <p:ph type="ftr" sz="quarter" idx="3"/>
          </p:nvPr>
        </p:nvSpPr>
        <p:spPr>
          <a:xfrm>
            <a:off x="14538960" y="33900542"/>
            <a:ext cx="14813280" cy="1947333"/>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3900542"/>
            <a:ext cx="9875520" cy="1947333"/>
          </a:xfrm>
          <a:prstGeom prst="rect">
            <a:avLst/>
          </a:prstGeom>
        </p:spPr>
        <p:txBody>
          <a:bodyPr vert="horz" lIns="91440" tIns="45720" rIns="91440" bIns="45720" rtlCol="0" anchor="ctr"/>
          <a:lstStyle>
            <a:lvl1pPr algn="r">
              <a:defRPr sz="576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37955644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posters.unh.edu/"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goo.gl/1E7TJ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ubtitle 2">
            <a:extLst>
              <a:ext uri="{FF2B5EF4-FFF2-40B4-BE49-F238E27FC236}">
                <a16:creationId xmlns:a16="http://schemas.microsoft.com/office/drawing/2014/main" id="{934CB35D-7E33-A046-ACA7-4A16349E6BF3}"/>
              </a:ext>
            </a:extLst>
          </p:cNvPr>
          <p:cNvSpPr txBox="1">
            <a:spLocks/>
          </p:cNvSpPr>
          <p:nvPr/>
        </p:nvSpPr>
        <p:spPr>
          <a:xfrm>
            <a:off x="12096947" y="31936292"/>
            <a:ext cx="9564422" cy="3805270"/>
          </a:xfrm>
          <a:prstGeom prst="rect">
            <a:avLst/>
          </a:prstGeom>
          <a:noFill/>
          <a:ln>
            <a:noFill/>
          </a:ln>
        </p:spPr>
        <p:txBody>
          <a:bodyPr vert="horz" lIns="91435" tIns="45717" rIns="91435" bIns="4571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3600"/>
              </a:spcBef>
            </a:pPr>
            <a:r>
              <a:rPr lang="en-US" sz="3200" b="1" dirty="0">
                <a:latin typeface="Cambria" panose="02040503050406030204" pitchFamily="18" charset="0"/>
              </a:rPr>
              <a:t>Dr. Matthew Argall </a:t>
            </a:r>
            <a:r>
              <a:rPr lang="en-US" sz="3200" dirty="0">
                <a:latin typeface="Cambria" panose="02040503050406030204" pitchFamily="18" charset="0"/>
              </a:rPr>
              <a:t>and </a:t>
            </a:r>
            <a:r>
              <a:rPr lang="en-US" sz="3200" b="1" dirty="0">
                <a:latin typeface="Cambria" panose="02040503050406030204" pitchFamily="18" charset="0"/>
              </a:rPr>
              <a:t>Dr. Marek Petrik</a:t>
            </a:r>
            <a:r>
              <a:rPr lang="en-US" sz="3200" dirty="0">
                <a:latin typeface="Cambria" panose="02040503050406030204" pitchFamily="18" charset="0"/>
              </a:rPr>
              <a:t> for their exceptional mentorship and support over the past three years of the project.</a:t>
            </a:r>
          </a:p>
          <a:p>
            <a:pPr algn="l">
              <a:spcBef>
                <a:spcPts val="3600"/>
              </a:spcBef>
            </a:pPr>
            <a:r>
              <a:rPr lang="en-US" sz="3200" dirty="0">
                <a:latin typeface="Cambria" panose="02040503050406030204" pitchFamily="18" charset="0"/>
              </a:rPr>
              <a:t>The </a:t>
            </a:r>
            <a:r>
              <a:rPr lang="en-US" sz="3200" b="1" dirty="0">
                <a:latin typeface="Cambria" panose="02040503050406030204" pitchFamily="18" charset="0"/>
              </a:rPr>
              <a:t>MMS SITL team</a:t>
            </a:r>
            <a:r>
              <a:rPr lang="en-US" sz="3200" dirty="0">
                <a:latin typeface="Cambria" panose="02040503050406030204" pitchFamily="18" charset="0"/>
              </a:rPr>
              <a:t> for their volunteered time.</a:t>
            </a:r>
          </a:p>
          <a:p>
            <a:pPr algn="l">
              <a:spcBef>
                <a:spcPts val="3600"/>
              </a:spcBef>
            </a:pPr>
            <a:r>
              <a:rPr lang="en-US" sz="3200" dirty="0">
                <a:latin typeface="Cambria" panose="02040503050406030204" pitchFamily="18" charset="0"/>
              </a:rPr>
              <a:t>The </a:t>
            </a:r>
            <a:r>
              <a:rPr lang="en-US" sz="3200" b="1" dirty="0">
                <a:latin typeface="Cambria" panose="02040503050406030204" pitchFamily="18" charset="0"/>
              </a:rPr>
              <a:t>NASA SDC team</a:t>
            </a:r>
            <a:r>
              <a:rPr lang="en-US" sz="3200" dirty="0">
                <a:latin typeface="Cambria" panose="02040503050406030204" pitchFamily="18" charset="0"/>
              </a:rPr>
              <a:t> for support and advice in the development of the GLS pipeline.</a:t>
            </a:r>
          </a:p>
        </p:txBody>
      </p:sp>
      <p:sp>
        <p:nvSpPr>
          <p:cNvPr id="2" name="Title 1"/>
          <p:cNvSpPr>
            <a:spLocks noGrp="1"/>
          </p:cNvSpPr>
          <p:nvPr>
            <p:ph type="ctrTitle"/>
          </p:nvPr>
        </p:nvSpPr>
        <p:spPr>
          <a:xfrm>
            <a:off x="369599" y="436570"/>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7200" dirty="0">
                <a:solidFill>
                  <a:schemeClr val="bg1"/>
                </a:solidFill>
                <a:latin typeface="Cambria" panose="02040503050406030204" pitchFamily="18" charset="0"/>
                <a:cs typeface="Arial" panose="020B0604020202020204" pitchFamily="34" charset="0"/>
              </a:rPr>
              <a:t>SITL Ground Loop: Automated Selection of MP Crossings in the SITL Workflow</a:t>
            </a:r>
            <a:br>
              <a:rPr lang="en-US" sz="7200" dirty="0">
                <a:solidFill>
                  <a:schemeClr val="bg1"/>
                </a:solidFill>
                <a:latin typeface="Cambria" panose="02040503050406030204" pitchFamily="18" charset="0"/>
                <a:cs typeface="Arial" panose="020B0604020202020204" pitchFamily="34" charset="0"/>
              </a:rPr>
            </a:br>
            <a:r>
              <a:rPr lang="en-US" sz="7200" dirty="0">
                <a:solidFill>
                  <a:schemeClr val="bg1"/>
                </a:solidFill>
                <a:latin typeface="Cambria" panose="02040503050406030204" pitchFamily="18" charset="0"/>
                <a:cs typeface="Arial" panose="020B0604020202020204" pitchFamily="34" charset="0"/>
              </a:rPr>
              <a:t>Colin Small, Dr. Matthew Argall, Dr. Marek Petrik</a:t>
            </a:r>
            <a:br>
              <a:rPr lang="en-US" sz="4800" dirty="0">
                <a:solidFill>
                  <a:schemeClr val="bg1"/>
                </a:solidFill>
                <a:latin typeface="Cambria" panose="02040503050406030204" pitchFamily="18" charset="0"/>
                <a:cs typeface="Arial" panose="020B0604020202020204" pitchFamily="34" charset="0"/>
              </a:rPr>
            </a:br>
            <a:r>
              <a:rPr lang="en-US" sz="4800" i="1" dirty="0">
                <a:solidFill>
                  <a:schemeClr val="bg1"/>
                </a:solidFill>
                <a:latin typeface="Cambria" panose="02040503050406030204" pitchFamily="18" charset="0"/>
                <a:cs typeface="Arial" panose="020B0604020202020204" pitchFamily="34" charset="0"/>
              </a:rPr>
              <a:t>Department of Computer Science, University of New Hampshire, Durham, NH 03824</a:t>
            </a:r>
            <a:endParaRPr lang="en-US" sz="7971"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404358" y="6003511"/>
            <a:ext cx="10914743" cy="9187134"/>
          </a:xfrm>
          <a:prstGeom prst="rect">
            <a:avLst/>
          </a:prstGeom>
          <a:noFill/>
          <a:ln>
            <a:noFill/>
          </a:ln>
        </p:spPr>
        <p:txBody>
          <a:bodyPr vert="horz" lIns="91435" tIns="45717" rIns="91435" bIns="4571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1800"/>
              </a:spcBef>
              <a:spcAft>
                <a:spcPts val="1200"/>
              </a:spcAft>
            </a:pPr>
            <a:r>
              <a:rPr lang="en-US" sz="3200" dirty="0">
                <a:latin typeface="Cambria" panose="02040503050406030204" pitchFamily="18" charset="0"/>
              </a:rPr>
              <a:t>The </a:t>
            </a:r>
            <a:r>
              <a:rPr lang="en-US" sz="3200" b="1" dirty="0">
                <a:latin typeface="Cambria" panose="02040503050406030204" pitchFamily="18" charset="0"/>
              </a:rPr>
              <a:t>Magnetospheric Multiscale Mission (MMS) </a:t>
            </a:r>
            <a:r>
              <a:rPr lang="en-US" sz="3200" dirty="0">
                <a:latin typeface="Cambria" panose="02040503050406030204" pitchFamily="18" charset="0"/>
              </a:rPr>
              <a:t>is a constellation of four spacecraft orbiting the Earth </a:t>
            </a:r>
            <a:r>
              <a:rPr lang="en-US" sz="3200" b="1" dirty="0">
                <a:latin typeface="Cambria" panose="02040503050406030204" pitchFamily="18" charset="0"/>
              </a:rPr>
              <a:t>collecting data about magnetic reconnection</a:t>
            </a:r>
            <a:r>
              <a:rPr lang="en-US" sz="3200" dirty="0">
                <a:latin typeface="Cambria" panose="02040503050406030204" pitchFamily="18" charset="0"/>
              </a:rPr>
              <a:t>, a phenomena that drives space weather such as the appearance of aurora.</a:t>
            </a:r>
          </a:p>
          <a:p>
            <a:pPr algn="l">
              <a:spcBef>
                <a:spcPts val="1800"/>
              </a:spcBef>
              <a:spcAft>
                <a:spcPts val="1200"/>
              </a:spcAft>
            </a:pPr>
            <a:r>
              <a:rPr lang="en-US" sz="3200" dirty="0">
                <a:latin typeface="Cambria" panose="02040503050406030204" pitchFamily="18" charset="0"/>
              </a:rPr>
              <a:t>Certain regions and physical phenomena the spacecraft experience throughout their orbit, such as magnetopause crossings, are rich in scientific data.</a:t>
            </a:r>
          </a:p>
          <a:p>
            <a:pPr algn="l">
              <a:spcBef>
                <a:spcPts val="1800"/>
              </a:spcBef>
              <a:spcAft>
                <a:spcPts val="1200"/>
              </a:spcAft>
            </a:pPr>
            <a:r>
              <a:rPr lang="en-US" sz="3200" dirty="0">
                <a:latin typeface="Cambria" panose="02040503050406030204" pitchFamily="18" charset="0"/>
              </a:rPr>
              <a:t>Spacecraft collect</a:t>
            </a:r>
            <a:r>
              <a:rPr lang="en-US" sz="3200" b="1" dirty="0">
                <a:latin typeface="Cambria" panose="02040503050406030204" pitchFamily="18" charset="0"/>
              </a:rPr>
              <a:t> two levels of data</a:t>
            </a:r>
            <a:r>
              <a:rPr lang="en-US" sz="3200" dirty="0">
                <a:latin typeface="Cambria" panose="02040503050406030204" pitchFamily="18" charset="0"/>
              </a:rPr>
              <a:t>: </a:t>
            </a:r>
            <a:r>
              <a:rPr lang="en-US" sz="3200" b="1" dirty="0">
                <a:latin typeface="Cambria" panose="02040503050406030204" pitchFamily="18" charset="0"/>
              </a:rPr>
              <a:t>survey mode </a:t>
            </a:r>
            <a:r>
              <a:rPr lang="en-US" sz="3200" dirty="0">
                <a:latin typeface="Cambria" panose="02040503050406030204" pitchFamily="18" charset="0"/>
              </a:rPr>
              <a:t>that is quick to transmit but too low resolution to perform science, and </a:t>
            </a:r>
            <a:r>
              <a:rPr lang="en-US" sz="3200" b="1" dirty="0">
                <a:latin typeface="Cambria" panose="02040503050406030204" pitchFamily="18" charset="0"/>
              </a:rPr>
              <a:t>burst mode </a:t>
            </a:r>
            <a:r>
              <a:rPr lang="en-US" sz="3200" dirty="0">
                <a:latin typeface="Cambria" panose="02040503050406030204" pitchFamily="18" charset="0"/>
              </a:rPr>
              <a:t>that is slow to transmit but fit for performing science.</a:t>
            </a:r>
          </a:p>
          <a:p>
            <a:pPr algn="l">
              <a:spcBef>
                <a:spcPts val="1800"/>
              </a:spcBef>
              <a:spcAft>
                <a:spcPts val="1200"/>
              </a:spcAft>
            </a:pPr>
            <a:r>
              <a:rPr lang="en-US" sz="3200" b="1" dirty="0">
                <a:latin typeface="Cambria" panose="02040503050406030204" pitchFamily="18" charset="0"/>
              </a:rPr>
              <a:t>Problem</a:t>
            </a:r>
            <a:r>
              <a:rPr lang="en-US" sz="3200" dirty="0">
                <a:latin typeface="Cambria" panose="02040503050406030204" pitchFamily="18" charset="0"/>
              </a:rPr>
              <a:t>: Due to memory and data transmission limitations</a:t>
            </a:r>
            <a:r>
              <a:rPr lang="en-US" sz="3200" b="1" dirty="0">
                <a:latin typeface="Cambria" panose="02040503050406030204" pitchFamily="18" charset="0"/>
              </a:rPr>
              <a:t>, MMS spacecraft cannot transmit all data in survey mode</a:t>
            </a:r>
            <a:r>
              <a:rPr lang="en-US" sz="3200" dirty="0">
                <a:latin typeface="Cambria" panose="02040503050406030204" pitchFamily="18" charset="0"/>
              </a:rPr>
              <a:t>, requiring human scientists to select regions of data to download. Existing automatic selection system (ABS) </a:t>
            </a:r>
            <a:r>
              <a:rPr lang="en-US" sz="3200" dirty="0" err="1">
                <a:latin typeface="Cambria" panose="02040503050406030204" pitchFamily="18" charset="0"/>
              </a:rPr>
              <a:t>underselects</a:t>
            </a:r>
            <a:r>
              <a:rPr lang="en-US" sz="3200" dirty="0">
                <a:latin typeface="Cambria" panose="02040503050406030204" pitchFamily="18" charset="0"/>
              </a:rPr>
              <a:t> relevant regions.</a:t>
            </a:r>
          </a:p>
          <a:p>
            <a:pPr algn="l">
              <a:spcBef>
                <a:spcPts val="1800"/>
              </a:spcBef>
              <a:spcAft>
                <a:spcPts val="1200"/>
              </a:spcAft>
            </a:pPr>
            <a:r>
              <a:rPr lang="en-US" sz="3200" b="1" dirty="0">
                <a:latin typeface="Cambria" panose="02040503050406030204" pitchFamily="18" charset="0"/>
              </a:rPr>
              <a:t>Solution</a:t>
            </a:r>
            <a:r>
              <a:rPr lang="en-US" sz="3200" dirty="0">
                <a:latin typeface="Cambria" panose="02040503050406030204" pitchFamily="18" charset="0"/>
              </a:rPr>
              <a:t>: Train a </a:t>
            </a:r>
            <a:r>
              <a:rPr lang="en-US" sz="3200" b="1" dirty="0">
                <a:latin typeface="Cambria" panose="02040503050406030204" pitchFamily="18" charset="0"/>
              </a:rPr>
              <a:t>neural network </a:t>
            </a:r>
            <a:r>
              <a:rPr lang="en-US" sz="3200" dirty="0">
                <a:latin typeface="Cambria" panose="02040503050406030204" pitchFamily="18" charset="0"/>
              </a:rPr>
              <a:t>to automatically classify regions of interests. We focused our initial model to identify </a:t>
            </a:r>
            <a:r>
              <a:rPr lang="en-US" sz="3200" b="1" dirty="0">
                <a:latin typeface="Cambria" panose="02040503050406030204" pitchFamily="18" charset="0"/>
              </a:rPr>
              <a:t>magnetopause crossings</a:t>
            </a:r>
            <a:r>
              <a:rPr lang="en-US" sz="3200" dirty="0">
                <a:latin typeface="Cambria" panose="02040503050406030204" pitchFamily="18" charset="0"/>
              </a:rPr>
              <a:t>.</a:t>
            </a:r>
            <a:endParaRPr lang="en-US" sz="3200" b="1" dirty="0">
              <a:latin typeface="Cambria" panose="02040503050406030204" pitchFamily="18" charset="0"/>
            </a:endParaRPr>
          </a:p>
        </p:txBody>
      </p:sp>
      <p:sp>
        <p:nvSpPr>
          <p:cNvPr id="7" name="Subtitle 2"/>
          <p:cNvSpPr txBox="1">
            <a:spLocks/>
          </p:cNvSpPr>
          <p:nvPr/>
        </p:nvSpPr>
        <p:spPr>
          <a:xfrm>
            <a:off x="369599" y="16701604"/>
            <a:ext cx="21086145" cy="883660"/>
          </a:xfrm>
          <a:prstGeom prst="rect">
            <a:avLst/>
          </a:prstGeom>
          <a:solidFill>
            <a:srgbClr val="002060"/>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400" dirty="0">
                <a:solidFill>
                  <a:schemeClr val="bg1"/>
                </a:solidFill>
                <a:latin typeface="Cambria" panose="02040503050406030204" pitchFamily="18" charset="0"/>
              </a:rPr>
              <a:t> </a:t>
            </a:r>
            <a:r>
              <a:rPr lang="en-US" sz="4971" dirty="0">
                <a:solidFill>
                  <a:schemeClr val="bg1"/>
                </a:solidFill>
                <a:latin typeface="Cambria" panose="02040503050406030204" pitchFamily="18" charset="0"/>
              </a:rPr>
              <a:t>Model Architecture</a:t>
            </a:r>
          </a:p>
        </p:txBody>
      </p:sp>
      <p:sp>
        <p:nvSpPr>
          <p:cNvPr id="9" name="Subtitle 2"/>
          <p:cNvSpPr txBox="1">
            <a:spLocks/>
          </p:cNvSpPr>
          <p:nvPr/>
        </p:nvSpPr>
        <p:spPr>
          <a:xfrm>
            <a:off x="12096947" y="4839895"/>
            <a:ext cx="19595575" cy="948726"/>
          </a:xfrm>
          <a:prstGeom prst="rect">
            <a:avLst/>
          </a:prstGeom>
          <a:solidFill>
            <a:srgbClr val="002060"/>
          </a:solidFill>
          <a:ln>
            <a:solidFill>
              <a:srgbClr val="002060"/>
            </a:solidFill>
          </a:ln>
        </p:spPr>
        <p:txBody>
          <a:bodyPr vert="horz" lIns="91435" tIns="45717" rIns="91435" bIns="4571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71" dirty="0">
                <a:solidFill>
                  <a:schemeClr val="bg1"/>
                </a:solidFill>
                <a:latin typeface="Cambria" panose="02040503050406030204" pitchFamily="18" charset="0"/>
              </a:rPr>
              <a:t>Motivation</a:t>
            </a:r>
          </a:p>
        </p:txBody>
      </p:sp>
      <p:sp>
        <p:nvSpPr>
          <p:cNvPr id="13" name="Subtitle 2"/>
          <p:cNvSpPr txBox="1">
            <a:spLocks/>
          </p:cNvSpPr>
          <p:nvPr/>
        </p:nvSpPr>
        <p:spPr>
          <a:xfrm>
            <a:off x="369599" y="4837256"/>
            <a:ext cx="10914743" cy="913158"/>
          </a:xfrm>
          <a:prstGeom prst="rect">
            <a:avLst/>
          </a:prstGeom>
          <a:solidFill>
            <a:srgbClr val="002060"/>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971" dirty="0">
                <a:solidFill>
                  <a:schemeClr val="bg1"/>
                </a:solidFill>
                <a:latin typeface="Cambria" panose="02040503050406030204" pitchFamily="18" charset="0"/>
              </a:rPr>
              <a:t>Introduction</a:t>
            </a:r>
          </a:p>
        </p:txBody>
      </p:sp>
      <p:sp>
        <p:nvSpPr>
          <p:cNvPr id="15" name="Subtitle 2"/>
          <p:cNvSpPr txBox="1">
            <a:spLocks/>
          </p:cNvSpPr>
          <p:nvPr/>
        </p:nvSpPr>
        <p:spPr>
          <a:xfrm>
            <a:off x="32421707" y="12104196"/>
            <a:ext cx="10914743" cy="874478"/>
          </a:xfrm>
          <a:prstGeom prst="rect">
            <a:avLst/>
          </a:prstGeom>
          <a:solidFill>
            <a:srgbClr val="002060"/>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971" dirty="0">
                <a:solidFill>
                  <a:schemeClr val="bg1"/>
                </a:solidFill>
                <a:latin typeface="Cambria" panose="02040503050406030204" pitchFamily="18" charset="0"/>
              </a:rPr>
              <a:t>Conclusions</a:t>
            </a:r>
          </a:p>
        </p:txBody>
      </p:sp>
      <p:sp>
        <p:nvSpPr>
          <p:cNvPr id="18" name="Subtitle 2"/>
          <p:cNvSpPr txBox="1">
            <a:spLocks/>
          </p:cNvSpPr>
          <p:nvPr/>
        </p:nvSpPr>
        <p:spPr>
          <a:xfrm>
            <a:off x="12100401" y="31152616"/>
            <a:ext cx="9564422" cy="603498"/>
          </a:xfrm>
          <a:prstGeom prst="rect">
            <a:avLst/>
          </a:prstGeom>
          <a:solidFill>
            <a:srgbClr val="002060"/>
          </a:solidFill>
          <a:ln>
            <a:solidFill>
              <a:srgbClr val="002060"/>
            </a:solidFill>
          </a:ln>
        </p:spPr>
        <p:txBody>
          <a:bodyPr vert="horz" lIns="91435" tIns="45717" rIns="91435" bIns="4571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28" dirty="0">
                <a:solidFill>
                  <a:schemeClr val="bg1"/>
                </a:solidFill>
                <a:latin typeface="Cambria" panose="02040503050406030204" pitchFamily="18" charset="0"/>
              </a:rPr>
              <a:t>Acknowledgements</a:t>
            </a:r>
          </a:p>
        </p:txBody>
      </p:sp>
      <p:sp>
        <p:nvSpPr>
          <p:cNvPr id="30" name="Subtitle 2"/>
          <p:cNvSpPr txBox="1">
            <a:spLocks/>
          </p:cNvSpPr>
          <p:nvPr/>
        </p:nvSpPr>
        <p:spPr>
          <a:xfrm>
            <a:off x="22486974" y="16720192"/>
            <a:ext cx="9331763" cy="913158"/>
          </a:xfrm>
          <a:prstGeom prst="rect">
            <a:avLst/>
          </a:prstGeom>
          <a:solidFill>
            <a:srgbClr val="002060"/>
          </a:solidFill>
          <a:ln>
            <a:solidFill>
              <a:srgbClr val="002060"/>
            </a:solidFill>
          </a:ln>
        </p:spPr>
        <p:txBody>
          <a:bodyPr vert="horz" lIns="91435" tIns="45717" rIns="91435" bIns="4571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71" dirty="0">
                <a:solidFill>
                  <a:schemeClr val="bg1"/>
                </a:solidFill>
                <a:latin typeface="Cambria" panose="02040503050406030204" pitchFamily="18" charset="0"/>
              </a:rPr>
              <a:t> Model Development</a:t>
            </a:r>
          </a:p>
        </p:txBody>
      </p:sp>
      <p:sp>
        <p:nvSpPr>
          <p:cNvPr id="60" name="TextBox 59"/>
          <p:cNvSpPr txBox="1"/>
          <p:nvPr/>
        </p:nvSpPr>
        <p:spPr>
          <a:xfrm>
            <a:off x="11877882" y="14330354"/>
            <a:ext cx="19254217" cy="2202392"/>
          </a:xfrm>
          <a:prstGeom prst="rect">
            <a:avLst/>
          </a:prstGeom>
          <a:noFill/>
        </p:spPr>
        <p:txBody>
          <a:bodyPr wrap="square" lIns="91435" tIns="45717" rIns="91435" bIns="45717" rtlCol="0">
            <a:spAutoFit/>
          </a:bodyPr>
          <a:lstStyle/>
          <a:p>
            <a:pPr algn="ctr"/>
            <a:r>
              <a:rPr lang="en-US" sz="3428" dirty="0">
                <a:latin typeface="Cambria" panose="02040503050406030204" pitchFamily="18" charset="0"/>
              </a:rPr>
              <a:t>Figure 1. What a SITL sees when making selections. The last and second from last rows show selections made by the SITL and the ABS, respectively. The ABS row shows the existing selection system clearly underperforms. The rows above ABS show relevant data collected by the satellite used by the GLS and SITLs to make their decisions.</a:t>
            </a:r>
          </a:p>
        </p:txBody>
      </p:sp>
      <p:sp>
        <p:nvSpPr>
          <p:cNvPr id="85" name="Subtitle 2"/>
          <p:cNvSpPr txBox="1">
            <a:spLocks/>
          </p:cNvSpPr>
          <p:nvPr/>
        </p:nvSpPr>
        <p:spPr>
          <a:xfrm>
            <a:off x="32492935" y="31138512"/>
            <a:ext cx="10914743" cy="5186028"/>
          </a:xfrm>
          <a:prstGeom prst="rect">
            <a:avLst/>
          </a:prstGeom>
          <a:noFill/>
          <a:ln>
            <a:noFill/>
          </a:ln>
        </p:spPr>
        <p:txBody>
          <a:bodyPr vert="horz" lIns="91435" tIns="45717" rIns="91435" bIns="4571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spcAft>
                <a:spcPts val="3000"/>
              </a:spcAft>
            </a:pPr>
            <a:r>
              <a:rPr lang="en-US" sz="3200" dirty="0">
                <a:latin typeface="Cambria" panose="02040503050406030204" pitchFamily="18" charset="0"/>
              </a:rPr>
              <a:t>M.R. Argall, C. Small, S. Piatt, L. Breen, M. Petrik, J. Barnum, K. </a:t>
            </a:r>
            <a:r>
              <a:rPr lang="en-US" sz="3200" dirty="0" err="1">
                <a:latin typeface="Cambria" panose="02040503050406030204" pitchFamily="18" charset="0"/>
              </a:rPr>
              <a:t>Kokkonen</a:t>
            </a:r>
            <a:r>
              <a:rPr lang="en-US" sz="3200" dirty="0">
                <a:latin typeface="Cambria" panose="02040503050406030204" pitchFamily="18" charset="0"/>
              </a:rPr>
              <a:t>, K. Larsen, F.D. Wilder, M. Oka, R.B. </a:t>
            </a:r>
            <a:r>
              <a:rPr lang="en-US" sz="3200" dirty="0" err="1">
                <a:latin typeface="Cambria" panose="02040503050406030204" pitchFamily="18" charset="0"/>
              </a:rPr>
              <a:t>Torbert</a:t>
            </a:r>
            <a:r>
              <a:rPr lang="en-US" sz="3200" dirty="0">
                <a:latin typeface="Cambria" panose="02040503050406030204" pitchFamily="18" charset="0"/>
              </a:rPr>
              <a:t>, R.E. Ergun, T. Phan, B.L. Giles, J.L. Burch. </a:t>
            </a:r>
            <a:r>
              <a:rPr lang="en-US" sz="3200" b="1" dirty="0">
                <a:latin typeface="Cambria" panose="02040503050406030204" pitchFamily="18" charset="0"/>
              </a:rPr>
              <a:t>MMS SITL Ground Loop: Automating the burst data selection process</a:t>
            </a:r>
            <a:r>
              <a:rPr lang="en-US" sz="3200" dirty="0">
                <a:latin typeface="Cambria" panose="02040503050406030204" pitchFamily="18" charset="0"/>
              </a:rPr>
              <a:t>. Front. Astron. Space Sci., 7</a:t>
            </a:r>
            <a:br>
              <a:rPr lang="en-US" sz="3200" dirty="0">
                <a:latin typeface="Cambria" panose="02040503050406030204" pitchFamily="18" charset="0"/>
              </a:rPr>
            </a:br>
            <a:br>
              <a:rPr lang="en-US" sz="3200" dirty="0">
                <a:latin typeface="Cambria" panose="02040503050406030204" pitchFamily="18" charset="0"/>
              </a:rPr>
            </a:br>
            <a:r>
              <a:rPr lang="en-US" sz="3200" dirty="0">
                <a:latin typeface="Cambria" panose="02040503050406030204" pitchFamily="18" charset="0"/>
              </a:rPr>
              <a:t>Small, C., M.R. Argall. </a:t>
            </a:r>
            <a:r>
              <a:rPr lang="en-US" sz="3200" b="1" dirty="0">
                <a:latin typeface="Cambria" panose="02040503050406030204" pitchFamily="18" charset="0"/>
              </a:rPr>
              <a:t>Automated Detection of Magnetopause Crossings</a:t>
            </a:r>
            <a:r>
              <a:rPr lang="en-US" sz="3200" dirty="0">
                <a:latin typeface="Cambria" panose="02040503050406030204" pitchFamily="18" charset="0"/>
              </a:rPr>
              <a:t>. In M.G. </a:t>
            </a:r>
            <a:r>
              <a:rPr lang="en-US" sz="3200" dirty="0" err="1">
                <a:latin typeface="Cambria" panose="02040503050406030204" pitchFamily="18" charset="0"/>
              </a:rPr>
              <a:t>Bobra</a:t>
            </a:r>
            <a:r>
              <a:rPr lang="en-US" sz="3200" dirty="0">
                <a:latin typeface="Cambria" panose="02040503050406030204" pitchFamily="18" charset="0"/>
              </a:rPr>
              <a:t>, &amp; J.P. Mason (Eds.), Machine Learning, Statistics, and Data Mining for </a:t>
            </a:r>
            <a:r>
              <a:rPr lang="en-US" sz="3200" dirty="0" err="1">
                <a:latin typeface="Cambria" panose="02040503050406030204" pitchFamily="18" charset="0"/>
              </a:rPr>
              <a:t>Heliophysics</a:t>
            </a:r>
            <a:r>
              <a:rPr lang="en-US" sz="3200" dirty="0">
                <a:latin typeface="Cambria" panose="02040503050406030204" pitchFamily="18" charset="0"/>
              </a:rPr>
              <a:t>. https://</a:t>
            </a:r>
            <a:r>
              <a:rPr lang="en-US" sz="3200" dirty="0" err="1">
                <a:latin typeface="Cambria" panose="02040503050406030204" pitchFamily="18" charset="0"/>
              </a:rPr>
              <a:t>doi.org</a:t>
            </a:r>
            <a:r>
              <a:rPr lang="en-US" sz="3200" dirty="0">
                <a:latin typeface="Cambria" panose="02040503050406030204" pitchFamily="18" charset="0"/>
              </a:rPr>
              <a:t>/10.5281/zenodo.1412824.</a:t>
            </a:r>
          </a:p>
        </p:txBody>
      </p:sp>
      <p:sp>
        <p:nvSpPr>
          <p:cNvPr id="93" name="Subtitle 2"/>
          <p:cNvSpPr txBox="1">
            <a:spLocks/>
          </p:cNvSpPr>
          <p:nvPr/>
        </p:nvSpPr>
        <p:spPr>
          <a:xfrm>
            <a:off x="32492935" y="30213664"/>
            <a:ext cx="10914743" cy="633625"/>
          </a:xfrm>
          <a:prstGeom prst="rect">
            <a:avLst/>
          </a:prstGeom>
          <a:solidFill>
            <a:srgbClr val="002060"/>
          </a:solidFill>
          <a:ln>
            <a:solidFill>
              <a:srgbClr val="002060"/>
            </a:solidFill>
          </a:ln>
        </p:spPr>
        <p:txBody>
          <a:bodyPr vert="horz" lIns="91435" tIns="45717" rIns="91435" bIns="4571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028" dirty="0">
                <a:solidFill>
                  <a:schemeClr val="bg1"/>
                </a:solidFill>
                <a:latin typeface="Cambria" panose="02040503050406030204" pitchFamily="18" charset="0"/>
              </a:rPr>
              <a:t>References</a:t>
            </a:r>
          </a:p>
        </p:txBody>
      </p:sp>
      <p:sp>
        <p:nvSpPr>
          <p:cNvPr id="4" name="TextBox 3"/>
          <p:cNvSpPr txBox="1"/>
          <p:nvPr/>
        </p:nvSpPr>
        <p:spPr>
          <a:xfrm>
            <a:off x="32984923" y="14045658"/>
            <a:ext cx="5657401" cy="474868"/>
          </a:xfrm>
          <a:prstGeom prst="rect">
            <a:avLst/>
          </a:prstGeom>
          <a:noFill/>
        </p:spPr>
        <p:txBody>
          <a:bodyPr wrap="square" lIns="91435" tIns="45717" rIns="91435" bIns="45717" rtlCol="0">
            <a:spAutoFit/>
          </a:bodyPr>
          <a:lstStyle/>
          <a:p>
            <a:endParaRPr lang="en-US" sz="2486" dirty="0">
              <a:latin typeface="Cambria" panose="02040503050406030204" pitchFamily="18" charset="0"/>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3123" y="690986"/>
            <a:ext cx="2124025" cy="2557713"/>
          </a:xfrm>
          <a:prstGeom prst="rect">
            <a:avLst/>
          </a:prstGeom>
        </p:spPr>
      </p:pic>
      <p:pic>
        <p:nvPicPr>
          <p:cNvPr id="1026" name="Picture 2">
            <a:extLst>
              <a:ext uri="{FF2B5EF4-FFF2-40B4-BE49-F238E27FC236}">
                <a16:creationId xmlns:a16="http://schemas.microsoft.com/office/drawing/2014/main" id="{CE7CCC1B-E06F-AB44-A344-51A91B05A5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77" y="17852918"/>
            <a:ext cx="10623491" cy="135421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505C06CE-856A-3F47-8F1D-C2F30FE50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7756" y="5891611"/>
            <a:ext cx="14081927" cy="8449156"/>
          </a:xfrm>
          <a:prstGeom prst="rect">
            <a:avLst/>
          </a:prstGeom>
          <a:noFill/>
          <a:extLst>
            <a:ext uri="{909E8E84-426E-40DD-AFC4-6F175D3DCCD1}">
              <a14:hiddenFill xmlns:a14="http://schemas.microsoft.com/office/drawing/2010/main">
                <a:solidFill>
                  <a:srgbClr val="FFFFFF"/>
                </a:solidFill>
              </a14:hiddenFill>
            </a:ext>
          </a:extLst>
        </p:spPr>
      </p:pic>
      <p:sp>
        <p:nvSpPr>
          <p:cNvPr id="47" name="Subtitle 2">
            <a:extLst>
              <a:ext uri="{FF2B5EF4-FFF2-40B4-BE49-F238E27FC236}">
                <a16:creationId xmlns:a16="http://schemas.microsoft.com/office/drawing/2014/main" id="{469B28B2-1732-F441-BEDE-A89DAF16F1FE}"/>
              </a:ext>
            </a:extLst>
          </p:cNvPr>
          <p:cNvSpPr txBox="1">
            <a:spLocks/>
          </p:cNvSpPr>
          <p:nvPr/>
        </p:nvSpPr>
        <p:spPr>
          <a:xfrm>
            <a:off x="26805402" y="6064237"/>
            <a:ext cx="4856308" cy="8246567"/>
          </a:xfrm>
          <a:prstGeom prst="rect">
            <a:avLst/>
          </a:prstGeom>
          <a:noFill/>
          <a:ln>
            <a:no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200" dirty="0">
                <a:latin typeface="Cambria" panose="02040503050406030204" pitchFamily="18" charset="0"/>
              </a:rPr>
              <a:t>The scientist-in-the-loop (SITL) team is a team of 73 volunteer scientists who look through the available survey data and choose which specific windows to download in burst mode</a:t>
            </a:r>
          </a:p>
          <a:p>
            <a:pPr algn="l"/>
            <a:r>
              <a:rPr lang="en-US" sz="3200" b="1" dirty="0">
                <a:latin typeface="Cambria" panose="02040503050406030204" pitchFamily="18" charset="0"/>
              </a:rPr>
              <a:t>SITLs are given only 48 hours to make their selections</a:t>
            </a:r>
            <a:r>
              <a:rPr lang="en-US" sz="3200" dirty="0">
                <a:latin typeface="Cambria" panose="02040503050406030204" pitchFamily="18" charset="0"/>
              </a:rPr>
              <a:t> once survey data is available. After 48 hours, the burst mode data saved on the spacecraft will be overwritten by newly-collected data.</a:t>
            </a:r>
          </a:p>
        </p:txBody>
      </p:sp>
      <p:sp>
        <p:nvSpPr>
          <p:cNvPr id="48" name="Subtitle 2">
            <a:extLst>
              <a:ext uri="{FF2B5EF4-FFF2-40B4-BE49-F238E27FC236}">
                <a16:creationId xmlns:a16="http://schemas.microsoft.com/office/drawing/2014/main" id="{9CA85948-52B2-9B41-B393-E2C4A5FB6E24}"/>
              </a:ext>
            </a:extLst>
          </p:cNvPr>
          <p:cNvSpPr txBox="1">
            <a:spLocks/>
          </p:cNvSpPr>
          <p:nvPr/>
        </p:nvSpPr>
        <p:spPr>
          <a:xfrm>
            <a:off x="12416576" y="20707167"/>
            <a:ext cx="9122240" cy="1356213"/>
          </a:xfrm>
          <a:prstGeom prst="rect">
            <a:avLst/>
          </a:prstGeom>
          <a:noFill/>
          <a:ln>
            <a:noFill/>
          </a:ln>
        </p:spPr>
        <p:txBody>
          <a:bodyPr vert="horz" lIns="91435" tIns="45717" rIns="91435" bIns="4571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200" dirty="0">
                <a:latin typeface="Cambria" panose="02040503050406030204" pitchFamily="18" charset="0"/>
              </a:rPr>
              <a:t>The sigmoid layer outputs a final value between 0 and 1, inclusive, that represents the model’s confidence that an individual point was part of a magnetopause crossing.</a:t>
            </a:r>
          </a:p>
        </p:txBody>
      </p:sp>
      <p:pic>
        <p:nvPicPr>
          <p:cNvPr id="1028" name="Picture 4">
            <a:extLst>
              <a:ext uri="{FF2B5EF4-FFF2-40B4-BE49-F238E27FC236}">
                <a16:creationId xmlns:a16="http://schemas.microsoft.com/office/drawing/2014/main" id="{D0B030D3-9F75-784A-A217-3B0F243F55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30385" y="26743443"/>
            <a:ext cx="8438271" cy="5710108"/>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F216BFF5-2045-AD44-A844-45FD248C5EF3}"/>
              </a:ext>
            </a:extLst>
          </p:cNvPr>
          <p:cNvSpPr txBox="1"/>
          <p:nvPr/>
        </p:nvSpPr>
        <p:spPr>
          <a:xfrm>
            <a:off x="22595477" y="32637057"/>
            <a:ext cx="9311620" cy="2729908"/>
          </a:xfrm>
          <a:prstGeom prst="rect">
            <a:avLst/>
          </a:prstGeom>
          <a:noFill/>
        </p:spPr>
        <p:txBody>
          <a:bodyPr wrap="square" lIns="91435" tIns="45717" rIns="91435" bIns="45717" rtlCol="0">
            <a:spAutoFit/>
          </a:bodyPr>
          <a:lstStyle/>
          <a:p>
            <a:pPr algn="ctr"/>
            <a:r>
              <a:rPr lang="en-US" sz="3428" dirty="0">
                <a:latin typeface="Cambria" panose="02040503050406030204" pitchFamily="18" charset="0"/>
              </a:rPr>
              <a:t>Figure 2. ROC curve of the trained model on validation data shows favorable performance. For model selections, a threshold of 0.5 gives a true positive rate of 0.7 and a false positive rate of 0.07.</a:t>
            </a:r>
          </a:p>
        </p:txBody>
      </p:sp>
      <p:sp>
        <p:nvSpPr>
          <p:cNvPr id="52" name="TextBox 51">
            <a:extLst>
              <a:ext uri="{FF2B5EF4-FFF2-40B4-BE49-F238E27FC236}">
                <a16:creationId xmlns:a16="http://schemas.microsoft.com/office/drawing/2014/main" id="{D0677F92-2EFF-3247-887C-29AF32348D2C}"/>
              </a:ext>
            </a:extLst>
          </p:cNvPr>
          <p:cNvSpPr txBox="1"/>
          <p:nvPr/>
        </p:nvSpPr>
        <p:spPr>
          <a:xfrm>
            <a:off x="1743123" y="32302052"/>
            <a:ext cx="8861590" cy="2202392"/>
          </a:xfrm>
          <a:prstGeom prst="rect">
            <a:avLst/>
          </a:prstGeom>
          <a:noFill/>
        </p:spPr>
        <p:txBody>
          <a:bodyPr wrap="square" lIns="91435" tIns="45717" rIns="91435" bIns="45717" rtlCol="0">
            <a:spAutoFit/>
          </a:bodyPr>
          <a:lstStyle/>
          <a:p>
            <a:pPr algn="ctr"/>
            <a:r>
              <a:rPr lang="en-US" sz="3428" dirty="0">
                <a:latin typeface="Cambria" panose="02040503050406030204" pitchFamily="18" charset="0"/>
              </a:rPr>
              <a:t>Figure 3. Diagram of the model architecture. The sigmoid layer outputs a value between 0 and 1 that represents the model’s certainty of a point being in the magnetopause.</a:t>
            </a:r>
          </a:p>
        </p:txBody>
      </p:sp>
      <p:sp>
        <p:nvSpPr>
          <p:cNvPr id="26" name="Subtitle 2">
            <a:extLst>
              <a:ext uri="{FF2B5EF4-FFF2-40B4-BE49-F238E27FC236}">
                <a16:creationId xmlns:a16="http://schemas.microsoft.com/office/drawing/2014/main" id="{A3F3D56B-3CB6-5C46-AE4E-83E131E082A4}"/>
              </a:ext>
            </a:extLst>
          </p:cNvPr>
          <p:cNvSpPr txBox="1">
            <a:spLocks/>
          </p:cNvSpPr>
          <p:nvPr/>
        </p:nvSpPr>
        <p:spPr>
          <a:xfrm>
            <a:off x="12423093" y="25607317"/>
            <a:ext cx="9122240" cy="935771"/>
          </a:xfrm>
          <a:prstGeom prst="rect">
            <a:avLst/>
          </a:prstGeom>
          <a:noFill/>
          <a:ln>
            <a:noFill/>
          </a:ln>
        </p:spPr>
        <p:txBody>
          <a:bodyPr vert="horz" lIns="91435" tIns="45717" rIns="91435" bIns="4571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200" dirty="0">
                <a:latin typeface="Cambria" panose="02040503050406030204" pitchFamily="18" charset="0"/>
              </a:rPr>
              <a:t>Two bidirectional LSTM layers learn complex signatures in the data that are indicative of magnetopause crossings.</a:t>
            </a:r>
          </a:p>
        </p:txBody>
      </p:sp>
      <p:sp>
        <p:nvSpPr>
          <p:cNvPr id="27" name="Subtitle 2">
            <a:extLst>
              <a:ext uri="{FF2B5EF4-FFF2-40B4-BE49-F238E27FC236}">
                <a16:creationId xmlns:a16="http://schemas.microsoft.com/office/drawing/2014/main" id="{3D1028A2-FF6A-1E46-991A-8D2DF2C31AE0}"/>
              </a:ext>
            </a:extLst>
          </p:cNvPr>
          <p:cNvSpPr txBox="1">
            <a:spLocks/>
          </p:cNvSpPr>
          <p:nvPr/>
        </p:nvSpPr>
        <p:spPr>
          <a:xfrm>
            <a:off x="12416576" y="23352923"/>
            <a:ext cx="9122240" cy="935771"/>
          </a:xfrm>
          <a:prstGeom prst="rect">
            <a:avLst/>
          </a:prstGeom>
          <a:noFill/>
          <a:ln>
            <a:noFill/>
          </a:ln>
        </p:spPr>
        <p:txBody>
          <a:bodyPr vert="horz" lIns="91435" tIns="45717" rIns="91435" bIns="4571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200" dirty="0">
                <a:latin typeface="Cambria" panose="02040503050406030204" pitchFamily="18" charset="0"/>
              </a:rPr>
              <a:t>Dropout layers help reduce overfitting, which in turn helps the model generalize what it learns about magnetopause crossings to new data.</a:t>
            </a:r>
          </a:p>
        </p:txBody>
      </p:sp>
      <p:sp>
        <p:nvSpPr>
          <p:cNvPr id="28" name="Subtitle 2">
            <a:extLst>
              <a:ext uri="{FF2B5EF4-FFF2-40B4-BE49-F238E27FC236}">
                <a16:creationId xmlns:a16="http://schemas.microsoft.com/office/drawing/2014/main" id="{08FEA1E1-C904-734A-998B-8FC7A3397F09}"/>
              </a:ext>
            </a:extLst>
          </p:cNvPr>
          <p:cNvSpPr txBox="1">
            <a:spLocks/>
          </p:cNvSpPr>
          <p:nvPr/>
        </p:nvSpPr>
        <p:spPr>
          <a:xfrm>
            <a:off x="12423093" y="28105358"/>
            <a:ext cx="9122240" cy="935771"/>
          </a:xfrm>
          <a:prstGeom prst="rect">
            <a:avLst/>
          </a:prstGeom>
          <a:noFill/>
          <a:ln>
            <a:noFill/>
          </a:ln>
        </p:spPr>
        <p:txBody>
          <a:bodyPr vert="horz" lIns="91435" tIns="45717" rIns="91435" bIns="4571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200" dirty="0">
                <a:latin typeface="Cambria" panose="02040503050406030204" pitchFamily="18" charset="0"/>
              </a:rPr>
              <a:t>Data composed of the same data that SITLs see and use to make selections on is vectorized and fed as input to our model. In training, we use sequences of 250 consecutive data points, hence the </a:t>
            </a:r>
            <a:r>
              <a:rPr lang="en-US" sz="3200" i="1" dirty="0">
                <a:latin typeface="Cambria" panose="02040503050406030204" pitchFamily="18" charset="0"/>
              </a:rPr>
              <a:t>(250)</a:t>
            </a:r>
            <a:r>
              <a:rPr lang="en-US" sz="3200" dirty="0">
                <a:latin typeface="Cambria" panose="02040503050406030204" pitchFamily="18" charset="0"/>
              </a:rPr>
              <a:t> suffix on the LSTM and Sigmoid layers above.</a:t>
            </a:r>
          </a:p>
        </p:txBody>
      </p:sp>
      <p:sp>
        <p:nvSpPr>
          <p:cNvPr id="29" name="Subtitle 2">
            <a:extLst>
              <a:ext uri="{FF2B5EF4-FFF2-40B4-BE49-F238E27FC236}">
                <a16:creationId xmlns:a16="http://schemas.microsoft.com/office/drawing/2014/main" id="{3E734B35-2042-D541-9D52-55057D8B5403}"/>
              </a:ext>
            </a:extLst>
          </p:cNvPr>
          <p:cNvSpPr txBox="1">
            <a:spLocks/>
          </p:cNvSpPr>
          <p:nvPr/>
        </p:nvSpPr>
        <p:spPr>
          <a:xfrm>
            <a:off x="12423093" y="17852918"/>
            <a:ext cx="9122240" cy="1356213"/>
          </a:xfrm>
          <a:prstGeom prst="rect">
            <a:avLst/>
          </a:prstGeom>
          <a:noFill/>
          <a:ln>
            <a:noFill/>
          </a:ln>
        </p:spPr>
        <p:txBody>
          <a:bodyPr vert="horz" lIns="91435" tIns="45717" rIns="91435" bIns="4571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200" dirty="0">
                <a:latin typeface="Cambria" panose="02040503050406030204" pitchFamily="18" charset="0"/>
              </a:rPr>
              <a:t>We pass the output of the sigmoid layer through a threshold filter, setting all values above 0.5 to 1 (meaning we think it is part of a magnetopause crossing) and all others to 0 (meaning we do not think it is part of a magnetopause crossing).</a:t>
            </a:r>
          </a:p>
        </p:txBody>
      </p:sp>
      <p:sp>
        <p:nvSpPr>
          <p:cNvPr id="31" name="Subtitle 2">
            <a:extLst>
              <a:ext uri="{FF2B5EF4-FFF2-40B4-BE49-F238E27FC236}">
                <a16:creationId xmlns:a16="http://schemas.microsoft.com/office/drawing/2014/main" id="{93B3FF44-02D7-1B41-A05A-237012783555}"/>
              </a:ext>
            </a:extLst>
          </p:cNvPr>
          <p:cNvSpPr txBox="1">
            <a:spLocks/>
          </p:cNvSpPr>
          <p:nvPr/>
        </p:nvSpPr>
        <p:spPr>
          <a:xfrm>
            <a:off x="22620303" y="17895577"/>
            <a:ext cx="9122240" cy="8174159"/>
          </a:xfrm>
          <a:prstGeom prst="rect">
            <a:avLst/>
          </a:prstGeom>
          <a:noFill/>
          <a:ln>
            <a:noFill/>
          </a:ln>
        </p:spPr>
        <p:txBody>
          <a:bodyPr vert="horz" lIns="91435" tIns="45717" rIns="91435" bIns="45717" rtlCol="0" anchor="t">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200" dirty="0">
                <a:latin typeface="Cambria" panose="02040503050406030204" pitchFamily="18" charset="0"/>
              </a:rPr>
              <a:t>We developed the </a:t>
            </a:r>
            <a:r>
              <a:rPr lang="en-US" sz="3200" b="1" dirty="0">
                <a:latin typeface="Cambria" panose="02040503050406030204" pitchFamily="18" charset="0"/>
              </a:rPr>
              <a:t>Ground Loop System (GLS)</a:t>
            </a:r>
            <a:r>
              <a:rPr lang="en-US" sz="3200" dirty="0">
                <a:latin typeface="Cambria" panose="02040503050406030204" pitchFamily="18" charset="0"/>
              </a:rPr>
              <a:t>, a </a:t>
            </a:r>
            <a:r>
              <a:rPr lang="en-US" sz="3200" b="1" dirty="0">
                <a:latin typeface="Cambria" panose="02040503050406030204" pitchFamily="18" charset="0"/>
              </a:rPr>
              <a:t>bidirectional long short-term memory recurrent neural network</a:t>
            </a:r>
            <a:r>
              <a:rPr lang="en-US" sz="3200" b="1" i="1" dirty="0">
                <a:latin typeface="Cambria" panose="02040503050406030204" pitchFamily="18" charset="0"/>
              </a:rPr>
              <a:t> </a:t>
            </a:r>
            <a:r>
              <a:rPr lang="en-US" sz="3200" dirty="0">
                <a:latin typeface="Cambria" panose="02040503050406030204" pitchFamily="18" charset="0"/>
              </a:rPr>
              <a:t>(LSTM) to identify magnetopause crossings. LSTMs excel at learning complex signatures in sequential data.</a:t>
            </a:r>
          </a:p>
          <a:p>
            <a:pPr algn="l"/>
            <a:r>
              <a:rPr lang="en-US" sz="3200" dirty="0">
                <a:latin typeface="Cambria" panose="02040503050406030204" pitchFamily="18" charset="0"/>
              </a:rPr>
              <a:t>Our model was trained on data from 1 January 2017 to 30 January 2017. Each datapoint in this range was labeled as either ”selected” (1) or “not selected” (0), and the GLS was trained to recreate these labels. 80% of the datapoints were used in training the model and 20% of the datapoints were reserved for testing.</a:t>
            </a:r>
          </a:p>
          <a:p>
            <a:pPr algn="l"/>
            <a:r>
              <a:rPr lang="en-US" sz="3200" dirty="0">
                <a:latin typeface="Cambria" panose="02040503050406030204" pitchFamily="18" charset="0"/>
              </a:rPr>
              <a:t>We implemented and trained our model using Google </a:t>
            </a:r>
            <a:r>
              <a:rPr lang="en-US" sz="3200" dirty="0" err="1">
                <a:latin typeface="Cambria" panose="02040503050406030204" pitchFamily="18" charset="0"/>
              </a:rPr>
              <a:t>Colab</a:t>
            </a:r>
            <a:r>
              <a:rPr lang="en-US" sz="3200" dirty="0">
                <a:latin typeface="Cambria" panose="02040503050406030204" pitchFamily="18" charset="0"/>
              </a:rPr>
              <a:t>, a remotely-hosted </a:t>
            </a:r>
            <a:r>
              <a:rPr lang="en-US" sz="3200" dirty="0" err="1">
                <a:latin typeface="Cambria" panose="02040503050406030204" pitchFamily="18" charset="0"/>
              </a:rPr>
              <a:t>Jupyter</a:t>
            </a:r>
            <a:r>
              <a:rPr lang="en-US" sz="3200" dirty="0">
                <a:latin typeface="Cambria" panose="02040503050406030204" pitchFamily="18" charset="0"/>
              </a:rPr>
              <a:t>-notebook based code editor that provides users free access to GPUs for GPU-accelerated model training.</a:t>
            </a:r>
          </a:p>
        </p:txBody>
      </p:sp>
      <p:pic>
        <p:nvPicPr>
          <p:cNvPr id="3" name="Picture 2">
            <a:extLst>
              <a:ext uri="{FF2B5EF4-FFF2-40B4-BE49-F238E27FC236}">
                <a16:creationId xmlns:a16="http://schemas.microsoft.com/office/drawing/2014/main" id="{D6075F0B-4353-514E-9932-4E007C1A9E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30455" y="18026582"/>
            <a:ext cx="9767806" cy="720592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962B56D2-52C7-194A-AA41-AFB22249ADE6}"/>
              </a:ext>
            </a:extLst>
          </p:cNvPr>
          <p:cNvCxnSpPr/>
          <p:nvPr/>
        </p:nvCxnSpPr>
        <p:spPr>
          <a:xfrm flipH="1">
            <a:off x="11483785" y="18941322"/>
            <a:ext cx="648332" cy="0"/>
          </a:xfrm>
          <a:prstGeom prst="line">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89BB421-F503-9C42-BE4F-210F005EE4AD}"/>
              </a:ext>
            </a:extLst>
          </p:cNvPr>
          <p:cNvCxnSpPr/>
          <p:nvPr/>
        </p:nvCxnSpPr>
        <p:spPr>
          <a:xfrm flipH="1">
            <a:off x="11397640" y="21590737"/>
            <a:ext cx="648332" cy="0"/>
          </a:xfrm>
          <a:prstGeom prst="line">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D39045-98D0-D54D-9D96-992C3B9FA789}"/>
              </a:ext>
            </a:extLst>
          </p:cNvPr>
          <p:cNvCxnSpPr/>
          <p:nvPr/>
        </p:nvCxnSpPr>
        <p:spPr>
          <a:xfrm flipH="1">
            <a:off x="11448615" y="24081891"/>
            <a:ext cx="648332" cy="0"/>
          </a:xfrm>
          <a:prstGeom prst="line">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FA8A59D-5C09-7C42-BC11-F5424719D3C9}"/>
              </a:ext>
            </a:extLst>
          </p:cNvPr>
          <p:cNvCxnSpPr/>
          <p:nvPr/>
        </p:nvCxnSpPr>
        <p:spPr>
          <a:xfrm flipH="1">
            <a:off x="11448615" y="26309276"/>
            <a:ext cx="648332" cy="0"/>
          </a:xfrm>
          <a:prstGeom prst="line">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30318EF-5366-8940-ACCA-89A51A8AB083}"/>
              </a:ext>
            </a:extLst>
          </p:cNvPr>
          <p:cNvCxnSpPr/>
          <p:nvPr/>
        </p:nvCxnSpPr>
        <p:spPr>
          <a:xfrm flipH="1">
            <a:off x="11483785" y="29202427"/>
            <a:ext cx="648332" cy="0"/>
          </a:xfrm>
          <a:prstGeom prst="line">
            <a:avLst/>
          </a:prstGeom>
          <a:ln w="7620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Subtitle 2">
            <a:extLst>
              <a:ext uri="{FF2B5EF4-FFF2-40B4-BE49-F238E27FC236}">
                <a16:creationId xmlns:a16="http://schemas.microsoft.com/office/drawing/2014/main" id="{67D47193-FBED-304D-9F83-F0F1100F4D28}"/>
              </a:ext>
            </a:extLst>
          </p:cNvPr>
          <p:cNvSpPr txBox="1">
            <a:spLocks/>
          </p:cNvSpPr>
          <p:nvPr/>
        </p:nvSpPr>
        <p:spPr>
          <a:xfrm>
            <a:off x="32461618" y="13157422"/>
            <a:ext cx="10914743" cy="4516466"/>
          </a:xfrm>
          <a:prstGeom prst="rect">
            <a:avLst/>
          </a:prstGeom>
          <a:noFill/>
          <a:ln>
            <a:no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200" dirty="0">
                <a:latin typeface="Cambria" panose="02040503050406030204" pitchFamily="18" charset="0"/>
              </a:rPr>
              <a:t>The GLS has been successfully running at NASA’s Science Data Center, the home of the MMS mission and SITL team since October of 2019. </a:t>
            </a:r>
            <a:r>
              <a:rPr lang="en-US" sz="3200" b="1" dirty="0">
                <a:latin typeface="Cambria" panose="02040503050406030204" pitchFamily="18" charset="0"/>
              </a:rPr>
              <a:t>The model has selected 78% of all SITL-selected magnetopause crossings, 44% more than the ABS. This indicates both its value to the SITL and its accuracy in selecting magnetopause crossings.</a:t>
            </a:r>
          </a:p>
          <a:p>
            <a:pPr algn="l">
              <a:spcBef>
                <a:spcPts val="0"/>
              </a:spcBef>
            </a:pPr>
            <a:endParaRPr lang="en-US" sz="3200" b="1" dirty="0">
              <a:latin typeface="Cambria" panose="02040503050406030204" pitchFamily="18" charset="0"/>
            </a:endParaRPr>
          </a:p>
          <a:p>
            <a:pPr algn="l">
              <a:spcBef>
                <a:spcPts val="0"/>
              </a:spcBef>
            </a:pPr>
            <a:r>
              <a:rPr lang="en-US" sz="3200" dirty="0">
                <a:latin typeface="Cambria" panose="02040503050406030204" pitchFamily="18" charset="0"/>
              </a:rPr>
              <a:t>The GLS model can be easily adapted to identifying other events and phenomena. Future work will be devoted to developing a full suite of event-identifying models.</a:t>
            </a:r>
          </a:p>
        </p:txBody>
      </p:sp>
      <p:sp>
        <p:nvSpPr>
          <p:cNvPr id="39" name="TextBox 38">
            <a:extLst>
              <a:ext uri="{FF2B5EF4-FFF2-40B4-BE49-F238E27FC236}">
                <a16:creationId xmlns:a16="http://schemas.microsoft.com/office/drawing/2014/main" id="{6C41E760-A3D1-A04C-B5F3-9BD302020C47}"/>
              </a:ext>
            </a:extLst>
          </p:cNvPr>
          <p:cNvSpPr txBox="1"/>
          <p:nvPr/>
        </p:nvSpPr>
        <p:spPr>
          <a:xfrm>
            <a:off x="33058548" y="25327342"/>
            <a:ext cx="9311620" cy="4524309"/>
          </a:xfrm>
          <a:prstGeom prst="rect">
            <a:avLst/>
          </a:prstGeom>
          <a:noFill/>
        </p:spPr>
        <p:txBody>
          <a:bodyPr wrap="square" lIns="91435" tIns="45717" rIns="91435" bIns="45717" rtlCol="0">
            <a:spAutoFit/>
          </a:bodyPr>
          <a:lstStyle/>
          <a:p>
            <a:pPr algn="ctr"/>
            <a:r>
              <a:rPr lang="en-US" sz="3200" dirty="0">
                <a:latin typeface="Cambria" panose="02040503050406030204" pitchFamily="18" charset="0"/>
              </a:rPr>
              <a:t>Figure 3. Highlighted GLS performance for three example orbits. The columns in the GLS and SITL rows indicate selected windows containing suspected magnetopause crossings. We show an orbit where the GLS performs similarly to the ABS, outperforms the ABS, and underperforms the ABS in the first, second, and third column, respectively. The rows above ABS show relevant data collected by the satellite.</a:t>
            </a:r>
          </a:p>
        </p:txBody>
      </p:sp>
      <p:pic>
        <p:nvPicPr>
          <p:cNvPr id="5" name="Picture 2">
            <a:extLst>
              <a:ext uri="{FF2B5EF4-FFF2-40B4-BE49-F238E27FC236}">
                <a16:creationId xmlns:a16="http://schemas.microsoft.com/office/drawing/2014/main" id="{72D4E663-AB9E-2748-B531-2BB94023A3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36666" y="4803460"/>
            <a:ext cx="10269291" cy="6732804"/>
          </a:xfrm>
          <a:prstGeom prst="rect">
            <a:avLst/>
          </a:prstGeom>
          <a:noFill/>
          <a:extLst>
            <a:ext uri="{909E8E84-426E-40DD-AFC4-6F175D3DCCD1}">
              <a14:hiddenFill xmlns:a14="http://schemas.microsoft.com/office/drawing/2010/main">
                <a:solidFill>
                  <a:srgbClr val="FFFFFF"/>
                </a:solidFill>
              </a14:hiddenFill>
            </a:ext>
          </a:extLst>
        </p:spPr>
      </p:pic>
      <p:sp>
        <p:nvSpPr>
          <p:cNvPr id="41" name="Subtitle 2">
            <a:extLst>
              <a:ext uri="{FF2B5EF4-FFF2-40B4-BE49-F238E27FC236}">
                <a16:creationId xmlns:a16="http://schemas.microsoft.com/office/drawing/2014/main" id="{199C7582-1732-6545-8ED4-9081B53C5779}"/>
              </a:ext>
            </a:extLst>
          </p:cNvPr>
          <p:cNvSpPr txBox="1">
            <a:spLocks/>
          </p:cNvSpPr>
          <p:nvPr/>
        </p:nvSpPr>
        <p:spPr>
          <a:xfrm>
            <a:off x="40619680" y="11590972"/>
            <a:ext cx="2466261" cy="438709"/>
          </a:xfrm>
          <a:prstGeom prst="rect">
            <a:avLst/>
          </a:prstGeom>
          <a:noFill/>
          <a:ln>
            <a:noFill/>
          </a:ln>
        </p:spPr>
        <p:txBody>
          <a:bodyPr vert="horz" lIns="91435" tIns="45717" rIns="91435" bIns="4571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2000" dirty="0">
                <a:solidFill>
                  <a:schemeClr val="bg1">
                    <a:lumMod val="75000"/>
                  </a:schemeClr>
                </a:solidFill>
                <a:latin typeface="Cambria" panose="02040503050406030204" pitchFamily="18" charset="0"/>
              </a:rPr>
              <a:t>Source: NASA/GSFC</a:t>
            </a:r>
          </a:p>
        </p:txBody>
      </p:sp>
    </p:spTree>
    <p:extLst>
      <p:ext uri="{BB962C8B-B14F-4D97-AF65-F5344CB8AC3E}">
        <p14:creationId xmlns:p14="http://schemas.microsoft.com/office/powerpoint/2010/main" val="376030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15776" y="8242925"/>
            <a:ext cx="27915245" cy="1889774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41"/>
          </a:p>
        </p:txBody>
      </p:sp>
      <p:sp>
        <p:nvSpPr>
          <p:cNvPr id="7" name="TextBox 6"/>
          <p:cNvSpPr txBox="1"/>
          <p:nvPr/>
        </p:nvSpPr>
        <p:spPr>
          <a:xfrm>
            <a:off x="9425330" y="10051942"/>
            <a:ext cx="23993015" cy="7583807"/>
          </a:xfrm>
          <a:prstGeom prst="rect">
            <a:avLst/>
          </a:prstGeom>
          <a:noFill/>
        </p:spPr>
        <p:txBody>
          <a:bodyPr wrap="square" rtlCol="0">
            <a:spAutoFit/>
          </a:bodyPr>
          <a:lstStyle/>
          <a:p>
            <a:pPr algn="ctr"/>
            <a:r>
              <a:rPr lang="en-US" sz="7542" dirty="0">
                <a:solidFill>
                  <a:schemeClr val="accent5">
                    <a:lumMod val="75000"/>
                  </a:schemeClr>
                </a:solidFill>
                <a:effectLst>
                  <a:outerShdw blurRad="38100" dist="38100" dir="2700000" algn="tl">
                    <a:srgbClr val="000000">
                      <a:alpha val="43137"/>
                    </a:srgbClr>
                  </a:outerShdw>
                </a:effectLst>
              </a:rPr>
              <a:t>This poster template provided courtesy of </a:t>
            </a:r>
          </a:p>
          <a:p>
            <a:pPr algn="ctr"/>
            <a:r>
              <a:rPr lang="en-US" sz="7542" dirty="0">
                <a:solidFill>
                  <a:schemeClr val="accent5">
                    <a:lumMod val="75000"/>
                  </a:schemeClr>
                </a:solidFill>
                <a:effectLst>
                  <a:outerShdw blurRad="38100" dist="38100" dir="2700000" algn="tl">
                    <a:srgbClr val="000000">
                      <a:alpha val="43137"/>
                    </a:srgbClr>
                  </a:outerShdw>
                </a:effectLst>
              </a:rPr>
              <a:t>UNH ESRC Poster Printing Services</a:t>
            </a:r>
          </a:p>
          <a:p>
            <a:pPr algn="ctr"/>
            <a:endParaRPr lang="en-US" sz="7542" dirty="0">
              <a:solidFill>
                <a:schemeClr val="accent5">
                  <a:lumMod val="75000"/>
                </a:schemeClr>
              </a:solidFill>
            </a:endParaRPr>
          </a:p>
          <a:p>
            <a:pPr algn="ctr"/>
            <a:endParaRPr lang="en-US" sz="8228" dirty="0">
              <a:solidFill>
                <a:schemeClr val="accent5">
                  <a:lumMod val="75000"/>
                </a:schemeClr>
              </a:solidFill>
            </a:endParaRPr>
          </a:p>
          <a:p>
            <a:pPr algn="ctr"/>
            <a:r>
              <a:rPr lang="en-US" sz="10285" dirty="0">
                <a:solidFill>
                  <a:schemeClr val="accent5">
                    <a:lumMod val="75000"/>
                  </a:schemeClr>
                </a:solidFill>
              </a:rPr>
              <a:t>Trust us to make your poster look </a:t>
            </a:r>
            <a:r>
              <a:rPr lang="en-US" sz="10285" b="1" dirty="0">
                <a:solidFill>
                  <a:schemeClr val="accent5">
                    <a:lumMod val="75000"/>
                  </a:schemeClr>
                </a:solidFill>
              </a:rPr>
              <a:t>GREAT!</a:t>
            </a:r>
          </a:p>
          <a:p>
            <a:pPr algn="ctr"/>
            <a:endParaRPr lang="en-US" sz="7542" dirty="0">
              <a:solidFill>
                <a:schemeClr val="accent5">
                  <a:lumMod val="75000"/>
                </a:scheme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5330" y="23057704"/>
            <a:ext cx="2574275" cy="3267969"/>
          </a:xfrm>
          <a:prstGeom prst="rect">
            <a:avLst/>
          </a:prstGeom>
        </p:spPr>
      </p:pic>
      <p:sp>
        <p:nvSpPr>
          <p:cNvPr id="9" name="TextBox 8"/>
          <p:cNvSpPr txBox="1"/>
          <p:nvPr/>
        </p:nvSpPr>
        <p:spPr>
          <a:xfrm>
            <a:off x="14406339" y="18155548"/>
            <a:ext cx="18906374" cy="3468835"/>
          </a:xfrm>
          <a:prstGeom prst="rect">
            <a:avLst/>
          </a:prstGeom>
          <a:noFill/>
        </p:spPr>
        <p:txBody>
          <a:bodyPr wrap="square" rtlCol="0">
            <a:spAutoFit/>
          </a:bodyPr>
          <a:lstStyle/>
          <a:p>
            <a:r>
              <a:rPr lang="en-US" sz="7542" b="1" dirty="0">
                <a:solidFill>
                  <a:schemeClr val="accent5">
                    <a:lumMod val="75000"/>
                  </a:schemeClr>
                </a:solidFill>
              </a:rPr>
              <a:t>Website: </a:t>
            </a:r>
            <a:r>
              <a:rPr lang="en-US" sz="7542" dirty="0">
                <a:solidFill>
                  <a:schemeClr val="accent5">
                    <a:lumMod val="75000"/>
                  </a:schemeClr>
                </a:solidFill>
                <a:hlinkClick r:id="rId3"/>
              </a:rPr>
              <a:t>http://posters.unh.edu</a:t>
            </a:r>
            <a:endParaRPr lang="en-US" sz="7542" dirty="0">
              <a:solidFill>
                <a:schemeClr val="accent5">
                  <a:lumMod val="75000"/>
                </a:schemeClr>
              </a:solidFill>
            </a:endParaRPr>
          </a:p>
          <a:p>
            <a:r>
              <a:rPr lang="en-US" sz="7542" b="1" dirty="0">
                <a:solidFill>
                  <a:schemeClr val="accent5">
                    <a:lumMod val="75000"/>
                  </a:schemeClr>
                </a:solidFill>
              </a:rPr>
              <a:t>Poster Guide: </a:t>
            </a:r>
            <a:r>
              <a:rPr lang="en-US" sz="7542" dirty="0">
                <a:solidFill>
                  <a:schemeClr val="accent5">
                    <a:lumMod val="75000"/>
                  </a:schemeClr>
                </a:solidFill>
                <a:hlinkClick r:id="rId4"/>
              </a:rPr>
              <a:t>http://goo.gl/1E7TJY</a:t>
            </a:r>
            <a:endParaRPr lang="en-US" sz="7542" dirty="0">
              <a:solidFill>
                <a:schemeClr val="accent5">
                  <a:lumMod val="75000"/>
                </a:schemeClr>
              </a:solidFill>
            </a:endParaRPr>
          </a:p>
          <a:p>
            <a:endParaRPr lang="en-US" sz="6857" dirty="0"/>
          </a:p>
        </p:txBody>
      </p:sp>
      <p:sp>
        <p:nvSpPr>
          <p:cNvPr id="10" name="TextBox 9"/>
          <p:cNvSpPr txBox="1"/>
          <p:nvPr/>
        </p:nvSpPr>
        <p:spPr>
          <a:xfrm>
            <a:off x="14527293" y="24507161"/>
            <a:ext cx="20717931" cy="1358513"/>
          </a:xfrm>
          <a:prstGeom prst="rect">
            <a:avLst/>
          </a:prstGeom>
          <a:noFill/>
        </p:spPr>
        <p:txBody>
          <a:bodyPr wrap="square" rtlCol="0">
            <a:spAutoFit/>
          </a:bodyPr>
          <a:lstStyle/>
          <a:p>
            <a:r>
              <a:rPr lang="en-US" sz="8228" dirty="0">
                <a:solidFill>
                  <a:schemeClr val="bg2">
                    <a:lumMod val="50000"/>
                  </a:schemeClr>
                </a:solidFill>
                <a:effectLst>
                  <a:outerShdw blurRad="38100" dist="38100" dir="2700000" algn="tl">
                    <a:srgbClr val="000000">
                      <a:alpha val="43137"/>
                    </a:srgbClr>
                  </a:outerShdw>
                </a:effectLst>
              </a:rPr>
              <a:t>DELETE THIS SLIDE BEFORE PRINTING</a:t>
            </a:r>
          </a:p>
        </p:txBody>
      </p:sp>
    </p:spTree>
    <p:extLst>
      <p:ext uri="{BB962C8B-B14F-4D97-AF65-F5344CB8AC3E}">
        <p14:creationId xmlns:p14="http://schemas.microsoft.com/office/powerpoint/2010/main" val="9341867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2958</TotalTime>
  <Words>1123</Words>
  <Application>Microsoft Macintosh PowerPoint</Application>
  <PresentationFormat>Custom</PresentationFormat>
  <Paragraphs>43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Cambria</vt:lpstr>
      <vt:lpstr>Office Theme</vt:lpstr>
      <vt:lpstr>SITL Ground Loop: Automated Selection of MP Crossings in the SITL Workflow Colin Small, Dr. Matthew Argall, Dr. Marek Petrik Department of Computer Science, University of New Hampshire, Durham, NH 03824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Small, Colin R</cp:lastModifiedBy>
  <cp:revision>198</cp:revision>
  <dcterms:created xsi:type="dcterms:W3CDTF">2016-03-05T16:55:12Z</dcterms:created>
  <dcterms:modified xsi:type="dcterms:W3CDTF">2021-04-15T14:45:24Z</dcterms:modified>
</cp:coreProperties>
</file>