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386" r:id="rId3"/>
    <p:sldId id="398" r:id="rId4"/>
    <p:sldId id="385" r:id="rId5"/>
    <p:sldId id="390" r:id="rId6"/>
    <p:sldId id="401" r:id="rId7"/>
    <p:sldId id="399" r:id="rId8"/>
    <p:sldId id="402" r:id="rId9"/>
    <p:sldId id="397" r:id="rId10"/>
    <p:sldId id="39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9" autoAdjust="0"/>
    <p:restoredTop sz="94660"/>
  </p:normalViewPr>
  <p:slideViewPr>
    <p:cSldViewPr snapToGrid="0">
      <p:cViewPr varScale="1">
        <p:scale>
          <a:sx n="70" d="100"/>
          <a:sy n="70" d="100"/>
        </p:scale>
        <p:origin x="39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3197B6-E0CD-4CFD-AC4A-6DAB5549CF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D426DDE-FA14-4805-A81E-3C6E71DB0DCA}">
      <dgm:prSet/>
      <dgm:spPr/>
      <dgm:t>
        <a:bodyPr/>
        <a:lstStyle/>
        <a:p>
          <a:r>
            <a:rPr lang="en-US" baseline="0" dirty="0"/>
            <a:t>In education, we care about academic, social, communication, and behavioral outcomes for all.  Friendships and meaningful social relationships are essential components of these outcomes, impacting students’ learning potential, academic achievements, future employment and independence (Benner, 2011; Newcomb &amp; Bagwell, 1996).  </a:t>
          </a:r>
          <a:endParaRPr lang="en-US" dirty="0"/>
        </a:p>
      </dgm:t>
    </dgm:pt>
    <dgm:pt modelId="{2EA25367-6E08-4424-8032-909B9FACFD52}" type="parTrans" cxnId="{9E94862D-2CEB-4D41-82BE-435F883D71BF}">
      <dgm:prSet/>
      <dgm:spPr/>
      <dgm:t>
        <a:bodyPr/>
        <a:lstStyle/>
        <a:p>
          <a:endParaRPr lang="en-US"/>
        </a:p>
      </dgm:t>
    </dgm:pt>
    <dgm:pt modelId="{40B6EF35-69B0-4BD3-93C7-CABC7309784E}" type="sibTrans" cxnId="{9E94862D-2CEB-4D41-82BE-435F883D71BF}">
      <dgm:prSet/>
      <dgm:spPr/>
      <dgm:t>
        <a:bodyPr/>
        <a:lstStyle/>
        <a:p>
          <a:endParaRPr lang="en-US"/>
        </a:p>
      </dgm:t>
    </dgm:pt>
    <dgm:pt modelId="{E307E526-52D7-4B56-B20C-DEE6321D2D8F}">
      <dgm:prSet/>
      <dgm:spPr/>
      <dgm:t>
        <a:bodyPr/>
        <a:lstStyle/>
        <a:p>
          <a:r>
            <a:rPr lang="en-US" dirty="0"/>
            <a:t>People with friends are more likely to be self-assured and to feel a sense of belonging (Bukowski, Newcomb, &amp; </a:t>
          </a:r>
          <a:r>
            <a:rPr lang="en-US" dirty="0" err="1"/>
            <a:t>Hartup</a:t>
          </a:r>
          <a:r>
            <a:rPr lang="en-US" dirty="0"/>
            <a:t>, 1996; Thompson &amp; Grace, 2001; </a:t>
          </a:r>
          <a:r>
            <a:rPr lang="en-US" dirty="0" err="1"/>
            <a:t>Vaquera</a:t>
          </a:r>
          <a:r>
            <a:rPr lang="en-US" dirty="0"/>
            <a:t> &amp; Kao, 2008).  In addition, people’s social relationships and their level of self-esteem are reciprocal in all developmental stages across the life span (Harris &amp; Orth, 2020).</a:t>
          </a:r>
        </a:p>
      </dgm:t>
    </dgm:pt>
    <dgm:pt modelId="{EEA8671A-1A03-459B-AC24-9370EA11280E}" type="parTrans" cxnId="{D6AA2D26-4744-4E6F-B307-161C2C3D6123}">
      <dgm:prSet/>
      <dgm:spPr/>
      <dgm:t>
        <a:bodyPr/>
        <a:lstStyle/>
        <a:p>
          <a:endParaRPr lang="en-US"/>
        </a:p>
      </dgm:t>
    </dgm:pt>
    <dgm:pt modelId="{CE58C9B7-1FB6-4857-907A-19949D3F4183}" type="sibTrans" cxnId="{D6AA2D26-4744-4E6F-B307-161C2C3D6123}">
      <dgm:prSet/>
      <dgm:spPr/>
      <dgm:t>
        <a:bodyPr/>
        <a:lstStyle/>
        <a:p>
          <a:endParaRPr lang="en-US"/>
        </a:p>
      </dgm:t>
    </dgm:pt>
    <dgm:pt modelId="{F64440E6-5878-4D54-896E-4AE6B3B01D9C}">
      <dgm:prSet/>
      <dgm:spPr/>
      <dgm:t>
        <a:bodyPr/>
        <a:lstStyle/>
        <a:p>
          <a:pPr>
            <a:buFont typeface="Times New Roman" panose="02020603050405020304" pitchFamily="18" charset="0"/>
            <a:buChar char="•"/>
          </a:pPr>
          <a:r>
            <a:rPr lang="en-US" baseline="0" dirty="0"/>
            <a:t>Children and adolescents with disabilities often have poor educational outcomes. They also often lack meaningful relationships with peers, further hindering learning and life outcomes.  To better understand these two realities, I embarked on a project with individuals with disability labels to explore their lived experiences of friendship. </a:t>
          </a:r>
          <a:endParaRPr lang="en-US" dirty="0"/>
        </a:p>
      </dgm:t>
    </dgm:pt>
    <dgm:pt modelId="{C7CA384F-BDF3-49A1-AD0F-E9A75BBB3B0B}" type="sibTrans" cxnId="{7C72034E-F935-4902-8843-57032EF1FADF}">
      <dgm:prSet/>
      <dgm:spPr/>
      <dgm:t>
        <a:bodyPr/>
        <a:lstStyle/>
        <a:p>
          <a:endParaRPr lang="en-US"/>
        </a:p>
      </dgm:t>
    </dgm:pt>
    <dgm:pt modelId="{87015959-5555-45E6-9DA8-5BA38466369A}" type="parTrans" cxnId="{7C72034E-F935-4902-8843-57032EF1FADF}">
      <dgm:prSet/>
      <dgm:spPr/>
      <dgm:t>
        <a:bodyPr/>
        <a:lstStyle/>
        <a:p>
          <a:endParaRPr lang="en-US"/>
        </a:p>
      </dgm:t>
    </dgm:pt>
    <dgm:pt modelId="{349BDAF0-F7E6-49A0-879C-ACAB97AA3B9E}" type="pres">
      <dgm:prSet presAssocID="{333197B6-E0CD-4CFD-AC4A-6DAB5549CFD2}" presName="linear" presStyleCnt="0">
        <dgm:presLayoutVars>
          <dgm:animLvl val="lvl"/>
          <dgm:resizeHandles val="exact"/>
        </dgm:presLayoutVars>
      </dgm:prSet>
      <dgm:spPr/>
    </dgm:pt>
    <dgm:pt modelId="{6F0784B6-795F-423A-BF95-0D084954715F}" type="pres">
      <dgm:prSet presAssocID="{3D426DDE-FA14-4805-A81E-3C6E71DB0DCA}" presName="parentText" presStyleLbl="node1" presStyleIdx="0" presStyleCnt="3">
        <dgm:presLayoutVars>
          <dgm:chMax val="0"/>
          <dgm:bulletEnabled val="1"/>
        </dgm:presLayoutVars>
      </dgm:prSet>
      <dgm:spPr/>
    </dgm:pt>
    <dgm:pt modelId="{C0D77C20-E54F-41D6-B912-FC366F6FB7E6}" type="pres">
      <dgm:prSet presAssocID="{40B6EF35-69B0-4BD3-93C7-CABC7309784E}" presName="spacer" presStyleCnt="0"/>
      <dgm:spPr/>
    </dgm:pt>
    <dgm:pt modelId="{F1F06C41-56C3-43CC-AAC5-0796BADF2B8B}" type="pres">
      <dgm:prSet presAssocID="{E307E526-52D7-4B56-B20C-DEE6321D2D8F}" presName="parentText" presStyleLbl="node1" presStyleIdx="1" presStyleCnt="3">
        <dgm:presLayoutVars>
          <dgm:chMax val="0"/>
          <dgm:bulletEnabled val="1"/>
        </dgm:presLayoutVars>
      </dgm:prSet>
      <dgm:spPr/>
    </dgm:pt>
    <dgm:pt modelId="{A67318F3-8727-4BFF-8E84-44ABE93BA026}" type="pres">
      <dgm:prSet presAssocID="{CE58C9B7-1FB6-4857-907A-19949D3F4183}" presName="spacer" presStyleCnt="0"/>
      <dgm:spPr/>
    </dgm:pt>
    <dgm:pt modelId="{ECF907D1-FCB8-486A-89EC-B33DFFD753FB}" type="pres">
      <dgm:prSet presAssocID="{F64440E6-5878-4D54-896E-4AE6B3B01D9C}" presName="parentText" presStyleLbl="node1" presStyleIdx="2" presStyleCnt="3">
        <dgm:presLayoutVars>
          <dgm:chMax val="0"/>
          <dgm:bulletEnabled val="1"/>
        </dgm:presLayoutVars>
      </dgm:prSet>
      <dgm:spPr/>
    </dgm:pt>
  </dgm:ptLst>
  <dgm:cxnLst>
    <dgm:cxn modelId="{5350A61E-4FCD-4001-8431-7383E5AD1C19}" type="presOf" srcId="{F64440E6-5878-4D54-896E-4AE6B3B01D9C}" destId="{ECF907D1-FCB8-486A-89EC-B33DFFD753FB}" srcOrd="0" destOrd="0" presId="urn:microsoft.com/office/officeart/2005/8/layout/vList2"/>
    <dgm:cxn modelId="{D6AA2D26-4744-4E6F-B307-161C2C3D6123}" srcId="{333197B6-E0CD-4CFD-AC4A-6DAB5549CFD2}" destId="{E307E526-52D7-4B56-B20C-DEE6321D2D8F}" srcOrd="1" destOrd="0" parTransId="{EEA8671A-1A03-459B-AC24-9370EA11280E}" sibTransId="{CE58C9B7-1FB6-4857-907A-19949D3F4183}"/>
    <dgm:cxn modelId="{9E94862D-2CEB-4D41-82BE-435F883D71BF}" srcId="{333197B6-E0CD-4CFD-AC4A-6DAB5549CFD2}" destId="{3D426DDE-FA14-4805-A81E-3C6E71DB0DCA}" srcOrd="0" destOrd="0" parTransId="{2EA25367-6E08-4424-8032-909B9FACFD52}" sibTransId="{40B6EF35-69B0-4BD3-93C7-CABC7309784E}"/>
    <dgm:cxn modelId="{1EFC5E39-3EDC-4C00-95DD-5C53A149FA89}" type="presOf" srcId="{3D426DDE-FA14-4805-A81E-3C6E71DB0DCA}" destId="{6F0784B6-795F-423A-BF95-0D084954715F}" srcOrd="0" destOrd="0" presId="urn:microsoft.com/office/officeart/2005/8/layout/vList2"/>
    <dgm:cxn modelId="{7C72034E-F935-4902-8843-57032EF1FADF}" srcId="{333197B6-E0CD-4CFD-AC4A-6DAB5549CFD2}" destId="{F64440E6-5878-4D54-896E-4AE6B3B01D9C}" srcOrd="2" destOrd="0" parTransId="{87015959-5555-45E6-9DA8-5BA38466369A}" sibTransId="{C7CA384F-BDF3-49A1-AD0F-E9A75BBB3B0B}"/>
    <dgm:cxn modelId="{1609D29F-B798-4998-81F1-620F90182F69}" type="presOf" srcId="{333197B6-E0CD-4CFD-AC4A-6DAB5549CFD2}" destId="{349BDAF0-F7E6-49A0-879C-ACAB97AA3B9E}" srcOrd="0" destOrd="0" presId="urn:microsoft.com/office/officeart/2005/8/layout/vList2"/>
    <dgm:cxn modelId="{7CCE0ECC-BB92-4B06-868C-D5ED7E424A51}" type="presOf" srcId="{E307E526-52D7-4B56-B20C-DEE6321D2D8F}" destId="{F1F06C41-56C3-43CC-AAC5-0796BADF2B8B}" srcOrd="0" destOrd="0" presId="urn:microsoft.com/office/officeart/2005/8/layout/vList2"/>
    <dgm:cxn modelId="{70C657E5-4B50-4AC2-920D-F2B0968EB309}" type="presParOf" srcId="{349BDAF0-F7E6-49A0-879C-ACAB97AA3B9E}" destId="{6F0784B6-795F-423A-BF95-0D084954715F}" srcOrd="0" destOrd="0" presId="urn:microsoft.com/office/officeart/2005/8/layout/vList2"/>
    <dgm:cxn modelId="{FB7AFE78-01BA-43CC-A751-BA335C062534}" type="presParOf" srcId="{349BDAF0-F7E6-49A0-879C-ACAB97AA3B9E}" destId="{C0D77C20-E54F-41D6-B912-FC366F6FB7E6}" srcOrd="1" destOrd="0" presId="urn:microsoft.com/office/officeart/2005/8/layout/vList2"/>
    <dgm:cxn modelId="{C7EDCDF2-044D-4452-A7F9-D1561CFACCF0}" type="presParOf" srcId="{349BDAF0-F7E6-49A0-879C-ACAB97AA3B9E}" destId="{F1F06C41-56C3-43CC-AAC5-0796BADF2B8B}" srcOrd="2" destOrd="0" presId="urn:microsoft.com/office/officeart/2005/8/layout/vList2"/>
    <dgm:cxn modelId="{F34A3B80-8E88-4FFF-8A1F-6CE01785D761}" type="presParOf" srcId="{349BDAF0-F7E6-49A0-879C-ACAB97AA3B9E}" destId="{A67318F3-8727-4BFF-8E84-44ABE93BA026}" srcOrd="3" destOrd="0" presId="urn:microsoft.com/office/officeart/2005/8/layout/vList2"/>
    <dgm:cxn modelId="{21EC5D0A-9B18-43FC-99EB-71514DDEE94E}" type="presParOf" srcId="{349BDAF0-F7E6-49A0-879C-ACAB97AA3B9E}" destId="{ECF907D1-FCB8-486A-89EC-B33DFFD753F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8AF188-1E99-4686-A582-81D804749202}"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2D2D792E-5074-44A0-942D-8B3371DEDE5E}">
      <dgm:prSet/>
      <dgm:spPr/>
      <dgm:t>
        <a:bodyPr/>
        <a:lstStyle/>
        <a:p>
          <a:r>
            <a:rPr lang="en-US" dirty="0"/>
            <a:t>How do people with disability labels define “friendship”?</a:t>
          </a:r>
        </a:p>
      </dgm:t>
    </dgm:pt>
    <dgm:pt modelId="{C685C8D0-B61B-4877-B0E5-81C0549B2253}" type="parTrans" cxnId="{1534D8E4-8DD1-475D-BC32-FD05D375BD42}">
      <dgm:prSet/>
      <dgm:spPr/>
      <dgm:t>
        <a:bodyPr/>
        <a:lstStyle/>
        <a:p>
          <a:endParaRPr lang="en-US"/>
        </a:p>
      </dgm:t>
    </dgm:pt>
    <dgm:pt modelId="{9FDAEC49-F292-4353-967C-A73A2A93A8D7}" type="sibTrans" cxnId="{1534D8E4-8DD1-475D-BC32-FD05D375BD42}">
      <dgm:prSet/>
      <dgm:spPr/>
      <dgm:t>
        <a:bodyPr/>
        <a:lstStyle/>
        <a:p>
          <a:endParaRPr lang="en-US"/>
        </a:p>
      </dgm:t>
    </dgm:pt>
    <dgm:pt modelId="{19C41A27-4CF5-4DCA-8E27-559D38AEBCAC}">
      <dgm:prSet/>
      <dgm:spPr/>
      <dgm:t>
        <a:bodyPr/>
        <a:lstStyle/>
        <a:p>
          <a:r>
            <a:rPr lang="en-US" dirty="0"/>
            <a:t>How do they describe and represent their friendships? </a:t>
          </a:r>
        </a:p>
      </dgm:t>
    </dgm:pt>
    <dgm:pt modelId="{FEF4B0C1-1315-4FFC-9680-645DFE7A69D6}" type="parTrans" cxnId="{2E95196D-6063-4479-B456-B6D94C4AEA91}">
      <dgm:prSet/>
      <dgm:spPr/>
      <dgm:t>
        <a:bodyPr/>
        <a:lstStyle/>
        <a:p>
          <a:endParaRPr lang="en-US"/>
        </a:p>
      </dgm:t>
    </dgm:pt>
    <dgm:pt modelId="{E8577E83-8FC2-4BCC-817A-272EE8E3B49E}" type="sibTrans" cxnId="{2E95196D-6063-4479-B456-B6D94C4AEA91}">
      <dgm:prSet/>
      <dgm:spPr/>
      <dgm:t>
        <a:bodyPr/>
        <a:lstStyle/>
        <a:p>
          <a:endParaRPr lang="en-US"/>
        </a:p>
      </dgm:t>
    </dgm:pt>
    <dgm:pt modelId="{D7C3E99C-C83D-49A4-9FE9-9759457359A3}">
      <dgm:prSet/>
      <dgm:spPr/>
      <dgm:t>
        <a:bodyPr/>
        <a:lstStyle/>
        <a:p>
          <a:r>
            <a:rPr lang="en-US" baseline="0" dirty="0"/>
            <a:t>How are they enacted? </a:t>
          </a:r>
          <a:endParaRPr lang="en-US" dirty="0"/>
        </a:p>
      </dgm:t>
    </dgm:pt>
    <dgm:pt modelId="{6A0112F3-4BCF-4CE9-BE0B-1613D9333A72}" type="parTrans" cxnId="{B3952C09-E8F3-4B3D-ACDD-D999B28F0E41}">
      <dgm:prSet/>
      <dgm:spPr/>
      <dgm:t>
        <a:bodyPr/>
        <a:lstStyle/>
        <a:p>
          <a:endParaRPr lang="en-US"/>
        </a:p>
      </dgm:t>
    </dgm:pt>
    <dgm:pt modelId="{C75295EA-4B9D-44D2-9884-0A342628FE8D}" type="sibTrans" cxnId="{B3952C09-E8F3-4B3D-ACDD-D999B28F0E41}">
      <dgm:prSet/>
      <dgm:spPr/>
      <dgm:t>
        <a:bodyPr/>
        <a:lstStyle/>
        <a:p>
          <a:endParaRPr lang="en-US"/>
        </a:p>
      </dgm:t>
    </dgm:pt>
    <dgm:pt modelId="{12E282E3-EA78-4FC6-8220-10C292095177}">
      <dgm:prSet/>
      <dgm:spPr/>
      <dgm:t>
        <a:bodyPr/>
        <a:lstStyle/>
        <a:p>
          <a:r>
            <a:rPr lang="en-US" baseline="0"/>
            <a:t>What are the factors that encourage them? </a:t>
          </a:r>
          <a:endParaRPr lang="en-US"/>
        </a:p>
      </dgm:t>
    </dgm:pt>
    <dgm:pt modelId="{5A948B5D-3093-4B82-9918-D4FCAA631834}" type="parTrans" cxnId="{6715CA02-7628-4311-B00F-2131A48BE5FE}">
      <dgm:prSet/>
      <dgm:spPr/>
      <dgm:t>
        <a:bodyPr/>
        <a:lstStyle/>
        <a:p>
          <a:endParaRPr lang="en-US"/>
        </a:p>
      </dgm:t>
    </dgm:pt>
    <dgm:pt modelId="{D3F929D4-FC6B-4B08-A268-762D729CFD5E}" type="sibTrans" cxnId="{6715CA02-7628-4311-B00F-2131A48BE5FE}">
      <dgm:prSet/>
      <dgm:spPr/>
      <dgm:t>
        <a:bodyPr/>
        <a:lstStyle/>
        <a:p>
          <a:endParaRPr lang="en-US"/>
        </a:p>
      </dgm:t>
    </dgm:pt>
    <dgm:pt modelId="{59267B8E-54D3-4646-83D7-E4814C207A66}">
      <dgm:prSet/>
      <dgm:spPr/>
      <dgm:t>
        <a:bodyPr/>
        <a:lstStyle/>
        <a:p>
          <a:r>
            <a:rPr lang="en-US" baseline="0"/>
            <a:t>What are the factors that get in the way?</a:t>
          </a:r>
          <a:endParaRPr lang="en-US"/>
        </a:p>
      </dgm:t>
    </dgm:pt>
    <dgm:pt modelId="{B52B9844-E8D5-4B4A-84B8-B8B21900FB35}" type="parTrans" cxnId="{D63224E1-F469-4373-8948-8064CBB587EC}">
      <dgm:prSet/>
      <dgm:spPr/>
      <dgm:t>
        <a:bodyPr/>
        <a:lstStyle/>
        <a:p>
          <a:endParaRPr lang="en-US"/>
        </a:p>
      </dgm:t>
    </dgm:pt>
    <dgm:pt modelId="{C6601B75-E14E-43A4-95ED-B286D8C61786}" type="sibTrans" cxnId="{D63224E1-F469-4373-8948-8064CBB587EC}">
      <dgm:prSet/>
      <dgm:spPr/>
      <dgm:t>
        <a:bodyPr/>
        <a:lstStyle/>
        <a:p>
          <a:endParaRPr lang="en-US"/>
        </a:p>
      </dgm:t>
    </dgm:pt>
    <dgm:pt modelId="{E38F79F4-B719-4CA9-A0AE-03D0258260C0}" type="pres">
      <dgm:prSet presAssocID="{F88AF188-1E99-4686-A582-81D804749202}" presName="vert0" presStyleCnt="0">
        <dgm:presLayoutVars>
          <dgm:dir/>
          <dgm:animOne val="branch"/>
          <dgm:animLvl val="lvl"/>
        </dgm:presLayoutVars>
      </dgm:prSet>
      <dgm:spPr/>
    </dgm:pt>
    <dgm:pt modelId="{D50D4E5E-B2CB-49FC-9169-268F10124C1E}" type="pres">
      <dgm:prSet presAssocID="{2D2D792E-5074-44A0-942D-8B3371DEDE5E}" presName="thickLine" presStyleLbl="alignNode1" presStyleIdx="0" presStyleCnt="5"/>
      <dgm:spPr/>
    </dgm:pt>
    <dgm:pt modelId="{92526457-607D-48FE-B971-956804CD5C33}" type="pres">
      <dgm:prSet presAssocID="{2D2D792E-5074-44A0-942D-8B3371DEDE5E}" presName="horz1" presStyleCnt="0"/>
      <dgm:spPr/>
    </dgm:pt>
    <dgm:pt modelId="{4A1CC640-7C57-4637-9303-7AFFD049380A}" type="pres">
      <dgm:prSet presAssocID="{2D2D792E-5074-44A0-942D-8B3371DEDE5E}" presName="tx1" presStyleLbl="revTx" presStyleIdx="0" presStyleCnt="5"/>
      <dgm:spPr/>
    </dgm:pt>
    <dgm:pt modelId="{89407C39-1475-4406-9037-85A0365A1870}" type="pres">
      <dgm:prSet presAssocID="{2D2D792E-5074-44A0-942D-8B3371DEDE5E}" presName="vert1" presStyleCnt="0"/>
      <dgm:spPr/>
    </dgm:pt>
    <dgm:pt modelId="{D9D78D5F-2995-4BCC-85CE-7D42FE2E38FE}" type="pres">
      <dgm:prSet presAssocID="{19C41A27-4CF5-4DCA-8E27-559D38AEBCAC}" presName="thickLine" presStyleLbl="alignNode1" presStyleIdx="1" presStyleCnt="5"/>
      <dgm:spPr/>
    </dgm:pt>
    <dgm:pt modelId="{8B44CD14-AB82-4972-A20D-968927DC04FE}" type="pres">
      <dgm:prSet presAssocID="{19C41A27-4CF5-4DCA-8E27-559D38AEBCAC}" presName="horz1" presStyleCnt="0"/>
      <dgm:spPr/>
    </dgm:pt>
    <dgm:pt modelId="{86681C80-F699-42DE-B820-8894C0561FC0}" type="pres">
      <dgm:prSet presAssocID="{19C41A27-4CF5-4DCA-8E27-559D38AEBCAC}" presName="tx1" presStyleLbl="revTx" presStyleIdx="1" presStyleCnt="5"/>
      <dgm:spPr/>
    </dgm:pt>
    <dgm:pt modelId="{3910414E-1274-4DEE-836D-0C45CDFA2FAB}" type="pres">
      <dgm:prSet presAssocID="{19C41A27-4CF5-4DCA-8E27-559D38AEBCAC}" presName="vert1" presStyleCnt="0"/>
      <dgm:spPr/>
    </dgm:pt>
    <dgm:pt modelId="{8BEAC965-2D6A-458F-8A1B-8F517E1D5889}" type="pres">
      <dgm:prSet presAssocID="{D7C3E99C-C83D-49A4-9FE9-9759457359A3}" presName="thickLine" presStyleLbl="alignNode1" presStyleIdx="2" presStyleCnt="5"/>
      <dgm:spPr/>
    </dgm:pt>
    <dgm:pt modelId="{CB7FDFD8-0A86-4A01-95A5-022EE346F8BA}" type="pres">
      <dgm:prSet presAssocID="{D7C3E99C-C83D-49A4-9FE9-9759457359A3}" presName="horz1" presStyleCnt="0"/>
      <dgm:spPr/>
    </dgm:pt>
    <dgm:pt modelId="{6A94A2D8-1445-4E20-B761-4985BD1C1BD3}" type="pres">
      <dgm:prSet presAssocID="{D7C3E99C-C83D-49A4-9FE9-9759457359A3}" presName="tx1" presStyleLbl="revTx" presStyleIdx="2" presStyleCnt="5"/>
      <dgm:spPr/>
    </dgm:pt>
    <dgm:pt modelId="{D4CB99A1-A70F-4902-9C0B-CBE1B5ED86F4}" type="pres">
      <dgm:prSet presAssocID="{D7C3E99C-C83D-49A4-9FE9-9759457359A3}" presName="vert1" presStyleCnt="0"/>
      <dgm:spPr/>
    </dgm:pt>
    <dgm:pt modelId="{705E053B-8508-49B8-B8AD-98D4BCAD18FC}" type="pres">
      <dgm:prSet presAssocID="{12E282E3-EA78-4FC6-8220-10C292095177}" presName="thickLine" presStyleLbl="alignNode1" presStyleIdx="3" presStyleCnt="5"/>
      <dgm:spPr/>
    </dgm:pt>
    <dgm:pt modelId="{82CB42FC-ADB4-45FD-A670-6DFEB4634957}" type="pres">
      <dgm:prSet presAssocID="{12E282E3-EA78-4FC6-8220-10C292095177}" presName="horz1" presStyleCnt="0"/>
      <dgm:spPr/>
    </dgm:pt>
    <dgm:pt modelId="{F8E70A15-76A7-49FC-9C5F-77DD8517AA9C}" type="pres">
      <dgm:prSet presAssocID="{12E282E3-EA78-4FC6-8220-10C292095177}" presName="tx1" presStyleLbl="revTx" presStyleIdx="3" presStyleCnt="5"/>
      <dgm:spPr/>
    </dgm:pt>
    <dgm:pt modelId="{77DC6366-3D3E-449F-B627-7D337265F1D3}" type="pres">
      <dgm:prSet presAssocID="{12E282E3-EA78-4FC6-8220-10C292095177}" presName="vert1" presStyleCnt="0"/>
      <dgm:spPr/>
    </dgm:pt>
    <dgm:pt modelId="{8F0B1F8F-514F-41EC-B53D-E6FEF6769252}" type="pres">
      <dgm:prSet presAssocID="{59267B8E-54D3-4646-83D7-E4814C207A66}" presName="thickLine" presStyleLbl="alignNode1" presStyleIdx="4" presStyleCnt="5"/>
      <dgm:spPr/>
    </dgm:pt>
    <dgm:pt modelId="{5A306DAA-FC33-4075-90DE-565887CA0A67}" type="pres">
      <dgm:prSet presAssocID="{59267B8E-54D3-4646-83D7-E4814C207A66}" presName="horz1" presStyleCnt="0"/>
      <dgm:spPr/>
    </dgm:pt>
    <dgm:pt modelId="{4F7DB3A5-433F-4B21-9B77-8FDB4A4C474E}" type="pres">
      <dgm:prSet presAssocID="{59267B8E-54D3-4646-83D7-E4814C207A66}" presName="tx1" presStyleLbl="revTx" presStyleIdx="4" presStyleCnt="5"/>
      <dgm:spPr/>
    </dgm:pt>
    <dgm:pt modelId="{AA989DA1-E5EB-4B97-8496-8A05007ED84A}" type="pres">
      <dgm:prSet presAssocID="{59267B8E-54D3-4646-83D7-E4814C207A66}" presName="vert1" presStyleCnt="0"/>
      <dgm:spPr/>
    </dgm:pt>
  </dgm:ptLst>
  <dgm:cxnLst>
    <dgm:cxn modelId="{6715CA02-7628-4311-B00F-2131A48BE5FE}" srcId="{F88AF188-1E99-4686-A582-81D804749202}" destId="{12E282E3-EA78-4FC6-8220-10C292095177}" srcOrd="3" destOrd="0" parTransId="{5A948B5D-3093-4B82-9918-D4FCAA631834}" sibTransId="{D3F929D4-FC6B-4B08-A268-762D729CFD5E}"/>
    <dgm:cxn modelId="{31060C07-6DC5-4189-A440-9B66CD5E0FE6}" type="presOf" srcId="{19C41A27-4CF5-4DCA-8E27-559D38AEBCAC}" destId="{86681C80-F699-42DE-B820-8894C0561FC0}" srcOrd="0" destOrd="0" presId="urn:microsoft.com/office/officeart/2008/layout/LinedList"/>
    <dgm:cxn modelId="{B3952C09-E8F3-4B3D-ACDD-D999B28F0E41}" srcId="{F88AF188-1E99-4686-A582-81D804749202}" destId="{D7C3E99C-C83D-49A4-9FE9-9759457359A3}" srcOrd="2" destOrd="0" parTransId="{6A0112F3-4BCF-4CE9-BE0B-1613D9333A72}" sibTransId="{C75295EA-4B9D-44D2-9884-0A342628FE8D}"/>
    <dgm:cxn modelId="{125E3C36-12DF-4FE4-8CEB-BD4F3C6E267D}" type="presOf" srcId="{F88AF188-1E99-4686-A582-81D804749202}" destId="{E38F79F4-B719-4CA9-A0AE-03D0258260C0}" srcOrd="0" destOrd="0" presId="urn:microsoft.com/office/officeart/2008/layout/LinedList"/>
    <dgm:cxn modelId="{B88DE543-2818-4377-BD67-96A75EEDFF07}" type="presOf" srcId="{12E282E3-EA78-4FC6-8220-10C292095177}" destId="{F8E70A15-76A7-49FC-9C5F-77DD8517AA9C}" srcOrd="0" destOrd="0" presId="urn:microsoft.com/office/officeart/2008/layout/LinedList"/>
    <dgm:cxn modelId="{2E95196D-6063-4479-B456-B6D94C4AEA91}" srcId="{F88AF188-1E99-4686-A582-81D804749202}" destId="{19C41A27-4CF5-4DCA-8E27-559D38AEBCAC}" srcOrd="1" destOrd="0" parTransId="{FEF4B0C1-1315-4FFC-9680-645DFE7A69D6}" sibTransId="{E8577E83-8FC2-4BCC-817A-272EE8E3B49E}"/>
    <dgm:cxn modelId="{4DE6BCA8-53AD-41FC-9D42-B00EB3738D4C}" type="presOf" srcId="{2D2D792E-5074-44A0-942D-8B3371DEDE5E}" destId="{4A1CC640-7C57-4637-9303-7AFFD049380A}" srcOrd="0" destOrd="0" presId="urn:microsoft.com/office/officeart/2008/layout/LinedList"/>
    <dgm:cxn modelId="{11BAE1B3-6A7C-4847-BC3A-9A1563F7BF37}" type="presOf" srcId="{D7C3E99C-C83D-49A4-9FE9-9759457359A3}" destId="{6A94A2D8-1445-4E20-B761-4985BD1C1BD3}" srcOrd="0" destOrd="0" presId="urn:microsoft.com/office/officeart/2008/layout/LinedList"/>
    <dgm:cxn modelId="{D63224E1-F469-4373-8948-8064CBB587EC}" srcId="{F88AF188-1E99-4686-A582-81D804749202}" destId="{59267B8E-54D3-4646-83D7-E4814C207A66}" srcOrd="4" destOrd="0" parTransId="{B52B9844-E8D5-4B4A-84B8-B8B21900FB35}" sibTransId="{C6601B75-E14E-43A4-95ED-B286D8C61786}"/>
    <dgm:cxn modelId="{AB2E6CE1-C70A-4874-A374-F6E9F7A9957B}" type="presOf" srcId="{59267B8E-54D3-4646-83D7-E4814C207A66}" destId="{4F7DB3A5-433F-4B21-9B77-8FDB4A4C474E}" srcOrd="0" destOrd="0" presId="urn:microsoft.com/office/officeart/2008/layout/LinedList"/>
    <dgm:cxn modelId="{1534D8E4-8DD1-475D-BC32-FD05D375BD42}" srcId="{F88AF188-1E99-4686-A582-81D804749202}" destId="{2D2D792E-5074-44A0-942D-8B3371DEDE5E}" srcOrd="0" destOrd="0" parTransId="{C685C8D0-B61B-4877-B0E5-81C0549B2253}" sibTransId="{9FDAEC49-F292-4353-967C-A73A2A93A8D7}"/>
    <dgm:cxn modelId="{04B4A015-30D4-40A2-8DA5-8BC4604B955F}" type="presParOf" srcId="{E38F79F4-B719-4CA9-A0AE-03D0258260C0}" destId="{D50D4E5E-B2CB-49FC-9169-268F10124C1E}" srcOrd="0" destOrd="0" presId="urn:microsoft.com/office/officeart/2008/layout/LinedList"/>
    <dgm:cxn modelId="{92B5E151-D667-4601-BD2E-CF46F4B3E803}" type="presParOf" srcId="{E38F79F4-B719-4CA9-A0AE-03D0258260C0}" destId="{92526457-607D-48FE-B971-956804CD5C33}" srcOrd="1" destOrd="0" presId="urn:microsoft.com/office/officeart/2008/layout/LinedList"/>
    <dgm:cxn modelId="{BD9DB97F-393C-4B2B-A58B-B4D5D1602B26}" type="presParOf" srcId="{92526457-607D-48FE-B971-956804CD5C33}" destId="{4A1CC640-7C57-4637-9303-7AFFD049380A}" srcOrd="0" destOrd="0" presId="urn:microsoft.com/office/officeart/2008/layout/LinedList"/>
    <dgm:cxn modelId="{EC5E626B-87A7-4BD3-9887-1893DCECA1FB}" type="presParOf" srcId="{92526457-607D-48FE-B971-956804CD5C33}" destId="{89407C39-1475-4406-9037-85A0365A1870}" srcOrd="1" destOrd="0" presId="urn:microsoft.com/office/officeart/2008/layout/LinedList"/>
    <dgm:cxn modelId="{9809D6FD-8EE6-4EE9-BB48-42F719157CD1}" type="presParOf" srcId="{E38F79F4-B719-4CA9-A0AE-03D0258260C0}" destId="{D9D78D5F-2995-4BCC-85CE-7D42FE2E38FE}" srcOrd="2" destOrd="0" presId="urn:microsoft.com/office/officeart/2008/layout/LinedList"/>
    <dgm:cxn modelId="{849B61B8-97EF-4312-829F-3D373B775BE4}" type="presParOf" srcId="{E38F79F4-B719-4CA9-A0AE-03D0258260C0}" destId="{8B44CD14-AB82-4972-A20D-968927DC04FE}" srcOrd="3" destOrd="0" presId="urn:microsoft.com/office/officeart/2008/layout/LinedList"/>
    <dgm:cxn modelId="{B14FDFB6-EE0F-4861-A9E5-E5187E161596}" type="presParOf" srcId="{8B44CD14-AB82-4972-A20D-968927DC04FE}" destId="{86681C80-F699-42DE-B820-8894C0561FC0}" srcOrd="0" destOrd="0" presId="urn:microsoft.com/office/officeart/2008/layout/LinedList"/>
    <dgm:cxn modelId="{6CB31B1A-B3BA-4256-971E-A657DFA1E9DF}" type="presParOf" srcId="{8B44CD14-AB82-4972-A20D-968927DC04FE}" destId="{3910414E-1274-4DEE-836D-0C45CDFA2FAB}" srcOrd="1" destOrd="0" presId="urn:microsoft.com/office/officeart/2008/layout/LinedList"/>
    <dgm:cxn modelId="{2D906A76-159D-4B1D-9211-D1CDB559A79A}" type="presParOf" srcId="{E38F79F4-B719-4CA9-A0AE-03D0258260C0}" destId="{8BEAC965-2D6A-458F-8A1B-8F517E1D5889}" srcOrd="4" destOrd="0" presId="urn:microsoft.com/office/officeart/2008/layout/LinedList"/>
    <dgm:cxn modelId="{2964FAD9-4927-48A0-8470-E8F573C16D7A}" type="presParOf" srcId="{E38F79F4-B719-4CA9-A0AE-03D0258260C0}" destId="{CB7FDFD8-0A86-4A01-95A5-022EE346F8BA}" srcOrd="5" destOrd="0" presId="urn:microsoft.com/office/officeart/2008/layout/LinedList"/>
    <dgm:cxn modelId="{7F381E14-9B48-4196-84BD-2288F7298313}" type="presParOf" srcId="{CB7FDFD8-0A86-4A01-95A5-022EE346F8BA}" destId="{6A94A2D8-1445-4E20-B761-4985BD1C1BD3}" srcOrd="0" destOrd="0" presId="urn:microsoft.com/office/officeart/2008/layout/LinedList"/>
    <dgm:cxn modelId="{8D639881-2589-4DFC-9E13-85C8CB11EF8F}" type="presParOf" srcId="{CB7FDFD8-0A86-4A01-95A5-022EE346F8BA}" destId="{D4CB99A1-A70F-4902-9C0B-CBE1B5ED86F4}" srcOrd="1" destOrd="0" presId="urn:microsoft.com/office/officeart/2008/layout/LinedList"/>
    <dgm:cxn modelId="{F4367D88-41BD-45EA-A0D7-90DA4B69D090}" type="presParOf" srcId="{E38F79F4-B719-4CA9-A0AE-03D0258260C0}" destId="{705E053B-8508-49B8-B8AD-98D4BCAD18FC}" srcOrd="6" destOrd="0" presId="urn:microsoft.com/office/officeart/2008/layout/LinedList"/>
    <dgm:cxn modelId="{D2F1B163-5AAE-4E7D-8733-D7203FB7A095}" type="presParOf" srcId="{E38F79F4-B719-4CA9-A0AE-03D0258260C0}" destId="{82CB42FC-ADB4-45FD-A670-6DFEB4634957}" srcOrd="7" destOrd="0" presId="urn:microsoft.com/office/officeart/2008/layout/LinedList"/>
    <dgm:cxn modelId="{C34AF6F5-B846-4B1C-B63F-683A2038D607}" type="presParOf" srcId="{82CB42FC-ADB4-45FD-A670-6DFEB4634957}" destId="{F8E70A15-76A7-49FC-9C5F-77DD8517AA9C}" srcOrd="0" destOrd="0" presId="urn:microsoft.com/office/officeart/2008/layout/LinedList"/>
    <dgm:cxn modelId="{06FF250E-6909-498F-B6F4-5A179664A014}" type="presParOf" srcId="{82CB42FC-ADB4-45FD-A670-6DFEB4634957}" destId="{77DC6366-3D3E-449F-B627-7D337265F1D3}" srcOrd="1" destOrd="0" presId="urn:microsoft.com/office/officeart/2008/layout/LinedList"/>
    <dgm:cxn modelId="{363E0430-832B-498A-A687-F33EA55D324B}" type="presParOf" srcId="{E38F79F4-B719-4CA9-A0AE-03D0258260C0}" destId="{8F0B1F8F-514F-41EC-B53D-E6FEF6769252}" srcOrd="8" destOrd="0" presId="urn:microsoft.com/office/officeart/2008/layout/LinedList"/>
    <dgm:cxn modelId="{14C2C172-54F0-43D3-A30B-3AA56ADAE716}" type="presParOf" srcId="{E38F79F4-B719-4CA9-A0AE-03D0258260C0}" destId="{5A306DAA-FC33-4075-90DE-565887CA0A67}" srcOrd="9" destOrd="0" presId="urn:microsoft.com/office/officeart/2008/layout/LinedList"/>
    <dgm:cxn modelId="{EAEA0642-5AD3-405A-A513-B651110BE625}" type="presParOf" srcId="{5A306DAA-FC33-4075-90DE-565887CA0A67}" destId="{4F7DB3A5-433F-4B21-9B77-8FDB4A4C474E}" srcOrd="0" destOrd="0" presId="urn:microsoft.com/office/officeart/2008/layout/LinedList"/>
    <dgm:cxn modelId="{CB186048-3505-432E-BE20-3FDD38371F04}" type="presParOf" srcId="{5A306DAA-FC33-4075-90DE-565887CA0A67}" destId="{AA989DA1-E5EB-4B97-8496-8A05007ED84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7FCBBA-7336-4344-8B26-FCE6C2FC43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B150FE-BEE0-48FC-9282-1B8687BBC517}">
      <dgm:prSet custT="1"/>
      <dgm:spPr>
        <a:solidFill>
          <a:schemeClr val="bg2">
            <a:lumMod val="25000"/>
          </a:schemeClr>
        </a:solidFill>
      </dgm:spPr>
      <dgm:t>
        <a:bodyPr/>
        <a:lstStyle/>
        <a:p>
          <a:r>
            <a:rPr lang="en-US" sz="2400" dirty="0"/>
            <a:t>INCLUSION (AND EXCLUSION)</a:t>
          </a:r>
        </a:p>
        <a:p>
          <a:r>
            <a:rPr lang="en-US" sz="2400" dirty="0"/>
            <a:t>“We were in (general education) class together, did Halloween together, and played on a soccer team.” </a:t>
          </a:r>
        </a:p>
      </dgm:t>
    </dgm:pt>
    <dgm:pt modelId="{1B19EE84-392C-45BB-ACA8-11C0089EF46F}" type="parTrans" cxnId="{B4F52312-3842-4FC6-A1B4-A6EC176321BF}">
      <dgm:prSet/>
      <dgm:spPr/>
      <dgm:t>
        <a:bodyPr/>
        <a:lstStyle/>
        <a:p>
          <a:endParaRPr lang="en-US"/>
        </a:p>
      </dgm:t>
    </dgm:pt>
    <dgm:pt modelId="{0624657E-164A-48D8-9EA5-BAAAF765B2FF}" type="sibTrans" cxnId="{B4F52312-3842-4FC6-A1B4-A6EC176321BF}">
      <dgm:prSet/>
      <dgm:spPr/>
      <dgm:t>
        <a:bodyPr/>
        <a:lstStyle/>
        <a:p>
          <a:endParaRPr lang="en-US"/>
        </a:p>
      </dgm:t>
    </dgm:pt>
    <dgm:pt modelId="{1E6B3816-BC80-4328-97F2-85F1EBFC0D45}">
      <dgm:prSet custT="1"/>
      <dgm:spPr>
        <a:solidFill>
          <a:schemeClr val="accent1">
            <a:lumMod val="75000"/>
          </a:schemeClr>
        </a:solidFill>
      </dgm:spPr>
      <dgm:t>
        <a:bodyPr/>
        <a:lstStyle/>
        <a:p>
          <a:r>
            <a:rPr lang="en-US" sz="2400" dirty="0"/>
            <a:t>SAFETY      “[It’s] incredibly important to have friends, and it’s important to have safe friends. (…) Most of [my sister’s] able-bodied friends that were not through [family] unfortunately have been exploitative relationships.”</a:t>
          </a:r>
        </a:p>
      </dgm:t>
    </dgm:pt>
    <dgm:pt modelId="{50B79B1B-FA07-46CF-B255-F220697EEE6F}" type="parTrans" cxnId="{F0DA9618-017E-4364-B940-EF82B12CF1F1}">
      <dgm:prSet/>
      <dgm:spPr/>
      <dgm:t>
        <a:bodyPr/>
        <a:lstStyle/>
        <a:p>
          <a:endParaRPr lang="en-US"/>
        </a:p>
      </dgm:t>
    </dgm:pt>
    <dgm:pt modelId="{74D18B2A-2A5F-4A25-BE5F-51C8876337AC}" type="sibTrans" cxnId="{F0DA9618-017E-4364-B940-EF82B12CF1F1}">
      <dgm:prSet/>
      <dgm:spPr/>
      <dgm:t>
        <a:bodyPr/>
        <a:lstStyle/>
        <a:p>
          <a:endParaRPr lang="en-US"/>
        </a:p>
      </dgm:t>
    </dgm:pt>
    <dgm:pt modelId="{455D8495-8780-49D4-910C-1BF7D5FFBB53}">
      <dgm:prSet custT="1"/>
      <dgm:spPr>
        <a:solidFill>
          <a:schemeClr val="accent1">
            <a:lumMod val="50000"/>
          </a:schemeClr>
        </a:solidFill>
      </dgm:spPr>
      <dgm:t>
        <a:bodyPr/>
        <a:lstStyle/>
        <a:p>
          <a:r>
            <a:rPr lang="en-US" sz="2400" dirty="0"/>
            <a:t>COMMUNICATION  </a:t>
          </a:r>
        </a:p>
        <a:p>
          <a:r>
            <a:rPr lang="en-US" sz="2400" dirty="0"/>
            <a:t>Another parent advisedly said, “Be patient” –wait for a response from a peer with difficulties in processing or producing language. </a:t>
          </a:r>
        </a:p>
      </dgm:t>
    </dgm:pt>
    <dgm:pt modelId="{80822FB0-E806-4A66-9B97-4892259AC144}" type="parTrans" cxnId="{DDEA715F-05A0-4D39-AB29-564A3128F71E}">
      <dgm:prSet/>
      <dgm:spPr/>
      <dgm:t>
        <a:bodyPr/>
        <a:lstStyle/>
        <a:p>
          <a:endParaRPr lang="en-US"/>
        </a:p>
      </dgm:t>
    </dgm:pt>
    <dgm:pt modelId="{E1A06E02-4633-4E17-907D-0601A7D31293}" type="sibTrans" cxnId="{DDEA715F-05A0-4D39-AB29-564A3128F71E}">
      <dgm:prSet/>
      <dgm:spPr/>
      <dgm:t>
        <a:bodyPr/>
        <a:lstStyle/>
        <a:p>
          <a:endParaRPr lang="en-US"/>
        </a:p>
      </dgm:t>
    </dgm:pt>
    <dgm:pt modelId="{69271DF8-9BFD-4A84-8D55-2A5DD231F1D6}">
      <dgm:prSet custT="1"/>
      <dgm:spPr/>
      <dgm:t>
        <a:bodyPr/>
        <a:lstStyle/>
        <a:p>
          <a:r>
            <a:rPr lang="en-US" sz="2400" dirty="0"/>
            <a:t>TEACHER EXPECTATIONS </a:t>
          </a:r>
        </a:p>
        <a:p>
          <a:r>
            <a:rPr lang="en-US" sz="2400" dirty="0"/>
            <a:t>“I did not want somebody (a teacher) with preconceived ideas about what he could or couldn't learn.”</a:t>
          </a:r>
        </a:p>
      </dgm:t>
    </dgm:pt>
    <dgm:pt modelId="{8D26C5C8-14CE-4195-9A15-8A339D447985}" type="parTrans" cxnId="{FA121F27-A7E5-410A-B921-EC5300FD5E20}">
      <dgm:prSet/>
      <dgm:spPr/>
      <dgm:t>
        <a:bodyPr/>
        <a:lstStyle/>
        <a:p>
          <a:endParaRPr lang="en-US"/>
        </a:p>
      </dgm:t>
    </dgm:pt>
    <dgm:pt modelId="{1CC8CF92-523F-4AA9-B4EA-149DB56FD93D}" type="sibTrans" cxnId="{FA121F27-A7E5-410A-B921-EC5300FD5E20}">
      <dgm:prSet/>
      <dgm:spPr/>
      <dgm:t>
        <a:bodyPr/>
        <a:lstStyle/>
        <a:p>
          <a:endParaRPr lang="en-US"/>
        </a:p>
      </dgm:t>
    </dgm:pt>
    <dgm:pt modelId="{49F7043E-5D25-4DA3-A348-10041AEC2323}" type="pres">
      <dgm:prSet presAssocID="{E67FCBBA-7336-4344-8B26-FCE6C2FC4330}" presName="linear" presStyleCnt="0">
        <dgm:presLayoutVars>
          <dgm:animLvl val="lvl"/>
          <dgm:resizeHandles val="exact"/>
        </dgm:presLayoutVars>
      </dgm:prSet>
      <dgm:spPr/>
    </dgm:pt>
    <dgm:pt modelId="{CAFC8305-93F0-439A-821F-1EB9CF6057A7}" type="pres">
      <dgm:prSet presAssocID="{12B150FE-BEE0-48FC-9282-1B8687BBC517}" presName="parentText" presStyleLbl="node1" presStyleIdx="0" presStyleCnt="4">
        <dgm:presLayoutVars>
          <dgm:chMax val="0"/>
          <dgm:bulletEnabled val="1"/>
        </dgm:presLayoutVars>
      </dgm:prSet>
      <dgm:spPr/>
    </dgm:pt>
    <dgm:pt modelId="{68C72155-8CAD-4825-A3E1-BC54669F0003}" type="pres">
      <dgm:prSet presAssocID="{0624657E-164A-48D8-9EA5-BAAAF765B2FF}" presName="spacer" presStyleCnt="0"/>
      <dgm:spPr/>
    </dgm:pt>
    <dgm:pt modelId="{EAB21FA4-B7C2-4D69-9E26-BC310D192E50}" type="pres">
      <dgm:prSet presAssocID="{1E6B3816-BC80-4328-97F2-85F1EBFC0D45}" presName="parentText" presStyleLbl="node1" presStyleIdx="1" presStyleCnt="4">
        <dgm:presLayoutVars>
          <dgm:chMax val="0"/>
          <dgm:bulletEnabled val="1"/>
        </dgm:presLayoutVars>
      </dgm:prSet>
      <dgm:spPr/>
    </dgm:pt>
    <dgm:pt modelId="{E6506527-82B2-4C99-A3D4-24F3EDC41B74}" type="pres">
      <dgm:prSet presAssocID="{74D18B2A-2A5F-4A25-BE5F-51C8876337AC}" presName="spacer" presStyleCnt="0"/>
      <dgm:spPr/>
    </dgm:pt>
    <dgm:pt modelId="{FF5190E0-846F-4740-8FE3-0EDF2F1BEB7A}" type="pres">
      <dgm:prSet presAssocID="{455D8495-8780-49D4-910C-1BF7D5FFBB53}" presName="parentText" presStyleLbl="node1" presStyleIdx="2" presStyleCnt="4" custLinFactNeighborX="-4183">
        <dgm:presLayoutVars>
          <dgm:chMax val="0"/>
          <dgm:bulletEnabled val="1"/>
        </dgm:presLayoutVars>
      </dgm:prSet>
      <dgm:spPr/>
    </dgm:pt>
    <dgm:pt modelId="{418B209A-F6B2-48EA-BAF7-21D6A990A5A4}" type="pres">
      <dgm:prSet presAssocID="{E1A06E02-4633-4E17-907D-0601A7D31293}" presName="spacer" presStyleCnt="0"/>
      <dgm:spPr/>
    </dgm:pt>
    <dgm:pt modelId="{4FEA392C-44AF-477D-9E7A-E2D72AB842E8}" type="pres">
      <dgm:prSet presAssocID="{69271DF8-9BFD-4A84-8D55-2A5DD231F1D6}" presName="parentText" presStyleLbl="node1" presStyleIdx="3" presStyleCnt="4">
        <dgm:presLayoutVars>
          <dgm:chMax val="0"/>
          <dgm:bulletEnabled val="1"/>
        </dgm:presLayoutVars>
      </dgm:prSet>
      <dgm:spPr/>
    </dgm:pt>
  </dgm:ptLst>
  <dgm:cxnLst>
    <dgm:cxn modelId="{B4F52312-3842-4FC6-A1B4-A6EC176321BF}" srcId="{E67FCBBA-7336-4344-8B26-FCE6C2FC4330}" destId="{12B150FE-BEE0-48FC-9282-1B8687BBC517}" srcOrd="0" destOrd="0" parTransId="{1B19EE84-392C-45BB-ACA8-11C0089EF46F}" sibTransId="{0624657E-164A-48D8-9EA5-BAAAF765B2FF}"/>
    <dgm:cxn modelId="{F0DA9618-017E-4364-B940-EF82B12CF1F1}" srcId="{E67FCBBA-7336-4344-8B26-FCE6C2FC4330}" destId="{1E6B3816-BC80-4328-97F2-85F1EBFC0D45}" srcOrd="1" destOrd="0" parTransId="{50B79B1B-FA07-46CF-B255-F220697EEE6F}" sibTransId="{74D18B2A-2A5F-4A25-BE5F-51C8876337AC}"/>
    <dgm:cxn modelId="{F807391F-0550-4204-BB41-E040D267DF8F}" type="presOf" srcId="{1E6B3816-BC80-4328-97F2-85F1EBFC0D45}" destId="{EAB21FA4-B7C2-4D69-9E26-BC310D192E50}" srcOrd="0" destOrd="0" presId="urn:microsoft.com/office/officeart/2005/8/layout/vList2"/>
    <dgm:cxn modelId="{FA121F27-A7E5-410A-B921-EC5300FD5E20}" srcId="{E67FCBBA-7336-4344-8B26-FCE6C2FC4330}" destId="{69271DF8-9BFD-4A84-8D55-2A5DD231F1D6}" srcOrd="3" destOrd="0" parTransId="{8D26C5C8-14CE-4195-9A15-8A339D447985}" sibTransId="{1CC8CF92-523F-4AA9-B4EA-149DB56FD93D}"/>
    <dgm:cxn modelId="{DDEA715F-05A0-4D39-AB29-564A3128F71E}" srcId="{E67FCBBA-7336-4344-8B26-FCE6C2FC4330}" destId="{455D8495-8780-49D4-910C-1BF7D5FFBB53}" srcOrd="2" destOrd="0" parTransId="{80822FB0-E806-4A66-9B97-4892259AC144}" sibTransId="{E1A06E02-4633-4E17-907D-0601A7D31293}"/>
    <dgm:cxn modelId="{4BD3E780-D621-47CC-AA7F-FA387CBD5B3C}" type="presOf" srcId="{E67FCBBA-7336-4344-8B26-FCE6C2FC4330}" destId="{49F7043E-5D25-4DA3-A348-10041AEC2323}" srcOrd="0" destOrd="0" presId="urn:microsoft.com/office/officeart/2005/8/layout/vList2"/>
    <dgm:cxn modelId="{CD1EEA86-6408-413F-8118-8F4F37F310C0}" type="presOf" srcId="{455D8495-8780-49D4-910C-1BF7D5FFBB53}" destId="{FF5190E0-846F-4740-8FE3-0EDF2F1BEB7A}" srcOrd="0" destOrd="0" presId="urn:microsoft.com/office/officeart/2005/8/layout/vList2"/>
    <dgm:cxn modelId="{752A3DA5-9E24-4C52-9C41-6D1E71D0A372}" type="presOf" srcId="{12B150FE-BEE0-48FC-9282-1B8687BBC517}" destId="{CAFC8305-93F0-439A-821F-1EB9CF6057A7}" srcOrd="0" destOrd="0" presId="urn:microsoft.com/office/officeart/2005/8/layout/vList2"/>
    <dgm:cxn modelId="{F6218AEA-2DA6-472C-9E79-25020C9A35CD}" type="presOf" srcId="{69271DF8-9BFD-4A84-8D55-2A5DD231F1D6}" destId="{4FEA392C-44AF-477D-9E7A-E2D72AB842E8}" srcOrd="0" destOrd="0" presId="urn:microsoft.com/office/officeart/2005/8/layout/vList2"/>
    <dgm:cxn modelId="{040810F2-AF35-4569-8C8B-03F5AFB33988}" type="presParOf" srcId="{49F7043E-5D25-4DA3-A348-10041AEC2323}" destId="{CAFC8305-93F0-439A-821F-1EB9CF6057A7}" srcOrd="0" destOrd="0" presId="urn:microsoft.com/office/officeart/2005/8/layout/vList2"/>
    <dgm:cxn modelId="{239DA736-B441-435B-AE8A-10FD0DA19F07}" type="presParOf" srcId="{49F7043E-5D25-4DA3-A348-10041AEC2323}" destId="{68C72155-8CAD-4825-A3E1-BC54669F0003}" srcOrd="1" destOrd="0" presId="urn:microsoft.com/office/officeart/2005/8/layout/vList2"/>
    <dgm:cxn modelId="{BA77153A-D411-4DD9-B69C-51BA5AF9CB83}" type="presParOf" srcId="{49F7043E-5D25-4DA3-A348-10041AEC2323}" destId="{EAB21FA4-B7C2-4D69-9E26-BC310D192E50}" srcOrd="2" destOrd="0" presId="urn:microsoft.com/office/officeart/2005/8/layout/vList2"/>
    <dgm:cxn modelId="{887CEAF1-E9A0-44F5-8883-62D27AC1FA54}" type="presParOf" srcId="{49F7043E-5D25-4DA3-A348-10041AEC2323}" destId="{E6506527-82B2-4C99-A3D4-24F3EDC41B74}" srcOrd="3" destOrd="0" presId="urn:microsoft.com/office/officeart/2005/8/layout/vList2"/>
    <dgm:cxn modelId="{57C5A16A-BCE7-430F-B05F-6C04BCAF4BD9}" type="presParOf" srcId="{49F7043E-5D25-4DA3-A348-10041AEC2323}" destId="{FF5190E0-846F-4740-8FE3-0EDF2F1BEB7A}" srcOrd="4" destOrd="0" presId="urn:microsoft.com/office/officeart/2005/8/layout/vList2"/>
    <dgm:cxn modelId="{D29F2E29-86A2-4A15-959D-9F8A67658A89}" type="presParOf" srcId="{49F7043E-5D25-4DA3-A348-10041AEC2323}" destId="{418B209A-F6B2-48EA-BAF7-21D6A990A5A4}" srcOrd="5" destOrd="0" presId="urn:microsoft.com/office/officeart/2005/8/layout/vList2"/>
    <dgm:cxn modelId="{E08D1D06-1432-4457-8C42-CCC92C7CDD17}" type="presParOf" srcId="{49F7043E-5D25-4DA3-A348-10041AEC2323}" destId="{4FEA392C-44AF-477D-9E7A-E2D72AB842E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784B6-795F-423A-BF95-0D084954715F}">
      <dsp:nvSpPr>
        <dsp:cNvPr id="0" name=""/>
        <dsp:cNvSpPr/>
      </dsp:nvSpPr>
      <dsp:spPr>
        <a:xfrm>
          <a:off x="0" y="15239"/>
          <a:ext cx="10553700" cy="18018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In education, we care about academic, social, communication, and behavioral outcomes for all.  Friendships and meaningful social relationships are essential components of these outcomes, impacting students’ learning potential, academic achievements, future employment and independence (Benner, 2011; Newcomb &amp; Bagwell, 1996).  </a:t>
          </a:r>
          <a:endParaRPr lang="en-US" sz="2200" kern="1200" dirty="0"/>
        </a:p>
      </dsp:txBody>
      <dsp:txXfrm>
        <a:off x="87957" y="103196"/>
        <a:ext cx="10377786" cy="1625886"/>
      </dsp:txXfrm>
    </dsp:sp>
    <dsp:sp modelId="{F1F06C41-56C3-43CC-AAC5-0796BADF2B8B}">
      <dsp:nvSpPr>
        <dsp:cNvPr id="0" name=""/>
        <dsp:cNvSpPr/>
      </dsp:nvSpPr>
      <dsp:spPr>
        <a:xfrm>
          <a:off x="0" y="1880399"/>
          <a:ext cx="10553700" cy="18018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People with friends are more likely to be self-assured and to feel a sense of belonging (Bukowski, Newcomb, &amp; </a:t>
          </a:r>
          <a:r>
            <a:rPr lang="en-US" sz="2200" kern="1200" dirty="0" err="1"/>
            <a:t>Hartup</a:t>
          </a:r>
          <a:r>
            <a:rPr lang="en-US" sz="2200" kern="1200" dirty="0"/>
            <a:t>, 1996; Thompson &amp; Grace, 2001; </a:t>
          </a:r>
          <a:r>
            <a:rPr lang="en-US" sz="2200" kern="1200" dirty="0" err="1"/>
            <a:t>Vaquera</a:t>
          </a:r>
          <a:r>
            <a:rPr lang="en-US" sz="2200" kern="1200" dirty="0"/>
            <a:t> &amp; Kao, 2008).  In addition, people’s social relationships and their level of self-esteem are reciprocal in all developmental stages across the life span (Harris &amp; Orth, 2020).</a:t>
          </a:r>
        </a:p>
      </dsp:txBody>
      <dsp:txXfrm>
        <a:off x="87957" y="1968356"/>
        <a:ext cx="10377786" cy="1625886"/>
      </dsp:txXfrm>
    </dsp:sp>
    <dsp:sp modelId="{ECF907D1-FCB8-486A-89EC-B33DFFD753FB}">
      <dsp:nvSpPr>
        <dsp:cNvPr id="0" name=""/>
        <dsp:cNvSpPr/>
      </dsp:nvSpPr>
      <dsp:spPr>
        <a:xfrm>
          <a:off x="0" y="3745560"/>
          <a:ext cx="10553700" cy="180180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Times New Roman" panose="02020603050405020304" pitchFamily="18" charset="0"/>
            <a:buNone/>
          </a:pPr>
          <a:r>
            <a:rPr lang="en-US" sz="2200" kern="1200" baseline="0" dirty="0"/>
            <a:t>Children and adolescents with disabilities often have poor educational outcomes. They also often lack meaningful relationships with peers, further hindering learning and life outcomes.  To better understand these two realities, I embarked on a project with individuals with disability labels to explore their lived experiences of friendship. </a:t>
          </a:r>
          <a:endParaRPr lang="en-US" sz="2200" kern="1200" dirty="0"/>
        </a:p>
      </dsp:txBody>
      <dsp:txXfrm>
        <a:off x="87957" y="3833517"/>
        <a:ext cx="10377786" cy="1625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D4E5E-B2CB-49FC-9169-268F10124C1E}">
      <dsp:nvSpPr>
        <dsp:cNvPr id="0" name=""/>
        <dsp:cNvSpPr/>
      </dsp:nvSpPr>
      <dsp:spPr>
        <a:xfrm>
          <a:off x="0" y="680"/>
          <a:ext cx="8242661"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6350" cap="flat" cmpd="sng" algn="in">
          <a:solidFill>
            <a:schemeClr val="accent5">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4A1CC640-7C57-4637-9303-7AFFD049380A}">
      <dsp:nvSpPr>
        <dsp:cNvPr id="0" name=""/>
        <dsp:cNvSpPr/>
      </dsp:nvSpPr>
      <dsp:spPr>
        <a:xfrm>
          <a:off x="0" y="680"/>
          <a:ext cx="8242661"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How do people with disability labels define “friendship”?</a:t>
          </a:r>
        </a:p>
      </dsp:txBody>
      <dsp:txXfrm>
        <a:off x="0" y="680"/>
        <a:ext cx="8242661" cy="1115295"/>
      </dsp:txXfrm>
    </dsp:sp>
    <dsp:sp modelId="{D9D78D5F-2995-4BCC-85CE-7D42FE2E38FE}">
      <dsp:nvSpPr>
        <dsp:cNvPr id="0" name=""/>
        <dsp:cNvSpPr/>
      </dsp:nvSpPr>
      <dsp:spPr>
        <a:xfrm>
          <a:off x="0" y="1115976"/>
          <a:ext cx="8242661" cy="0"/>
        </a:xfrm>
        <a:prstGeom prst="line">
          <a:avLst/>
        </a:prstGeom>
        <a:gradFill rotWithShape="0">
          <a:gsLst>
            <a:gs pos="0">
              <a:schemeClr val="accent5">
                <a:hueOff val="4456637"/>
                <a:satOff val="-11826"/>
                <a:lumOff val="-637"/>
                <a:alphaOff val="0"/>
                <a:tint val="94000"/>
                <a:satMod val="103000"/>
                <a:lumMod val="102000"/>
              </a:schemeClr>
            </a:gs>
            <a:gs pos="50000">
              <a:schemeClr val="accent5">
                <a:hueOff val="4456637"/>
                <a:satOff val="-11826"/>
                <a:lumOff val="-637"/>
                <a:alphaOff val="0"/>
                <a:shade val="100000"/>
                <a:satMod val="110000"/>
                <a:lumMod val="100000"/>
              </a:schemeClr>
            </a:gs>
            <a:gs pos="100000">
              <a:schemeClr val="accent5">
                <a:hueOff val="4456637"/>
                <a:satOff val="-11826"/>
                <a:lumOff val="-637"/>
                <a:alphaOff val="0"/>
                <a:shade val="78000"/>
                <a:satMod val="120000"/>
                <a:lumMod val="99000"/>
              </a:schemeClr>
            </a:gs>
          </a:gsLst>
          <a:lin ang="5400000" scaled="0"/>
        </a:gradFill>
        <a:ln w="6350" cap="flat" cmpd="sng" algn="in">
          <a:solidFill>
            <a:schemeClr val="accent5">
              <a:hueOff val="4456637"/>
              <a:satOff val="-11826"/>
              <a:lumOff val="-637"/>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86681C80-F699-42DE-B820-8894C0561FC0}">
      <dsp:nvSpPr>
        <dsp:cNvPr id="0" name=""/>
        <dsp:cNvSpPr/>
      </dsp:nvSpPr>
      <dsp:spPr>
        <a:xfrm>
          <a:off x="0" y="1115976"/>
          <a:ext cx="8242661"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How do they describe and represent their friendships? </a:t>
          </a:r>
        </a:p>
      </dsp:txBody>
      <dsp:txXfrm>
        <a:off x="0" y="1115976"/>
        <a:ext cx="8242661" cy="1115295"/>
      </dsp:txXfrm>
    </dsp:sp>
    <dsp:sp modelId="{8BEAC965-2D6A-458F-8A1B-8F517E1D5889}">
      <dsp:nvSpPr>
        <dsp:cNvPr id="0" name=""/>
        <dsp:cNvSpPr/>
      </dsp:nvSpPr>
      <dsp:spPr>
        <a:xfrm>
          <a:off x="0" y="2231272"/>
          <a:ext cx="8242661" cy="0"/>
        </a:xfrm>
        <a:prstGeom prst="line">
          <a:avLst/>
        </a:prstGeom>
        <a:gradFill rotWithShape="0">
          <a:gsLst>
            <a:gs pos="0">
              <a:schemeClr val="accent5">
                <a:hueOff val="8913275"/>
                <a:satOff val="-23652"/>
                <a:lumOff val="-1275"/>
                <a:alphaOff val="0"/>
                <a:tint val="94000"/>
                <a:satMod val="103000"/>
                <a:lumMod val="102000"/>
              </a:schemeClr>
            </a:gs>
            <a:gs pos="50000">
              <a:schemeClr val="accent5">
                <a:hueOff val="8913275"/>
                <a:satOff val="-23652"/>
                <a:lumOff val="-1275"/>
                <a:alphaOff val="0"/>
                <a:shade val="100000"/>
                <a:satMod val="110000"/>
                <a:lumMod val="100000"/>
              </a:schemeClr>
            </a:gs>
            <a:gs pos="100000">
              <a:schemeClr val="accent5">
                <a:hueOff val="8913275"/>
                <a:satOff val="-23652"/>
                <a:lumOff val="-1275"/>
                <a:alphaOff val="0"/>
                <a:shade val="78000"/>
                <a:satMod val="120000"/>
                <a:lumMod val="99000"/>
              </a:schemeClr>
            </a:gs>
          </a:gsLst>
          <a:lin ang="5400000" scaled="0"/>
        </a:gradFill>
        <a:ln w="6350" cap="flat" cmpd="sng" algn="in">
          <a:solidFill>
            <a:schemeClr val="accent5">
              <a:hueOff val="8913275"/>
              <a:satOff val="-23652"/>
              <a:lumOff val="-1275"/>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A94A2D8-1445-4E20-B761-4985BD1C1BD3}">
      <dsp:nvSpPr>
        <dsp:cNvPr id="0" name=""/>
        <dsp:cNvSpPr/>
      </dsp:nvSpPr>
      <dsp:spPr>
        <a:xfrm>
          <a:off x="0" y="2231272"/>
          <a:ext cx="8242661"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baseline="0" dirty="0"/>
            <a:t>How are they enacted? </a:t>
          </a:r>
          <a:endParaRPr lang="en-US" sz="3300" kern="1200" dirty="0"/>
        </a:p>
      </dsp:txBody>
      <dsp:txXfrm>
        <a:off x="0" y="2231272"/>
        <a:ext cx="8242661" cy="1115295"/>
      </dsp:txXfrm>
    </dsp:sp>
    <dsp:sp modelId="{705E053B-8508-49B8-B8AD-98D4BCAD18FC}">
      <dsp:nvSpPr>
        <dsp:cNvPr id="0" name=""/>
        <dsp:cNvSpPr/>
      </dsp:nvSpPr>
      <dsp:spPr>
        <a:xfrm>
          <a:off x="0" y="3346567"/>
          <a:ext cx="8242661" cy="0"/>
        </a:xfrm>
        <a:prstGeom prst="line">
          <a:avLst/>
        </a:prstGeom>
        <a:gradFill rotWithShape="0">
          <a:gsLst>
            <a:gs pos="0">
              <a:schemeClr val="accent5">
                <a:hueOff val="13369913"/>
                <a:satOff val="-35478"/>
                <a:lumOff val="-1912"/>
                <a:alphaOff val="0"/>
                <a:tint val="94000"/>
                <a:satMod val="103000"/>
                <a:lumMod val="102000"/>
              </a:schemeClr>
            </a:gs>
            <a:gs pos="50000">
              <a:schemeClr val="accent5">
                <a:hueOff val="13369913"/>
                <a:satOff val="-35478"/>
                <a:lumOff val="-1912"/>
                <a:alphaOff val="0"/>
                <a:shade val="100000"/>
                <a:satMod val="110000"/>
                <a:lumMod val="100000"/>
              </a:schemeClr>
            </a:gs>
            <a:gs pos="100000">
              <a:schemeClr val="accent5">
                <a:hueOff val="13369913"/>
                <a:satOff val="-35478"/>
                <a:lumOff val="-1912"/>
                <a:alphaOff val="0"/>
                <a:shade val="78000"/>
                <a:satMod val="120000"/>
                <a:lumMod val="99000"/>
              </a:schemeClr>
            </a:gs>
          </a:gsLst>
          <a:lin ang="5400000" scaled="0"/>
        </a:gradFill>
        <a:ln w="6350" cap="flat" cmpd="sng" algn="in">
          <a:solidFill>
            <a:schemeClr val="accent5">
              <a:hueOff val="13369913"/>
              <a:satOff val="-35478"/>
              <a:lumOff val="-1912"/>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F8E70A15-76A7-49FC-9C5F-77DD8517AA9C}">
      <dsp:nvSpPr>
        <dsp:cNvPr id="0" name=""/>
        <dsp:cNvSpPr/>
      </dsp:nvSpPr>
      <dsp:spPr>
        <a:xfrm>
          <a:off x="0" y="3346567"/>
          <a:ext cx="8242661"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baseline="0"/>
            <a:t>What are the factors that encourage them? </a:t>
          </a:r>
          <a:endParaRPr lang="en-US" sz="3300" kern="1200"/>
        </a:p>
      </dsp:txBody>
      <dsp:txXfrm>
        <a:off x="0" y="3346567"/>
        <a:ext cx="8242661" cy="1115295"/>
      </dsp:txXfrm>
    </dsp:sp>
    <dsp:sp modelId="{8F0B1F8F-514F-41EC-B53D-E6FEF6769252}">
      <dsp:nvSpPr>
        <dsp:cNvPr id="0" name=""/>
        <dsp:cNvSpPr/>
      </dsp:nvSpPr>
      <dsp:spPr>
        <a:xfrm>
          <a:off x="0" y="4461863"/>
          <a:ext cx="8242661" cy="0"/>
        </a:xfrm>
        <a:prstGeom prst="line">
          <a:avLst/>
        </a:prstGeom>
        <a:gradFill rotWithShape="0">
          <a:gsLst>
            <a:gs pos="0">
              <a:schemeClr val="accent5">
                <a:hueOff val="17826550"/>
                <a:satOff val="-47304"/>
                <a:lumOff val="-2550"/>
                <a:alphaOff val="0"/>
                <a:tint val="94000"/>
                <a:satMod val="103000"/>
                <a:lumMod val="102000"/>
              </a:schemeClr>
            </a:gs>
            <a:gs pos="50000">
              <a:schemeClr val="accent5">
                <a:hueOff val="17826550"/>
                <a:satOff val="-47304"/>
                <a:lumOff val="-2550"/>
                <a:alphaOff val="0"/>
                <a:shade val="100000"/>
                <a:satMod val="110000"/>
                <a:lumMod val="100000"/>
              </a:schemeClr>
            </a:gs>
            <a:gs pos="100000">
              <a:schemeClr val="accent5">
                <a:hueOff val="17826550"/>
                <a:satOff val="-47304"/>
                <a:lumOff val="-2550"/>
                <a:alphaOff val="0"/>
                <a:shade val="78000"/>
                <a:satMod val="120000"/>
                <a:lumMod val="99000"/>
              </a:schemeClr>
            </a:gs>
          </a:gsLst>
          <a:lin ang="5400000" scaled="0"/>
        </a:gradFill>
        <a:ln w="6350" cap="flat" cmpd="sng" algn="in">
          <a:solidFill>
            <a:schemeClr val="accent5">
              <a:hueOff val="17826550"/>
              <a:satOff val="-47304"/>
              <a:lumOff val="-255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4F7DB3A5-433F-4B21-9B77-8FDB4A4C474E}">
      <dsp:nvSpPr>
        <dsp:cNvPr id="0" name=""/>
        <dsp:cNvSpPr/>
      </dsp:nvSpPr>
      <dsp:spPr>
        <a:xfrm>
          <a:off x="0" y="4461863"/>
          <a:ext cx="8242661"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baseline="0"/>
            <a:t>What are the factors that get in the way?</a:t>
          </a:r>
          <a:endParaRPr lang="en-US" sz="3300" kern="1200"/>
        </a:p>
      </dsp:txBody>
      <dsp:txXfrm>
        <a:off x="0" y="4461863"/>
        <a:ext cx="8242661" cy="1115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8305-93F0-439A-821F-1EB9CF6057A7}">
      <dsp:nvSpPr>
        <dsp:cNvPr id="0" name=""/>
        <dsp:cNvSpPr/>
      </dsp:nvSpPr>
      <dsp:spPr>
        <a:xfrm>
          <a:off x="0" y="1435"/>
          <a:ext cx="11039732" cy="1322077"/>
        </a:xfrm>
        <a:prstGeom prst="roundRect">
          <a:avLst/>
        </a:prstGeom>
        <a:solidFill>
          <a:schemeClr val="bg2">
            <a:lumMod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INCLUSION (AND EXCLUSION)</a:t>
          </a:r>
        </a:p>
        <a:p>
          <a:pPr marL="0" lvl="0" indent="0" algn="l" defTabSz="1066800">
            <a:lnSpc>
              <a:spcPct val="90000"/>
            </a:lnSpc>
            <a:spcBef>
              <a:spcPct val="0"/>
            </a:spcBef>
            <a:spcAft>
              <a:spcPct val="35000"/>
            </a:spcAft>
            <a:buNone/>
          </a:pPr>
          <a:r>
            <a:rPr lang="en-US" sz="2400" kern="1200" dirty="0"/>
            <a:t>“We were in (general education) class together, did Halloween together, and played on a soccer team.” </a:t>
          </a:r>
        </a:p>
      </dsp:txBody>
      <dsp:txXfrm>
        <a:off x="64538" y="65973"/>
        <a:ext cx="10910656" cy="1193001"/>
      </dsp:txXfrm>
    </dsp:sp>
    <dsp:sp modelId="{EAB21FA4-B7C2-4D69-9E26-BC310D192E50}">
      <dsp:nvSpPr>
        <dsp:cNvPr id="0" name=""/>
        <dsp:cNvSpPr/>
      </dsp:nvSpPr>
      <dsp:spPr>
        <a:xfrm>
          <a:off x="0" y="1337786"/>
          <a:ext cx="11039732" cy="1322077"/>
        </a:xfrm>
        <a:prstGeom prst="roundRect">
          <a:avLst/>
        </a:prstGeom>
        <a:solidFill>
          <a:schemeClr val="accent1">
            <a:lumMod val="7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SAFETY      “[It’s] incredibly important to have friends, and it’s important to have safe friends. (…) Most of [my sister’s] able-bodied friends that were not through [family] unfortunately have been exploitative relationships.”</a:t>
          </a:r>
        </a:p>
      </dsp:txBody>
      <dsp:txXfrm>
        <a:off x="64538" y="1402324"/>
        <a:ext cx="10910656" cy="1193001"/>
      </dsp:txXfrm>
    </dsp:sp>
    <dsp:sp modelId="{FF5190E0-846F-4740-8FE3-0EDF2F1BEB7A}">
      <dsp:nvSpPr>
        <dsp:cNvPr id="0" name=""/>
        <dsp:cNvSpPr/>
      </dsp:nvSpPr>
      <dsp:spPr>
        <a:xfrm>
          <a:off x="0" y="2674136"/>
          <a:ext cx="11039732" cy="1322077"/>
        </a:xfrm>
        <a:prstGeom prst="roundRect">
          <a:avLst/>
        </a:prstGeom>
        <a:solidFill>
          <a:schemeClr val="accent1">
            <a:lumMod val="5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COMMUNICATION  </a:t>
          </a:r>
        </a:p>
        <a:p>
          <a:pPr marL="0" lvl="0" indent="0" algn="l" defTabSz="1066800">
            <a:lnSpc>
              <a:spcPct val="90000"/>
            </a:lnSpc>
            <a:spcBef>
              <a:spcPct val="0"/>
            </a:spcBef>
            <a:spcAft>
              <a:spcPct val="35000"/>
            </a:spcAft>
            <a:buNone/>
          </a:pPr>
          <a:r>
            <a:rPr lang="en-US" sz="2400" kern="1200" dirty="0"/>
            <a:t>Another parent advisedly said, “Be patient” –wait for a response from a peer with difficulties in processing or producing language. </a:t>
          </a:r>
        </a:p>
      </dsp:txBody>
      <dsp:txXfrm>
        <a:off x="64538" y="2738674"/>
        <a:ext cx="10910656" cy="1193001"/>
      </dsp:txXfrm>
    </dsp:sp>
    <dsp:sp modelId="{4FEA392C-44AF-477D-9E7A-E2D72AB842E8}">
      <dsp:nvSpPr>
        <dsp:cNvPr id="0" name=""/>
        <dsp:cNvSpPr/>
      </dsp:nvSpPr>
      <dsp:spPr>
        <a:xfrm>
          <a:off x="0" y="4010487"/>
          <a:ext cx="11039732" cy="1322077"/>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TEACHER EXPECTATIONS </a:t>
          </a:r>
        </a:p>
        <a:p>
          <a:pPr marL="0" lvl="0" indent="0" algn="l" defTabSz="1066800">
            <a:lnSpc>
              <a:spcPct val="90000"/>
            </a:lnSpc>
            <a:spcBef>
              <a:spcPct val="0"/>
            </a:spcBef>
            <a:spcAft>
              <a:spcPct val="35000"/>
            </a:spcAft>
            <a:buNone/>
          </a:pPr>
          <a:r>
            <a:rPr lang="en-US" sz="2400" kern="1200" dirty="0"/>
            <a:t>“I did not want somebody (a teacher) with preconceived ideas about what he could or couldn't learn.”</a:t>
          </a:r>
        </a:p>
      </dsp:txBody>
      <dsp:txXfrm>
        <a:off x="64538" y="4075025"/>
        <a:ext cx="10910656" cy="11930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93EA159-1144-458B-B3C1-AEBDFAD69D1F}" type="datetimeFigureOut">
              <a:rPr lang="en-US" smtClean="0"/>
              <a:t>4/19/2021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97F3A23-1924-423F-9C72-94E6C0F9E89D}"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6373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3EA159-1144-458B-B3C1-AEBDFAD69D1F}"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258753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3EA159-1144-458B-B3C1-AEBDFAD69D1F}"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419811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3EA159-1144-458B-B3C1-AEBDFAD69D1F}"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379358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93EA159-1144-458B-B3C1-AEBDFAD69D1F}" type="datetimeFigureOut">
              <a:rPr lang="en-US" smtClean="0"/>
              <a:t>4/19/2021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97F3A23-1924-423F-9C72-94E6C0F9E89D}"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8984073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3EA159-1144-458B-B3C1-AEBDFAD69D1F}"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159045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EA159-1144-458B-B3C1-AEBDFAD69D1F}"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250870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3EA159-1144-458B-B3C1-AEBDFAD69D1F}"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91710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EA159-1144-458B-B3C1-AEBDFAD69D1F}"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7F3A23-1924-423F-9C72-94E6C0F9E89D}" type="slidenum">
              <a:rPr lang="en-US" smtClean="0"/>
              <a:t>‹#›</a:t>
            </a:fld>
            <a:endParaRPr lang="en-US"/>
          </a:p>
        </p:txBody>
      </p:sp>
    </p:spTree>
    <p:extLst>
      <p:ext uri="{BB962C8B-B14F-4D97-AF65-F5344CB8AC3E}">
        <p14:creationId xmlns:p14="http://schemas.microsoft.com/office/powerpoint/2010/main" val="91403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93EA159-1144-458B-B3C1-AEBDFAD69D1F}" type="datetimeFigureOut">
              <a:rPr lang="en-US" smtClean="0"/>
              <a:t>4/19/2021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97F3A23-1924-423F-9C72-94E6C0F9E89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614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93EA159-1144-458B-B3C1-AEBDFAD69D1F}" type="datetimeFigureOut">
              <a:rPr lang="en-US" smtClean="0"/>
              <a:t>4/19/2021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97F3A23-1924-423F-9C72-94E6C0F9E89D}"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645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93EA159-1144-458B-B3C1-AEBDFAD69D1F}" type="datetimeFigureOut">
              <a:rPr lang="en-US" smtClean="0"/>
              <a:t>4/19/2021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97F3A23-1924-423F-9C72-94E6C0F9E89D}"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47992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mailto:donnamcbrown@gmail.com"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1135-6ABF-430C-B310-E36274DD736C}"/>
              </a:ext>
            </a:extLst>
          </p:cNvPr>
          <p:cNvSpPr>
            <a:spLocks noGrp="1"/>
          </p:cNvSpPr>
          <p:nvPr>
            <p:ph type="ctrTitle"/>
          </p:nvPr>
        </p:nvSpPr>
        <p:spPr>
          <a:xfrm>
            <a:off x="1915128" y="1311966"/>
            <a:ext cx="8361229" cy="1589756"/>
          </a:xfrm>
        </p:spPr>
        <p:txBody>
          <a:bodyPr/>
          <a:lstStyle/>
          <a:p>
            <a:r>
              <a:rPr kumimoji="0" lang="en-US" sz="4000" b="1" i="0" u="none" strike="noStrike" kern="1200" cap="all" spc="0" normalizeH="0" baseline="0" noProof="0" dirty="0">
                <a:ln>
                  <a:noFill/>
                </a:ln>
                <a:solidFill>
                  <a:prstClr val="white"/>
                </a:solidFill>
                <a:effectLst/>
                <a:uLnTx/>
                <a:uFillTx/>
                <a:latin typeface="Franklin Gothic Book" panose="020B0503020102020204"/>
                <a:ea typeface="+mj-ea"/>
                <a:cs typeface="+mj-cs"/>
              </a:rPr>
              <a:t>Disability, friendship, and </a:t>
            </a:r>
            <a:br>
              <a:rPr kumimoji="0" lang="en-US" sz="4000" b="1" i="0" u="none" strike="noStrike" kern="1200" cap="all" spc="0" normalizeH="0" baseline="0" noProof="0" dirty="0">
                <a:ln>
                  <a:noFill/>
                </a:ln>
                <a:solidFill>
                  <a:prstClr val="white"/>
                </a:solidFill>
                <a:effectLst/>
                <a:uLnTx/>
                <a:uFillTx/>
                <a:latin typeface="Franklin Gothic Book" panose="020B0503020102020204"/>
                <a:ea typeface="+mj-ea"/>
                <a:cs typeface="+mj-cs"/>
              </a:rPr>
            </a:br>
            <a:r>
              <a:rPr kumimoji="0" lang="en-US" sz="4000" b="1" i="0" u="none" strike="noStrike" kern="1200" cap="all" spc="0" normalizeH="0" baseline="0" noProof="0" dirty="0">
                <a:ln>
                  <a:noFill/>
                </a:ln>
                <a:solidFill>
                  <a:prstClr val="white"/>
                </a:solidFill>
                <a:effectLst/>
                <a:uLnTx/>
                <a:uFillTx/>
                <a:latin typeface="Franklin Gothic Book" panose="020B0503020102020204"/>
                <a:ea typeface="+mj-ea"/>
                <a:cs typeface="+mj-cs"/>
              </a:rPr>
              <a:t>educational Outcomes:   </a:t>
            </a:r>
            <a:br>
              <a:rPr kumimoji="0" lang="en-US" sz="4000" b="1" i="0" u="none" strike="noStrike" kern="1200" cap="all" spc="0" normalizeH="0" baseline="0" noProof="0" dirty="0">
                <a:ln>
                  <a:noFill/>
                </a:ln>
                <a:solidFill>
                  <a:prstClr val="white"/>
                </a:solidFill>
                <a:effectLst/>
                <a:uLnTx/>
                <a:uFillTx/>
                <a:latin typeface="Franklin Gothic Book" panose="020B0503020102020204"/>
                <a:ea typeface="+mj-ea"/>
                <a:cs typeface="+mj-cs"/>
              </a:rPr>
            </a:br>
            <a:r>
              <a:rPr kumimoji="0" lang="en-US" sz="4000" b="1" i="0" u="none" strike="noStrike" kern="1200" cap="all" spc="0" normalizeH="0" baseline="0" noProof="0" dirty="0">
                <a:ln>
                  <a:noFill/>
                </a:ln>
                <a:solidFill>
                  <a:prstClr val="white"/>
                </a:solidFill>
                <a:effectLst/>
                <a:uLnTx/>
                <a:uFillTx/>
                <a:latin typeface="Franklin Gothic Book" panose="020B0503020102020204"/>
                <a:ea typeface="+mj-ea"/>
                <a:cs typeface="+mj-cs"/>
              </a:rPr>
              <a:t>What’s the connection?</a:t>
            </a:r>
            <a:endParaRPr lang="en-US" dirty="0"/>
          </a:p>
        </p:txBody>
      </p:sp>
      <p:sp>
        <p:nvSpPr>
          <p:cNvPr id="3" name="Subtitle 2">
            <a:extLst>
              <a:ext uri="{FF2B5EF4-FFF2-40B4-BE49-F238E27FC236}">
                <a16:creationId xmlns:a16="http://schemas.microsoft.com/office/drawing/2014/main" id="{3B92D2E2-6E79-422C-AAD1-339F072237A9}"/>
              </a:ext>
            </a:extLst>
          </p:cNvPr>
          <p:cNvSpPr>
            <a:spLocks noGrp="1"/>
          </p:cNvSpPr>
          <p:nvPr>
            <p:ph type="subTitle" idx="1"/>
          </p:nvPr>
        </p:nvSpPr>
        <p:spPr>
          <a:xfrm>
            <a:off x="1630018" y="3101010"/>
            <a:ext cx="6023114" cy="2305878"/>
          </a:xfrm>
        </p:spPr>
        <p:txBody>
          <a:bodyPr>
            <a:normAutofit/>
          </a:bodyPr>
          <a:lstStyle/>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3300" b="1" i="0" u="none" strike="noStrike" kern="1200" cap="none" spc="0" normalizeH="0" baseline="0" noProof="0" dirty="0">
                <a:ln>
                  <a:noFill/>
                </a:ln>
                <a:solidFill>
                  <a:prstClr val="white"/>
                </a:solidFill>
                <a:effectLst/>
                <a:uLnTx/>
                <a:uFillTx/>
                <a:latin typeface="Franklin Gothic Book" panose="020B0503020102020204"/>
                <a:ea typeface="+mn-ea"/>
                <a:cs typeface="+mn-cs"/>
              </a:rPr>
              <a:t>Donna McNiff Brown</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300" b="0" i="0" u="none" strike="noStrike" kern="1200" cap="none" spc="0" normalizeH="0" baseline="0" noProof="0" dirty="0">
                <a:ln>
                  <a:noFill/>
                </a:ln>
                <a:solidFill>
                  <a:prstClr val="white"/>
                </a:solidFill>
                <a:effectLst/>
                <a:uLnTx/>
                <a:uFillTx/>
                <a:latin typeface="Franklin Gothic Book" panose="020B0503020102020204"/>
                <a:ea typeface="+mn-ea"/>
                <a:cs typeface="+mn-cs"/>
              </a:rPr>
              <a:t>PhD Student, Education Dept. </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300" b="0" i="0" u="none" strike="noStrike" kern="1200" cap="none" spc="0" normalizeH="0" baseline="0" noProof="0" dirty="0">
                <a:ln>
                  <a:noFill/>
                </a:ln>
                <a:solidFill>
                  <a:prstClr val="white"/>
                </a:solidFill>
                <a:effectLst/>
                <a:uLnTx/>
                <a:uFillTx/>
                <a:latin typeface="Franklin Gothic Book" panose="020B0503020102020204"/>
                <a:ea typeface="+mn-ea"/>
                <a:cs typeface="+mn-cs"/>
              </a:rPr>
              <a:t>Curriculum &amp; Instruction/Teacher Preparation</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300" b="0" i="0" u="none" strike="noStrike" kern="1200" cap="none" spc="0" normalizeH="0" baseline="0" noProof="0" dirty="0">
                <a:ln>
                  <a:noFill/>
                </a:ln>
                <a:solidFill>
                  <a:prstClr val="white"/>
                </a:solidFill>
                <a:effectLst/>
                <a:uLnTx/>
                <a:uFillTx/>
                <a:latin typeface="Franklin Gothic Book" panose="020B0503020102020204"/>
                <a:ea typeface="+mn-ea"/>
                <a:cs typeface="+mn-cs"/>
              </a:rPr>
              <a:t>UNH Graduate Research Conference, 2021</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300" b="0" i="0" u="none" strike="noStrike" kern="1200" cap="none" spc="0" normalizeH="0" baseline="0" noProof="0" dirty="0">
                <a:ln>
                  <a:noFill/>
                </a:ln>
                <a:solidFill>
                  <a:prstClr val="white"/>
                </a:solidFill>
                <a:effectLst/>
                <a:uLnTx/>
                <a:uFillTx/>
                <a:latin typeface="Franklin Gothic Book" panose="020B0503020102020204"/>
                <a:ea typeface="+mn-ea"/>
                <a:cs typeface="+mn-cs"/>
              </a:rPr>
              <a:t>donnamcbrown@gmail.com </a:t>
            </a:r>
          </a:p>
          <a:p>
            <a:endParaRPr lang="en-US" dirty="0"/>
          </a:p>
        </p:txBody>
      </p:sp>
      <p:pic>
        <p:nvPicPr>
          <p:cNvPr id="5" name="Picture 4" descr="A person smiling for the camera&#10;&#10;Description automatically generated with medium confidence">
            <a:extLst>
              <a:ext uri="{FF2B5EF4-FFF2-40B4-BE49-F238E27FC236}">
                <a16:creationId xmlns:a16="http://schemas.microsoft.com/office/drawing/2014/main" id="{E12D2836-3548-4704-9E19-5BDC94980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504" y="3133634"/>
            <a:ext cx="2153478" cy="2153478"/>
          </a:xfrm>
          <a:prstGeom prst="rect">
            <a:avLst/>
          </a:prstGeom>
        </p:spPr>
      </p:pic>
      <p:pic>
        <p:nvPicPr>
          <p:cNvPr id="4" name="Audio 3">
            <a:hlinkClick r:id="" action="ppaction://media"/>
            <a:extLst>
              <a:ext uri="{FF2B5EF4-FFF2-40B4-BE49-F238E27FC236}">
                <a16:creationId xmlns:a16="http://schemas.microsoft.com/office/drawing/2014/main" id="{81E1902D-04F8-4558-B55A-2387982CB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5881460"/>
      </p:ext>
    </p:extLst>
  </p:cSld>
  <p:clrMapOvr>
    <a:masterClrMapping/>
  </p:clrMapOvr>
  <mc:AlternateContent xmlns:mc="http://schemas.openxmlformats.org/markup-compatibility/2006" xmlns:p14="http://schemas.microsoft.com/office/powerpoint/2010/main">
    <mc:Choice Requires="p14">
      <p:transition spd="slow" p14:dur="2000" advTm="22512"/>
    </mc:Choice>
    <mc:Fallback xmlns="">
      <p:transition spd="slow" advTm="2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AAC8C-A688-4F61-A713-E1E696336A04}"/>
              </a:ext>
            </a:extLst>
          </p:cNvPr>
          <p:cNvSpPr>
            <a:spLocks noGrp="1"/>
          </p:cNvSpPr>
          <p:nvPr>
            <p:ph type="title"/>
          </p:nvPr>
        </p:nvSpPr>
        <p:spPr>
          <a:xfrm>
            <a:off x="812800" y="101600"/>
            <a:ext cx="10160000" cy="660400"/>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4ACE1F26-9FD2-42F6-AB0B-5650278C9B3C}"/>
              </a:ext>
            </a:extLst>
          </p:cNvPr>
          <p:cNvSpPr>
            <a:spLocks noGrp="1"/>
          </p:cNvSpPr>
          <p:nvPr>
            <p:ph idx="1"/>
          </p:nvPr>
        </p:nvSpPr>
        <p:spPr>
          <a:xfrm>
            <a:off x="812800" y="762000"/>
            <a:ext cx="11036300" cy="6096000"/>
          </a:xfrm>
        </p:spPr>
        <p:txBody>
          <a:bodyPr anchor="ctr">
            <a:normAutofit fontScale="40000" lnSpcReduction="20000"/>
          </a:bodyPr>
          <a:lstStyle/>
          <a:p>
            <a:pPr marL="0" indent="0">
              <a:buNone/>
            </a:pPr>
            <a:r>
              <a:rPr lang="en-US" sz="2000" dirty="0">
                <a:solidFill>
                  <a:schemeClr val="tx1">
                    <a:alpha val="80000"/>
                  </a:schemeClr>
                </a:solidFill>
              </a:rPr>
              <a:t>Amado, A. (2004). Lessons learned about promoting friendship. </a:t>
            </a:r>
            <a:r>
              <a:rPr lang="en-US" sz="2000" i="1" dirty="0">
                <a:solidFill>
                  <a:schemeClr val="tx1">
                    <a:alpha val="80000"/>
                  </a:schemeClr>
                </a:solidFill>
              </a:rPr>
              <a:t>TASH Connections, 30</a:t>
            </a:r>
            <a:r>
              <a:rPr lang="en-US" sz="2000" dirty="0">
                <a:solidFill>
                  <a:schemeClr val="tx1">
                    <a:alpha val="80000"/>
                  </a:schemeClr>
                </a:solidFill>
              </a:rPr>
              <a:t>, 8–12.</a:t>
            </a:r>
          </a:p>
          <a:p>
            <a:pPr marL="0" indent="0">
              <a:buNone/>
            </a:pPr>
            <a:r>
              <a:rPr lang="en-US" sz="2000" dirty="0">
                <a:solidFill>
                  <a:schemeClr val="tx1">
                    <a:alpha val="80000"/>
                  </a:schemeClr>
                </a:solidFill>
              </a:rPr>
              <a:t>Baron-Cohen, S., &amp; Wheelwright, S. (2003). The Friendship Questionnaire: An investigation of adults with Asperger syndrome or high-functioning autism, and normal sex differences. </a:t>
            </a:r>
            <a:r>
              <a:rPr lang="en-US" sz="2000" i="1" dirty="0">
                <a:solidFill>
                  <a:schemeClr val="tx1">
                    <a:alpha val="80000"/>
                  </a:schemeClr>
                </a:solidFill>
              </a:rPr>
              <a:t>Journal of autism and developmental disorders, 33</a:t>
            </a:r>
            <a:r>
              <a:rPr lang="en-US" sz="2000" dirty="0">
                <a:solidFill>
                  <a:schemeClr val="tx1">
                    <a:alpha val="80000"/>
                  </a:schemeClr>
                </a:solidFill>
              </a:rPr>
              <a:t>(5), 509-517.</a:t>
            </a:r>
          </a:p>
          <a:p>
            <a:pPr marL="0" indent="0">
              <a:buNone/>
            </a:pPr>
            <a:r>
              <a:rPr lang="en-US" sz="2000" dirty="0">
                <a:solidFill>
                  <a:schemeClr val="tx1">
                    <a:alpha val="80000"/>
                  </a:schemeClr>
                </a:solidFill>
              </a:rPr>
              <a:t>Benner, A. D. (2011). Latino adolescents’ loneliness, academic performance, and the buffering nature of friendships</a:t>
            </a:r>
            <a:r>
              <a:rPr lang="en-US" sz="2000" i="1" dirty="0">
                <a:solidFill>
                  <a:schemeClr val="tx1">
                    <a:alpha val="80000"/>
                  </a:schemeClr>
                </a:solidFill>
              </a:rPr>
              <a:t>. Journal of Youth and Adolescence, 40</a:t>
            </a:r>
            <a:r>
              <a:rPr lang="en-US" sz="2000" dirty="0">
                <a:solidFill>
                  <a:schemeClr val="tx1">
                    <a:alpha val="80000"/>
                  </a:schemeClr>
                </a:solidFill>
              </a:rPr>
              <a:t>(5), 556-567.</a:t>
            </a:r>
          </a:p>
          <a:p>
            <a:pPr marL="0" indent="0">
              <a:buNone/>
            </a:pPr>
            <a:r>
              <a:rPr lang="en-US" sz="2000" dirty="0" err="1">
                <a:solidFill>
                  <a:schemeClr val="tx1">
                    <a:alpha val="80000"/>
                  </a:schemeClr>
                </a:solidFill>
              </a:rPr>
              <a:t>Biernacki</a:t>
            </a:r>
            <a:r>
              <a:rPr lang="en-US" sz="2000" dirty="0">
                <a:solidFill>
                  <a:schemeClr val="tx1">
                    <a:alpha val="80000"/>
                  </a:schemeClr>
                </a:solidFill>
              </a:rPr>
              <a:t>, P., &amp; Waldorf, D. (1981). Snowball sampling: Problems and techniques of chain referral sampling. </a:t>
            </a:r>
            <a:r>
              <a:rPr lang="en-US" sz="2000" i="1" dirty="0">
                <a:solidFill>
                  <a:schemeClr val="tx1">
                    <a:alpha val="80000"/>
                  </a:schemeClr>
                </a:solidFill>
              </a:rPr>
              <a:t>Sociological methods &amp; research, 10</a:t>
            </a:r>
            <a:r>
              <a:rPr lang="en-US" sz="2000" dirty="0">
                <a:solidFill>
                  <a:schemeClr val="tx1">
                    <a:alpha val="80000"/>
                  </a:schemeClr>
                </a:solidFill>
              </a:rPr>
              <a:t>(2), 141-163.</a:t>
            </a:r>
          </a:p>
          <a:p>
            <a:pPr marL="0" indent="0">
              <a:buNone/>
            </a:pPr>
            <a:r>
              <a:rPr lang="en-US" sz="2000" dirty="0">
                <a:solidFill>
                  <a:schemeClr val="tx1">
                    <a:alpha val="80000"/>
                  </a:schemeClr>
                </a:solidFill>
              </a:rPr>
              <a:t>Bukowski, W. M., Newcomb, A., &amp; </a:t>
            </a:r>
            <a:r>
              <a:rPr lang="en-US" sz="2000" dirty="0" err="1">
                <a:solidFill>
                  <a:schemeClr val="tx1">
                    <a:alpha val="80000"/>
                  </a:schemeClr>
                </a:solidFill>
              </a:rPr>
              <a:t>Hartup</a:t>
            </a:r>
            <a:r>
              <a:rPr lang="en-US" sz="2000" dirty="0">
                <a:solidFill>
                  <a:schemeClr val="tx1">
                    <a:alpha val="80000"/>
                  </a:schemeClr>
                </a:solidFill>
              </a:rPr>
              <a:t>, W. (Eds.). (1996). The company they keep: Friendships in childhood and adolescence. New York, NY: Cambridge University Press.</a:t>
            </a:r>
          </a:p>
          <a:p>
            <a:pPr marL="0" indent="0">
              <a:buNone/>
            </a:pPr>
            <a:r>
              <a:rPr lang="en-US" sz="2000" dirty="0">
                <a:solidFill>
                  <a:schemeClr val="tx1">
                    <a:alpha val="80000"/>
                  </a:schemeClr>
                </a:solidFill>
              </a:rPr>
              <a:t>Charmaz, K. (2000). Grounded theory: Objectivist and </a:t>
            </a:r>
            <a:r>
              <a:rPr lang="en-US" sz="2000" dirty="0" err="1">
                <a:solidFill>
                  <a:schemeClr val="tx1">
                    <a:alpha val="80000"/>
                  </a:schemeClr>
                </a:solidFill>
              </a:rPr>
              <a:t>contructivist</a:t>
            </a:r>
            <a:r>
              <a:rPr lang="en-US" sz="2000" dirty="0">
                <a:solidFill>
                  <a:schemeClr val="tx1">
                    <a:alpha val="80000"/>
                  </a:schemeClr>
                </a:solidFill>
              </a:rPr>
              <a:t> methods. In N. K. Denzin &amp; Y. S. Lincoln (Eds.), </a:t>
            </a:r>
            <a:r>
              <a:rPr lang="en-US" sz="2000" i="1" dirty="0">
                <a:solidFill>
                  <a:schemeClr val="tx1">
                    <a:alpha val="80000"/>
                  </a:schemeClr>
                </a:solidFill>
              </a:rPr>
              <a:t>Handbook of Qualitative Research </a:t>
            </a:r>
            <a:r>
              <a:rPr lang="en-US" sz="2000" dirty="0">
                <a:solidFill>
                  <a:schemeClr val="tx1">
                    <a:alpha val="80000"/>
                  </a:schemeClr>
                </a:solidFill>
              </a:rPr>
              <a:t>(2nd ed.) (pp. 509-535). Thousand Oakes, CA: Sage.</a:t>
            </a:r>
          </a:p>
          <a:p>
            <a:pPr marL="0" indent="0">
              <a:buNone/>
            </a:pPr>
            <a:r>
              <a:rPr lang="en-US" sz="2000" dirty="0">
                <a:solidFill>
                  <a:schemeClr val="tx1">
                    <a:alpha val="80000"/>
                  </a:schemeClr>
                </a:solidFill>
              </a:rPr>
              <a:t>Glaser, B. G., &amp; </a:t>
            </a:r>
            <a:r>
              <a:rPr lang="en-US" sz="2000" dirty="0" err="1">
                <a:solidFill>
                  <a:schemeClr val="tx1">
                    <a:alpha val="80000"/>
                  </a:schemeClr>
                </a:solidFill>
              </a:rPr>
              <a:t>Struass</a:t>
            </a:r>
            <a:r>
              <a:rPr lang="en-US" sz="2000" dirty="0">
                <a:solidFill>
                  <a:schemeClr val="tx1">
                    <a:alpha val="80000"/>
                  </a:schemeClr>
                </a:solidFill>
              </a:rPr>
              <a:t>, A. L. (1967). </a:t>
            </a:r>
            <a:r>
              <a:rPr lang="en-US" sz="2000" i="1" dirty="0">
                <a:solidFill>
                  <a:schemeClr val="tx1">
                    <a:alpha val="80000"/>
                  </a:schemeClr>
                </a:solidFill>
              </a:rPr>
              <a:t>The discovery of grounded theory: Strategies for qualitative research</a:t>
            </a:r>
            <a:r>
              <a:rPr lang="en-US" sz="2000" dirty="0">
                <a:solidFill>
                  <a:schemeClr val="tx1">
                    <a:alpha val="80000"/>
                  </a:schemeClr>
                </a:solidFill>
              </a:rPr>
              <a:t>. Chicago: Aldine.</a:t>
            </a:r>
          </a:p>
          <a:p>
            <a:pPr marL="0" indent="0">
              <a:buNone/>
            </a:pPr>
            <a:r>
              <a:rPr lang="en-US" sz="2000" dirty="0">
                <a:solidFill>
                  <a:schemeClr val="tx1">
                    <a:alpha val="80000"/>
                  </a:schemeClr>
                </a:solidFill>
              </a:rPr>
              <a:t>Harris, M. A., &amp; Orth, U. (2020). The link between self-esteem and social relationships: A meta-analysis of longitudinal studies</a:t>
            </a:r>
            <a:r>
              <a:rPr lang="en-US" sz="2000" i="1" dirty="0">
                <a:solidFill>
                  <a:schemeClr val="tx1">
                    <a:alpha val="80000"/>
                  </a:schemeClr>
                </a:solidFill>
              </a:rPr>
              <a:t>. Journal of personality and social psychology, 119</a:t>
            </a:r>
            <a:r>
              <a:rPr lang="en-US" sz="2000" dirty="0">
                <a:solidFill>
                  <a:schemeClr val="tx1">
                    <a:alpha val="80000"/>
                  </a:schemeClr>
                </a:solidFill>
              </a:rPr>
              <a:t>(6), 1459.</a:t>
            </a:r>
          </a:p>
          <a:p>
            <a:pPr marL="0" indent="0">
              <a:buNone/>
            </a:pPr>
            <a:r>
              <a:rPr lang="en-US" sz="2000" dirty="0">
                <a:solidFill>
                  <a:schemeClr val="tx1">
                    <a:alpha val="80000"/>
                  </a:schemeClr>
                </a:solidFill>
              </a:rPr>
              <a:t>Killick, E., &amp; Desai, A. (2010). Introduction: Valuing friendship. In E. Killick &amp; A. Desai (Eds), </a:t>
            </a:r>
            <a:r>
              <a:rPr lang="en-US" sz="2000" i="1" dirty="0">
                <a:solidFill>
                  <a:schemeClr val="tx1">
                    <a:alpha val="80000"/>
                  </a:schemeClr>
                </a:solidFill>
              </a:rPr>
              <a:t>The ways of friendship: Anthropological perspectives </a:t>
            </a:r>
            <a:r>
              <a:rPr lang="en-US" sz="2000" dirty="0">
                <a:solidFill>
                  <a:schemeClr val="tx1">
                    <a:alpha val="80000"/>
                  </a:schemeClr>
                </a:solidFill>
              </a:rPr>
              <a:t>(pp. 1-19). New York: </a:t>
            </a:r>
            <a:r>
              <a:rPr lang="en-US" sz="2000" dirty="0" err="1">
                <a:solidFill>
                  <a:schemeClr val="tx1">
                    <a:alpha val="80000"/>
                  </a:schemeClr>
                </a:solidFill>
              </a:rPr>
              <a:t>Berghahn</a:t>
            </a:r>
            <a:r>
              <a:rPr lang="en-US" sz="2000" dirty="0">
                <a:solidFill>
                  <a:schemeClr val="tx1">
                    <a:alpha val="80000"/>
                  </a:schemeClr>
                </a:solidFill>
              </a:rPr>
              <a:t> Books.</a:t>
            </a:r>
          </a:p>
          <a:p>
            <a:pPr marL="0" indent="0">
              <a:buNone/>
            </a:pPr>
            <a:r>
              <a:rPr lang="en-US" sz="2000" dirty="0" err="1">
                <a:solidFill>
                  <a:schemeClr val="tx1">
                    <a:alpha val="80000"/>
                  </a:schemeClr>
                </a:solidFill>
              </a:rPr>
              <a:t>Kunc</a:t>
            </a:r>
            <a:r>
              <a:rPr lang="en-US" sz="2000" dirty="0">
                <a:solidFill>
                  <a:schemeClr val="tx1">
                    <a:alpha val="80000"/>
                  </a:schemeClr>
                </a:solidFill>
              </a:rPr>
              <a:t>, N. (1992). The need to belong: Rediscovering Maslow’s hierarchy of needs. In R. </a:t>
            </a:r>
            <a:r>
              <a:rPr lang="en-US" sz="2000" dirty="0" err="1">
                <a:solidFill>
                  <a:schemeClr val="tx1">
                    <a:alpha val="80000"/>
                  </a:schemeClr>
                </a:solidFill>
              </a:rPr>
              <a:t>Villa,J</a:t>
            </a:r>
            <a:r>
              <a:rPr lang="en-US" sz="2000" dirty="0">
                <a:solidFill>
                  <a:schemeClr val="tx1">
                    <a:alpha val="80000"/>
                  </a:schemeClr>
                </a:solidFill>
              </a:rPr>
              <a:t>. Thousand, W. </a:t>
            </a:r>
            <a:r>
              <a:rPr lang="en-US" sz="2000" dirty="0" err="1">
                <a:solidFill>
                  <a:schemeClr val="tx1">
                    <a:alpha val="80000"/>
                  </a:schemeClr>
                </a:solidFill>
              </a:rPr>
              <a:t>Stainback</a:t>
            </a:r>
            <a:r>
              <a:rPr lang="en-US" sz="2000" dirty="0">
                <a:solidFill>
                  <a:schemeClr val="tx1">
                    <a:alpha val="80000"/>
                  </a:schemeClr>
                </a:solidFill>
              </a:rPr>
              <a:t>, &amp; S. </a:t>
            </a:r>
            <a:r>
              <a:rPr lang="en-US" sz="2000" dirty="0" err="1">
                <a:solidFill>
                  <a:schemeClr val="tx1">
                    <a:alpha val="80000"/>
                  </a:schemeClr>
                </a:solidFill>
              </a:rPr>
              <a:t>Stainback</a:t>
            </a:r>
            <a:r>
              <a:rPr lang="en-US" sz="2000" dirty="0">
                <a:solidFill>
                  <a:schemeClr val="tx1">
                    <a:alpha val="80000"/>
                  </a:schemeClr>
                </a:solidFill>
              </a:rPr>
              <a:t> (Eds</a:t>
            </a:r>
            <a:r>
              <a:rPr lang="en-US" sz="2000" i="1" dirty="0">
                <a:solidFill>
                  <a:schemeClr val="tx1">
                    <a:alpha val="80000"/>
                  </a:schemeClr>
                </a:solidFill>
              </a:rPr>
              <a:t>.), Restructuring for caring and effective education: An administrative guide to creating heterogeneous schools </a:t>
            </a:r>
            <a:r>
              <a:rPr lang="en-US" sz="2000" dirty="0">
                <a:solidFill>
                  <a:schemeClr val="tx1">
                    <a:alpha val="80000"/>
                  </a:schemeClr>
                </a:solidFill>
              </a:rPr>
              <a:t>(pp. 25–39). Baltimore, MD: Paul H. Brookes.</a:t>
            </a:r>
          </a:p>
          <a:p>
            <a:pPr marL="0" indent="0">
              <a:buNone/>
            </a:pPr>
            <a:r>
              <a:rPr lang="en-US" sz="2000" dirty="0" err="1">
                <a:solidFill>
                  <a:schemeClr val="tx1">
                    <a:alpha val="80000"/>
                  </a:schemeClr>
                </a:solidFill>
              </a:rPr>
              <a:t>LaRossa</a:t>
            </a:r>
            <a:r>
              <a:rPr lang="en-US" sz="2000" dirty="0">
                <a:solidFill>
                  <a:schemeClr val="tx1">
                    <a:alpha val="80000"/>
                  </a:schemeClr>
                </a:solidFill>
              </a:rPr>
              <a:t>, R. (2005). Grounded theory methods and qualitative family research. </a:t>
            </a:r>
            <a:r>
              <a:rPr lang="en-US" sz="2000" i="1" dirty="0">
                <a:solidFill>
                  <a:schemeClr val="tx1">
                    <a:alpha val="80000"/>
                  </a:schemeClr>
                </a:solidFill>
              </a:rPr>
              <a:t>Journal of Marriage and Family, 67</a:t>
            </a:r>
            <a:r>
              <a:rPr lang="en-US" sz="2000" dirty="0">
                <a:solidFill>
                  <a:schemeClr val="tx1">
                    <a:alpha val="80000"/>
                  </a:schemeClr>
                </a:solidFill>
              </a:rPr>
              <a:t>, 837-857.</a:t>
            </a:r>
          </a:p>
          <a:p>
            <a:pPr marL="0" indent="0">
              <a:buNone/>
            </a:pPr>
            <a:r>
              <a:rPr lang="en-US" sz="2000" dirty="0">
                <a:solidFill>
                  <a:schemeClr val="tx1">
                    <a:alpha val="80000"/>
                  </a:schemeClr>
                </a:solidFill>
              </a:rPr>
              <a:t>Lee, R. M. (1993). </a:t>
            </a:r>
            <a:r>
              <a:rPr lang="en-US" sz="2000" i="1" dirty="0">
                <a:solidFill>
                  <a:schemeClr val="tx1">
                    <a:alpha val="80000"/>
                  </a:schemeClr>
                </a:solidFill>
              </a:rPr>
              <a:t>Doing research on sensitive topics</a:t>
            </a:r>
            <a:r>
              <a:rPr lang="en-US" sz="2000" dirty="0">
                <a:solidFill>
                  <a:schemeClr val="tx1">
                    <a:alpha val="80000"/>
                  </a:schemeClr>
                </a:solidFill>
              </a:rPr>
              <a:t>. Sage.</a:t>
            </a:r>
          </a:p>
          <a:p>
            <a:pPr marL="0" indent="0">
              <a:buNone/>
            </a:pPr>
            <a:r>
              <a:rPr lang="en-US" sz="2000" dirty="0">
                <a:solidFill>
                  <a:schemeClr val="tx1">
                    <a:alpha val="80000"/>
                  </a:schemeClr>
                </a:solidFill>
              </a:rPr>
              <a:t>Newcomb, A. F., &amp; Bagwell, C. L. (1996). The developmental significance of children’s friendship relations. In W. M. Bukowski, A. F. Newcomb, &amp; W. W. </a:t>
            </a:r>
            <a:r>
              <a:rPr lang="en-US" sz="2000" dirty="0" err="1">
                <a:solidFill>
                  <a:schemeClr val="tx1">
                    <a:alpha val="80000"/>
                  </a:schemeClr>
                </a:solidFill>
              </a:rPr>
              <a:t>Hartup</a:t>
            </a:r>
            <a:r>
              <a:rPr lang="en-US" sz="2000" dirty="0">
                <a:solidFill>
                  <a:schemeClr val="tx1">
                    <a:alpha val="80000"/>
                  </a:schemeClr>
                </a:solidFill>
              </a:rPr>
              <a:t> (Eds.), </a:t>
            </a:r>
            <a:r>
              <a:rPr lang="en-US" sz="2000" i="1" dirty="0">
                <a:solidFill>
                  <a:schemeClr val="tx1">
                    <a:alpha val="80000"/>
                  </a:schemeClr>
                </a:solidFill>
              </a:rPr>
              <a:t>The company they keep: Friendship in childhood and adolescence</a:t>
            </a:r>
            <a:r>
              <a:rPr lang="en-US" sz="2000" dirty="0">
                <a:solidFill>
                  <a:schemeClr val="tx1">
                    <a:alpha val="80000"/>
                  </a:schemeClr>
                </a:solidFill>
              </a:rPr>
              <a:t> (pp. 289–321). New York, NY: Cambridge University Press.</a:t>
            </a:r>
          </a:p>
          <a:p>
            <a:pPr marL="0" indent="0">
              <a:buNone/>
            </a:pPr>
            <a:r>
              <a:rPr lang="en-US" sz="2000" dirty="0">
                <a:solidFill>
                  <a:schemeClr val="tx1">
                    <a:alpha val="80000"/>
                  </a:schemeClr>
                </a:solidFill>
              </a:rPr>
              <a:t>Parker, J. G., &amp; Asher, S. R. (1989). </a:t>
            </a:r>
            <a:r>
              <a:rPr lang="en-US" sz="2000" i="1" dirty="0">
                <a:solidFill>
                  <a:schemeClr val="tx1">
                    <a:alpha val="80000"/>
                  </a:schemeClr>
                </a:solidFill>
              </a:rPr>
              <a:t>Friendship quality questionnaire-revised: Instrument and administration manual</a:t>
            </a:r>
            <a:r>
              <a:rPr lang="en-US" sz="2000" dirty="0">
                <a:solidFill>
                  <a:schemeClr val="tx1">
                    <a:alpha val="80000"/>
                  </a:schemeClr>
                </a:solidFill>
              </a:rPr>
              <a:t>. Ann Arbor: University of Michigan.</a:t>
            </a:r>
          </a:p>
          <a:p>
            <a:pPr marL="0" indent="0">
              <a:buNone/>
            </a:pPr>
            <a:r>
              <a:rPr lang="en-US" sz="2000" dirty="0">
                <a:solidFill>
                  <a:schemeClr val="tx1">
                    <a:alpha val="80000"/>
                  </a:schemeClr>
                </a:solidFill>
              </a:rPr>
              <a:t>Rossetti, Z. (2011). “That’s how we do it”: Friendship work between high school students with and without autism or developmental disability</a:t>
            </a:r>
            <a:r>
              <a:rPr lang="en-US" sz="2000" i="1" dirty="0">
                <a:solidFill>
                  <a:schemeClr val="tx1">
                    <a:alpha val="80000"/>
                  </a:schemeClr>
                </a:solidFill>
              </a:rPr>
              <a:t>. Research and Practice for Persons with Severe Disabilities, 36</a:t>
            </a:r>
            <a:r>
              <a:rPr lang="en-US" sz="2000" dirty="0">
                <a:solidFill>
                  <a:schemeClr val="tx1">
                    <a:alpha val="80000"/>
                  </a:schemeClr>
                </a:solidFill>
              </a:rPr>
              <a:t>, 23–33.</a:t>
            </a:r>
          </a:p>
          <a:p>
            <a:pPr marL="0" indent="0">
              <a:buNone/>
            </a:pPr>
            <a:r>
              <a:rPr lang="en-US" sz="2000" dirty="0">
                <a:solidFill>
                  <a:schemeClr val="tx1">
                    <a:alpha val="80000"/>
                  </a:schemeClr>
                </a:solidFill>
              </a:rPr>
              <a:t>Schuh, M., </a:t>
            </a:r>
            <a:r>
              <a:rPr lang="en-US" sz="2000" dirty="0" err="1">
                <a:solidFill>
                  <a:schemeClr val="tx1">
                    <a:alpha val="80000"/>
                  </a:schemeClr>
                </a:solidFill>
              </a:rPr>
              <a:t>Hagner</a:t>
            </a:r>
            <a:r>
              <a:rPr lang="en-US" sz="2000" dirty="0">
                <a:solidFill>
                  <a:schemeClr val="tx1">
                    <a:alpha val="80000"/>
                  </a:schemeClr>
                </a:solidFill>
              </a:rPr>
              <a:t>, D., &amp; Sundar, V. (2014). Friendship is the ocean: Importance of friendship, acceptance, and leadership in the transition to adulthood. </a:t>
            </a:r>
            <a:r>
              <a:rPr lang="en-US" sz="2000" i="1" dirty="0">
                <a:solidFill>
                  <a:schemeClr val="tx1">
                    <a:alpha val="80000"/>
                  </a:schemeClr>
                </a:solidFill>
              </a:rPr>
              <a:t>Career Development and Transition for Exceptional Individuals, 37</a:t>
            </a:r>
            <a:r>
              <a:rPr lang="en-US" sz="2000" dirty="0">
                <a:solidFill>
                  <a:schemeClr val="tx1">
                    <a:alpha val="80000"/>
                  </a:schemeClr>
                </a:solidFill>
              </a:rPr>
              <a:t>, 1-10. DOI:10.1177/2165143414528031</a:t>
            </a:r>
          </a:p>
          <a:p>
            <a:pPr marL="0" indent="0">
              <a:buNone/>
            </a:pPr>
            <a:r>
              <a:rPr lang="en-US" sz="2000" dirty="0">
                <a:solidFill>
                  <a:schemeClr val="tx1">
                    <a:alpha val="80000"/>
                  </a:schemeClr>
                </a:solidFill>
              </a:rPr>
              <a:t>Singleton, R. A., Jr. &amp; Straits, B. C.. (2010). </a:t>
            </a:r>
            <a:r>
              <a:rPr lang="en-US" sz="2000" i="1" dirty="0">
                <a:solidFill>
                  <a:schemeClr val="tx1">
                    <a:alpha val="80000"/>
                  </a:schemeClr>
                </a:solidFill>
              </a:rPr>
              <a:t>Approaches to Social Research</a:t>
            </a:r>
            <a:r>
              <a:rPr lang="en-US" sz="2000" dirty="0">
                <a:solidFill>
                  <a:schemeClr val="tx1">
                    <a:alpha val="80000"/>
                  </a:schemeClr>
                </a:solidFill>
              </a:rPr>
              <a:t> (5th Ed). New York: Oxford, University Press.</a:t>
            </a:r>
          </a:p>
          <a:p>
            <a:pPr marL="0" indent="0">
              <a:buNone/>
            </a:pPr>
            <a:r>
              <a:rPr lang="en-US" sz="2000" dirty="0">
                <a:solidFill>
                  <a:schemeClr val="tx1">
                    <a:alpha val="80000"/>
                  </a:schemeClr>
                </a:solidFill>
              </a:rPr>
              <a:t>Snell, M. E., &amp; Janney, R. (2000). Social relationships and peer support. Baltimore, MD: Paul H. Brookes.</a:t>
            </a:r>
          </a:p>
          <a:p>
            <a:pPr marL="0" indent="0">
              <a:buNone/>
            </a:pPr>
            <a:r>
              <a:rPr lang="en-US" sz="2000" dirty="0">
                <a:solidFill>
                  <a:schemeClr val="tx1">
                    <a:alpha val="80000"/>
                  </a:schemeClr>
                </a:solidFill>
              </a:rPr>
              <a:t>Strauss, A., &amp; Corbin, J. (1994). Grounded theory methodology. Handbook of Qualitative Research, 17, 273-85.</a:t>
            </a:r>
          </a:p>
          <a:p>
            <a:pPr marL="0" indent="0">
              <a:buNone/>
            </a:pPr>
            <a:r>
              <a:rPr lang="en-US" sz="2000" dirty="0">
                <a:solidFill>
                  <a:schemeClr val="tx1">
                    <a:alpha val="80000"/>
                  </a:schemeClr>
                </a:solidFill>
              </a:rPr>
              <a:t>Taylor, S. J., &amp; Bogdan, R. (1989). On accepting relationships between people with mental retardation and non-disabled people: Towards an understanding of acceptance. Disability, Handicap, &amp; Society, 4, 21–35.</a:t>
            </a:r>
          </a:p>
          <a:p>
            <a:pPr marL="0" indent="0">
              <a:buNone/>
            </a:pPr>
            <a:r>
              <a:rPr lang="en-US" sz="2000" dirty="0">
                <a:solidFill>
                  <a:schemeClr val="tx1">
                    <a:alpha val="80000"/>
                  </a:schemeClr>
                </a:solidFill>
              </a:rPr>
              <a:t>Test, D. W., </a:t>
            </a:r>
            <a:r>
              <a:rPr lang="en-US" sz="2000" dirty="0" err="1">
                <a:solidFill>
                  <a:schemeClr val="tx1">
                    <a:alpha val="80000"/>
                  </a:schemeClr>
                </a:solidFill>
              </a:rPr>
              <a:t>Mazzotti</a:t>
            </a:r>
            <a:r>
              <a:rPr lang="en-US" sz="2000" dirty="0">
                <a:solidFill>
                  <a:schemeClr val="tx1">
                    <a:alpha val="80000"/>
                  </a:schemeClr>
                </a:solidFill>
              </a:rPr>
              <a:t>, V. L., </a:t>
            </a:r>
            <a:r>
              <a:rPr lang="en-US" sz="2000" dirty="0" err="1">
                <a:solidFill>
                  <a:schemeClr val="tx1">
                    <a:alpha val="80000"/>
                  </a:schemeClr>
                </a:solidFill>
              </a:rPr>
              <a:t>Mustian</a:t>
            </a:r>
            <a:r>
              <a:rPr lang="en-US" sz="2000" dirty="0">
                <a:solidFill>
                  <a:schemeClr val="tx1">
                    <a:alpha val="80000"/>
                  </a:schemeClr>
                </a:solidFill>
              </a:rPr>
              <a:t>, A. L., Fowler, C. H., </a:t>
            </a:r>
            <a:r>
              <a:rPr lang="en-US" sz="2000" dirty="0" err="1">
                <a:solidFill>
                  <a:schemeClr val="tx1">
                    <a:alpha val="80000"/>
                  </a:schemeClr>
                </a:solidFill>
              </a:rPr>
              <a:t>Kortering</a:t>
            </a:r>
            <a:r>
              <a:rPr lang="en-US" sz="2000" dirty="0">
                <a:solidFill>
                  <a:schemeClr val="tx1">
                    <a:alpha val="80000"/>
                  </a:schemeClr>
                </a:solidFill>
              </a:rPr>
              <a:t>, L., &amp; Kohler, P. (2009). Evidence-based secondary transition predictors for improving postschool outcomes for students with disabilities. Career Development for Exceptional Individuals, 32, 160–181.</a:t>
            </a:r>
          </a:p>
          <a:p>
            <a:pPr marL="0" indent="0">
              <a:buNone/>
            </a:pPr>
            <a:r>
              <a:rPr lang="en-US" sz="2000" dirty="0" err="1">
                <a:solidFill>
                  <a:schemeClr val="tx1">
                    <a:alpha val="80000"/>
                  </a:schemeClr>
                </a:solidFill>
              </a:rPr>
              <a:t>Vaquera</a:t>
            </a:r>
            <a:r>
              <a:rPr lang="en-US" sz="2000" dirty="0">
                <a:solidFill>
                  <a:schemeClr val="tx1">
                    <a:alpha val="80000"/>
                  </a:schemeClr>
                </a:solidFill>
              </a:rPr>
              <a:t>, E., &amp; Kao, G. (2008). Do you like me as much as I like you? Friendship reciprocity and its effects on school outcomes among adolescents. Social Science Research, 37, 55–72. doi:10.1016/j.ssresearch.2006.11.002</a:t>
            </a:r>
          </a:p>
        </p:txBody>
      </p:sp>
      <p:pic>
        <p:nvPicPr>
          <p:cNvPr id="4" name="Audio 3">
            <a:hlinkClick r:id="" action="ppaction://media"/>
            <a:extLst>
              <a:ext uri="{FF2B5EF4-FFF2-40B4-BE49-F238E27FC236}">
                <a16:creationId xmlns:a16="http://schemas.microsoft.com/office/drawing/2014/main" id="{0C37F492-1D63-42B2-AB37-A20FD1208C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6039273"/>
      </p:ext>
    </p:extLst>
  </p:cSld>
  <p:clrMapOvr>
    <a:masterClrMapping/>
  </p:clrMapOvr>
  <mc:AlternateContent xmlns:mc="http://schemas.openxmlformats.org/markup-compatibility/2006" xmlns:p14="http://schemas.microsoft.com/office/powerpoint/2010/main">
    <mc:Choice Requires="p14">
      <p:transition spd="slow" p14:dur="2000" advTm="10490"/>
    </mc:Choice>
    <mc:Fallback xmlns="">
      <p:transition spd="slow" advTm="1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E11-6473-4127-906F-41B84BBCC230}"/>
              </a:ext>
            </a:extLst>
          </p:cNvPr>
          <p:cNvSpPr>
            <a:spLocks noGrp="1"/>
          </p:cNvSpPr>
          <p:nvPr>
            <p:ph type="title"/>
          </p:nvPr>
        </p:nvSpPr>
        <p:spPr>
          <a:xfrm>
            <a:off x="1371600" y="406400"/>
            <a:ext cx="10553700" cy="635000"/>
          </a:xfrm>
        </p:spPr>
        <p:txBody>
          <a:bodyPr>
            <a:normAutofit fontScale="90000"/>
          </a:bodyPr>
          <a:lstStyle/>
          <a:p>
            <a:r>
              <a:rPr lang="en-US" dirty="0"/>
              <a:t>Friendship and Education?</a:t>
            </a:r>
          </a:p>
        </p:txBody>
      </p:sp>
      <p:graphicFrame>
        <p:nvGraphicFramePr>
          <p:cNvPr id="5" name="Content Placeholder 2">
            <a:extLst>
              <a:ext uri="{FF2B5EF4-FFF2-40B4-BE49-F238E27FC236}">
                <a16:creationId xmlns:a16="http://schemas.microsoft.com/office/drawing/2014/main" id="{5C3876AA-D12B-4C83-B004-7C0C37948ACE}"/>
              </a:ext>
            </a:extLst>
          </p:cNvPr>
          <p:cNvGraphicFramePr>
            <a:graphicFrameLocks noGrp="1"/>
          </p:cNvGraphicFramePr>
          <p:nvPr>
            <p:ph idx="1"/>
            <p:extLst>
              <p:ext uri="{D42A27DB-BD31-4B8C-83A1-F6EECF244321}">
                <p14:modId xmlns:p14="http://schemas.microsoft.com/office/powerpoint/2010/main" val="2053412709"/>
              </p:ext>
            </p:extLst>
          </p:nvPr>
        </p:nvGraphicFramePr>
        <p:xfrm>
          <a:off x="1371600" y="1041400"/>
          <a:ext cx="105537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5D74224E-5103-4C5F-BF82-72192626D0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9782677"/>
      </p:ext>
    </p:extLst>
  </p:cSld>
  <p:clrMapOvr>
    <a:masterClrMapping/>
  </p:clrMapOvr>
  <mc:AlternateContent xmlns:mc="http://schemas.openxmlformats.org/markup-compatibility/2006" xmlns:p14="http://schemas.microsoft.com/office/powerpoint/2010/main">
    <mc:Choice Requires="p14">
      <p:transition spd="slow" p14:dur="2000" advTm="98715"/>
    </mc:Choice>
    <mc:Fallback xmlns="">
      <p:transition spd="slow" advTm="98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4"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25" name="Rectangle 20">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6"/>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036E6-E252-4C2F-AB97-72A44FC3CB44}"/>
              </a:ext>
            </a:extLst>
          </p:cNvPr>
          <p:cNvSpPr>
            <a:spLocks noGrp="1"/>
          </p:cNvSpPr>
          <p:nvPr>
            <p:ph type="title"/>
          </p:nvPr>
        </p:nvSpPr>
        <p:spPr>
          <a:xfrm>
            <a:off x="1186249" y="1272746"/>
            <a:ext cx="10750377" cy="1087395"/>
          </a:xfrm>
        </p:spPr>
        <p:txBody>
          <a:bodyPr>
            <a:normAutofit/>
          </a:bodyPr>
          <a:lstStyle/>
          <a:p>
            <a:pPr marL="0" marR="0" lvl="0" indent="0" defTabSz="914400" rtl="0" eaLnBrk="1" fontAlgn="auto" latinLnBrk="0" hangingPunct="1">
              <a:spcBef>
                <a:spcPts val="1000"/>
              </a:spcBef>
              <a:spcAft>
                <a:spcPts val="200"/>
              </a:spcAft>
              <a:buClrTx/>
              <a:buSzTx/>
              <a:buFont typeface="Franklin Gothic Book" panose="020B0503020102020204" pitchFamily="34" charset="0"/>
              <a:buNone/>
              <a:tabLst/>
              <a:defRPr/>
            </a:pPr>
            <a:r>
              <a:rPr kumimoji="0" lang="en-US" sz="3600" b="0" i="1" u="none" strike="noStrike" kern="1200" cap="none" spc="0" normalizeH="0" baseline="0" noProof="0" dirty="0">
                <a:ln>
                  <a:noFill/>
                </a:ln>
                <a:effectLst/>
                <a:uLnTx/>
                <a:uFillTx/>
                <a:latin typeface="Franklin Gothic Book" panose="020B0503020102020204"/>
                <a:ea typeface="+mn-ea"/>
                <a:cs typeface="+mn-cs"/>
              </a:rPr>
              <a:t>The study of friendship is haunted  </a:t>
            </a:r>
            <a:br>
              <a:rPr kumimoji="0" lang="en-US" sz="3600" b="0" i="1" u="none" strike="noStrike" kern="1200" cap="none" spc="0" normalizeH="0" baseline="0" noProof="0" dirty="0">
                <a:ln>
                  <a:noFill/>
                </a:ln>
                <a:effectLst/>
                <a:uLnTx/>
                <a:uFillTx/>
                <a:latin typeface="Franklin Gothic Book" panose="020B0503020102020204"/>
                <a:ea typeface="+mn-ea"/>
                <a:cs typeface="+mn-cs"/>
              </a:rPr>
            </a:br>
            <a:r>
              <a:rPr kumimoji="0" lang="en-US" sz="3600" b="0" i="1" u="none" strike="noStrike" kern="1200" cap="none" spc="0" normalizeH="0" baseline="0" noProof="0" dirty="0">
                <a:ln>
                  <a:noFill/>
                </a:ln>
                <a:effectLst/>
                <a:uLnTx/>
                <a:uFillTx/>
                <a:latin typeface="Franklin Gothic Book" panose="020B0503020102020204"/>
                <a:ea typeface="+mn-ea"/>
                <a:cs typeface="+mn-cs"/>
              </a:rPr>
              <a:t>     by the problem of definition</a:t>
            </a:r>
            <a:r>
              <a:rPr kumimoji="0" lang="en-US" sz="3400" b="0" i="1" u="none" strike="noStrike" kern="1200" cap="none" spc="0" normalizeH="0" baseline="0" noProof="0" dirty="0">
                <a:ln>
                  <a:noFill/>
                </a:ln>
                <a:effectLst/>
                <a:uLnTx/>
                <a:uFillTx/>
                <a:latin typeface="Franklin Gothic Book" panose="020B0503020102020204"/>
                <a:ea typeface="+mn-ea"/>
                <a:cs typeface="+mn-cs"/>
              </a:rPr>
              <a:t>.</a:t>
            </a:r>
            <a:r>
              <a:rPr kumimoji="0" lang="en-US" sz="3400" b="0" i="0" u="none" strike="noStrike" kern="1200" cap="none" spc="0" normalizeH="0" baseline="0" noProof="0" dirty="0">
                <a:ln>
                  <a:noFill/>
                </a:ln>
                <a:effectLst/>
                <a:uLnTx/>
                <a:uFillTx/>
                <a:latin typeface="Franklin Gothic Book" panose="020B0503020102020204"/>
                <a:ea typeface="+mn-ea"/>
                <a:cs typeface="+mn-cs"/>
              </a:rPr>
              <a:t>       </a:t>
            </a:r>
            <a:r>
              <a:rPr kumimoji="0" lang="en-US" sz="2800" b="0" i="0" u="none" strike="noStrike" kern="1200" cap="none" spc="0" normalizeH="0" baseline="0" noProof="0" dirty="0">
                <a:ln>
                  <a:noFill/>
                </a:ln>
                <a:effectLst/>
                <a:uLnTx/>
                <a:uFillTx/>
                <a:latin typeface="Franklin Gothic Book" panose="020B0503020102020204"/>
                <a:ea typeface="+mn-ea"/>
                <a:cs typeface="+mn-cs"/>
              </a:rPr>
              <a:t>(Killick &amp; Desai, 2010, 1)</a:t>
            </a:r>
          </a:p>
        </p:txBody>
      </p:sp>
      <p:sp>
        <p:nvSpPr>
          <p:cNvPr id="3" name="Content Placeholder 2">
            <a:extLst>
              <a:ext uri="{FF2B5EF4-FFF2-40B4-BE49-F238E27FC236}">
                <a16:creationId xmlns:a16="http://schemas.microsoft.com/office/drawing/2014/main" id="{8703149F-9DAE-4F4D-9921-95039C729C2C}"/>
              </a:ext>
            </a:extLst>
          </p:cNvPr>
          <p:cNvSpPr>
            <a:spLocks noGrp="1"/>
          </p:cNvSpPr>
          <p:nvPr>
            <p:ph idx="1"/>
          </p:nvPr>
        </p:nvSpPr>
        <p:spPr>
          <a:xfrm>
            <a:off x="1371599" y="2622621"/>
            <a:ext cx="10565027" cy="4111811"/>
          </a:xfrm>
        </p:spPr>
        <p:txBody>
          <a:bodyPr>
            <a:noAutofit/>
          </a:bodyPr>
          <a:lstStyle/>
          <a:p>
            <a:pPr marL="0" indent="0">
              <a:buNone/>
            </a:pPr>
            <a:r>
              <a:rPr lang="en-US" sz="1900" dirty="0"/>
              <a:t>There’s been quite a lot of research in social sciences about the phenomena of children’s and adults’ friendships, resulting in numerous variations of friendship definitions around the world (e.g., Killick &amp; Desai, 2010).  Precise characteristics and inclusion/exclusion criteria vary (e.g., family are not friends).</a:t>
            </a:r>
          </a:p>
          <a:p>
            <a:pPr marL="0" indent="0">
              <a:buNone/>
            </a:pPr>
            <a:r>
              <a:rPr lang="en-US" sz="1900" dirty="0"/>
              <a:t>Within disability scholarship, friendship has been defined as meaningful relationships that are:</a:t>
            </a:r>
          </a:p>
          <a:p>
            <a:pPr marL="0" indent="0">
              <a:buNone/>
            </a:pPr>
            <a:r>
              <a:rPr lang="en-US" sz="1900" dirty="0"/>
              <a:t>	reciprocal, </a:t>
            </a:r>
          </a:p>
          <a:p>
            <a:pPr marL="0" indent="0">
              <a:buNone/>
            </a:pPr>
            <a:r>
              <a:rPr lang="en-US" sz="1900" dirty="0"/>
              <a:t>	chosen individually, </a:t>
            </a:r>
          </a:p>
          <a:p>
            <a:pPr marL="0" indent="0">
              <a:buNone/>
            </a:pPr>
            <a:r>
              <a:rPr lang="en-US" sz="1900" dirty="0"/>
              <a:t>	occur outside of friendship or peer buddy programs, </a:t>
            </a:r>
          </a:p>
          <a:p>
            <a:pPr marL="0" indent="0">
              <a:buNone/>
            </a:pPr>
            <a:r>
              <a:rPr lang="en-US" sz="1900" dirty="0"/>
              <a:t>	based on shared interests, </a:t>
            </a:r>
          </a:p>
          <a:p>
            <a:pPr marL="0" indent="0">
              <a:buNone/>
            </a:pPr>
            <a:r>
              <a:rPr lang="en-US" sz="1900" dirty="0"/>
              <a:t>	and not based on benevolence or a one-way relationship of “helping the handicapped”</a:t>
            </a:r>
          </a:p>
          <a:p>
            <a:pPr marL="0" indent="0">
              <a:buNone/>
            </a:pPr>
            <a:r>
              <a:rPr lang="en-US" sz="1900" dirty="0"/>
              <a:t>                                         (A. Amado, 2004; </a:t>
            </a:r>
            <a:r>
              <a:rPr lang="en-US" sz="1900" dirty="0" err="1"/>
              <a:t>Kunc</a:t>
            </a:r>
            <a:r>
              <a:rPr lang="en-US" sz="1900" dirty="0"/>
              <a:t>, 1992; Snell &amp; Janney, 2000; Taylor &amp; Bogdan, 1989).</a:t>
            </a:r>
          </a:p>
        </p:txBody>
      </p:sp>
      <p:pic>
        <p:nvPicPr>
          <p:cNvPr id="4" name="Audio 3">
            <a:hlinkClick r:id="" action="ppaction://media"/>
            <a:extLst>
              <a:ext uri="{FF2B5EF4-FFF2-40B4-BE49-F238E27FC236}">
                <a16:creationId xmlns:a16="http://schemas.microsoft.com/office/drawing/2014/main" id="{9F71B078-584A-491A-9AAC-B3D173C0C2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5036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6762"/>
    </mc:Choice>
    <mc:Fallback xmlns="">
      <p:transition spd="slow" advTm="5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484204-AAC3-4FE4-AA51-51757C84A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20E11-6473-4127-906F-41B84BBCC230}"/>
              </a:ext>
            </a:extLst>
          </p:cNvPr>
          <p:cNvSpPr>
            <a:spLocks noGrp="1"/>
          </p:cNvSpPr>
          <p:nvPr>
            <p:ph type="title"/>
          </p:nvPr>
        </p:nvSpPr>
        <p:spPr>
          <a:xfrm>
            <a:off x="228601" y="639704"/>
            <a:ext cx="2662880" cy="5577840"/>
          </a:xfrm>
        </p:spPr>
        <p:txBody>
          <a:bodyPr anchor="ctr">
            <a:normAutofit/>
          </a:bodyPr>
          <a:lstStyle/>
          <a:p>
            <a:pPr algn="ctr"/>
            <a:r>
              <a:rPr lang="en-US"/>
              <a:t>Questions guiding this research</a:t>
            </a:r>
            <a:endParaRPr lang="en-US" dirty="0"/>
          </a:p>
        </p:txBody>
      </p:sp>
      <p:graphicFrame>
        <p:nvGraphicFramePr>
          <p:cNvPr id="5" name="Content Placeholder 2">
            <a:extLst>
              <a:ext uri="{FF2B5EF4-FFF2-40B4-BE49-F238E27FC236}">
                <a16:creationId xmlns:a16="http://schemas.microsoft.com/office/drawing/2014/main" id="{D9002B8B-55E8-403D-9424-0BF11B8938AC}"/>
              </a:ext>
            </a:extLst>
          </p:cNvPr>
          <p:cNvGraphicFramePr>
            <a:graphicFrameLocks noGrp="1"/>
          </p:cNvGraphicFramePr>
          <p:nvPr>
            <p:ph idx="1"/>
            <p:extLst>
              <p:ext uri="{D42A27DB-BD31-4B8C-83A1-F6EECF244321}">
                <p14:modId xmlns:p14="http://schemas.microsoft.com/office/powerpoint/2010/main" val="218765783"/>
              </p:ext>
            </p:extLst>
          </p:nvPr>
        </p:nvGraphicFramePr>
        <p:xfrm>
          <a:off x="3420410" y="639704"/>
          <a:ext cx="8242661" cy="557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9B0B6FE-EC98-46DE-A79C-6A6597563F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6288286"/>
      </p:ext>
    </p:extLst>
  </p:cSld>
  <p:clrMapOvr>
    <a:masterClrMapping/>
  </p:clrMapOvr>
  <mc:AlternateContent xmlns:mc="http://schemas.openxmlformats.org/markup-compatibility/2006" xmlns:p14="http://schemas.microsoft.com/office/powerpoint/2010/main">
    <mc:Choice Requires="p14">
      <p:transition spd="slow" p14:dur="2000" advTm="25408"/>
    </mc:Choice>
    <mc:Fallback xmlns="">
      <p:transition spd="slow" advTm="2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2" name="Rectangle 11">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6"/>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9B975-6EAC-4A87-A184-B7850645FFB9}"/>
              </a:ext>
            </a:extLst>
          </p:cNvPr>
          <p:cNvSpPr>
            <a:spLocks noGrp="1"/>
          </p:cNvSpPr>
          <p:nvPr>
            <p:ph type="title"/>
          </p:nvPr>
        </p:nvSpPr>
        <p:spPr>
          <a:xfrm>
            <a:off x="1371600" y="1281916"/>
            <a:ext cx="9601200" cy="1485900"/>
          </a:xfrm>
        </p:spPr>
        <p:txBody>
          <a:bodyPr>
            <a:normAutofit/>
          </a:bodyPr>
          <a:lstStyle/>
          <a:p>
            <a:r>
              <a:rPr lang="en-US"/>
              <a:t>Methodology</a:t>
            </a:r>
            <a:endParaRPr lang="en-US" dirty="0"/>
          </a:p>
        </p:txBody>
      </p:sp>
      <p:sp>
        <p:nvSpPr>
          <p:cNvPr id="13" name="Content Placeholder 2">
            <a:extLst>
              <a:ext uri="{FF2B5EF4-FFF2-40B4-BE49-F238E27FC236}">
                <a16:creationId xmlns:a16="http://schemas.microsoft.com/office/drawing/2014/main" id="{DEE7EAAC-8466-4273-938A-E038F67E6671}"/>
              </a:ext>
            </a:extLst>
          </p:cNvPr>
          <p:cNvSpPr>
            <a:spLocks noGrp="1"/>
          </p:cNvSpPr>
          <p:nvPr>
            <p:ph idx="1"/>
          </p:nvPr>
        </p:nvSpPr>
        <p:spPr>
          <a:xfrm>
            <a:off x="1371600" y="2067339"/>
            <a:ext cx="9601200" cy="4399721"/>
          </a:xfrm>
        </p:spPr>
        <p:txBody>
          <a:bodyPr>
            <a:noAutofit/>
          </a:bodyPr>
          <a:lstStyle/>
          <a:p>
            <a:r>
              <a:rPr lang="en-US" sz="2200" dirty="0"/>
              <a:t>Participants were recruited from the previous “Friendship Survey,” as well as “snowball sampling” (</a:t>
            </a:r>
            <a:r>
              <a:rPr lang="en-US" sz="2200" dirty="0" err="1"/>
              <a:t>Biernacki</a:t>
            </a:r>
            <a:r>
              <a:rPr lang="en-US" sz="2200" dirty="0"/>
              <a:t> &amp; Waldorf, 1981) which is a popular method for researchers of sensitive topics (Lee, 1993).  </a:t>
            </a:r>
          </a:p>
          <a:p>
            <a:r>
              <a:rPr lang="en-US" sz="2200" dirty="0"/>
              <a:t>Thirteen people were interviewed: seven individuals with labels of disability, five parents of children or adults with disabilities, and one sibling of an adult with disabilities.  </a:t>
            </a:r>
          </a:p>
          <a:p>
            <a:r>
              <a:rPr lang="en-US" sz="2200" dirty="0"/>
              <a:t>Participants lived across the United States, including people from Texas, California, New Hampshire, Arizona, Idaho, Massachusetts, Virginia, Oklahoma, and New York.  </a:t>
            </a:r>
          </a:p>
          <a:p>
            <a:r>
              <a:rPr lang="en-US" sz="2200" dirty="0"/>
              <a:t>Ages of people with disabilities ranged from 8 to 57 years old.</a:t>
            </a:r>
          </a:p>
          <a:p>
            <a:r>
              <a:rPr lang="en-US" sz="2200" dirty="0"/>
              <a:t>All interviews took place using “Zoom” video conferencing technology.  Participant consent and assent was confirmed.  All interviews were recorded. </a:t>
            </a:r>
          </a:p>
        </p:txBody>
      </p:sp>
      <p:pic>
        <p:nvPicPr>
          <p:cNvPr id="4" name="Audio 3">
            <a:hlinkClick r:id="" action="ppaction://media"/>
            <a:extLst>
              <a:ext uri="{FF2B5EF4-FFF2-40B4-BE49-F238E27FC236}">
                <a16:creationId xmlns:a16="http://schemas.microsoft.com/office/drawing/2014/main" id="{24AE1C3A-9CDE-47AA-98ED-0DBF75E81E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063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0331"/>
    </mc:Choice>
    <mc:Fallback xmlns="">
      <p:transition spd="slow" advTm="8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2" name="Rectangle 11">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6"/>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9B975-6EAC-4A87-A184-B7850645FFB9}"/>
              </a:ext>
            </a:extLst>
          </p:cNvPr>
          <p:cNvSpPr>
            <a:spLocks noGrp="1"/>
          </p:cNvSpPr>
          <p:nvPr>
            <p:ph type="title"/>
          </p:nvPr>
        </p:nvSpPr>
        <p:spPr>
          <a:xfrm>
            <a:off x="1371600" y="1281916"/>
            <a:ext cx="9601200" cy="1485900"/>
          </a:xfrm>
        </p:spPr>
        <p:txBody>
          <a:bodyPr>
            <a:normAutofit/>
          </a:bodyPr>
          <a:lstStyle/>
          <a:p>
            <a:r>
              <a:rPr lang="en-US"/>
              <a:t>Methodology</a:t>
            </a:r>
            <a:endParaRPr lang="en-US" dirty="0"/>
          </a:p>
        </p:txBody>
      </p:sp>
      <p:sp>
        <p:nvSpPr>
          <p:cNvPr id="13" name="Content Placeholder 2">
            <a:extLst>
              <a:ext uri="{FF2B5EF4-FFF2-40B4-BE49-F238E27FC236}">
                <a16:creationId xmlns:a16="http://schemas.microsoft.com/office/drawing/2014/main" id="{DEE7EAAC-8466-4273-938A-E038F67E6671}"/>
              </a:ext>
            </a:extLst>
          </p:cNvPr>
          <p:cNvSpPr>
            <a:spLocks noGrp="1"/>
          </p:cNvSpPr>
          <p:nvPr>
            <p:ph idx="1"/>
          </p:nvPr>
        </p:nvSpPr>
        <p:spPr>
          <a:xfrm>
            <a:off x="1371599" y="2067339"/>
            <a:ext cx="10250557" cy="4399721"/>
          </a:xfrm>
        </p:spPr>
        <p:txBody>
          <a:bodyPr>
            <a:no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200" b="0" i="0" u="none" strike="noStrike" kern="1200" cap="none" spc="0" normalizeH="0" baseline="0" noProof="0" dirty="0">
                <a:ln>
                  <a:noFill/>
                </a:ln>
                <a:solidFill>
                  <a:srgbClr val="EBE7DD"/>
                </a:solidFill>
                <a:effectLst/>
                <a:uLnTx/>
                <a:uFillTx/>
                <a:latin typeface="Franklin Gothic Book" panose="020B0503020102020204"/>
                <a:ea typeface="+mn-ea"/>
                <a:cs typeface="+mn-cs"/>
              </a:rPr>
              <a:t>Using a semi-structured interview format, participants responded to prepared questions, sharing their stories and ideas. </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200" b="0" i="0" u="none" strike="noStrike" kern="1200" cap="none" spc="0" normalizeH="0" baseline="0" noProof="0" dirty="0">
                <a:ln>
                  <a:noFill/>
                </a:ln>
                <a:solidFill>
                  <a:srgbClr val="EBE7DD"/>
                </a:solidFill>
                <a:effectLst/>
                <a:uLnTx/>
                <a:uFillTx/>
                <a:latin typeface="Franklin Gothic Book" panose="020B0503020102020204"/>
                <a:ea typeface="+mn-ea"/>
                <a:cs typeface="+mn-cs"/>
              </a:rPr>
              <a:t>Prepared questions </a:t>
            </a:r>
            <a:r>
              <a:rPr lang="en-US" sz="2200" dirty="0">
                <a:solidFill>
                  <a:srgbClr val="EBE7DD"/>
                </a:solidFill>
                <a:latin typeface="Franklin Gothic Book" panose="020B0503020102020204"/>
              </a:rPr>
              <a:t>included, “Will you tell me how you define friendship?”, “Do you have a best friend?”, “How did you meet?”, “What do you do together?”, “Why do you think the friendship lasted/ended?”.</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200" b="0" i="0" u="none" strike="noStrike" kern="1200" cap="none" spc="0" normalizeH="0" baseline="0" noProof="0" dirty="0">
                <a:ln>
                  <a:noFill/>
                </a:ln>
                <a:solidFill>
                  <a:srgbClr val="EBE7DD"/>
                </a:solidFill>
                <a:effectLst/>
                <a:uLnTx/>
                <a:uFillTx/>
                <a:latin typeface="Franklin Gothic Book" panose="020B0503020102020204"/>
                <a:ea typeface="+mn-ea"/>
                <a:cs typeface="+mn-cs"/>
              </a:rPr>
              <a:t>At this point in the project, all interviews have been transcribed and de-identified. </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200" b="0" i="0" u="none" strike="noStrike" kern="1200" cap="none" spc="0" normalizeH="0" baseline="0" noProof="0" dirty="0">
                <a:ln>
                  <a:noFill/>
                </a:ln>
                <a:solidFill>
                  <a:srgbClr val="EBE7DD"/>
                </a:solidFill>
                <a:effectLst/>
                <a:uLnTx/>
                <a:uFillTx/>
                <a:latin typeface="Franklin Gothic Book" panose="020B0503020102020204"/>
                <a:ea typeface="+mn-ea"/>
                <a:cs typeface="+mn-cs"/>
              </a:rPr>
              <a:t>I will use grounded theory methods to code and analyze my data (Glaser &amp; Strauss, 1967; Charmaz, 2000). Grounded theory is well-suited to research that is  inductive in nature. Through a coding process that organizes and examines data in multiple and dynamic ways, grounded theory enables the researcher to deconstruct, reorganize, and form conclusions about complex social processes (Strauss, &amp; Corbin, 1994; </a:t>
            </a:r>
            <a:r>
              <a:rPr kumimoji="0" lang="en-US" sz="2200" b="0" i="0" u="none" strike="noStrike" kern="1200" cap="none" spc="0" normalizeH="0" baseline="0" noProof="0" dirty="0" err="1">
                <a:ln>
                  <a:noFill/>
                </a:ln>
                <a:solidFill>
                  <a:srgbClr val="EBE7DD"/>
                </a:solidFill>
                <a:effectLst/>
                <a:uLnTx/>
                <a:uFillTx/>
                <a:latin typeface="Franklin Gothic Book" panose="020B0503020102020204"/>
                <a:ea typeface="+mn-ea"/>
                <a:cs typeface="+mn-cs"/>
              </a:rPr>
              <a:t>LaRossa</a:t>
            </a:r>
            <a:r>
              <a:rPr kumimoji="0" lang="en-US" sz="2200" b="0" i="0" u="none" strike="noStrike" kern="1200" cap="none" spc="0" normalizeH="0" baseline="0" noProof="0" dirty="0">
                <a:ln>
                  <a:noFill/>
                </a:ln>
                <a:solidFill>
                  <a:srgbClr val="EBE7DD"/>
                </a:solidFill>
                <a:effectLst/>
                <a:uLnTx/>
                <a:uFillTx/>
                <a:latin typeface="Franklin Gothic Book" panose="020B0503020102020204"/>
                <a:ea typeface="+mn-ea"/>
                <a:cs typeface="+mn-cs"/>
              </a:rPr>
              <a:t> 2005). </a:t>
            </a:r>
          </a:p>
        </p:txBody>
      </p:sp>
      <p:pic>
        <p:nvPicPr>
          <p:cNvPr id="3" name="Audio 2">
            <a:hlinkClick r:id="" action="ppaction://media"/>
            <a:extLst>
              <a:ext uri="{FF2B5EF4-FFF2-40B4-BE49-F238E27FC236}">
                <a16:creationId xmlns:a16="http://schemas.microsoft.com/office/drawing/2014/main" id="{0234BCEE-3C8B-4CF6-8F10-C5325905E8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8964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7834"/>
    </mc:Choice>
    <mc:Fallback xmlns="">
      <p:transition spd="slow" advTm="11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B975-6EAC-4A87-A184-B7850645FFB9}"/>
              </a:ext>
            </a:extLst>
          </p:cNvPr>
          <p:cNvSpPr>
            <a:spLocks noGrp="1"/>
          </p:cNvSpPr>
          <p:nvPr>
            <p:ph type="title"/>
          </p:nvPr>
        </p:nvSpPr>
        <p:spPr>
          <a:xfrm>
            <a:off x="939114" y="381000"/>
            <a:ext cx="11039732" cy="596900"/>
          </a:xfrm>
        </p:spPr>
        <p:txBody>
          <a:bodyPr>
            <a:normAutofit fontScale="90000"/>
          </a:bodyPr>
          <a:lstStyle/>
          <a:p>
            <a:r>
              <a:rPr lang="en-US" dirty="0"/>
              <a:t>Emerging themes</a:t>
            </a:r>
          </a:p>
        </p:txBody>
      </p:sp>
      <p:graphicFrame>
        <p:nvGraphicFramePr>
          <p:cNvPr id="5" name="Content Placeholder 2">
            <a:extLst>
              <a:ext uri="{FF2B5EF4-FFF2-40B4-BE49-F238E27FC236}">
                <a16:creationId xmlns:a16="http://schemas.microsoft.com/office/drawing/2014/main" id="{9F789F26-99AA-4074-978D-F2F89F595468}"/>
              </a:ext>
            </a:extLst>
          </p:cNvPr>
          <p:cNvGraphicFramePr>
            <a:graphicFrameLocks noGrp="1"/>
          </p:cNvGraphicFramePr>
          <p:nvPr>
            <p:ph idx="1"/>
            <p:extLst>
              <p:ext uri="{D42A27DB-BD31-4B8C-83A1-F6EECF244321}">
                <p14:modId xmlns:p14="http://schemas.microsoft.com/office/powerpoint/2010/main" val="352009860"/>
              </p:ext>
            </p:extLst>
          </p:nvPr>
        </p:nvGraphicFramePr>
        <p:xfrm>
          <a:off x="1037968" y="1143000"/>
          <a:ext cx="11039732"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EB5F6D0A-846F-4E9C-A5A4-DE626A4703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8153539"/>
      </p:ext>
    </p:extLst>
  </p:cSld>
  <p:clrMapOvr>
    <a:masterClrMapping/>
  </p:clrMapOvr>
  <mc:AlternateContent xmlns:mc="http://schemas.openxmlformats.org/markup-compatibility/2006" xmlns:p14="http://schemas.microsoft.com/office/powerpoint/2010/main">
    <mc:Choice Requires="p14">
      <p:transition spd="slow" p14:dur="2000" advTm="170014"/>
    </mc:Choice>
    <mc:Fallback xmlns="">
      <p:transition spd="slow" advTm="17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913EE-C380-4D73-A20E-69695483F5C6}"/>
              </a:ext>
            </a:extLst>
          </p:cNvPr>
          <p:cNvSpPr>
            <a:spLocks noGrp="1"/>
          </p:cNvSpPr>
          <p:nvPr>
            <p:ph type="title"/>
          </p:nvPr>
        </p:nvSpPr>
        <p:spPr>
          <a:xfrm>
            <a:off x="1833625" y="5555632"/>
            <a:ext cx="4396990" cy="778907"/>
          </a:xfrm>
          <a:solidFill>
            <a:schemeClr val="accent1">
              <a:lumMod val="75000"/>
            </a:schemeClr>
          </a:solidFill>
        </p:spPr>
        <p:txBody>
          <a:bodyPr>
            <a:noAutofit/>
          </a:bodyPr>
          <a:lstStyle/>
          <a:p>
            <a:r>
              <a:rPr lang="en-US" sz="4000" dirty="0"/>
              <a:t>       </a:t>
            </a:r>
            <a:r>
              <a:rPr lang="en-US" i="1" dirty="0">
                <a:solidFill>
                  <a:schemeClr val="bg1"/>
                </a:solidFill>
              </a:rPr>
              <a:t>Friendship</a:t>
            </a:r>
          </a:p>
        </p:txBody>
      </p:sp>
      <p:pic>
        <p:nvPicPr>
          <p:cNvPr id="11" name="Audio 10">
            <a:hlinkClick r:id="" action="ppaction://media"/>
            <a:extLst>
              <a:ext uri="{FF2B5EF4-FFF2-40B4-BE49-F238E27FC236}">
                <a16:creationId xmlns:a16="http://schemas.microsoft.com/office/drawing/2014/main" id="{1A63C5AE-4AF1-4A61-BE88-9F3F9BEDB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7" name="Picture 6" descr="A person holding a baby&#10;&#10;Description automatically generated with low confidence">
            <a:extLst>
              <a:ext uri="{FF2B5EF4-FFF2-40B4-BE49-F238E27FC236}">
                <a16:creationId xmlns:a16="http://schemas.microsoft.com/office/drawing/2014/main" id="{D5D3001B-1C35-4BF9-BF08-25C7C65C7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9488">
            <a:off x="6373251" y="255668"/>
            <a:ext cx="5194949" cy="3454088"/>
          </a:xfrm>
          <a:prstGeom prst="rect">
            <a:avLst/>
          </a:prstGeom>
        </p:spPr>
      </p:pic>
      <p:pic>
        <p:nvPicPr>
          <p:cNvPr id="5" name="Content Placeholder 4" descr="A group of people posing for a photo&#10;&#10;Description automatically generated with medium confidence">
            <a:extLst>
              <a:ext uri="{FF2B5EF4-FFF2-40B4-BE49-F238E27FC236}">
                <a16:creationId xmlns:a16="http://schemas.microsoft.com/office/drawing/2014/main" id="{8756387D-EA0B-4606-ACDD-2DCE6BFDF93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rot="20979981">
            <a:off x="435040" y="704919"/>
            <a:ext cx="6136951" cy="4168675"/>
          </a:xfrm>
        </p:spPr>
      </p:pic>
      <p:pic>
        <p:nvPicPr>
          <p:cNvPr id="4" name="Picture 3">
            <a:extLst>
              <a:ext uri="{FF2B5EF4-FFF2-40B4-BE49-F238E27FC236}">
                <a16:creationId xmlns:a16="http://schemas.microsoft.com/office/drawing/2014/main" id="{6B2CB07B-5269-41FC-AD7E-8CF7D2E4BD55}"/>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291" y="2692581"/>
            <a:ext cx="6013309" cy="3977115"/>
          </a:xfrm>
          <a:prstGeom prst="rect">
            <a:avLst/>
          </a:prstGeom>
        </p:spPr>
      </p:pic>
    </p:spTree>
    <p:extLst>
      <p:ext uri="{BB962C8B-B14F-4D97-AF65-F5344CB8AC3E}">
        <p14:creationId xmlns:p14="http://schemas.microsoft.com/office/powerpoint/2010/main" val="3669069270"/>
      </p:ext>
    </p:extLst>
  </p:cSld>
  <p:clrMapOvr>
    <a:masterClrMapping/>
  </p:clrMapOvr>
  <mc:AlternateContent xmlns:mc="http://schemas.openxmlformats.org/markup-compatibility/2006" xmlns:p14="http://schemas.microsoft.com/office/powerpoint/2010/main">
    <mc:Choice Requires="p14">
      <p:transition spd="slow" p14:dur="2000" advTm="49370"/>
    </mc:Choice>
    <mc:Fallback xmlns="">
      <p:transition spd="slow" advTm="4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2E91EFC6-5B0A-43A8-9B31-4E421D308F22}"/>
              </a:ext>
            </a:extLst>
          </p:cNvPr>
          <p:cNvPicPr>
            <a:picLocks noChangeAspect="1"/>
          </p:cNvPicPr>
          <p:nvPr/>
        </p:nvPicPr>
        <p:blipFill rotWithShape="1">
          <a:blip r:embed="rId4"/>
          <a:srcRect t="8511" r="1" b="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21B0DF80-22CF-4D07-BEFF-4119D53F7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9B975-6EAC-4A87-A184-B7850645FFB9}"/>
              </a:ext>
            </a:extLst>
          </p:cNvPr>
          <p:cNvSpPr>
            <a:spLocks noGrp="1"/>
          </p:cNvSpPr>
          <p:nvPr>
            <p:ph type="title"/>
          </p:nvPr>
        </p:nvSpPr>
        <p:spPr>
          <a:xfrm>
            <a:off x="1086678" y="3695699"/>
            <a:ext cx="5234609" cy="810039"/>
          </a:xfrm>
        </p:spPr>
        <p:txBody>
          <a:bodyPr>
            <a:normAutofit/>
          </a:bodyPr>
          <a:lstStyle/>
          <a:p>
            <a:r>
              <a:rPr lang="en-US" sz="2800" dirty="0">
                <a:solidFill>
                  <a:schemeClr val="bg2"/>
                </a:solidFill>
              </a:rPr>
              <a:t>Thank you for being here today!</a:t>
            </a:r>
          </a:p>
        </p:txBody>
      </p:sp>
      <p:sp>
        <p:nvSpPr>
          <p:cNvPr id="11" name="Rectangle 10">
            <a:extLst>
              <a:ext uri="{FF2B5EF4-FFF2-40B4-BE49-F238E27FC236}">
                <a16:creationId xmlns:a16="http://schemas.microsoft.com/office/drawing/2014/main" id="{5CDDA647-412B-4CF7-812B-2F036F8C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EE7EAAC-8466-4273-938A-E038F67E6671}"/>
              </a:ext>
            </a:extLst>
          </p:cNvPr>
          <p:cNvSpPr>
            <a:spLocks noGrp="1"/>
          </p:cNvSpPr>
          <p:nvPr>
            <p:ph idx="1"/>
          </p:nvPr>
        </p:nvSpPr>
        <p:spPr>
          <a:xfrm>
            <a:off x="1086678" y="4686300"/>
            <a:ext cx="6944139" cy="1181099"/>
          </a:xfrm>
        </p:spPr>
        <p:txBody>
          <a:bodyPr>
            <a:normAutofit/>
          </a:bodyPr>
          <a:lstStyle/>
          <a:p>
            <a:pPr marL="0" indent="0" algn="ctr">
              <a:buNone/>
            </a:pPr>
            <a:r>
              <a:rPr lang="en-US" sz="2400" dirty="0">
                <a:solidFill>
                  <a:schemeClr val="bg2"/>
                </a:solidFill>
              </a:rPr>
              <a:t>Please contact me with any questions or comments </a:t>
            </a:r>
          </a:p>
          <a:p>
            <a:pPr marL="0" indent="0" algn="ctr">
              <a:buNone/>
            </a:pPr>
            <a:r>
              <a:rPr lang="en-US" sz="2400" dirty="0">
                <a:solidFill>
                  <a:schemeClr val="bg2"/>
                </a:solidFill>
              </a:rPr>
              <a:t>At </a:t>
            </a:r>
            <a:r>
              <a:rPr lang="en-US" sz="2400" dirty="0">
                <a:solidFill>
                  <a:schemeClr val="bg2"/>
                </a:solidFill>
                <a:hlinkClick r:id="rId5"/>
              </a:rPr>
              <a:t>donnamcbrown@gmail.com</a:t>
            </a:r>
            <a:r>
              <a:rPr lang="en-US" sz="2400" dirty="0">
                <a:solidFill>
                  <a:schemeClr val="bg2"/>
                </a:solidFill>
              </a:rPr>
              <a:t> </a:t>
            </a:r>
          </a:p>
        </p:txBody>
      </p:sp>
      <p:pic>
        <p:nvPicPr>
          <p:cNvPr id="14" name="Audio 13">
            <a:hlinkClick r:id="" action="ppaction://media"/>
            <a:extLst>
              <a:ext uri="{FF2B5EF4-FFF2-40B4-BE49-F238E27FC236}">
                <a16:creationId xmlns:a16="http://schemas.microsoft.com/office/drawing/2014/main" id="{4E32CBF3-27C7-4002-8F12-21A225B543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7024335"/>
      </p:ext>
    </p:extLst>
  </p:cSld>
  <p:clrMapOvr>
    <a:masterClrMapping/>
  </p:clrMapOvr>
  <mc:AlternateContent xmlns:mc="http://schemas.openxmlformats.org/markup-compatibility/2006" xmlns:p14="http://schemas.microsoft.com/office/powerpoint/2010/main">
    <mc:Choice Requires="p14">
      <p:transition spd="slow" p14:dur="2000" advTm="25549"/>
    </mc:Choice>
    <mc:Fallback xmlns="">
      <p:transition spd="slow" advTm="2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Crop</Template>
  <TotalTime>6160</TotalTime>
  <Words>1737</Words>
  <Application>Microsoft Office PowerPoint</Application>
  <PresentationFormat>Widescreen</PresentationFormat>
  <Paragraphs>71</Paragraphs>
  <Slides>10</Slides>
  <Notes>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Franklin Gothic Book</vt:lpstr>
      <vt:lpstr>Times New Roman</vt:lpstr>
      <vt:lpstr>Crop</vt:lpstr>
      <vt:lpstr>Disability, friendship, and  educational Outcomes:    What’s the connection?</vt:lpstr>
      <vt:lpstr>Friendship and Education?</vt:lpstr>
      <vt:lpstr>The study of friendship is haunted        by the problem of definition.       (Killick &amp; Desai, 2010, 1)</vt:lpstr>
      <vt:lpstr>Questions guiding this research</vt:lpstr>
      <vt:lpstr>Methodology</vt:lpstr>
      <vt:lpstr>Methodology</vt:lpstr>
      <vt:lpstr>Emerging themes</vt:lpstr>
      <vt:lpstr>       Friendship</vt:lpstr>
      <vt:lpstr>Thank you for being here today!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Donna</dc:creator>
  <cp:lastModifiedBy>Brown, Donna</cp:lastModifiedBy>
  <cp:revision>101</cp:revision>
  <dcterms:created xsi:type="dcterms:W3CDTF">2021-04-14T15:54:34Z</dcterms:created>
  <dcterms:modified xsi:type="dcterms:W3CDTF">2021-04-20T00:47:17Z</dcterms:modified>
</cp:coreProperties>
</file>