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52" userDrawn="1">
          <p15:clr>
            <a:srgbClr val="A4A3A4"/>
          </p15:clr>
        </p15:guide>
        <p15:guide id="2" pos="8088" userDrawn="1">
          <p15:clr>
            <a:srgbClr val="A4A3A4"/>
          </p15:clr>
        </p15:guide>
        <p15:guide id="3" pos="195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7097F"/>
    <a:srgbClr val="F527A7"/>
    <a:srgbClr val="FBA7DB"/>
    <a:srgbClr val="ED739C"/>
    <a:srgbClr val="3B3B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26" autoAdjust="0"/>
  </p:normalViewPr>
  <p:slideViewPr>
    <p:cSldViewPr snapToGrid="0">
      <p:cViewPr>
        <p:scale>
          <a:sx n="33" d="100"/>
          <a:sy n="33" d="100"/>
        </p:scale>
        <p:origin x="19" y="-998"/>
      </p:cViewPr>
      <p:guideLst>
        <p:guide orient="horz" pos="1752"/>
        <p:guide pos="8088"/>
        <p:guide pos="195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yac\Documents\MSDI%20First%20Year\NUTR%20960%20-%20961\New%20Research%20Project\Poster%20graphs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yac\Documents\MSDI%20First%20Year\NUTR%20960%20-%20961\New%20Research%20Project\Poster%20graph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yac\Documents\MSDI%20First%20Year\NUTR%20960%20-%20961\New%20Research%20Project\Poster%20graph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yac\Documents\MSDI%20First%20Year\NUTR%20960%20-%20961\New%20Research%20Project\Poster%20graph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yac\Documents\MSDI%20First%20Year\NUTR%20960%20-%20961\New%20Research%20Project\Poster%20graph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yac\Documents\MSDI%20First%20Year\NUTR%20960%20-%20961\New%20Research%20Project\Poster%20graph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504151466026946E-2"/>
          <c:y val="2.1182052454365396E-2"/>
          <c:w val="0.90749584853397303"/>
          <c:h val="0.911999725932263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Sheet1!$A$38</c:f>
              <c:strCache>
                <c:ptCount val="1"/>
                <c:pt idx="0">
                  <c:v>Males</c:v>
                </c:pt>
              </c:strCache>
            </c:strRef>
          </c:tx>
          <c:spPr>
            <a:solidFill>
              <a:srgbClr val="ED739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0514357893840467E-2"/>
                  <c:y val="-4.540552812304981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958-4C7E-BC4C-87BF1A26A9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Sheet1!$B$38:$D$38</c:f>
              <c:numCache>
                <c:formatCode>General</c:formatCode>
                <c:ptCount val="3"/>
                <c:pt idx="0">
                  <c:v>31.6</c:v>
                </c:pt>
                <c:pt idx="1">
                  <c:v>32.4</c:v>
                </c:pt>
                <c:pt idx="2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EA-4CBF-8354-D60F258B1D96}"/>
            </c:ext>
          </c:extLst>
        </c:ser>
        <c:ser>
          <c:idx val="1"/>
          <c:order val="1"/>
          <c:tx>
            <c:strRef>
              <c:f>Sheet1!$A$39</c:f>
              <c:strCache>
                <c:ptCount val="1"/>
                <c:pt idx="0">
                  <c:v>Females</c:v>
                </c:pt>
              </c:strCache>
            </c:strRef>
          </c:tx>
          <c:spPr>
            <a:solidFill>
              <a:srgbClr val="FBA7D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Sheet1!$B$39:$D$39</c:f>
              <c:numCache>
                <c:formatCode>General</c:formatCode>
                <c:ptCount val="3"/>
                <c:pt idx="0">
                  <c:v>76.099999999999994</c:v>
                </c:pt>
                <c:pt idx="1">
                  <c:v>9.1999999999999993</c:v>
                </c:pt>
                <c:pt idx="2">
                  <c:v>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EA-4CBF-8354-D60F258B1D9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5"/>
        <c:axId val="218992944"/>
        <c:axId val="218993776"/>
      </c:barChart>
      <c:catAx>
        <c:axId val="218992944"/>
        <c:scaling>
          <c:orientation val="minMax"/>
        </c:scaling>
        <c:delete val="1"/>
        <c:axPos val="b"/>
        <c:majorTickMark val="out"/>
        <c:minorTickMark val="none"/>
        <c:tickLblPos val="nextTo"/>
        <c:crossAx val="218993776"/>
        <c:crosses val="autoZero"/>
        <c:auto val="1"/>
        <c:lblAlgn val="ctr"/>
        <c:lblOffset val="100"/>
        <c:noMultiLvlLbl val="0"/>
      </c:catAx>
      <c:valAx>
        <c:axId val="218993776"/>
        <c:scaling>
          <c:orientation val="minMax"/>
          <c:max val="10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1899294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38556103088016064"/>
          <c:y val="0"/>
          <c:w val="0.57538563979986057"/>
          <c:h val="0.147284449992022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FFFFFF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88263519385241"/>
          <c:y val="1.8148001298526714E-2"/>
          <c:w val="0.86141610209743713"/>
          <c:h val="0.910105537472792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Sheet1!$A$50</c:f>
              <c:strCache>
                <c:ptCount val="1"/>
                <c:pt idx="0">
                  <c:v>Males</c:v>
                </c:pt>
              </c:strCache>
            </c:strRef>
          </c:tx>
          <c:spPr>
            <a:solidFill>
              <a:srgbClr val="ED739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Sheet1!$B$50:$E$50</c:f>
              <c:numCache>
                <c:formatCode>General</c:formatCode>
                <c:ptCount val="4"/>
                <c:pt idx="0">
                  <c:v>91</c:v>
                </c:pt>
                <c:pt idx="1">
                  <c:v>80.900000000000006</c:v>
                </c:pt>
                <c:pt idx="2">
                  <c:v>80.900000000000006</c:v>
                </c:pt>
                <c:pt idx="3">
                  <c:v>66.400000000000006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37-4517-8A3C-CE17FCFA91EF}"/>
            </c:ext>
          </c:extLst>
        </c:ser>
        <c:ser>
          <c:idx val="1"/>
          <c:order val="1"/>
          <c:tx>
            <c:strRef>
              <c:f>Sheet1!$A$51</c:f>
              <c:strCache>
                <c:ptCount val="1"/>
                <c:pt idx="0">
                  <c:v>Females</c:v>
                </c:pt>
              </c:strCache>
            </c:strRef>
          </c:tx>
          <c:spPr>
            <a:solidFill>
              <a:srgbClr val="FBA7DB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340252541742101E-2"/>
                  <c:y val="3.40541491360793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137-4517-8A3C-CE17FCFA91EF}"/>
                </c:ext>
              </c:extLst>
            </c:dLbl>
            <c:dLbl>
              <c:idx val="1"/>
              <c:layout>
                <c:manualLayout>
                  <c:x val="1.973785592847597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137-4517-8A3C-CE17FCFA91EF}"/>
                </c:ext>
              </c:extLst>
            </c:dLbl>
            <c:dLbl>
              <c:idx val="2"/>
              <c:layout>
                <c:manualLayout>
                  <c:x val="9.1097796592966313E-3"/>
                  <c:y val="-2.27027660907199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137-4517-8A3C-CE17FCFA91EF}"/>
                </c:ext>
              </c:extLst>
            </c:dLbl>
            <c:dLbl>
              <c:idx val="3"/>
              <c:layout>
                <c:manualLayout>
                  <c:x val="2.1256152538358695E-2"/>
                  <c:y val="2.27027660907191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137-4517-8A3C-CE17FCFA91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Sheet1!$B$51:$E$51</c:f>
              <c:numCache>
                <c:formatCode>General</c:formatCode>
                <c:ptCount val="4"/>
                <c:pt idx="0">
                  <c:v>84.9</c:v>
                </c:pt>
                <c:pt idx="1">
                  <c:v>78.099999999999994</c:v>
                </c:pt>
                <c:pt idx="2">
                  <c:v>73.400000000000006</c:v>
                </c:pt>
                <c:pt idx="3">
                  <c:v>59.6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37-4517-8A3C-CE17FCFA91E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5"/>
        <c:axId val="1534904415"/>
        <c:axId val="1534907327"/>
      </c:barChart>
      <c:catAx>
        <c:axId val="1534904415"/>
        <c:scaling>
          <c:orientation val="minMax"/>
        </c:scaling>
        <c:delete val="1"/>
        <c:axPos val="b"/>
        <c:majorTickMark val="none"/>
        <c:minorTickMark val="none"/>
        <c:tickLblPos val="nextTo"/>
        <c:crossAx val="1534907327"/>
        <c:crosses val="autoZero"/>
        <c:auto val="1"/>
        <c:lblAlgn val="ctr"/>
        <c:lblOffset val="100"/>
        <c:noMultiLvlLbl val="0"/>
      </c:catAx>
      <c:valAx>
        <c:axId val="153490732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Percentages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5349044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FFFFFF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</a:t>
            </a:r>
          </a:p>
        </c:rich>
      </c:tx>
      <c:layout>
        <c:manualLayout>
          <c:xMode val="edge"/>
          <c:yMode val="edge"/>
          <c:x val="0.11486499653242575"/>
          <c:y val="3.45496087834899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511226607920937E-2"/>
          <c:y val="2.2359641631123854E-2"/>
          <c:w val="0.9077875106833686"/>
          <c:h val="0.898365265313073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Sheet1!$A$103</c:f>
              <c:strCache>
                <c:ptCount val="1"/>
                <c:pt idx="0">
                  <c:v>Meet recommendation</c:v>
                </c:pt>
              </c:strCache>
            </c:strRef>
          </c:tx>
          <c:spPr>
            <a:solidFill>
              <a:srgbClr val="F527A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Sheet1!$B$103:$E$103</c:f>
              <c:numCache>
                <c:formatCode>General</c:formatCode>
                <c:ptCount val="4"/>
                <c:pt idx="0">
                  <c:v>124.6</c:v>
                </c:pt>
                <c:pt idx="1">
                  <c:v>124.4</c:v>
                </c:pt>
                <c:pt idx="2">
                  <c:v>124.5</c:v>
                </c:pt>
                <c:pt idx="3">
                  <c:v>124.7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4F-477D-887A-E7FFD2B79714}"/>
            </c:ext>
          </c:extLst>
        </c:ser>
        <c:ser>
          <c:idx val="1"/>
          <c:order val="1"/>
          <c:tx>
            <c:strRef>
              <c:f>Sheet1!$A$104</c:f>
              <c:strCache>
                <c:ptCount val="1"/>
                <c:pt idx="0">
                  <c:v>Don't meet recommendation</c:v>
                </c:pt>
              </c:strCache>
            </c:strRef>
          </c:tx>
          <c:spPr>
            <a:solidFill>
              <a:srgbClr val="C7097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Sheet1!$B$104:$E$104</c:f>
              <c:numCache>
                <c:formatCode>General</c:formatCode>
                <c:ptCount val="4"/>
                <c:pt idx="0">
                  <c:v>122.7</c:v>
                </c:pt>
                <c:pt idx="1">
                  <c:v>124.4</c:v>
                </c:pt>
                <c:pt idx="2">
                  <c:v>124.1</c:v>
                </c:pt>
                <c:pt idx="3">
                  <c:v>123.8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4F-477D-887A-E7FFD2B797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5"/>
        <c:axId val="1425496688"/>
        <c:axId val="1425497104"/>
      </c:barChart>
      <c:catAx>
        <c:axId val="1425496688"/>
        <c:scaling>
          <c:orientation val="minMax"/>
        </c:scaling>
        <c:delete val="1"/>
        <c:axPos val="b"/>
        <c:majorTickMark val="none"/>
        <c:minorTickMark val="none"/>
        <c:tickLblPos val="nextTo"/>
        <c:crossAx val="1425497104"/>
        <c:crosses val="autoZero"/>
        <c:auto val="1"/>
        <c:lblAlgn val="ctr"/>
        <c:lblOffset val="100"/>
        <c:noMultiLvlLbl val="0"/>
      </c:catAx>
      <c:valAx>
        <c:axId val="1425497104"/>
        <c:scaling>
          <c:orientation val="minMax"/>
          <c:max val="135"/>
          <c:min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aseline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Systolic BP (mmHg)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496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162346794009113"/>
          <c:y val="5.7886407279357718E-2"/>
          <c:w val="0.57474807334735512"/>
          <c:h val="0.181423192241028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FFFFFF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</a:t>
            </a:r>
          </a:p>
        </c:rich>
      </c:tx>
      <c:layout>
        <c:manualLayout>
          <c:xMode val="edge"/>
          <c:yMode val="edge"/>
          <c:x val="0.11144596918188492"/>
          <c:y val="3.75145541208162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747868613313243E-2"/>
          <c:y val="2.6631529061536943E-2"/>
          <c:w val="0.89010390883763202"/>
          <c:h val="0.897819569770221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Sheet1!$A$108</c:f>
              <c:strCache>
                <c:ptCount val="1"/>
                <c:pt idx="0">
                  <c:v>Meet recommendation</c:v>
                </c:pt>
              </c:strCache>
            </c:strRef>
          </c:tx>
          <c:spPr>
            <a:solidFill>
              <a:srgbClr val="F527A7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18575647786108E-3"/>
                  <c:y val="-4.6655593004527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4D4-454D-8BF2-6EAC21156C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Sheet1!$B$108:$E$108</c:f>
              <c:numCache>
                <c:formatCode>General</c:formatCode>
                <c:ptCount val="4"/>
                <c:pt idx="0">
                  <c:v>111.3</c:v>
                </c:pt>
                <c:pt idx="1">
                  <c:v>111.4</c:v>
                </c:pt>
                <c:pt idx="2">
                  <c:v>111.2</c:v>
                </c:pt>
                <c:pt idx="3">
                  <c:v>111.2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D4-454D-8BF2-6EAC21156CFC}"/>
            </c:ext>
          </c:extLst>
        </c:ser>
        <c:ser>
          <c:idx val="1"/>
          <c:order val="1"/>
          <c:tx>
            <c:strRef>
              <c:f>Sheet1!$A$109</c:f>
              <c:strCache>
                <c:ptCount val="1"/>
                <c:pt idx="0">
                  <c:v>Don't meet recommendation</c:v>
                </c:pt>
              </c:strCache>
            </c:strRef>
          </c:tx>
          <c:spPr>
            <a:solidFill>
              <a:srgbClr val="C7097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630029534502755E-2"/>
                  <c:y val="-2.33277965022641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4D4-454D-8BF2-6EAC21156CFC}"/>
                </c:ext>
              </c:extLst>
            </c:dLbl>
            <c:dLbl>
              <c:idx val="1"/>
              <c:layout>
                <c:manualLayout>
                  <c:x val="4.5557269433583241E-3"/>
                  <c:y val="-8.553426574249515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4D4-454D-8BF2-6EAC21156CFC}"/>
                </c:ext>
              </c:extLst>
            </c:dLbl>
            <c:dLbl>
              <c:idx val="2"/>
              <c:layout>
                <c:manualLayout>
                  <c:x val="4.555726943358324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4D4-454D-8BF2-6EAC21156CFC}"/>
                </c:ext>
              </c:extLst>
            </c:dLbl>
            <c:dLbl>
              <c:idx val="3"/>
              <c:layout>
                <c:manualLayout>
                  <c:x val="3.0371512955722161E-3"/>
                  <c:y val="2.33277965022632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4D4-454D-8BF2-6EAC21156C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Sheet1!$B$109:$E$109</c:f>
              <c:numCache>
                <c:formatCode>General</c:formatCode>
                <c:ptCount val="4"/>
                <c:pt idx="0">
                  <c:v>111.2</c:v>
                </c:pt>
                <c:pt idx="1">
                  <c:v>110.9</c:v>
                </c:pt>
                <c:pt idx="2">
                  <c:v>111.6</c:v>
                </c:pt>
                <c:pt idx="3">
                  <c:v>111.5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D4-454D-8BF2-6EAC21156CF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5"/>
        <c:axId val="1535288784"/>
        <c:axId val="1535286704"/>
      </c:barChart>
      <c:catAx>
        <c:axId val="1535288784"/>
        <c:scaling>
          <c:orientation val="minMax"/>
        </c:scaling>
        <c:delete val="1"/>
        <c:axPos val="b"/>
        <c:majorTickMark val="none"/>
        <c:minorTickMark val="none"/>
        <c:tickLblPos val="nextTo"/>
        <c:crossAx val="1535286704"/>
        <c:crosses val="autoZero"/>
        <c:auto val="1"/>
        <c:lblAlgn val="ctr"/>
        <c:lblOffset val="100"/>
        <c:noMultiLvlLbl val="0"/>
      </c:catAx>
      <c:valAx>
        <c:axId val="1535286704"/>
        <c:scaling>
          <c:orientation val="minMax"/>
          <c:max val="135"/>
          <c:min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aseline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Systolic BP (mmHg)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0.2907547226641746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535288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3283172507802131"/>
          <c:y val="3.7226571131686516E-2"/>
          <c:w val="0.53385216008417935"/>
          <c:h val="0.235651522395878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FFFFFF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</a:t>
            </a:r>
          </a:p>
        </c:rich>
      </c:tx>
      <c:layout>
        <c:manualLayout>
          <c:xMode val="edge"/>
          <c:yMode val="edge"/>
          <c:x val="0.10383067210653291"/>
          <c:y val="3.4549614657878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8156171188279241E-2"/>
          <c:y val="2.375286007729116E-2"/>
          <c:w val="0.91903912381770181"/>
          <c:h val="0.902386456823098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Sheet1!$A$113</c:f>
              <c:strCache>
                <c:ptCount val="1"/>
                <c:pt idx="0">
                  <c:v>Meet recommendation</c:v>
                </c:pt>
              </c:strCache>
            </c:strRef>
          </c:tx>
          <c:spPr>
            <a:solidFill>
              <a:srgbClr val="F527A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Sheet1!$B$113:$E$113</c:f>
              <c:numCache>
                <c:formatCode>General</c:formatCode>
                <c:ptCount val="4"/>
                <c:pt idx="0">
                  <c:v>71.400000000000006</c:v>
                </c:pt>
                <c:pt idx="1">
                  <c:v>71.5</c:v>
                </c:pt>
                <c:pt idx="2">
                  <c:v>71</c:v>
                </c:pt>
                <c:pt idx="3">
                  <c:v>72.400000000000006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86-478A-895F-8BF3807171A9}"/>
            </c:ext>
          </c:extLst>
        </c:ser>
        <c:ser>
          <c:idx val="1"/>
          <c:order val="1"/>
          <c:tx>
            <c:strRef>
              <c:f>Sheet1!$A$114</c:f>
              <c:strCache>
                <c:ptCount val="1"/>
                <c:pt idx="0">
                  <c:v>Don't meet recommendation</c:v>
                </c:pt>
              </c:strCache>
            </c:strRef>
          </c:tx>
          <c:spPr>
            <a:solidFill>
              <a:srgbClr val="C7097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Sheet1!$B$114:$E$114</c:f>
              <c:numCache>
                <c:formatCode>General</c:formatCode>
                <c:ptCount val="4"/>
                <c:pt idx="0">
                  <c:v>73.3</c:v>
                </c:pt>
                <c:pt idx="1">
                  <c:v>72</c:v>
                </c:pt>
                <c:pt idx="2">
                  <c:v>74</c:v>
                </c:pt>
                <c:pt idx="3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86-478A-895F-8BF3807171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5"/>
        <c:axId val="1526987264"/>
        <c:axId val="1526981024"/>
      </c:barChart>
      <c:catAx>
        <c:axId val="1526987264"/>
        <c:scaling>
          <c:orientation val="minMax"/>
        </c:scaling>
        <c:delete val="1"/>
        <c:axPos val="b"/>
        <c:majorTickMark val="none"/>
        <c:minorTickMark val="none"/>
        <c:tickLblPos val="nextTo"/>
        <c:crossAx val="1526981024"/>
        <c:crosses val="autoZero"/>
        <c:auto val="1"/>
        <c:lblAlgn val="ctr"/>
        <c:lblOffset val="100"/>
        <c:noMultiLvlLbl val="0"/>
      </c:catAx>
      <c:valAx>
        <c:axId val="1526981024"/>
        <c:scaling>
          <c:orientation val="minMax"/>
          <c:max val="85"/>
          <c:min val="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aseline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Diastolic BP (mmHg)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526987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3801321729246401"/>
          <c:y val="2.5212377263429078E-2"/>
          <c:w val="0.51530773168485255"/>
          <c:h val="0.207335434081392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FFFFFF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Women</a:t>
            </a:r>
          </a:p>
        </c:rich>
      </c:tx>
      <c:layout>
        <c:manualLayout>
          <c:xMode val="edge"/>
          <c:yMode val="edge"/>
          <c:x val="9.9304553192652051E-2"/>
          <c:y val="2.9216117437618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1194661369677739E-2"/>
          <c:y val="2.5683551073588981E-2"/>
          <c:w val="0.91598645576233673"/>
          <c:h val="0.903791660622667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Sheet1!$A$118</c:f>
              <c:strCache>
                <c:ptCount val="1"/>
                <c:pt idx="0">
                  <c:v>Meet recommendation</c:v>
                </c:pt>
              </c:strCache>
            </c:strRef>
          </c:tx>
          <c:spPr>
            <a:solidFill>
              <a:srgbClr val="F527A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Sheet1!$B$118:$E$118</c:f>
              <c:numCache>
                <c:formatCode>General</c:formatCode>
                <c:ptCount val="4"/>
                <c:pt idx="0">
                  <c:v>70.3</c:v>
                </c:pt>
                <c:pt idx="1">
                  <c:v>70.5</c:v>
                </c:pt>
                <c:pt idx="2">
                  <c:v>70</c:v>
                </c:pt>
                <c:pt idx="3">
                  <c:v>71.099999999999994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7D-47F5-814C-C667556C1992}"/>
            </c:ext>
          </c:extLst>
        </c:ser>
        <c:ser>
          <c:idx val="1"/>
          <c:order val="1"/>
          <c:tx>
            <c:strRef>
              <c:f>Sheet1!$A$119</c:f>
              <c:strCache>
                <c:ptCount val="1"/>
                <c:pt idx="0">
                  <c:v>Don't meet recommendation</c:v>
                </c:pt>
              </c:strCache>
            </c:strRef>
          </c:tx>
          <c:spPr>
            <a:solidFill>
              <a:srgbClr val="C7097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Sheet1!$B$119:$E$119</c:f>
              <c:numCache>
                <c:formatCode>General</c:formatCode>
                <c:ptCount val="4"/>
                <c:pt idx="0">
                  <c:v>72.5</c:v>
                </c:pt>
                <c:pt idx="1">
                  <c:v>71.2</c:v>
                </c:pt>
                <c:pt idx="2">
                  <c:v>72.400000000000006</c:v>
                </c:pt>
                <c:pt idx="3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7D-47F5-814C-C667556C199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5"/>
        <c:axId val="1537728416"/>
        <c:axId val="1537727584"/>
      </c:barChart>
      <c:catAx>
        <c:axId val="1537728416"/>
        <c:scaling>
          <c:orientation val="minMax"/>
        </c:scaling>
        <c:delete val="1"/>
        <c:axPos val="b"/>
        <c:majorTickMark val="none"/>
        <c:minorTickMark val="none"/>
        <c:tickLblPos val="nextTo"/>
        <c:crossAx val="1537727584"/>
        <c:crosses val="autoZero"/>
        <c:auto val="1"/>
        <c:lblAlgn val="ctr"/>
        <c:lblOffset val="100"/>
        <c:noMultiLvlLbl val="0"/>
      </c:catAx>
      <c:valAx>
        <c:axId val="1537727584"/>
        <c:scaling>
          <c:orientation val="minMax"/>
          <c:max val="85"/>
          <c:min val="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aseline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Diastolic BP (mmHg)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537728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7666168864832231"/>
          <c:y val="3.7987571514533455E-2"/>
          <c:w val="0.48718046301636031"/>
          <c:h val="0.210178959380461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FFFFFF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rgbClr val="FBA7DB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803-466F-8A67-EEBF58BB3DE8}"/>
              </c:ext>
            </c:extLst>
          </c:dPt>
          <c:dPt>
            <c:idx val="1"/>
            <c:bubble3D val="0"/>
            <c:spPr>
              <a:solidFill>
                <a:srgbClr val="C7097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803-466F-8A67-EEBF58BB3DE8}"/>
              </c:ext>
            </c:extLst>
          </c:dPt>
          <c:dPt>
            <c:idx val="2"/>
            <c:bubble3D val="0"/>
            <c:spPr>
              <a:solidFill>
                <a:srgbClr val="F527A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803-466F-8A67-EEBF58BB3DE8}"/>
              </c:ext>
            </c:extLst>
          </c:dPt>
          <c:dPt>
            <c:idx val="3"/>
            <c:bubble3D val="0"/>
            <c:spPr>
              <a:solidFill>
                <a:srgbClr val="ED739C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803-466F-8A67-EEBF58BB3DE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7E374577-3FE7-4E4C-AD70-2E634B8D0D52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  <a:p>
                    <a:r>
                      <a:rPr lang="en-US" dirty="0"/>
                      <a:t>n=505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803-466F-8A67-EEBF58BB3DE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0152E23F-F2BB-40F5-8E51-3D4F73314AEC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  <a:p>
                    <a:r>
                      <a:rPr lang="en-US" dirty="0"/>
                      <a:t>n=678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803-466F-8A67-EEBF58BB3DE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A493991-2E27-40AC-8E9C-3DBEEEAC515D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  <a:p>
                    <a:r>
                      <a:rPr lang="en-US" dirty="0"/>
                      <a:t>n=416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803-466F-8A67-EEBF58BB3DE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CD2DD97-2E2F-45E5-A45F-D47D774A6728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  <a:p>
                    <a:r>
                      <a:rPr lang="en-US" dirty="0"/>
                      <a:t>n=309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803-466F-8A67-EEBF58BB3D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Sheet1!$A$73:$A$76</c:f>
              <c:strCache>
                <c:ptCount val="4"/>
                <c:pt idx="0">
                  <c:v>Low active &lt;7,500 steps</c:v>
                </c:pt>
                <c:pt idx="1">
                  <c:v>Somewhat active 7,500-9,999 steps</c:v>
                </c:pt>
                <c:pt idx="2">
                  <c:v>Active 10,000-12,500 steps</c:v>
                </c:pt>
                <c:pt idx="3">
                  <c:v>Highly active &gt;12,500 steps</c:v>
                </c:pt>
              </c:strCache>
            </c:strRef>
          </c:cat>
          <c:val>
            <c:numRef>
              <c:f>Sheet1!$B$73:$B$76</c:f>
              <c:numCache>
                <c:formatCode>General</c:formatCode>
                <c:ptCount val="4"/>
                <c:pt idx="0">
                  <c:v>26.5</c:v>
                </c:pt>
                <c:pt idx="1">
                  <c:v>35.5</c:v>
                </c:pt>
                <c:pt idx="2">
                  <c:v>21.8</c:v>
                </c:pt>
                <c:pt idx="3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803-466F-8A67-EEBF58BB3DE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6520415474063723E-2"/>
          <c:y val="0.85789278816909931"/>
          <c:w val="0.91656058446927946"/>
          <c:h val="0.132334822575347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FFFFFF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0.12418</cdr:x>
      <cdr:y>0.9508</cdr:y>
    </cdr:from>
    <cdr:to>
      <cdr:x>0.32751</cdr:x>
      <cdr:y>0.98745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2752EBC-52C1-4368-885B-2D1B039E375C}"/>
            </a:ext>
          </a:extLst>
        </cdr:cNvPr>
        <cdr:cNvSpPr txBox="1"/>
      </cdr:nvSpPr>
      <cdr:spPr>
        <a:xfrm xmlns:a="http://schemas.openxmlformats.org/drawingml/2006/main">
          <a:off x="1038688" y="10637642"/>
          <a:ext cx="1700844" cy="410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A17AA-6FE4-43A2-B913-093B3F18E97C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87A11-97E4-4B68-864E-2C3B3D5F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15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Salt intake in males </a:t>
            </a:r>
          </a:p>
          <a:p>
            <a:r>
              <a:rPr lang="en-US" dirty="0"/>
              <a:t>Key findings</a:t>
            </a:r>
          </a:p>
          <a:p>
            <a:r>
              <a:rPr lang="en-US" dirty="0"/>
              <a:t>Diastolic vs systolic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287A11-97E4-4B68-864E-2C3B3D5F05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50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84DD-042C-4DC2-932E-670D7E6DF4E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0695-8CC4-4446-AF63-840D7C49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927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84DD-042C-4DC2-932E-670D7E6DF4E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0695-8CC4-4446-AF63-840D7C49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97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84DD-042C-4DC2-932E-670D7E6DF4E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0695-8CC4-4446-AF63-840D7C49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00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84DD-042C-4DC2-932E-670D7E6DF4E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0695-8CC4-4446-AF63-840D7C49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7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84DD-042C-4DC2-932E-670D7E6DF4E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0695-8CC4-4446-AF63-840D7C49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653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84DD-042C-4DC2-932E-670D7E6DF4E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0695-8CC4-4446-AF63-840D7C49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94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84DD-042C-4DC2-932E-670D7E6DF4E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0695-8CC4-4446-AF63-840D7C49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03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84DD-042C-4DC2-932E-670D7E6DF4E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0695-8CC4-4446-AF63-840D7C49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8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84DD-042C-4DC2-932E-670D7E6DF4E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0695-8CC4-4446-AF63-840D7C49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06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84DD-042C-4DC2-932E-670D7E6DF4E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0695-8CC4-4446-AF63-840D7C49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311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84DD-042C-4DC2-932E-670D7E6DF4E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0695-8CC4-4446-AF63-840D7C49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5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F84DD-042C-4DC2-932E-670D7E6DF4E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70695-8CC4-4446-AF63-840D7C49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56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chart" Target="../charts/chart1.xml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.xml"/><Relationship Id="rId11" Type="http://schemas.openxmlformats.org/officeDocument/2006/relationships/chart" Target="../charts/chart7.xml"/><Relationship Id="rId5" Type="http://schemas.openxmlformats.org/officeDocument/2006/relationships/image" Target="../media/image1.png"/><Relationship Id="rId10" Type="http://schemas.openxmlformats.org/officeDocument/2006/relationships/chart" Target="../charts/chart6.xml"/><Relationship Id="rId4" Type="http://schemas.openxmlformats.org/officeDocument/2006/relationships/hyperlink" Target="https://www.heart.org/en/health-topics/high-blood-pressure/high-blood-pressure-toolkit-resources" TargetMode="External"/><Relationship Id="rId9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BD30A757-28C6-457A-B98D-ED0D33F5AF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9472035"/>
              </p:ext>
            </p:extLst>
          </p:nvPr>
        </p:nvGraphicFramePr>
        <p:xfrm>
          <a:off x="21945599" y="5468177"/>
          <a:ext cx="8455105" cy="11188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6D4DD15-A7E4-4131-9097-8069FCA98C29}"/>
              </a:ext>
            </a:extLst>
          </p:cNvPr>
          <p:cNvSpPr txBox="1"/>
          <p:nvPr/>
        </p:nvSpPr>
        <p:spPr>
          <a:xfrm>
            <a:off x="23244190" y="15850582"/>
            <a:ext cx="1965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Normal BP (&lt;120/&lt;80)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0EF000-5DC4-45E7-A6DD-9E1961034263}"/>
              </a:ext>
            </a:extLst>
          </p:cNvPr>
          <p:cNvSpPr txBox="1"/>
          <p:nvPr/>
        </p:nvSpPr>
        <p:spPr>
          <a:xfrm>
            <a:off x="25570580" y="15859158"/>
            <a:ext cx="19738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Elevated BP (120-129/&lt;80)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37E116-0B0F-4696-BF9B-D11C19FAE4D0}"/>
              </a:ext>
            </a:extLst>
          </p:cNvPr>
          <p:cNvSpPr txBox="1"/>
          <p:nvPr/>
        </p:nvSpPr>
        <p:spPr>
          <a:xfrm>
            <a:off x="28088673" y="15859157"/>
            <a:ext cx="24453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HTN Stages 1-2 (&gt;130/&gt;80)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CD1FED1-86C8-45CB-8358-C4B004224C41}"/>
              </a:ext>
            </a:extLst>
          </p:cNvPr>
          <p:cNvSpPr txBox="1"/>
          <p:nvPr/>
        </p:nvSpPr>
        <p:spPr>
          <a:xfrm>
            <a:off x="14947841" y="15811456"/>
            <a:ext cx="1700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Vigorous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0346825-6884-4EAC-B18D-0EBAB5D7253D}"/>
              </a:ext>
            </a:extLst>
          </p:cNvPr>
          <p:cNvSpPr txBox="1"/>
          <p:nvPr/>
        </p:nvSpPr>
        <p:spPr>
          <a:xfrm>
            <a:off x="17457917" y="15833195"/>
            <a:ext cx="1929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Moderate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487B4CD-0B70-45A8-9AD6-6455DAF140E4}"/>
              </a:ext>
            </a:extLst>
          </p:cNvPr>
          <p:cNvSpPr txBox="1"/>
          <p:nvPr/>
        </p:nvSpPr>
        <p:spPr>
          <a:xfrm>
            <a:off x="19476994" y="15833195"/>
            <a:ext cx="3127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 Training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16079EB-1BAF-45ED-BE82-48773C51C06D}"/>
              </a:ext>
            </a:extLst>
          </p:cNvPr>
          <p:cNvSpPr txBox="1"/>
          <p:nvPr/>
        </p:nvSpPr>
        <p:spPr>
          <a:xfrm>
            <a:off x="13598759" y="4026973"/>
            <a:ext cx="8346841" cy="1446550"/>
          </a:xfrm>
          <a:prstGeom prst="rect">
            <a:avLst/>
          </a:prstGeom>
          <a:solidFill>
            <a:srgbClr val="3B3B3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 of Participants Meeting Physical Activity Recommendations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7A7498E-CA38-40B1-A602-0AD020EC49FA}"/>
              </a:ext>
            </a:extLst>
          </p:cNvPr>
          <p:cNvSpPr txBox="1"/>
          <p:nvPr/>
        </p:nvSpPr>
        <p:spPr>
          <a:xfrm>
            <a:off x="0" y="7273"/>
            <a:ext cx="43891200" cy="3816429"/>
          </a:xfrm>
          <a:prstGeom prst="rect">
            <a:avLst/>
          </a:prstGeom>
          <a:solidFill>
            <a:srgbClr val="3B3B3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Examining the Relationship between Physical Activity and Blood Pressure in College Men and Women</a:t>
            </a:r>
          </a:p>
          <a:p>
            <a:pPr algn="ctr"/>
            <a:r>
              <a:rPr lang="en-US" sz="70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Courtney Yacovelli, BS and Jesse Stabile Morrell, PhD</a:t>
            </a:r>
          </a:p>
          <a:p>
            <a:pPr algn="ctr"/>
            <a:r>
              <a:rPr lang="en-US" sz="70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Agriculture, Nutrition, and Food Systems</a:t>
            </a:r>
          </a:p>
          <a:p>
            <a:endParaRPr lang="en-US" sz="3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D28F21-EADE-4BCA-9E41-D159FCE1735D}"/>
              </a:ext>
            </a:extLst>
          </p:cNvPr>
          <p:cNvSpPr txBox="1"/>
          <p:nvPr/>
        </p:nvSpPr>
        <p:spPr>
          <a:xfrm>
            <a:off x="492369" y="4026972"/>
            <a:ext cx="11887200" cy="923330"/>
          </a:xfrm>
          <a:prstGeom prst="rect">
            <a:avLst/>
          </a:prstGeom>
          <a:solidFill>
            <a:srgbClr val="3B3B3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3FF2F6-946D-4C66-87B5-F23172BDDD74}"/>
              </a:ext>
            </a:extLst>
          </p:cNvPr>
          <p:cNvSpPr txBox="1"/>
          <p:nvPr/>
        </p:nvSpPr>
        <p:spPr>
          <a:xfrm>
            <a:off x="492369" y="4956811"/>
            <a:ext cx="11887200" cy="957185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activity (PA) in college students is essential for overall health and wellbeing. Studies show that PA is related to improved GPA and academic scores.</a:t>
            </a:r>
            <a:r>
              <a:rPr lang="en-US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is also associated with predicted depression in males specifically.</a:t>
            </a:r>
            <a:r>
              <a:rPr lang="en-US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Also, college students who have increased PA levels are less likely to report poor mental </a:t>
            </a:r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health than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who don’t meet physical activity recommendations.</a:t>
            </a:r>
            <a:r>
              <a:rPr lang="en-US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Barriers to PA in college students include lack of time and inconvenient schedules.</a:t>
            </a:r>
            <a:r>
              <a:rPr lang="en-US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terms of BP, male college students show higher prevalence of hypertension (HTN) compared to female counterparts, which can be related to a high sodium diet.</a:t>
            </a:r>
            <a:r>
              <a:rPr lang="en-US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8C51AA-A49B-4669-B295-47C6DEEDB339}"/>
              </a:ext>
            </a:extLst>
          </p:cNvPr>
          <p:cNvSpPr txBox="1"/>
          <p:nvPr/>
        </p:nvSpPr>
        <p:spPr>
          <a:xfrm>
            <a:off x="492369" y="15190954"/>
            <a:ext cx="11887200" cy="923330"/>
          </a:xfrm>
          <a:prstGeom prst="rect">
            <a:avLst/>
          </a:prstGeom>
          <a:solidFill>
            <a:srgbClr val="3B3B3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D20F9B-1E43-45DB-A5B5-156EDC9E425C}"/>
              </a:ext>
            </a:extLst>
          </p:cNvPr>
          <p:cNvSpPr txBox="1"/>
          <p:nvPr/>
        </p:nvSpPr>
        <p:spPr>
          <a:xfrm>
            <a:off x="492369" y="16114284"/>
            <a:ext cx="11887200" cy="212365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compare physical activity measurements and their relationship with BP categories between college men and women.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62D8598-CDD1-4CD6-A278-69842BCF5B43}"/>
              </a:ext>
            </a:extLst>
          </p:cNvPr>
          <p:cNvSpPr txBox="1"/>
          <p:nvPr/>
        </p:nvSpPr>
        <p:spPr>
          <a:xfrm>
            <a:off x="492369" y="18767463"/>
            <a:ext cx="11887200" cy="923330"/>
          </a:xfrm>
          <a:prstGeom prst="rect">
            <a:avLst/>
          </a:prstGeom>
          <a:solidFill>
            <a:srgbClr val="3B3B3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87A8198-2B31-4E73-9359-35B6239C885B}"/>
              </a:ext>
            </a:extLst>
          </p:cNvPr>
          <p:cNvSpPr txBox="1"/>
          <p:nvPr/>
        </p:nvSpPr>
        <p:spPr>
          <a:xfrm>
            <a:off x="492369" y="19690793"/>
            <a:ext cx="11887200" cy="1240339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were collected after written consent from 2015-20 through the College Health and Nutrition Assessment Survey (CHANAS), an on-going, cross-sectional study (n=1908), ages 18-24 years old (IRB #5524)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 was self-reported via online survey; included vigorous activity, moderate activity, and strength training activity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Daily activity was measured via pedometer and 7-day step log and were categorized: low active (&lt;7500 steps/day), somewhat active (7500-9999 steps/day), active (10,000-12,500 steps/day), and highly active (&gt;12,500 steps/day)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BP was categorized based on AHA criteria</a:t>
            </a:r>
            <a:r>
              <a:rPr lang="en-US" sz="4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Normal (&lt;120-&lt;80), Elevated (120-129/&lt;80), and HTN Stages 1-2 (&gt;130/&gt;80)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Differences were evaluated via ANCOVA; covariates included age, BMI, athlete status, race, living situation, major, and smoking status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Significance was set at p&lt;0.05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464ED19-6BA7-4D76-A852-3FFC4523825A}"/>
              </a:ext>
            </a:extLst>
          </p:cNvPr>
          <p:cNvSpPr txBox="1"/>
          <p:nvPr/>
        </p:nvSpPr>
        <p:spPr>
          <a:xfrm>
            <a:off x="31642641" y="14936398"/>
            <a:ext cx="11723077" cy="923330"/>
          </a:xfrm>
          <a:prstGeom prst="rect">
            <a:avLst/>
          </a:prstGeom>
          <a:solidFill>
            <a:srgbClr val="3B3B3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Findings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4AE7672-DE36-4FC1-8231-0331E3D5E765}"/>
              </a:ext>
            </a:extLst>
          </p:cNvPr>
          <p:cNvSpPr txBox="1"/>
          <p:nvPr/>
        </p:nvSpPr>
        <p:spPr>
          <a:xfrm>
            <a:off x="31642641" y="15833195"/>
            <a:ext cx="11723077" cy="624786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males had HTN than females (36% vs. 14.7%, p&lt;0.001)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 males vs. females had Normal BP (31.6% vs. 76.1%, p&lt;0.001)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Diastolic BP was lower in those who met strength training in men and women (all p&lt;0.05)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Diastolic BP was lower in women that met recommendations for vigorous activity (p&lt;0.05)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Diastolic BP was higher in men who met daily step recommendations (p&lt;0.05)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05BACB-F65D-41C5-9311-247F20E9BB43}"/>
              </a:ext>
            </a:extLst>
          </p:cNvPr>
          <p:cNvSpPr txBox="1"/>
          <p:nvPr/>
        </p:nvSpPr>
        <p:spPr>
          <a:xfrm>
            <a:off x="31642641" y="23644678"/>
            <a:ext cx="11723077" cy="923330"/>
          </a:xfrm>
          <a:prstGeom prst="rect">
            <a:avLst/>
          </a:prstGeom>
          <a:solidFill>
            <a:srgbClr val="3B3B3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09DB7F1-10D4-4A4B-9098-6FCBE9A70317}"/>
              </a:ext>
            </a:extLst>
          </p:cNvPr>
          <p:cNvSpPr txBox="1"/>
          <p:nvPr/>
        </p:nvSpPr>
        <p:spPr>
          <a:xfrm>
            <a:off x="31642641" y="24575342"/>
            <a:ext cx="11723077" cy="34778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students, especially males, had elevated BP and/or HTN. Increased activity levels were linked to lower diastolic BP. Education related to lifestyle behavior changes to improve BP may be important for young adults and their long-term health.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92A1227-FD16-4C8B-9A1F-BAFAFAE0AB3A}"/>
              </a:ext>
            </a:extLst>
          </p:cNvPr>
          <p:cNvSpPr txBox="1"/>
          <p:nvPr/>
        </p:nvSpPr>
        <p:spPr>
          <a:xfrm>
            <a:off x="13598755" y="29970528"/>
            <a:ext cx="16801947" cy="923330"/>
          </a:xfrm>
          <a:prstGeom prst="rect">
            <a:avLst/>
          </a:prstGeom>
          <a:solidFill>
            <a:srgbClr val="3B3B3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3FA3BC6-61AC-4B3F-9A24-8FBDDFBF2536}"/>
              </a:ext>
            </a:extLst>
          </p:cNvPr>
          <p:cNvSpPr txBox="1"/>
          <p:nvPr/>
        </p:nvSpPr>
        <p:spPr>
          <a:xfrm>
            <a:off x="13580138" y="30893859"/>
            <a:ext cx="16820564" cy="120032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Al-Drees A, Abdulghani H, Irshad M,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Bagays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AA, Al-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Zhrani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AA,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Alshammari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SA, et al. Physical activity and academic achievement among the medical students: A cross-sectional study.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 Teach.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2016;38:S66-S72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Cahuas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He Z, Zhang Z, Chen W. Relationship of physical activity and sleep with depression in college students.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Am Coll Health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2020;68(5):557-564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VanKim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NA, Nelson TF. Vigorous physical activity, mental health, perceived stress, and socializing among college students.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 J Health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Promot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2013;28(1):7-15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Blake H,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Stanulewicz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Mcgill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F. Predictors of physical activity and barriers to exercise in nursing and medical students.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Adv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Nurs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2017;73(4):917-929.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Kamara K, Wilson OWA, Papalia Z, Bopp M, Bopp CM. Comparison of college student hypertension prevalence between the JNC7 and ACC/AHA diagnostic criteria.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 J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Exerc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Sci.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2019;12(3):898-903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Heart Association. Hypertension Guideline Resources. Understanding Blood Pressure Readings. </a:t>
            </a:r>
            <a:r>
              <a:rPr lang="en-US" sz="12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https://www.heart.org/en/health-topics/high-blood-pressure/high-blood-pressure-toolkit-resources</a:t>
            </a:r>
            <a:r>
              <a:rPr lang="en-US" sz="12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Updated 2021. Accessed April 1, 2021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3B4B7DB-7924-48B1-B451-8932F17CD77F}"/>
              </a:ext>
            </a:extLst>
          </p:cNvPr>
          <p:cNvSpPr txBox="1"/>
          <p:nvPr/>
        </p:nvSpPr>
        <p:spPr>
          <a:xfrm>
            <a:off x="31675744" y="30032085"/>
            <a:ext cx="11723077" cy="923330"/>
          </a:xfrm>
          <a:prstGeom prst="rect">
            <a:avLst/>
          </a:prstGeom>
          <a:solidFill>
            <a:srgbClr val="3B3B3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A40D212-B772-403A-99E1-FECEC7041F4A}"/>
              </a:ext>
            </a:extLst>
          </p:cNvPr>
          <p:cNvSpPr txBox="1"/>
          <p:nvPr/>
        </p:nvSpPr>
        <p:spPr>
          <a:xfrm>
            <a:off x="31675744" y="30955415"/>
            <a:ext cx="11723076" cy="1138773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New Hampshire Agriculture Experiment Station and USDA National Institute of Food and Agriculture Hatch Project 1010738</a:t>
            </a:r>
          </a:p>
        </p:txBody>
      </p:sp>
      <p:pic>
        <p:nvPicPr>
          <p:cNvPr id="32" name="Picture 31" descr="Text&#10;&#10;Description automatically generated">
            <a:extLst>
              <a:ext uri="{FF2B5EF4-FFF2-40B4-BE49-F238E27FC236}">
                <a16:creationId xmlns:a16="http://schemas.microsoft.com/office/drawing/2014/main" id="{767012A3-2EBA-40C2-A280-6BD8EFF8AA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137" y="1549615"/>
            <a:ext cx="9308123" cy="178875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F740699-C062-4228-B31B-DD1A5D05992A}"/>
              </a:ext>
            </a:extLst>
          </p:cNvPr>
          <p:cNvSpPr txBox="1"/>
          <p:nvPr/>
        </p:nvSpPr>
        <p:spPr>
          <a:xfrm>
            <a:off x="21945597" y="4026972"/>
            <a:ext cx="8473726" cy="1446550"/>
          </a:xfrm>
          <a:prstGeom prst="rect">
            <a:avLst/>
          </a:prstGeom>
          <a:solidFill>
            <a:srgbClr val="3B3B3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 of Participants in Each Blood Pressure Category</a:t>
            </a:r>
          </a:p>
        </p:txBody>
      </p:sp>
      <p:sp>
        <p:nvSpPr>
          <p:cNvPr id="21" name="Rectangle 1">
            <a:extLst>
              <a:ext uri="{FF2B5EF4-FFF2-40B4-BE49-F238E27FC236}">
                <a16:creationId xmlns:a16="http://schemas.microsoft.com/office/drawing/2014/main" id="{387CBE26-CF48-4B18-A7ED-1A0829CCD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19891" y="4027291"/>
            <a:ext cx="83278419" cy="791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" name="Table 32">
            <a:extLst>
              <a:ext uri="{FF2B5EF4-FFF2-40B4-BE49-F238E27FC236}">
                <a16:creationId xmlns:a16="http://schemas.microsoft.com/office/drawing/2014/main" id="{6F59FBE4-8B45-45AD-AB2A-1E867B2AE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025415"/>
              </p:ext>
            </p:extLst>
          </p:nvPr>
        </p:nvGraphicFramePr>
        <p:xfrm>
          <a:off x="31699294" y="4809273"/>
          <a:ext cx="6088988" cy="91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4494">
                  <a:extLst>
                    <a:ext uri="{9D8B030D-6E8A-4147-A177-3AD203B41FA5}">
                      <a16:colId xmlns:a16="http://schemas.microsoft.com/office/drawing/2014/main" val="953930303"/>
                    </a:ext>
                  </a:extLst>
                </a:gridCol>
                <a:gridCol w="3044494">
                  <a:extLst>
                    <a:ext uri="{9D8B030D-6E8A-4147-A177-3AD203B41FA5}">
                      <a16:colId xmlns:a16="http://schemas.microsoft.com/office/drawing/2014/main" val="238863222"/>
                    </a:ext>
                  </a:extLst>
                </a:gridCol>
              </a:tblGrid>
              <a:tr h="470825">
                <a:tc>
                  <a:txBody>
                    <a:bodyPr/>
                    <a:lstStyle/>
                    <a:p>
                      <a:r>
                        <a:rPr lang="en-US" sz="23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Gender</a:t>
                      </a:r>
                      <a:endParaRPr lang="en-US" sz="23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3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1244 (65%)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668901"/>
                  </a:ext>
                </a:extLst>
              </a:tr>
              <a:tr h="903984">
                <a:tc>
                  <a:txBody>
                    <a:bodyPr/>
                    <a:lstStyle/>
                    <a:p>
                      <a:r>
                        <a:rPr lang="en-US" sz="23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Race</a:t>
                      </a:r>
                    </a:p>
                    <a:p>
                      <a:r>
                        <a:rPr lang="en-US" sz="2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  <a:p>
                      <a:r>
                        <a:rPr lang="en-US" sz="2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A7D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3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1714 (89.8%)</a:t>
                      </a:r>
                    </a:p>
                    <a:p>
                      <a:r>
                        <a:rPr lang="en-US" sz="23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 (10.2%)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A7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807362"/>
                  </a:ext>
                </a:extLst>
              </a:tr>
              <a:tr h="903984">
                <a:tc>
                  <a:txBody>
                    <a:bodyPr/>
                    <a:lstStyle/>
                    <a:p>
                      <a:r>
                        <a:rPr lang="en-US" sz="23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 in School</a:t>
                      </a:r>
                    </a:p>
                    <a:p>
                      <a:r>
                        <a:rPr lang="en-US" sz="2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Freshman</a:t>
                      </a:r>
                    </a:p>
                    <a:p>
                      <a:r>
                        <a:rPr lang="en-US" sz="2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Sophomore</a:t>
                      </a:r>
                    </a:p>
                    <a:p>
                      <a:r>
                        <a:rPr lang="en-US" sz="2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Junior</a:t>
                      </a:r>
                    </a:p>
                    <a:p>
                      <a:r>
                        <a:rPr lang="en-US" sz="2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</a:t>
                      </a:r>
                    </a:p>
                    <a:p>
                      <a:r>
                        <a:rPr lang="en-US" sz="2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3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962 (50.4%)</a:t>
                      </a:r>
                    </a:p>
                    <a:p>
                      <a:r>
                        <a:rPr lang="en-US" sz="23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663 (34.7%)</a:t>
                      </a:r>
                    </a:p>
                    <a:p>
                      <a:r>
                        <a:rPr lang="en-US" sz="23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 (9.6%)</a:t>
                      </a:r>
                    </a:p>
                    <a:p>
                      <a:r>
                        <a:rPr lang="en-US" sz="23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(4.7%)</a:t>
                      </a:r>
                    </a:p>
                    <a:p>
                      <a:r>
                        <a:rPr lang="en-US" sz="23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(0.5%)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194792"/>
                  </a:ext>
                </a:extLst>
              </a:tr>
              <a:tr h="759598">
                <a:tc>
                  <a:txBody>
                    <a:bodyPr/>
                    <a:lstStyle/>
                    <a:p>
                      <a:r>
                        <a:rPr lang="en-US" sz="23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BMI</a:t>
                      </a:r>
                    </a:p>
                    <a:p>
                      <a:r>
                        <a:rPr lang="en-US" sz="2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Underweight</a:t>
                      </a:r>
                    </a:p>
                    <a:p>
                      <a:r>
                        <a:rPr lang="en-US" sz="2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Healthy Weight</a:t>
                      </a:r>
                    </a:p>
                    <a:p>
                      <a:r>
                        <a:rPr lang="en-US" sz="2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Overweight</a:t>
                      </a:r>
                    </a:p>
                    <a:p>
                      <a:r>
                        <a:rPr lang="en-US" sz="2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Obese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A7D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3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(3.9%)</a:t>
                      </a:r>
                    </a:p>
                    <a:p>
                      <a:r>
                        <a:rPr lang="en-US" sz="23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1349 (70.7%)</a:t>
                      </a:r>
                    </a:p>
                    <a:p>
                      <a:r>
                        <a:rPr lang="en-US" sz="23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 (19.9%)</a:t>
                      </a:r>
                    </a:p>
                    <a:p>
                      <a:r>
                        <a:rPr lang="en-US" sz="23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(5.3%)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A7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2303"/>
                  </a:ext>
                </a:extLst>
              </a:tr>
              <a:tr h="470825">
                <a:tc>
                  <a:txBody>
                    <a:bodyPr/>
                    <a:lstStyle/>
                    <a:p>
                      <a:r>
                        <a:rPr lang="en-US" sz="23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Living Situation</a:t>
                      </a:r>
                    </a:p>
                    <a:p>
                      <a:r>
                        <a:rPr lang="en-US" sz="2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On-Campus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3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1538 (80.6%)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583139"/>
                  </a:ext>
                </a:extLst>
              </a:tr>
              <a:tr h="182052">
                <a:tc>
                  <a:txBody>
                    <a:bodyPr/>
                    <a:lstStyle/>
                    <a:p>
                      <a:r>
                        <a:rPr lang="en-US" sz="23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Systolic BP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A7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115±11.8 mmHg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A7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894091"/>
                  </a:ext>
                </a:extLst>
              </a:tr>
              <a:tr h="192250">
                <a:tc>
                  <a:txBody>
                    <a:bodyPr/>
                    <a:lstStyle/>
                    <a:p>
                      <a:r>
                        <a:rPr lang="en-US" sz="23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Diastolic BP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71±8.5 mmHg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349749"/>
                  </a:ext>
                </a:extLst>
              </a:tr>
              <a:tr h="615212">
                <a:tc>
                  <a:txBody>
                    <a:bodyPr/>
                    <a:lstStyle/>
                    <a:p>
                      <a:r>
                        <a:rPr lang="en-US" sz="23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BP Categories</a:t>
                      </a:r>
                    </a:p>
                    <a:p>
                      <a:r>
                        <a:rPr lang="en-US" sz="2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Normal</a:t>
                      </a:r>
                    </a:p>
                    <a:p>
                      <a:r>
                        <a:rPr lang="en-US" sz="2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Elevated</a:t>
                      </a:r>
                    </a:p>
                    <a:p>
                      <a:r>
                        <a:rPr lang="en-US" sz="2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HTN Stages 1-2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A7D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3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1157 (60.6%)</a:t>
                      </a:r>
                    </a:p>
                    <a:p>
                      <a:r>
                        <a:rPr lang="en-US" sz="23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 (17.2%)</a:t>
                      </a:r>
                    </a:p>
                    <a:p>
                      <a:r>
                        <a:rPr lang="en-US" sz="23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422 (22.1%)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A7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216712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BF70B0DF-8D76-4585-AD60-7999EAF54705}"/>
              </a:ext>
            </a:extLst>
          </p:cNvPr>
          <p:cNvSpPr txBox="1"/>
          <p:nvPr/>
        </p:nvSpPr>
        <p:spPr>
          <a:xfrm>
            <a:off x="31699295" y="4033519"/>
            <a:ext cx="6088987" cy="777136"/>
          </a:xfrm>
          <a:prstGeom prst="rect">
            <a:avLst/>
          </a:prstGeom>
          <a:solidFill>
            <a:srgbClr val="3B3B3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Demographics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C81CAA-F97D-490B-8993-232F71A6868B}"/>
              </a:ext>
            </a:extLst>
          </p:cNvPr>
          <p:cNvSpPr txBox="1"/>
          <p:nvPr/>
        </p:nvSpPr>
        <p:spPr>
          <a:xfrm>
            <a:off x="37788282" y="4033519"/>
            <a:ext cx="5577436" cy="1446550"/>
          </a:xfrm>
          <a:prstGeom prst="rect">
            <a:avLst/>
          </a:prstGeom>
          <a:solidFill>
            <a:srgbClr val="3B3B3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Daily Activity Levels in College Students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1504716-835A-4677-827A-87DA336F6AA7}"/>
              </a:ext>
            </a:extLst>
          </p:cNvPr>
          <p:cNvSpPr txBox="1"/>
          <p:nvPr/>
        </p:nvSpPr>
        <p:spPr>
          <a:xfrm>
            <a:off x="13589446" y="16987798"/>
            <a:ext cx="16820563" cy="584775"/>
          </a:xfrm>
          <a:prstGeom prst="rect">
            <a:avLst/>
          </a:prstGeom>
          <a:solidFill>
            <a:srgbClr val="3B3B3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 Blood Pressure According to Those Who Meet and Do Not Meet Activity Recommendations</a:t>
            </a:r>
          </a:p>
        </p:txBody>
      </p:sp>
      <p:graphicFrame>
        <p:nvGraphicFramePr>
          <p:cNvPr id="67" name="Chart 66">
            <a:extLst>
              <a:ext uri="{FF2B5EF4-FFF2-40B4-BE49-F238E27FC236}">
                <a16:creationId xmlns:a16="http://schemas.microsoft.com/office/drawing/2014/main" id="{A16D2EB1-5FCC-41B7-853F-75354FD5EE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2070670"/>
              </p:ext>
            </p:extLst>
          </p:nvPr>
        </p:nvGraphicFramePr>
        <p:xfrm>
          <a:off x="13580137" y="5468176"/>
          <a:ext cx="8364637" cy="11188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8" name="TextBox 67">
            <a:extLst>
              <a:ext uri="{FF2B5EF4-FFF2-40B4-BE49-F238E27FC236}">
                <a16:creationId xmlns:a16="http://schemas.microsoft.com/office/drawing/2014/main" id="{C0659E0E-F013-4BC1-99D0-E0DAFBF1EA83}"/>
              </a:ext>
            </a:extLst>
          </p:cNvPr>
          <p:cNvSpPr txBox="1"/>
          <p:nvPr/>
        </p:nvSpPr>
        <p:spPr>
          <a:xfrm>
            <a:off x="14959638" y="16041104"/>
            <a:ext cx="1069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Vigorous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D50FB4E-10DE-4FD9-A386-C0F1B3845642}"/>
              </a:ext>
            </a:extLst>
          </p:cNvPr>
          <p:cNvSpPr txBox="1"/>
          <p:nvPr/>
        </p:nvSpPr>
        <p:spPr>
          <a:xfrm>
            <a:off x="16754255" y="16044479"/>
            <a:ext cx="1069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Moderate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AC5E42E-D7D5-4D7D-AA08-5D7F015A2F5A}"/>
              </a:ext>
            </a:extLst>
          </p:cNvPr>
          <p:cNvSpPr txBox="1"/>
          <p:nvPr/>
        </p:nvSpPr>
        <p:spPr>
          <a:xfrm>
            <a:off x="18211152" y="16041104"/>
            <a:ext cx="1984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 Training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6CDEA5D-5DDB-452A-B40D-6D0704B8E7C6}"/>
              </a:ext>
            </a:extLst>
          </p:cNvPr>
          <p:cNvSpPr txBox="1"/>
          <p:nvPr/>
        </p:nvSpPr>
        <p:spPr>
          <a:xfrm>
            <a:off x="20308603" y="16041104"/>
            <a:ext cx="137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Daily Steps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8F13DCD-8E82-4DF1-AC28-6D73736321BA}"/>
              </a:ext>
            </a:extLst>
          </p:cNvPr>
          <p:cNvSpPr txBox="1"/>
          <p:nvPr/>
        </p:nvSpPr>
        <p:spPr>
          <a:xfrm>
            <a:off x="27398819" y="6976065"/>
            <a:ext cx="2586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= proportional difference between genders (p&lt;0.05)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3" name="Chart 62">
            <a:extLst>
              <a:ext uri="{FF2B5EF4-FFF2-40B4-BE49-F238E27FC236}">
                <a16:creationId xmlns:a16="http://schemas.microsoft.com/office/drawing/2014/main" id="{51643152-B3CB-4D54-ACFC-21121B077C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776150"/>
              </p:ext>
            </p:extLst>
          </p:nvPr>
        </p:nvGraphicFramePr>
        <p:xfrm>
          <a:off x="13598755" y="17567134"/>
          <a:ext cx="8364637" cy="5881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68F1C62-7827-44FF-970B-EDDE5C1781EA}"/>
              </a:ext>
            </a:extLst>
          </p:cNvPr>
          <p:cNvSpPr txBox="1"/>
          <p:nvPr/>
        </p:nvSpPr>
        <p:spPr>
          <a:xfrm>
            <a:off x="14715303" y="23009627"/>
            <a:ext cx="1026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Vigorous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2ED3FED-2331-4FC4-9093-D7857C3A4D4A}"/>
              </a:ext>
            </a:extLst>
          </p:cNvPr>
          <p:cNvSpPr txBox="1"/>
          <p:nvPr/>
        </p:nvSpPr>
        <p:spPr>
          <a:xfrm>
            <a:off x="16553523" y="23013204"/>
            <a:ext cx="111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Moderate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C4003B3-6327-4A5D-8A10-9C2467762668}"/>
              </a:ext>
            </a:extLst>
          </p:cNvPr>
          <p:cNvSpPr txBox="1"/>
          <p:nvPr/>
        </p:nvSpPr>
        <p:spPr>
          <a:xfrm>
            <a:off x="18100840" y="23012246"/>
            <a:ext cx="1834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 Training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514642F-711C-412B-A560-95ACB2DB281A}"/>
              </a:ext>
            </a:extLst>
          </p:cNvPr>
          <p:cNvSpPr txBox="1"/>
          <p:nvPr/>
        </p:nvSpPr>
        <p:spPr>
          <a:xfrm>
            <a:off x="20271114" y="23017579"/>
            <a:ext cx="1261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Daily Steps</a:t>
            </a:r>
          </a:p>
        </p:txBody>
      </p:sp>
      <p:graphicFrame>
        <p:nvGraphicFramePr>
          <p:cNvPr id="74" name="Chart 73">
            <a:extLst>
              <a:ext uri="{FF2B5EF4-FFF2-40B4-BE49-F238E27FC236}">
                <a16:creationId xmlns:a16="http://schemas.microsoft.com/office/drawing/2014/main" id="{ECC32FCD-9F0D-4D08-8656-569081FA70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312019"/>
              </p:ext>
            </p:extLst>
          </p:nvPr>
        </p:nvGraphicFramePr>
        <p:xfrm>
          <a:off x="13609602" y="23447213"/>
          <a:ext cx="8353788" cy="6093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75" name="TextBox 74">
            <a:extLst>
              <a:ext uri="{FF2B5EF4-FFF2-40B4-BE49-F238E27FC236}">
                <a16:creationId xmlns:a16="http://schemas.microsoft.com/office/drawing/2014/main" id="{5768253D-B6EA-4481-BD81-5C3D6AF8009D}"/>
              </a:ext>
            </a:extLst>
          </p:cNvPr>
          <p:cNvSpPr txBox="1"/>
          <p:nvPr/>
        </p:nvSpPr>
        <p:spPr>
          <a:xfrm>
            <a:off x="14715303" y="29156127"/>
            <a:ext cx="1026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Vigorous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EDE81A5-065C-4335-8C89-F677EF9F15C7}"/>
              </a:ext>
            </a:extLst>
          </p:cNvPr>
          <p:cNvSpPr txBox="1"/>
          <p:nvPr/>
        </p:nvSpPr>
        <p:spPr>
          <a:xfrm>
            <a:off x="16549900" y="29156127"/>
            <a:ext cx="111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Moderate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8343D99-1773-4A5E-822F-F1E3C0504543}"/>
              </a:ext>
            </a:extLst>
          </p:cNvPr>
          <p:cNvSpPr txBox="1"/>
          <p:nvPr/>
        </p:nvSpPr>
        <p:spPr>
          <a:xfrm>
            <a:off x="18100840" y="29156127"/>
            <a:ext cx="1834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 Training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1025B4C-3EA7-429F-B2D4-33C7DC8ED908}"/>
              </a:ext>
            </a:extLst>
          </p:cNvPr>
          <p:cNvSpPr txBox="1"/>
          <p:nvPr/>
        </p:nvSpPr>
        <p:spPr>
          <a:xfrm>
            <a:off x="20155354" y="29161847"/>
            <a:ext cx="1261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Daily Steps</a:t>
            </a:r>
          </a:p>
        </p:txBody>
      </p:sp>
      <p:graphicFrame>
        <p:nvGraphicFramePr>
          <p:cNvPr id="79" name="Chart 78">
            <a:extLst>
              <a:ext uri="{FF2B5EF4-FFF2-40B4-BE49-F238E27FC236}">
                <a16:creationId xmlns:a16="http://schemas.microsoft.com/office/drawing/2014/main" id="{DF649EB6-CA85-40C5-9B7B-5AD84D95C3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8416636"/>
              </p:ext>
            </p:extLst>
          </p:nvPr>
        </p:nvGraphicFramePr>
        <p:xfrm>
          <a:off x="21963391" y="17565816"/>
          <a:ext cx="8417609" cy="5881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80" name="TextBox 79">
            <a:extLst>
              <a:ext uri="{FF2B5EF4-FFF2-40B4-BE49-F238E27FC236}">
                <a16:creationId xmlns:a16="http://schemas.microsoft.com/office/drawing/2014/main" id="{C3A9DBBE-815D-46A2-AC90-CF7830841379}"/>
              </a:ext>
            </a:extLst>
          </p:cNvPr>
          <p:cNvSpPr txBox="1"/>
          <p:nvPr/>
        </p:nvSpPr>
        <p:spPr>
          <a:xfrm>
            <a:off x="22946833" y="23017579"/>
            <a:ext cx="1026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Vigorous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B74AFDD-1FF6-4EE8-AB56-C02655FD554E}"/>
              </a:ext>
            </a:extLst>
          </p:cNvPr>
          <p:cNvSpPr txBox="1"/>
          <p:nvPr/>
        </p:nvSpPr>
        <p:spPr>
          <a:xfrm>
            <a:off x="24896264" y="23017579"/>
            <a:ext cx="111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Moderate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454484E-0F26-47C3-8883-E7A728DF1BB1}"/>
              </a:ext>
            </a:extLst>
          </p:cNvPr>
          <p:cNvSpPr txBox="1"/>
          <p:nvPr/>
        </p:nvSpPr>
        <p:spPr>
          <a:xfrm>
            <a:off x="26422975" y="23009627"/>
            <a:ext cx="1834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 Training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BE234FD-17DC-439C-9738-B6181EAC8EC3}"/>
              </a:ext>
            </a:extLst>
          </p:cNvPr>
          <p:cNvSpPr txBox="1"/>
          <p:nvPr/>
        </p:nvSpPr>
        <p:spPr>
          <a:xfrm>
            <a:off x="28667673" y="23009627"/>
            <a:ext cx="1261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Daily Steps</a:t>
            </a:r>
          </a:p>
        </p:txBody>
      </p:sp>
      <p:graphicFrame>
        <p:nvGraphicFramePr>
          <p:cNvPr id="85" name="Chart 84">
            <a:extLst>
              <a:ext uri="{FF2B5EF4-FFF2-40B4-BE49-F238E27FC236}">
                <a16:creationId xmlns:a16="http://schemas.microsoft.com/office/drawing/2014/main" id="{27730D3B-A04D-4F2C-B6BB-717D91F6A7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2945812"/>
              </p:ext>
            </p:extLst>
          </p:nvPr>
        </p:nvGraphicFramePr>
        <p:xfrm>
          <a:off x="21963391" y="23455166"/>
          <a:ext cx="8417610" cy="6085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86" name="TextBox 85">
            <a:extLst>
              <a:ext uri="{FF2B5EF4-FFF2-40B4-BE49-F238E27FC236}">
                <a16:creationId xmlns:a16="http://schemas.microsoft.com/office/drawing/2014/main" id="{BF311732-ED80-46C8-AED4-B6AFE33E1D28}"/>
              </a:ext>
            </a:extLst>
          </p:cNvPr>
          <p:cNvSpPr txBox="1"/>
          <p:nvPr/>
        </p:nvSpPr>
        <p:spPr>
          <a:xfrm>
            <a:off x="22990526" y="29156926"/>
            <a:ext cx="1026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Vigorous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AB5799E-437A-4F42-8E8E-A894471413FB}"/>
              </a:ext>
            </a:extLst>
          </p:cNvPr>
          <p:cNvSpPr txBox="1"/>
          <p:nvPr/>
        </p:nvSpPr>
        <p:spPr>
          <a:xfrm>
            <a:off x="24901379" y="29156342"/>
            <a:ext cx="111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Moderate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CA1D813-D1FD-4A70-8B8B-15B3F961E89C}"/>
              </a:ext>
            </a:extLst>
          </p:cNvPr>
          <p:cNvSpPr txBox="1"/>
          <p:nvPr/>
        </p:nvSpPr>
        <p:spPr>
          <a:xfrm>
            <a:off x="26481278" y="29156127"/>
            <a:ext cx="1834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 Training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974054-B316-4E24-8E19-CB7B82F6D449}"/>
              </a:ext>
            </a:extLst>
          </p:cNvPr>
          <p:cNvSpPr txBox="1"/>
          <p:nvPr/>
        </p:nvSpPr>
        <p:spPr>
          <a:xfrm>
            <a:off x="28667673" y="29150989"/>
            <a:ext cx="1261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Daily Steps</a:t>
            </a:r>
          </a:p>
        </p:txBody>
      </p:sp>
      <p:graphicFrame>
        <p:nvGraphicFramePr>
          <p:cNvPr id="90" name="Chart 89">
            <a:extLst>
              <a:ext uri="{FF2B5EF4-FFF2-40B4-BE49-F238E27FC236}">
                <a16:creationId xmlns:a16="http://schemas.microsoft.com/office/drawing/2014/main" id="{186F40D6-14DC-4A27-96E8-2B1A1E00CA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0425597"/>
              </p:ext>
            </p:extLst>
          </p:nvPr>
        </p:nvGraphicFramePr>
        <p:xfrm>
          <a:off x="37788282" y="5479843"/>
          <a:ext cx="5577436" cy="8474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9A4157A8-D652-4395-AF8F-CAB7FA07A4F1}"/>
              </a:ext>
            </a:extLst>
          </p:cNvPr>
          <p:cNvSpPr txBox="1"/>
          <p:nvPr/>
        </p:nvSpPr>
        <p:spPr>
          <a:xfrm>
            <a:off x="26957793" y="19194322"/>
            <a:ext cx="581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C424AB06-3E5E-46FF-A744-DA78A78D6337}"/>
              </a:ext>
            </a:extLst>
          </p:cNvPr>
          <p:cNvSpPr txBox="1"/>
          <p:nvPr/>
        </p:nvSpPr>
        <p:spPr>
          <a:xfrm>
            <a:off x="26971937" y="25331548"/>
            <a:ext cx="581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B1FD86C3-4F0D-4587-B912-ADF65AD7A3C3}"/>
              </a:ext>
            </a:extLst>
          </p:cNvPr>
          <p:cNvSpPr txBox="1"/>
          <p:nvPr/>
        </p:nvSpPr>
        <p:spPr>
          <a:xfrm>
            <a:off x="23169256" y="25291203"/>
            <a:ext cx="581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7989A75B-409A-4806-BD2D-4A133EBC02BB}"/>
              </a:ext>
            </a:extLst>
          </p:cNvPr>
          <p:cNvSpPr txBox="1"/>
          <p:nvPr/>
        </p:nvSpPr>
        <p:spPr>
          <a:xfrm>
            <a:off x="28885050" y="19040891"/>
            <a:ext cx="581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0B3AF0F-6E84-471D-A251-13A0E1584B9F}"/>
              </a:ext>
            </a:extLst>
          </p:cNvPr>
          <p:cNvSpPr txBox="1"/>
          <p:nvPr/>
        </p:nvSpPr>
        <p:spPr>
          <a:xfrm>
            <a:off x="22792567" y="18414153"/>
            <a:ext cx="2868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= differences between those who did and didn’t meet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280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7346</TotalTime>
  <Words>981</Words>
  <Application>Microsoft Office PowerPoint</Application>
  <PresentationFormat>Custom</PresentationFormat>
  <Paragraphs>147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Courtney Yacovelli</dc:creator>
  <cp:lastModifiedBy>Courtney Yacovelli</cp:lastModifiedBy>
  <cp:revision>118</cp:revision>
  <dcterms:created xsi:type="dcterms:W3CDTF">2021-03-31T12:33:42Z</dcterms:created>
  <dcterms:modified xsi:type="dcterms:W3CDTF">2021-04-19T21:23:59Z</dcterms:modified>
</cp:coreProperties>
</file>