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</p:sldMasterIdLst>
  <p:notesMasterIdLst>
    <p:notesMasterId r:id="rId17"/>
  </p:notesMasterIdLst>
  <p:sldIdLst>
    <p:sldId id="256" r:id="rId4"/>
    <p:sldId id="271" r:id="rId5"/>
    <p:sldId id="273" r:id="rId6"/>
    <p:sldId id="257" r:id="rId7"/>
    <p:sldId id="274" r:id="rId8"/>
    <p:sldId id="272" r:id="rId9"/>
    <p:sldId id="259" r:id="rId10"/>
    <p:sldId id="260" r:id="rId11"/>
    <p:sldId id="261" r:id="rId12"/>
    <p:sldId id="268" r:id="rId13"/>
    <p:sldId id="264" r:id="rId14"/>
    <p:sldId id="269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463" autoAdjust="0"/>
  </p:normalViewPr>
  <p:slideViewPr>
    <p:cSldViewPr snapToGrid="0">
      <p:cViewPr>
        <p:scale>
          <a:sx n="42" d="100"/>
          <a:sy n="42" d="100"/>
        </p:scale>
        <p:origin x="1040" y="4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7F37A-0F00-42B2-AE99-3F0372C8F446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4E892-8A99-4947-9BDC-21DCBA48B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95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Stimulation with an antigen and then stimulation often but not always from </a:t>
            </a:r>
            <a:r>
              <a:rPr lang="en-US" dirty="0" err="1"/>
              <a:t>heper</a:t>
            </a:r>
            <a:r>
              <a:rPr lang="en-US" dirty="0"/>
              <a:t> T cells that then specializes the antibody that is being made in which the antibody </a:t>
            </a:r>
            <a:r>
              <a:rPr lang="en-US" dirty="0" err="1"/>
              <a:t>cn</a:t>
            </a:r>
            <a:r>
              <a:rPr lang="en-US" dirty="0"/>
              <a:t> then target the invading pathogen such as bacteria, viruses, parasites, or even thing that you don’t want them to target such as </a:t>
            </a:r>
            <a:r>
              <a:rPr lang="en-US" dirty="0" err="1"/>
              <a:t>allegries</a:t>
            </a:r>
            <a:r>
              <a:rPr lang="en-US" dirty="0"/>
              <a:t> or autoimmune responses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4E892-8A99-4947-9BDC-21DCBA48B8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40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RCSB protein data bank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4E892-8A99-4947-9BDC-21DCBA48B8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2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Stain for IgM and the class type being stimulated for and run through 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4E892-8A99-4947-9BDC-21DCBA48B8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65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MFI mean </a:t>
            </a:r>
            <a:r>
              <a:rPr lang="en-US" dirty="0" err="1"/>
              <a:t>flouresent</a:t>
            </a:r>
            <a:r>
              <a:rPr lang="en-US" dirty="0"/>
              <a:t> data</a:t>
            </a:r>
          </a:p>
          <a:p>
            <a:r>
              <a:rPr lang="en-US" dirty="0"/>
              <a:t>Show sample of </a:t>
            </a:r>
            <a:r>
              <a:rPr lang="en-US" dirty="0" err="1"/>
              <a:t>of</a:t>
            </a:r>
            <a:r>
              <a:rPr lang="en-US" dirty="0"/>
              <a:t> each </a:t>
            </a:r>
            <a:r>
              <a:rPr lang="en-US" dirty="0" err="1"/>
              <a:t>preentative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11F8-E6E8-45FF-BF18-E3690E9E4A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08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254AF-39F7-4361-997D-A77A5FD25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13558-C07B-474A-BF56-FE195ACC4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3F3A2-6519-46DB-896F-41497DCBC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A12DC-DC0D-456F-BCF3-F8225686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F84FE-A581-4478-A4B7-1DFB36503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21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5243-FAC4-4D64-9E4E-C96D42E8D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5B7D4-9D88-4799-BBB9-13A4383ED8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3BF24-586F-4A5E-AD9F-9DDC45EBD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9BB48-8726-4E50-A21E-C1983A8D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76867-FF3E-47A7-9B4C-AE9A8FEA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4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2CA719-98DA-4559-8E8A-5E3C73B183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0F633-08D6-427C-AA50-51DD0C3DE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C073E-8529-41B5-9E22-1B260FA91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A1821-A791-4F6C-A3EE-2DCA0C084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82E76-82AC-41D0-8A45-53E7D0929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0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529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37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71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27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891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10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3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5EEDF-630F-4CF3-93DA-1A7349DB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14D29-07AB-4A96-AE20-3EC58F1D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4CFB3-9BBB-49FF-801E-720FE46A5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E4E6B-529A-4E13-9763-4D636C9F9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76BF7-8CB1-4A2F-AA49-860251F8F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06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05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6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48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523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40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5869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080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44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18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30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E51B4-3A7E-4AFD-A702-5BF0DF732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0AB31-CF08-463C-960E-E0B950E50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DDE54-2AD3-4D6A-9420-EC9363AB1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F57ED-D962-4A01-BEFF-E7660EBFA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A4A8B-1B9E-4DEF-BE02-270D98F74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132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35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04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06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4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A3AB5-5A32-47BF-A22C-F41549F31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005A5-A644-4E0F-989C-740122E7A7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0502A-3480-4A74-861A-8D049EA09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1CCAEA-F196-4681-8D77-7B9F9DB11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EE715D-C8A8-477E-B859-F55E77DE2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F9650-BF7F-44E4-9EE5-7F5EAAC46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60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0F84C-CF88-4D92-AEAF-F558B983B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7EC11-C7C9-49B0-8B30-86A08D2DC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861C6E-568D-43CE-B2AB-AAE08ED83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5681A-02CA-4B58-B359-E4F3FE3F6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2BD6B8-441C-4D9B-A296-4893A60882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8E4A99-B065-43A3-A1F2-52FE84349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51474E-A4FB-4D3F-9827-C4473535E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77E538-A91B-41C7-99F4-455E6B621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55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F1963-BBA4-4665-AFAB-D687F8106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0EA307-4B93-41F1-98B9-E5DFE699D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0AFB8C-35AC-4765-991A-B6317EA1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E6CA79-94DF-492E-97C0-240C733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01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53686-53F2-44C8-84A3-6110D7066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C09438-0FA2-4A4D-BB35-20026F0A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AE60E-2497-4ED8-AD69-2987785C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52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ADF3D-AA2F-4F69-A82E-2CC8D6C33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D06D4-DB47-4C67-9847-26DA727CE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B5BF15-C8A4-4313-9776-54D7C14B8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8F7042-F50B-4351-BD28-1C46D590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E5F6B-931D-4D87-AA60-33384C25A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9135BA-A573-4463-8737-6350A2C4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68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D454C-CB3D-498E-AA9F-C8F637ACE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4950B0-343B-4F29-B4D9-A0C939716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6F432-3860-4BF9-8063-5062AAF19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0DB4A-C5F8-4FED-BBDD-9E4B23229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4813A2-70A2-4C07-A7A8-260AAA2EF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BF2D7-B28D-4B06-A17E-AC2E309F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45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B4030-787F-4A00-AB24-D1E968826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DFAD5-5705-4D5E-A111-915CF176E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50C9E-87D1-4E41-ABB2-67CD102DE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6ADC3-53C9-4AB7-9A75-0596367191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9083D-B5D8-4F05-AB66-B37F3010E9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9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20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1B8535B-73C5-40F4-9B45-F90C495EFF02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438DA01-1260-4633-A326-59D21CED0AC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09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em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audio" Target="../media/media2.m4a"/><Relationship Id="rId16" Type="http://schemas.microsoft.com/office/2007/relationships/hdphoto" Target="../media/hdphoto5.wdp"/><Relationship Id="rId20" Type="http://schemas.openxmlformats.org/officeDocument/2006/relationships/image" Target="../media/image11.png"/><Relationship Id="rId1" Type="http://schemas.microsoft.com/office/2007/relationships/media" Target="../media/media2.m4a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image" Target="../media/image12.tm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tmp"/><Relationship Id="rId5" Type="http://schemas.openxmlformats.org/officeDocument/2006/relationships/image" Target="../media/image17.tmp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E8450-42BE-4850-A803-02A8D78A05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Involvement of Gli2 in Class Switch Recombination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88DA90-53C9-4242-88FC-0799BD5109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Laura Kehoe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1CB0AF7-B064-41F6-A008-1A30FFFC5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56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17"/>
    </mc:Choice>
    <mc:Fallback>
      <p:transition spd="slow" advTm="13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4A7D7B-2973-4B9D-A804-6187A95196F3}"/>
              </a:ext>
            </a:extLst>
          </p:cNvPr>
          <p:cNvSpPr txBox="1"/>
          <p:nvPr/>
        </p:nvSpPr>
        <p:spPr>
          <a:xfrm rot="16200000">
            <a:off x="-472066" y="4388344"/>
            <a:ext cx="17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B cell Gli2-/-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572D5F-3BA7-4733-9897-24F6B1005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03" y="3822681"/>
            <a:ext cx="2570671" cy="25305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51B13D-DBC9-4FD8-8658-8280BC13D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248" y="3809109"/>
            <a:ext cx="2570671" cy="25305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28420CD-A539-4A46-815E-A9E3B6A94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9919" y="3809109"/>
            <a:ext cx="2570671" cy="25305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D79081-6DFA-42F7-AFBF-6640C9304A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0621" y="3809108"/>
            <a:ext cx="2570672" cy="2530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290BC6-32E1-4097-A229-BCA52BEDD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402" y="940952"/>
            <a:ext cx="2570672" cy="25305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AFA5FF-034B-433C-B702-EC918B17C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5511" y="983411"/>
            <a:ext cx="2484408" cy="24455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AFFEB9-A79D-4E83-AAFE-30A4D85354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6213" y="983411"/>
            <a:ext cx="2484408" cy="24455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BDABD5-8B05-446C-AB42-45CABC3DD2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97899" y="1000499"/>
            <a:ext cx="2570671" cy="253050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EBD57E-91F3-47C1-9CA0-A93F14282FE2}"/>
              </a:ext>
            </a:extLst>
          </p:cNvPr>
          <p:cNvSpPr txBox="1"/>
          <p:nvPr/>
        </p:nvSpPr>
        <p:spPr>
          <a:xfrm rot="16200000">
            <a:off x="-531174" y="1771229"/>
            <a:ext cx="1745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WT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mouse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D4FE82-F513-4306-9649-76E54D8B7D70}"/>
              </a:ext>
            </a:extLst>
          </p:cNvPr>
          <p:cNvSpPr txBox="1"/>
          <p:nvPr/>
        </p:nvSpPr>
        <p:spPr>
          <a:xfrm>
            <a:off x="2201200" y="451226"/>
            <a:ext cx="1475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IgG1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D16DED-004D-4403-81A8-F9D3CF869C2A}"/>
              </a:ext>
            </a:extLst>
          </p:cNvPr>
          <p:cNvSpPr txBox="1"/>
          <p:nvPr/>
        </p:nvSpPr>
        <p:spPr>
          <a:xfrm>
            <a:off x="4754045" y="451227"/>
            <a:ext cx="1475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IgG2b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AA88BA-9F47-4F0A-B9A8-6DE60999A135}"/>
              </a:ext>
            </a:extLst>
          </p:cNvPr>
          <p:cNvSpPr txBox="1"/>
          <p:nvPr/>
        </p:nvSpPr>
        <p:spPr>
          <a:xfrm>
            <a:off x="7322025" y="451228"/>
            <a:ext cx="1475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IgG3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D52EEA-274D-4C12-9139-572D5FF6A104}"/>
              </a:ext>
            </a:extLst>
          </p:cNvPr>
          <p:cNvSpPr txBox="1"/>
          <p:nvPr/>
        </p:nvSpPr>
        <p:spPr>
          <a:xfrm>
            <a:off x="9990800" y="451228"/>
            <a:ext cx="1475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IgA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FC5533-0296-4F1D-A153-3E8D8A63020B}"/>
              </a:ext>
            </a:extLst>
          </p:cNvPr>
          <p:cNvSpPr/>
          <p:nvPr/>
        </p:nvSpPr>
        <p:spPr>
          <a:xfrm>
            <a:off x="834189" y="1379621"/>
            <a:ext cx="461666" cy="4537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D799D18-AE55-4EDE-B7AD-C23B8A60A841}"/>
              </a:ext>
            </a:extLst>
          </p:cNvPr>
          <p:cNvCxnSpPr/>
          <p:nvPr/>
        </p:nvCxnSpPr>
        <p:spPr>
          <a:xfrm flipV="1">
            <a:off x="1106402" y="1000499"/>
            <a:ext cx="0" cy="511154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277C78D-44D5-4157-A2F5-1888E9E9C693}"/>
              </a:ext>
            </a:extLst>
          </p:cNvPr>
          <p:cNvSpPr txBox="1"/>
          <p:nvPr/>
        </p:nvSpPr>
        <p:spPr>
          <a:xfrm rot="16200000">
            <a:off x="565119" y="3105980"/>
            <a:ext cx="599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IgM</a:t>
            </a:r>
            <a:endParaRPr lang="en-US" sz="1600" b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31835C9-26FE-4533-9777-759ABD960A09}"/>
              </a:ext>
            </a:extLst>
          </p:cNvPr>
          <p:cNvCxnSpPr/>
          <p:nvPr/>
        </p:nvCxnSpPr>
        <p:spPr>
          <a:xfrm>
            <a:off x="1556084" y="912891"/>
            <a:ext cx="195713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0502B5C-9C8B-4E08-B7AD-CE038592E22E}"/>
              </a:ext>
            </a:extLst>
          </p:cNvPr>
          <p:cNvCxnSpPr/>
          <p:nvPr/>
        </p:nvCxnSpPr>
        <p:spPr>
          <a:xfrm>
            <a:off x="4138863" y="940952"/>
            <a:ext cx="195713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E975F7E-4BD9-4209-B608-6EDE25B4C622}"/>
              </a:ext>
            </a:extLst>
          </p:cNvPr>
          <p:cNvCxnSpPr/>
          <p:nvPr/>
        </p:nvCxnSpPr>
        <p:spPr>
          <a:xfrm>
            <a:off x="6716081" y="947466"/>
            <a:ext cx="195713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79B5D21-5F49-44D6-B6CB-D09E0EA9CCB3}"/>
              </a:ext>
            </a:extLst>
          </p:cNvPr>
          <p:cNvCxnSpPr/>
          <p:nvPr/>
        </p:nvCxnSpPr>
        <p:spPr>
          <a:xfrm>
            <a:off x="9168063" y="947466"/>
            <a:ext cx="195713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A966CD42-16E7-4418-88F1-5C5126520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9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58"/>
    </mc:Choice>
    <mc:Fallback>
      <p:transition spd="slow" advTm="32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34AC81-3011-411E-BD6B-4DB50F613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34" y="435874"/>
            <a:ext cx="3492500" cy="322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D46479-ADA9-44B8-8585-B6939506F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9827" y="781470"/>
            <a:ext cx="3048405" cy="3031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4469D5-0C39-443B-B620-CE6005CDCB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1951" y="630298"/>
            <a:ext cx="3486150" cy="3333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71E61-D8B9-4B0C-B0DB-154382AAF6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3942" y="3661674"/>
            <a:ext cx="3486150" cy="32829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E579A4-0F4E-4CDC-9860-50C2DEAAF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98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44"/>
    </mc:Choice>
    <mc:Fallback>
      <p:transition spd="slow" advTm="27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2E7BE-7A2B-4B8D-9171-F5D81F762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CCE97-8AC4-42F3-956C-26278FDD4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Quantify the amount of secreted antibodies measured with ELSIA</a:t>
            </a:r>
          </a:p>
          <a:p>
            <a:r>
              <a:rPr lang="en-US" dirty="0"/>
              <a:t>Relative abundance of common CSR proteins</a:t>
            </a:r>
          </a:p>
          <a:p>
            <a:r>
              <a:rPr lang="en-US" dirty="0"/>
              <a:t>Survival proliferation studies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4EA144-59FF-4FFC-87A7-37201A933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14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36"/>
    </mc:Choice>
    <mc:Fallback>
      <p:transition spd="slow" advTm="42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B2446-3ACA-45C7-AECF-55EB019E6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CE70D-BED2-4DB3-BFBB-37C9D0459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Dr. </a:t>
            </a:r>
            <a:r>
              <a:rPr lang="en-US" dirty="0" err="1"/>
              <a:t>Sherine</a:t>
            </a:r>
            <a:r>
              <a:rPr lang="en-US" dirty="0"/>
              <a:t> </a:t>
            </a:r>
            <a:r>
              <a:rPr lang="en-US" dirty="0" err="1"/>
              <a:t>Elsawa</a:t>
            </a:r>
            <a:r>
              <a:rPr lang="en-US" dirty="0"/>
              <a:t> (advisor)</a:t>
            </a:r>
          </a:p>
          <a:p>
            <a:pPr marL="0" indent="0">
              <a:buNone/>
            </a:pPr>
            <a:r>
              <a:rPr lang="en-US" dirty="0"/>
              <a:t>Current lab members:</a:t>
            </a:r>
          </a:p>
          <a:p>
            <a:r>
              <a:rPr lang="en-US" dirty="0"/>
              <a:t>Mono </a:t>
            </a:r>
            <a:r>
              <a:rPr lang="en-US" dirty="0" err="1"/>
              <a:t>Karbalivand</a:t>
            </a:r>
            <a:endParaRPr lang="en-US" dirty="0"/>
          </a:p>
          <a:p>
            <a:r>
              <a:rPr lang="en-US" dirty="0"/>
              <a:t>Storm Gardner</a:t>
            </a:r>
          </a:p>
          <a:p>
            <a:r>
              <a:rPr lang="en-US" dirty="0"/>
              <a:t>Travis Fisher</a:t>
            </a:r>
          </a:p>
          <a:p>
            <a:r>
              <a:rPr lang="en-US" dirty="0"/>
              <a:t>Ava </a:t>
            </a:r>
            <a:r>
              <a:rPr lang="en-US" dirty="0" err="1"/>
              <a:t>Boutilier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Past Lab Members</a:t>
            </a:r>
          </a:p>
          <a:p>
            <a:r>
              <a:rPr lang="en-US" dirty="0"/>
              <a:t>Stephan </a:t>
            </a:r>
            <a:r>
              <a:rPr lang="en-US" dirty="0" err="1"/>
              <a:t>Matissek</a:t>
            </a:r>
            <a:endParaRPr lang="en-US" dirty="0"/>
          </a:p>
          <a:p>
            <a:r>
              <a:rPr lang="en-US" dirty="0" err="1"/>
              <a:t>Weigua</a:t>
            </a:r>
            <a:r>
              <a:rPr lang="en-US" dirty="0"/>
              <a:t> Han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354CF8-C23B-4F0F-A7EE-CB516FB673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67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2"/>
    </mc:Choice>
    <mc:Fallback>
      <p:transition spd="slow" advTm="6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88308CE6-15A9-4A47-9816-8433F468F1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76" t="13634" r="1040" b="27321"/>
          <a:stretch/>
        </p:blipFill>
        <p:spPr>
          <a:xfrm>
            <a:off x="8017170" y="-20526"/>
            <a:ext cx="4194061" cy="3399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A33854-9AC4-455B-BF57-D6B1E9668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B cell Activation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7B836D-C609-42AF-BD38-157F0E9B8B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6" y="2753002"/>
            <a:ext cx="2689726" cy="2540300"/>
          </a:xfrm>
          <a:prstGeom prst="rect">
            <a:avLst/>
          </a:prstGeom>
        </p:spPr>
      </p:pic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8206B5F9-FF61-4015-B2BD-4F5752F6F3CC}"/>
              </a:ext>
            </a:extLst>
          </p:cNvPr>
          <p:cNvSpPr/>
          <p:nvPr/>
        </p:nvSpPr>
        <p:spPr>
          <a:xfrm>
            <a:off x="1233035" y="3504775"/>
            <a:ext cx="922600" cy="864026"/>
          </a:xfrm>
          <a:prstGeom prst="flowChartConnector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7F9362-C682-4E7E-8669-2CE2D6FF6C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1573">
            <a:off x="2104671" y="2359123"/>
            <a:ext cx="539778" cy="7112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6661C4-A384-4697-A04B-277F4A4AEA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654" r="8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016">
            <a:off x="6028955" y="2639072"/>
            <a:ext cx="3360271" cy="23586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4DEA1A-6C24-49CD-BFD7-DED43496AF8C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7082">
            <a:off x="7092106" y="1866226"/>
            <a:ext cx="539778" cy="7112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865734-CFA3-47A9-9F62-229ED63A385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8560">
            <a:off x="6281385" y="2721138"/>
            <a:ext cx="539778" cy="7112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8B3793-FF82-4E66-8790-4A37E28E540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91380">
            <a:off x="9849132" y="5151229"/>
            <a:ext cx="539778" cy="7112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A6679E-9950-46E2-8D21-ADA4A76A4D41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5986">
            <a:off x="8341625" y="2549448"/>
            <a:ext cx="539778" cy="711237"/>
          </a:xfrm>
          <a:prstGeom prst="rect">
            <a:avLst/>
          </a:prstGeom>
        </p:spPr>
      </p:pic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686C5E53-BDF6-4C59-82BB-583FFA00AA4A}"/>
              </a:ext>
            </a:extLst>
          </p:cNvPr>
          <p:cNvSpPr/>
          <p:nvPr/>
        </p:nvSpPr>
        <p:spPr>
          <a:xfrm>
            <a:off x="6810483" y="3539099"/>
            <a:ext cx="922600" cy="864026"/>
          </a:xfrm>
          <a:prstGeom prst="flowChartConnector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4083A6E-AF66-4DD4-9D9D-4C42C73951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5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464" y="3895541"/>
            <a:ext cx="1835638" cy="19477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087803-E22D-448E-AE79-D10DA84CB52E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1407">
            <a:off x="9494311" y="3228153"/>
            <a:ext cx="539778" cy="7112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08F917-5718-4B9A-9E98-77515B83B7FF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9987">
            <a:off x="9004534" y="4457900"/>
            <a:ext cx="539778" cy="7112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B67F16-C395-44C2-90C5-DB08A1DC43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5238">
                        <a14:foregroundMark x1="46190" y1="24571" x2="46190" y2="24571"/>
                        <a14:foregroundMark x1="50952" y1="20000" x2="50952" y2="20000"/>
                        <a14:foregroundMark x1="85238" y1="59429" x2="85238" y2="59429"/>
                        <a14:foregroundMark x1="47619" y1="55429" x2="47619" y2="55429"/>
                        <a14:foregroundMark x1="28571" y1="55429" x2="28571" y2="55429"/>
                        <a14:foregroundMark x1="35714" y1="64000" x2="35714" y2="64000"/>
                        <a14:foregroundMark x1="39048" y1="74857" x2="39048" y2="74857"/>
                        <a14:foregroundMark x1="55714" y1="82857" x2="55714" y2="82857"/>
                        <a14:foregroundMark x1="17619" y1="57143" x2="17619" y2="57143"/>
                      </a14:backgroundRemoval>
                    </a14:imgEffect>
                    <a14:imgEffect>
                      <a14:sharpenSoften amount="-50000"/>
                    </a14:imgEffect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52731">
            <a:off x="7143278" y="3028117"/>
            <a:ext cx="1333569" cy="1111307"/>
          </a:xfrm>
          <a:prstGeom prst="rect">
            <a:avLst/>
          </a:prstGeom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6A91BF5F-6614-435F-853D-4DE9C333CB59}"/>
              </a:ext>
            </a:extLst>
          </p:cNvPr>
          <p:cNvSpPr/>
          <p:nvPr/>
        </p:nvSpPr>
        <p:spPr>
          <a:xfrm>
            <a:off x="3225861" y="3429000"/>
            <a:ext cx="2853664" cy="864026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9158E0-A819-4345-95A2-9A1DD20D6109}"/>
              </a:ext>
            </a:extLst>
          </p:cNvPr>
          <p:cNvSpPr txBox="1"/>
          <p:nvPr/>
        </p:nvSpPr>
        <p:spPr>
          <a:xfrm>
            <a:off x="1285972" y="5108636"/>
            <a:ext cx="145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Naïve B Cell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0C33BB-2B4A-422B-88D7-E9B996DCC0AB}"/>
              </a:ext>
            </a:extLst>
          </p:cNvPr>
          <p:cNvSpPr txBox="1"/>
          <p:nvPr/>
        </p:nvSpPr>
        <p:spPr>
          <a:xfrm>
            <a:off x="3727761" y="3725913"/>
            <a:ext cx="145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Stimulation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A1BDC0-8191-4959-9B63-2765B1A8C61E}"/>
              </a:ext>
            </a:extLst>
          </p:cNvPr>
          <p:cNvSpPr txBox="1"/>
          <p:nvPr/>
        </p:nvSpPr>
        <p:spPr>
          <a:xfrm>
            <a:off x="9347900" y="5843278"/>
            <a:ext cx="2623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Antigen</a:t>
            </a:r>
          </a:p>
          <a:p>
            <a:pPr algn="ctr"/>
            <a:r>
              <a:rPr lang="en-US" dirty="0"/>
              <a:t>Pathogen that causes an immune response</a:t>
            </a:r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B7A00936-87C3-4E9F-BFDB-6137CCE5D2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622EED6-6628-4F03-BBA8-2B2C3E8F767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33" t="13240" r="2231" b="47369"/>
          <a:stretch/>
        </p:blipFill>
        <p:spPr>
          <a:xfrm>
            <a:off x="0" y="5562957"/>
            <a:ext cx="1453953" cy="1295043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CBE757E-09BC-4F19-8010-41D54D8349AE}"/>
              </a:ext>
            </a:extLst>
          </p:cNvPr>
          <p:cNvCxnSpPr/>
          <p:nvPr/>
        </p:nvCxnSpPr>
        <p:spPr>
          <a:xfrm>
            <a:off x="182880" y="1325880"/>
            <a:ext cx="66276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211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984"/>
    </mc:Choice>
    <mc:Fallback>
      <p:transition spd="slow" advTm="74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91AD296-1D77-418F-A8CD-AEDE7076A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B84578-655C-4919-9993-342796AEC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09" y="1308678"/>
            <a:ext cx="5580060" cy="51168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827195-E1B6-450D-A9FD-323F680FAD97}"/>
              </a:ext>
            </a:extLst>
          </p:cNvPr>
          <p:cNvSpPr txBox="1"/>
          <p:nvPr/>
        </p:nvSpPr>
        <p:spPr>
          <a:xfrm>
            <a:off x="2804160" y="472440"/>
            <a:ext cx="420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Antigen-binding sites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7DE216-AAA7-4DD1-B6AD-EC6D2ED9674B}"/>
              </a:ext>
            </a:extLst>
          </p:cNvPr>
          <p:cNvSpPr txBox="1"/>
          <p:nvPr/>
        </p:nvSpPr>
        <p:spPr>
          <a:xfrm>
            <a:off x="7122769" y="4292621"/>
            <a:ext cx="5217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Heavy Chain Constant Region</a:t>
            </a:r>
          </a:p>
        </p:txBody>
      </p:sp>
      <p:sp>
        <p:nvSpPr>
          <p:cNvPr id="12" name="Arrow: Bent 11">
            <a:extLst>
              <a:ext uri="{FF2B5EF4-FFF2-40B4-BE49-F238E27FC236}">
                <a16:creationId xmlns:a16="http://schemas.microsoft.com/office/drawing/2014/main" id="{5146C293-6C30-4C57-B7F4-34A2CE365BB1}"/>
              </a:ext>
            </a:extLst>
          </p:cNvPr>
          <p:cNvSpPr/>
          <p:nvPr/>
        </p:nvSpPr>
        <p:spPr>
          <a:xfrm rot="5400000">
            <a:off x="6062008" y="813762"/>
            <a:ext cx="860464" cy="651457"/>
          </a:xfrm>
          <a:prstGeom prst="ben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79F1529B-F2FA-4EBF-9F7B-4CE75B388EDD}"/>
              </a:ext>
            </a:extLst>
          </p:cNvPr>
          <p:cNvSpPr/>
          <p:nvPr/>
        </p:nvSpPr>
        <p:spPr>
          <a:xfrm rot="16200000" flipH="1">
            <a:off x="1895799" y="826441"/>
            <a:ext cx="860464" cy="651457"/>
          </a:xfrm>
          <a:prstGeom prst="ben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08A4E87-6D64-4D22-897D-18D6E486D659}"/>
              </a:ext>
            </a:extLst>
          </p:cNvPr>
          <p:cNvSpPr/>
          <p:nvPr/>
        </p:nvSpPr>
        <p:spPr>
          <a:xfrm flipH="1">
            <a:off x="5230469" y="4292621"/>
            <a:ext cx="1587500" cy="52322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FCD3E1-1181-448C-BCB1-442409928E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55367">
            <a:off x="7321601" y="803857"/>
            <a:ext cx="3926317" cy="288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77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64"/>
    </mc:Choice>
    <mc:Fallback>
      <p:transition spd="slow" advTm="31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E89D3-FAB0-47A4-BDA2-2FFBD060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cell antibody explanation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464DD-3811-4973-BC68-284ECDE7C1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821"/>
          <a:stretch/>
        </p:blipFill>
        <p:spPr>
          <a:xfrm>
            <a:off x="434151" y="1734804"/>
            <a:ext cx="10553137" cy="2428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657011-2DA3-409E-9B06-3768FB9D1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382"/>
          <a:stretch/>
        </p:blipFill>
        <p:spPr>
          <a:xfrm>
            <a:off x="434151" y="4162926"/>
            <a:ext cx="10553137" cy="98871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4B3D9B2-FA69-4B15-B085-7164D21E3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10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25"/>
    </mc:Choice>
    <mc:Fallback>
      <p:transition spd="slow" advTm="66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C9F2A-A832-4104-A9DD-D7D4CCFD0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4317"/>
            <a:ext cx="10515600" cy="1325563"/>
          </a:xfrm>
        </p:spPr>
        <p:txBody>
          <a:bodyPr/>
          <a:lstStyle/>
          <a:p>
            <a:r>
              <a:rPr lang="en-US" dirty="0"/>
              <a:t>Class switch recombination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3623B0-0108-4AE1-BB99-7E5E4CF6998D}"/>
              </a:ext>
            </a:extLst>
          </p:cNvPr>
          <p:cNvSpPr txBox="1"/>
          <p:nvPr/>
        </p:nvSpPr>
        <p:spPr>
          <a:xfrm>
            <a:off x="4995809" y="6596390"/>
            <a:ext cx="9778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>
                <a:solidFill>
                  <a:srgbClr val="111111"/>
                </a:solidFill>
                <a:effectLst/>
                <a:latin typeface="Roboto"/>
              </a:rPr>
              <a:t>Antibody Subclass Repertoire and Graft Outcome Following Solid Organ Transplantation</a:t>
            </a:r>
          </a:p>
          <a:p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5F1850-5232-4CE0-9733-AC87D73D1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821" y="926003"/>
            <a:ext cx="7998295" cy="5453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555452-18EE-459A-B21D-A68DBAE8045F}"/>
              </a:ext>
            </a:extLst>
          </p:cNvPr>
          <p:cNvSpPr/>
          <p:nvPr/>
        </p:nvSpPr>
        <p:spPr>
          <a:xfrm>
            <a:off x="6336631" y="2775284"/>
            <a:ext cx="1363579" cy="701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42167D-D226-417C-980C-92CBB2032134}"/>
              </a:ext>
            </a:extLst>
          </p:cNvPr>
          <p:cNvSpPr/>
          <p:nvPr/>
        </p:nvSpPr>
        <p:spPr>
          <a:xfrm>
            <a:off x="5654841" y="923338"/>
            <a:ext cx="2045369" cy="90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7C6D913A-0857-4184-97A1-2079D9DDE1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82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65"/>
    </mc:Choice>
    <mc:Fallback>
      <p:transition spd="slow" advTm="63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C9F2A-A832-4104-A9DD-D7D4CCFD0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4317"/>
            <a:ext cx="10515600" cy="1325563"/>
          </a:xfrm>
        </p:spPr>
        <p:txBody>
          <a:bodyPr/>
          <a:lstStyle/>
          <a:p>
            <a:r>
              <a:rPr lang="en-US" dirty="0"/>
              <a:t>Class switch recombination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3623B0-0108-4AE1-BB99-7E5E4CF6998D}"/>
              </a:ext>
            </a:extLst>
          </p:cNvPr>
          <p:cNvSpPr txBox="1"/>
          <p:nvPr/>
        </p:nvSpPr>
        <p:spPr>
          <a:xfrm>
            <a:off x="4995809" y="6596390"/>
            <a:ext cx="9778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>
                <a:solidFill>
                  <a:srgbClr val="111111"/>
                </a:solidFill>
                <a:effectLst/>
                <a:latin typeface="Roboto"/>
              </a:rPr>
              <a:t>Antibody Subclass Repertoire and Graft Outcome Following Solid Organ Transplantation</a:t>
            </a:r>
          </a:p>
          <a:p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5F1850-5232-4CE0-9733-AC87D73D1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821" y="926003"/>
            <a:ext cx="7998295" cy="5453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555452-18EE-459A-B21D-A68DBAE8045F}"/>
              </a:ext>
            </a:extLst>
          </p:cNvPr>
          <p:cNvSpPr/>
          <p:nvPr/>
        </p:nvSpPr>
        <p:spPr>
          <a:xfrm>
            <a:off x="6336631" y="2775284"/>
            <a:ext cx="1363579" cy="701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42167D-D226-417C-980C-92CBB2032134}"/>
              </a:ext>
            </a:extLst>
          </p:cNvPr>
          <p:cNvSpPr/>
          <p:nvPr/>
        </p:nvSpPr>
        <p:spPr>
          <a:xfrm>
            <a:off x="5654841" y="923338"/>
            <a:ext cx="2045369" cy="90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C6F11A2A-433E-4C90-A7D4-044799B5BC63}"/>
              </a:ext>
            </a:extLst>
          </p:cNvPr>
          <p:cNvSpPr/>
          <p:nvPr/>
        </p:nvSpPr>
        <p:spPr>
          <a:xfrm rot="19052170">
            <a:off x="3475520" y="1334453"/>
            <a:ext cx="211567" cy="778411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DB0C2A6D-C573-4D1F-A7BF-ECAC856DD34B}"/>
              </a:ext>
            </a:extLst>
          </p:cNvPr>
          <p:cNvSpPr/>
          <p:nvPr/>
        </p:nvSpPr>
        <p:spPr>
          <a:xfrm rot="1490064">
            <a:off x="4965206" y="1149683"/>
            <a:ext cx="211567" cy="778411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EDE96769-7B2E-41CD-81C6-C42BD60C7F88}"/>
              </a:ext>
            </a:extLst>
          </p:cNvPr>
          <p:cNvSpPr/>
          <p:nvPr/>
        </p:nvSpPr>
        <p:spPr>
          <a:xfrm rot="1490064">
            <a:off x="6082927" y="1173294"/>
            <a:ext cx="211567" cy="778411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A8DD588-8483-4C8A-8A80-C07BCE726492}"/>
              </a:ext>
            </a:extLst>
          </p:cNvPr>
          <p:cNvSpPr/>
          <p:nvPr/>
        </p:nvSpPr>
        <p:spPr>
          <a:xfrm rot="1490064">
            <a:off x="7372634" y="1159917"/>
            <a:ext cx="211567" cy="778411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BF893711-B24F-4872-9B39-3F00AF291131}"/>
              </a:ext>
            </a:extLst>
          </p:cNvPr>
          <p:cNvSpPr/>
          <p:nvPr/>
        </p:nvSpPr>
        <p:spPr>
          <a:xfrm rot="1490064">
            <a:off x="8548845" y="1159916"/>
            <a:ext cx="211567" cy="778411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2286106D-7B1E-4555-B90C-11892C20CE47}"/>
              </a:ext>
            </a:extLst>
          </p:cNvPr>
          <p:cNvSpPr/>
          <p:nvPr/>
        </p:nvSpPr>
        <p:spPr>
          <a:xfrm rot="1490064">
            <a:off x="9551562" y="1149683"/>
            <a:ext cx="211567" cy="778411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F98E9014-45D7-496E-B13D-BB7A47F7DD9E}"/>
              </a:ext>
            </a:extLst>
          </p:cNvPr>
          <p:cNvSpPr/>
          <p:nvPr/>
        </p:nvSpPr>
        <p:spPr>
          <a:xfrm rot="1490064">
            <a:off x="10494126" y="1173295"/>
            <a:ext cx="211567" cy="778411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53A3B0-C537-4820-B2D7-D70F54C81F10}"/>
              </a:ext>
            </a:extLst>
          </p:cNvPr>
          <p:cNvSpPr txBox="1"/>
          <p:nvPr/>
        </p:nvSpPr>
        <p:spPr>
          <a:xfrm>
            <a:off x="2934827" y="1032924"/>
            <a:ext cx="1010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IgM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324439-5AA0-46B5-BF12-BC4CA6479496}"/>
              </a:ext>
            </a:extLst>
          </p:cNvPr>
          <p:cNvSpPr txBox="1"/>
          <p:nvPr/>
        </p:nvSpPr>
        <p:spPr>
          <a:xfrm>
            <a:off x="5124526" y="797381"/>
            <a:ext cx="1010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IgD</a:t>
            </a:r>
            <a:endParaRPr lang="en-US" sz="2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4663AC-D534-4FA1-B681-ED6555C89D77}"/>
              </a:ext>
            </a:extLst>
          </p:cNvPr>
          <p:cNvSpPr txBox="1"/>
          <p:nvPr/>
        </p:nvSpPr>
        <p:spPr>
          <a:xfrm>
            <a:off x="6160165" y="791995"/>
            <a:ext cx="1010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IgG3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B31852-F093-4BF6-82F8-CF0922A9E1BF}"/>
              </a:ext>
            </a:extLst>
          </p:cNvPr>
          <p:cNvSpPr txBox="1"/>
          <p:nvPr/>
        </p:nvSpPr>
        <p:spPr>
          <a:xfrm>
            <a:off x="7387123" y="749957"/>
            <a:ext cx="1010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IgG1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A7A12C-6778-4804-AFF3-DB339E748DE3}"/>
              </a:ext>
            </a:extLst>
          </p:cNvPr>
          <p:cNvSpPr txBox="1"/>
          <p:nvPr/>
        </p:nvSpPr>
        <p:spPr>
          <a:xfrm>
            <a:off x="8614081" y="740005"/>
            <a:ext cx="1010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IgA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4B221D-B9DD-4531-8357-8FA5030E9C35}"/>
              </a:ext>
            </a:extLst>
          </p:cNvPr>
          <p:cNvSpPr txBox="1"/>
          <p:nvPr/>
        </p:nvSpPr>
        <p:spPr>
          <a:xfrm>
            <a:off x="9497245" y="715844"/>
            <a:ext cx="1010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IgG2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E8BF42-69E8-46D4-864C-5A28509D803F}"/>
              </a:ext>
            </a:extLst>
          </p:cNvPr>
          <p:cNvSpPr txBox="1"/>
          <p:nvPr/>
        </p:nvSpPr>
        <p:spPr>
          <a:xfrm>
            <a:off x="10505096" y="724317"/>
            <a:ext cx="1010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IgG4</a:t>
            </a: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AE158369-6AA5-4209-90D0-7282DDB76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78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35"/>
    </mc:Choice>
    <mc:Fallback>
      <p:transition spd="slow" advTm="57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A2DDD-0FCA-4959-A128-776E0FA52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Gli2 comes 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8D70E-6581-4AFE-A555-9D2F4E44F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sz="2800" dirty="0"/>
              <a:t>Transcription factor protein </a:t>
            </a:r>
          </a:p>
          <a:p>
            <a:r>
              <a:rPr lang="en-US" sz="2800" dirty="0"/>
              <a:t>Upregulated in many types of cancers</a:t>
            </a:r>
          </a:p>
          <a:p>
            <a:r>
              <a:rPr lang="en-US" sz="2800" dirty="0"/>
              <a:t>Shown to modulate IgM secretion in malignant B cells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F58407-C4B4-47DB-B577-70C4873D9C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54" t="5812" r="25939" b="8358"/>
          <a:stretch/>
        </p:blipFill>
        <p:spPr>
          <a:xfrm>
            <a:off x="8999620" y="1929983"/>
            <a:ext cx="2582778" cy="374967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5B9863C-A35E-4E55-A5B8-79E741093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49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29"/>
    </mc:Choice>
    <mc:Fallback>
      <p:transition spd="slow" advTm="52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E6481-2AC6-45AF-9209-763F22AC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BC936-A942-455C-9C8E-C39EB31A2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Determine if Gli2 is involved in CSR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0BEC07E-3931-46D2-B74D-F012609AF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94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70"/>
    </mc:Choice>
    <mc:Fallback>
      <p:transition spd="slow" advTm="10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3D5684-64DD-49FD-9041-414FC5535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9413">
            <a:off x="4706104" y="716173"/>
            <a:ext cx="739628" cy="1574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EC1BB-1872-498F-AF8B-08838EB775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9" y="229669"/>
            <a:ext cx="2686777" cy="1088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462962-8FA2-4BE6-9461-F6F667BEBD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2038" y="3068586"/>
            <a:ext cx="5697454" cy="37917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A1FD80-1A20-48C2-959C-E64566530B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9944" y="635896"/>
            <a:ext cx="2612945" cy="1729155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EA35201A-F6A6-44AE-AD1A-D3D64D0E9CE8}"/>
              </a:ext>
            </a:extLst>
          </p:cNvPr>
          <p:cNvSpPr/>
          <p:nvPr/>
        </p:nvSpPr>
        <p:spPr>
          <a:xfrm>
            <a:off x="3265746" y="1129698"/>
            <a:ext cx="1204164" cy="52952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A518A3E-8DEA-495D-AFAE-AE49AEC31807}"/>
              </a:ext>
            </a:extLst>
          </p:cNvPr>
          <p:cNvSpPr/>
          <p:nvPr/>
        </p:nvSpPr>
        <p:spPr>
          <a:xfrm>
            <a:off x="5666782" y="1116480"/>
            <a:ext cx="1335951" cy="52952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CAB12D-05B6-4383-8360-AB638787EB0A}"/>
              </a:ext>
            </a:extLst>
          </p:cNvPr>
          <p:cNvSpPr txBox="1"/>
          <p:nvPr/>
        </p:nvSpPr>
        <p:spPr>
          <a:xfrm>
            <a:off x="6880888" y="3886981"/>
            <a:ext cx="94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CTR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62BE92-C1BA-4E2D-9B89-C1888D39FAE3}"/>
              </a:ext>
            </a:extLst>
          </p:cNvPr>
          <p:cNvSpPr txBox="1"/>
          <p:nvPr/>
        </p:nvSpPr>
        <p:spPr>
          <a:xfrm>
            <a:off x="6880887" y="5372188"/>
            <a:ext cx="94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IgG2b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188EA3-1D36-4B7C-834B-A73F8FAEC8D5}"/>
              </a:ext>
            </a:extLst>
          </p:cNvPr>
          <p:cNvSpPr txBox="1"/>
          <p:nvPr/>
        </p:nvSpPr>
        <p:spPr>
          <a:xfrm>
            <a:off x="8531843" y="3901426"/>
            <a:ext cx="94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IgG1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93CAAA-E71C-400B-8A6F-F786C3738C58}"/>
              </a:ext>
            </a:extLst>
          </p:cNvPr>
          <p:cNvSpPr txBox="1"/>
          <p:nvPr/>
        </p:nvSpPr>
        <p:spPr>
          <a:xfrm>
            <a:off x="10029119" y="3931913"/>
            <a:ext cx="94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IgG1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740F42-D0CB-4017-AC28-91AAE101392B}"/>
              </a:ext>
            </a:extLst>
          </p:cNvPr>
          <p:cNvSpPr txBox="1"/>
          <p:nvPr/>
        </p:nvSpPr>
        <p:spPr>
          <a:xfrm>
            <a:off x="8458092" y="5340879"/>
            <a:ext cx="94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IgG3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FE4793-3C78-45FC-A698-B8C16998916D}"/>
              </a:ext>
            </a:extLst>
          </p:cNvPr>
          <p:cNvSpPr txBox="1"/>
          <p:nvPr/>
        </p:nvSpPr>
        <p:spPr>
          <a:xfrm>
            <a:off x="10150484" y="5341450"/>
            <a:ext cx="94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IgA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1205B13-7FD0-4C1B-97CE-CC79316C0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607" y="2762023"/>
            <a:ext cx="3098978" cy="4018166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12703A05-3BAB-4D3B-876E-C8E03FE336A2}"/>
              </a:ext>
            </a:extLst>
          </p:cNvPr>
          <p:cNvSpPr/>
          <p:nvPr/>
        </p:nvSpPr>
        <p:spPr>
          <a:xfrm rot="10800000">
            <a:off x="3934154" y="4386873"/>
            <a:ext cx="1747771" cy="58618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BECAFCF-2B03-4694-9BA7-22ADD51BC7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26" y="1378974"/>
            <a:ext cx="2686777" cy="1088608"/>
          </a:xfrm>
          <a:prstGeom prst="rect">
            <a:avLst/>
          </a:prstGeom>
        </p:spPr>
      </p:pic>
      <p:sp>
        <p:nvSpPr>
          <p:cNvPr id="30" name="Arrow: Bent 29">
            <a:extLst>
              <a:ext uri="{FF2B5EF4-FFF2-40B4-BE49-F238E27FC236}">
                <a16:creationId xmlns:a16="http://schemas.microsoft.com/office/drawing/2014/main" id="{07202862-0AE6-4297-9292-92A320D0CBC4}"/>
              </a:ext>
            </a:extLst>
          </p:cNvPr>
          <p:cNvSpPr/>
          <p:nvPr/>
        </p:nvSpPr>
        <p:spPr>
          <a:xfrm rot="5400000">
            <a:off x="9448474" y="1397502"/>
            <a:ext cx="1436847" cy="1399792"/>
          </a:xfrm>
          <a:prstGeom prst="bentArrow">
            <a:avLst>
              <a:gd name="adj1" fmla="val 21144"/>
              <a:gd name="adj2" fmla="val 25000"/>
              <a:gd name="adj3" fmla="val 25000"/>
              <a:gd name="adj4" fmla="val 4375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7A4574-1578-4969-A8C9-3D81559A1E7F}"/>
              </a:ext>
            </a:extLst>
          </p:cNvPr>
          <p:cNvSpPr txBox="1"/>
          <p:nvPr/>
        </p:nvSpPr>
        <p:spPr>
          <a:xfrm>
            <a:off x="1989221" y="229669"/>
            <a:ext cx="96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9C90EA-3A36-4C18-9E2B-186AB5A22502}"/>
              </a:ext>
            </a:extLst>
          </p:cNvPr>
          <p:cNvSpPr txBox="1"/>
          <p:nvPr/>
        </p:nvSpPr>
        <p:spPr>
          <a:xfrm>
            <a:off x="2039178" y="1570079"/>
            <a:ext cx="1457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B-cell Gli2-/-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16686D-1185-4744-81BE-CE591BFE6A68}"/>
              </a:ext>
            </a:extLst>
          </p:cNvPr>
          <p:cNvSpPr txBox="1"/>
          <p:nvPr/>
        </p:nvSpPr>
        <p:spPr>
          <a:xfrm>
            <a:off x="8236416" y="2966592"/>
            <a:ext cx="2106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CSR Assay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81483AA-0C7B-4558-A683-C01F68FCB570}"/>
              </a:ext>
            </a:extLst>
          </p:cNvPr>
          <p:cNvSpPr txBox="1"/>
          <p:nvPr/>
        </p:nvSpPr>
        <p:spPr>
          <a:xfrm>
            <a:off x="245592" y="6258999"/>
            <a:ext cx="2522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ABCAM research product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F3739C5-CA50-409B-9E6A-F0F53AA6495E}"/>
              </a:ext>
            </a:extLst>
          </p:cNvPr>
          <p:cNvSpPr/>
          <p:nvPr/>
        </p:nvSpPr>
        <p:spPr>
          <a:xfrm>
            <a:off x="3227754" y="4844716"/>
            <a:ext cx="791999" cy="1231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69ED59C-6196-4853-AD59-81FEBF0073AC}"/>
              </a:ext>
            </a:extLst>
          </p:cNvPr>
          <p:cNvSpPr/>
          <p:nvPr/>
        </p:nvSpPr>
        <p:spPr>
          <a:xfrm>
            <a:off x="3012097" y="3456077"/>
            <a:ext cx="922056" cy="1231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AE1EC911-3E1C-406B-A420-9826DCF22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30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43"/>
    </mc:Choice>
    <mc:Fallback>
      <p:transition spd="slow" advTm="61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Custom 4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C9DCDA"/>
      </a:accent2>
      <a:accent3>
        <a:srgbClr val="E0DED2"/>
      </a:accent3>
      <a:accent4>
        <a:srgbClr val="DECCCD"/>
      </a:accent4>
      <a:accent5>
        <a:srgbClr val="F1E6D1"/>
      </a:accent5>
      <a:accent6>
        <a:srgbClr val="92A185"/>
      </a:accent6>
      <a:hlink>
        <a:srgbClr val="85C4D2"/>
      </a:hlink>
      <a:folHlink>
        <a:srgbClr val="8E8CA7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1_Retrospect">
  <a:themeElements>
    <a:clrScheme name="Custom 4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C9DCDA"/>
      </a:accent2>
      <a:accent3>
        <a:srgbClr val="E0DED2"/>
      </a:accent3>
      <a:accent4>
        <a:srgbClr val="DECCCD"/>
      </a:accent4>
      <a:accent5>
        <a:srgbClr val="F1E6D1"/>
      </a:accent5>
      <a:accent6>
        <a:srgbClr val="92A185"/>
      </a:accent6>
      <a:hlink>
        <a:srgbClr val="85C4D2"/>
      </a:hlink>
      <a:folHlink>
        <a:srgbClr val="8E8CA7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10271</TotalTime>
  <Words>260</Words>
  <Application>Microsoft Office PowerPoint</Application>
  <PresentationFormat>Widescreen</PresentationFormat>
  <Paragraphs>69</Paragraphs>
  <Slides>13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Roboto</vt:lpstr>
      <vt:lpstr>Office Theme</vt:lpstr>
      <vt:lpstr>Retrospect</vt:lpstr>
      <vt:lpstr>1_Retrospect</vt:lpstr>
      <vt:lpstr>The Involvement of Gli2 in Class Switch Recombination</vt:lpstr>
      <vt:lpstr>B cell Activation</vt:lpstr>
      <vt:lpstr>PowerPoint Presentation</vt:lpstr>
      <vt:lpstr>B cell antibody explanation</vt:lpstr>
      <vt:lpstr>Class switch recombination</vt:lpstr>
      <vt:lpstr>Class switch recombination</vt:lpstr>
      <vt:lpstr>How Gli2 comes in</vt:lpstr>
      <vt:lpstr>Question</vt:lpstr>
      <vt:lpstr>PowerPoint Presentation</vt:lpstr>
      <vt:lpstr>PowerPoint Presentation</vt:lpstr>
      <vt:lpstr>PowerPoint Presentation</vt:lpstr>
      <vt:lpstr>Future directions</vt:lpstr>
      <vt:lpstr>Acknowledgements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Gli2 in Class Switch Recombination</dc:title>
  <dc:creator>Laura Londrigan</dc:creator>
  <cp:lastModifiedBy>Laura Londrigan</cp:lastModifiedBy>
  <cp:revision>49</cp:revision>
  <dcterms:created xsi:type="dcterms:W3CDTF">2021-04-06T17:46:20Z</dcterms:created>
  <dcterms:modified xsi:type="dcterms:W3CDTF">2021-04-18T21:16:54Z</dcterms:modified>
</cp:coreProperties>
</file>