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6" r:id="rId2"/>
    <p:sldId id="257" r:id="rId3"/>
    <p:sldId id="268" r:id="rId4"/>
    <p:sldId id="303" r:id="rId5"/>
    <p:sldId id="264" r:id="rId6"/>
    <p:sldId id="265" r:id="rId7"/>
    <p:sldId id="306" r:id="rId8"/>
    <p:sldId id="258" r:id="rId9"/>
    <p:sldId id="259" r:id="rId10"/>
    <p:sldId id="307" r:id="rId11"/>
    <p:sldId id="305" r:id="rId12"/>
    <p:sldId id="314" r:id="rId13"/>
    <p:sldId id="315" r:id="rId14"/>
    <p:sldId id="317" r:id="rId15"/>
    <p:sldId id="318" r:id="rId16"/>
    <p:sldId id="256" r:id="rId17"/>
    <p:sldId id="325" r:id="rId18"/>
    <p:sldId id="326" r:id="rId19"/>
    <p:sldId id="308" r:id="rId20"/>
    <p:sldId id="309" r:id="rId21"/>
    <p:sldId id="298" r:id="rId22"/>
    <p:sldId id="311" r:id="rId23"/>
    <p:sldId id="321" r:id="rId24"/>
    <p:sldId id="263" r:id="rId25"/>
    <p:sldId id="319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085E"/>
    <a:srgbClr val="223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4"/>
    <p:restoredTop sz="43020"/>
  </p:normalViewPr>
  <p:slideViewPr>
    <p:cSldViewPr snapToGrid="0" snapToObjects="1">
      <p:cViewPr>
        <p:scale>
          <a:sx n="69" d="100"/>
          <a:sy n="69" d="100"/>
        </p:scale>
        <p:origin x="212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340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EECD31-8959-E945-9E64-E34BB7D876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3BDF-B4A2-BA4B-9FBC-7129FFBE8F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91F9D-FE4B-F849-8A16-FCC75C74491C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A60B-7BB2-E04F-959B-9FFFBF33F1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921FC-392D-2945-AD1E-F5C7995F36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C29F9-8835-FD40-AF25-2A62C9E49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92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92202-A3FC-6844-B08C-F19381F6F447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E428B-C18B-5643-AD38-B2EE4D0B1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ffinity_(pharmacology)" TargetMode="External"/><Relationship Id="rId7" Type="http://schemas.openxmlformats.org/officeDocument/2006/relationships/hyperlink" Target="https://en.wikipedia.org/wiki/Immunoglobulin_heavy_chai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Gene" TargetMode="External"/><Relationship Id="rId5" Type="http://schemas.openxmlformats.org/officeDocument/2006/relationships/hyperlink" Target="https://en.wikipedia.org/wiki/Nucleotide" TargetMode="External"/><Relationship Id="rId4" Type="http://schemas.openxmlformats.org/officeDocument/2006/relationships/hyperlink" Target="https://en.wikipedia.org/wiki/Effector_(biology)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41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6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4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56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6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53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19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67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27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9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35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98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" pitchFamily="2" charset="0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7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3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47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9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switching occurs after activation of a mature B cell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US" dirty="0">
                <a:latin typeface="AdvPSA183"/>
              </a:rPr>
              <a:t>Class switch recombination (CSR) is a B-lymphocyte-specific somatic recombination reaction that replaces the C</a:t>
            </a:r>
            <a:r>
              <a:rPr lang="en-US" dirty="0">
                <a:latin typeface="AdvPS3F4C13"/>
              </a:rPr>
              <a:t>m </a:t>
            </a:r>
            <a:r>
              <a:rPr lang="en-US" dirty="0">
                <a:latin typeface="AdvPSA183"/>
              </a:rPr>
              <a:t>constant region of the immunoglobulin heavy chain (</a:t>
            </a:r>
            <a:r>
              <a:rPr lang="en-US" i="1" dirty="0" err="1">
                <a:latin typeface="Advhelvneue"/>
              </a:rPr>
              <a:t>Igh</a:t>
            </a:r>
            <a:r>
              <a:rPr lang="en-US" dirty="0">
                <a:latin typeface="AdvPSA183"/>
              </a:rPr>
              <a:t>) locus with one of the downstream constant genes </a:t>
            </a:r>
            <a:r>
              <a:rPr lang="en-US" dirty="0"/>
              <a:t>from expressing antibody molecules of the immunoglobulin M (IgM) class to IgG, </a:t>
            </a:r>
            <a:r>
              <a:rPr lang="en-US" dirty="0" err="1"/>
              <a:t>IgE</a:t>
            </a:r>
            <a:r>
              <a:rPr lang="en-US" dirty="0"/>
              <a:t>, or IgA, which harbor the same antigen specificity but a different effector function. This process is essential for the establishment of an effective immune response 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During this process, the constant-region portion of the antibody heavy chain is changed, but the variable region of the heavy chain stays the same) </a:t>
            </a:r>
            <a:r>
              <a:rPr lang="en-US" sz="1200" b="0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Since the variable region does not change, class switching does not affect antigen specificity. Instead, the antibody retains </a:t>
            </a:r>
            <a:r>
              <a:rPr lang="en-US" sz="1200" b="0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  <a:hlinkClick r:id="rId3" tooltip="Affinity (pharmacology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affinity</a:t>
            </a:r>
            <a:r>
              <a:rPr lang="en-US" sz="1200" b="0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for the same antigens, but can interact with different </a:t>
            </a:r>
            <a:r>
              <a:rPr lang="en-US" sz="1200" b="0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  <a:hlinkClick r:id="rId4" tooltip="Effector (biology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effector</a:t>
            </a:r>
            <a:r>
              <a:rPr lang="en-US" sz="1200" b="0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molecules.</a:t>
            </a:r>
            <a:endParaRPr lang="en-US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dvPSA183"/>
              </a:rPr>
              <a:t>The </a:t>
            </a:r>
            <a:r>
              <a:rPr lang="en-US" i="1" dirty="0" err="1">
                <a:latin typeface="Advhelvneue"/>
              </a:rPr>
              <a:t>Igh</a:t>
            </a:r>
            <a:r>
              <a:rPr lang="en-US" i="1" dirty="0">
                <a:latin typeface="Advhelvneue"/>
              </a:rPr>
              <a:t> </a:t>
            </a:r>
            <a:r>
              <a:rPr lang="en-US" dirty="0">
                <a:latin typeface="AdvPSA183"/>
              </a:rPr>
              <a:t>locus contains two important transcriptional enhancers, E</a:t>
            </a:r>
            <a:r>
              <a:rPr lang="en-US" dirty="0">
                <a:latin typeface="AdvPS3F4C13"/>
              </a:rPr>
              <a:t>u </a:t>
            </a:r>
            <a:r>
              <a:rPr lang="en-US" dirty="0">
                <a:latin typeface="AdvPSA183"/>
              </a:rPr>
              <a:t>and 3</a:t>
            </a:r>
            <a:r>
              <a:rPr lang="en-US" sz="500" dirty="0">
                <a:latin typeface="AdvP4C4E74"/>
              </a:rPr>
              <a:t>0 </a:t>
            </a:r>
            <a:r>
              <a:rPr lang="en-US" dirty="0">
                <a:latin typeface="AdvPSA183"/>
              </a:rPr>
              <a:t>regulatory region (3</a:t>
            </a:r>
            <a:r>
              <a:rPr lang="en-US" sz="500" dirty="0">
                <a:latin typeface="AdvP4C4E74"/>
              </a:rPr>
              <a:t>0</a:t>
            </a:r>
            <a:r>
              <a:rPr lang="en-US" dirty="0">
                <a:latin typeface="AdvPSA183"/>
              </a:rPr>
              <a:t>RR) that are essential for B cell development and function. In addition to supporting </a:t>
            </a:r>
            <a:r>
              <a:rPr lang="en-US" i="1" dirty="0" err="1">
                <a:latin typeface="Advhelvneue"/>
              </a:rPr>
              <a:t>Igh</a:t>
            </a:r>
            <a:r>
              <a:rPr lang="en-US" i="1" dirty="0">
                <a:latin typeface="Advhelvneue"/>
              </a:rPr>
              <a:t> </a:t>
            </a:r>
            <a:r>
              <a:rPr lang="en-US" dirty="0">
                <a:latin typeface="AdvPSA183"/>
              </a:rPr>
              <a:t>expression, </a:t>
            </a:r>
            <a:r>
              <a:rPr lang="en-US" dirty="0" err="1">
                <a:latin typeface="AdvPSA183"/>
              </a:rPr>
              <a:t>E</a:t>
            </a:r>
            <a:r>
              <a:rPr lang="en-US" dirty="0" err="1">
                <a:latin typeface="AdvPS3F4C13"/>
              </a:rPr>
              <a:t>m</a:t>
            </a:r>
            <a:r>
              <a:rPr lang="en-US" dirty="0">
                <a:latin typeface="AdvPS3F4C13"/>
              </a:rPr>
              <a:t> </a:t>
            </a:r>
            <a:r>
              <a:rPr lang="en-US" dirty="0">
                <a:latin typeface="AdvPSA183"/>
              </a:rPr>
              <a:t>is required for efficient V(D)J recombination and early B cell 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dvPSA18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AdvPSA183"/>
              </a:rPr>
              <a:t>The 3</a:t>
            </a:r>
            <a:r>
              <a:rPr lang="en-US" sz="500" dirty="0">
                <a:latin typeface="AdvP4C4E74"/>
              </a:rPr>
              <a:t>0</a:t>
            </a:r>
            <a:r>
              <a:rPr lang="en-US" dirty="0">
                <a:latin typeface="AdvPSA183"/>
              </a:rPr>
              <a:t>RR is essential for late B cell differentiation, when it regulates antibody gene diversification by CSR and somatic hypermutation (SHM) in mature B cells. </a:t>
            </a:r>
          </a:p>
          <a:p>
            <a:endParaRPr lang="en-US" dirty="0">
              <a:latin typeface="AdvPSA183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CSR is initiated by activation-induced cytidine deaminase (AID), which targets transcriptionally active immunoglobulin heavy chain (</a:t>
            </a:r>
            <a:r>
              <a:rPr lang="en-US" dirty="0" err="1"/>
              <a:t>Igh</a:t>
            </a:r>
            <a:r>
              <a:rPr lang="en-US" dirty="0"/>
              <a:t>) switch donor and acceptor DNA. </a:t>
            </a:r>
          </a:p>
          <a:p>
            <a:endParaRPr lang="en-US" dirty="0"/>
          </a:p>
          <a:p>
            <a:r>
              <a:rPr lang="en-US" b="1" dirty="0"/>
              <a:t>We know that 3’RR enhancer is essential for acceptor region transcription, but how this function is regulated is unknown. ???</a:t>
            </a:r>
          </a:p>
          <a:p>
            <a:endParaRPr lang="en-US" b="1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Double-stranded breaks are generated in DNA at conserved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ucleotide"/>
              </a:rPr>
              <a:t>nucleotide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motifs, called switch (S) regions, which are upstream from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Gene"/>
              </a:rPr>
              <a:t>gene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segments that encode the constant regions of antibody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Immunoglobulin heavy chain"/>
              </a:rPr>
              <a:t>heavy chains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these occur adjacent to all heavy chain constant region genes with the exception of the 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chain.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AD765-9D55-D548-945E-A086E313E7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1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5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2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47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E428B-C18B-5643-AD38-B2EE4D0B16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2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FFE99-5759-AF40-BAEC-C20679900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3618C-1D8A-E441-B251-5F5A47BC3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C2EB6-24A4-AC45-8D99-0E0F4B0A2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2D4A6-1DEC-A343-BC0F-7DB687F2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04721-40BE-684F-AB0D-7521D688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DF7F-5C1B-0D47-884E-5F45DF2F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C3439-5E5E-A045-A160-A9EE3AF5B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3BF4C-830D-1A48-B3C5-BE78EF66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6BF04-CD5C-324A-940E-F1DACB0A5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F869-3889-0A42-AFAA-45F59B1F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1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7EC108-988C-BD42-97FD-8C3DF42FB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62E51-654E-8541-A792-67CF249C9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8D328-F081-1A47-B9CD-7A0755D1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5CD7-F495-C547-B094-04698787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93DAC-2AE5-534A-BCB3-CB2B5F22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6CBB8-757C-9641-94D3-FF94D6BE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85721-A366-3244-8D56-711935029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AFDA-009E-2B46-9D20-0EE4E7D6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1A6F7-3540-6D42-9DD2-726048D8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3119B-52DD-1A4A-A184-9288ED31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8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3C905-D83F-B047-8E96-B735AACB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02BE8-810E-7D42-B4BC-0688BEFCF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73780-87A3-7143-BF21-645BEC3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3AF2D-9D73-7046-87B1-216F2D91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33653-568C-BF43-9EF2-E24293D8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6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0F81B-B22B-C24C-A328-A3752059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E85C3-0EDE-3A49-833E-A5E198713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4EADD-F40F-F44E-813C-9BC501616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0DB06-EDEB-D34C-8A6D-6DECC99F5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68BB7-2CE4-124D-8153-D2BF97AD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737B-3E2A-254B-9ECC-3E24407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1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78D1-3B84-D945-B077-6DA7177E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44375-7423-0B44-AB8A-620C5284B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02A7D-5E8A-2A44-B154-7F57CF813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6A96-143D-3E4E-9F62-D644349F7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F94E2-EA32-8E40-BB28-CD16B87C1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2D96A-5A54-2048-A6C6-5F6427B8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050C9-B4CE-8043-9DCA-AB83D4D7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FC3D4-F5EE-7744-91AE-C30A777D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59F2-B8C1-1949-B847-D1A6D59A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E31B6B-AFBF-9A48-85A7-F897FFEA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3BE5B5-BEB7-5947-9F27-CAB8BFA0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35520-27AA-BC4C-8D87-88E52569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A0AE0-0C66-9548-9F65-E4AE3AAC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62299-91C2-8645-9363-686E85D2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9927A-B1E5-2145-AAAF-D873A5D0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5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A583A-77C7-324C-B06A-CC1A9DB5F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C973E-B398-744E-A0F7-E76D795F7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88F1F-2595-B64B-9CDD-2D3658FD9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1BACB-6434-FD41-A789-AA0F6D0D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51740-6F3A-A240-85F9-DACD95C1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FEB7B-3ECF-C242-B7A2-84AD4C46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1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68E9-66D2-7D49-B56C-1276F2AA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8D0F48-EBD8-4149-9FF3-7EA28F094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6F9C0-8C79-3B42-B131-DCF99A22A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1DE77-A366-9247-A065-D6EA9218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B41B2-9DAD-5C4F-8905-FA8DFDC1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F9DA-4FDD-B445-A974-1DA77ECC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3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9683F-D453-B44C-947A-B1E6998B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47F39-51EC-5D4E-B49B-FEB4F20E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68A9F-1EC4-8547-A603-113CECAF0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EAFA-1D5D-0B4C-9BE5-FE448F3A97D0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D05DA-C3DD-454E-A37B-805A45998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5FCC-1FAD-B743-B284-72A519A30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D2BEA-0A1D-0E48-BB80-8AEC5061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8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t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emf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emf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23.ti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audio" Target="../media/media21.m4a"/><Relationship Id="rId7" Type="http://schemas.openxmlformats.org/officeDocument/2006/relationships/image" Target="../media/image35.emf"/><Relationship Id="rId2" Type="http://schemas.microsoft.com/office/2007/relationships/media" Target="../media/media21.m4a"/><Relationship Id="rId1" Type="http://schemas.openxmlformats.org/officeDocument/2006/relationships/tags" Target="../tags/tag2.xml"/><Relationship Id="rId6" Type="http://schemas.openxmlformats.org/officeDocument/2006/relationships/image" Target="../media/image34.emf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8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627EE3DE-D988-45F4-AC6F-87A2F864D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FACC39E4-6E3E-4705-8F38-45CADF0F4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3BBAB7E3-EFC6-4D9A-9D0B-A4B3E64A9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5">
              <a:extLst>
                <a:ext uri="{FF2B5EF4-FFF2-40B4-BE49-F238E27FC236}">
                  <a16:creationId xmlns:a16="http://schemas.microsoft.com/office/drawing/2014/main" id="{08BAAFA5-C005-449B-A431-69C7F9740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5EC69937-9351-43A5-BDDE-7892512E7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52C65782-76A7-479D-8435-B881F86C1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AF69F27-217B-40CE-A29D-3E3E372FA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F2E0886-8237-9A49-A4C7-4D5F4FBDB961}"/>
              </a:ext>
            </a:extLst>
          </p:cNvPr>
          <p:cNvSpPr/>
          <p:nvPr/>
        </p:nvSpPr>
        <p:spPr>
          <a:xfrm>
            <a:off x="1035933" y="714482"/>
            <a:ext cx="10089267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Characterization of MLL1 as an effector of MyD88-L265P-induced gene expression in Waldenström macroglobulinemia (WM) </a:t>
            </a:r>
          </a:p>
        </p:txBody>
      </p:sp>
      <p:pic>
        <p:nvPicPr>
          <p:cNvPr id="6" name="Picture 4" descr="Histone Modification | EpiGentek">
            <a:extLst>
              <a:ext uri="{FF2B5EF4-FFF2-40B4-BE49-F238E27FC236}">
                <a16:creationId xmlns:a16="http://schemas.microsoft.com/office/drawing/2014/main" id="{365AC7FE-4028-B44C-8D3B-7A4955E7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19"/>
                    </a14:imgEffect>
                    <a14:imgEffect>
                      <a14:saturation sat="2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300" y="2946830"/>
            <a:ext cx="3619985" cy="28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B9DDA3-B659-1045-A312-8BC1AC9FE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911">
            <a:off x="9682736" y="4541793"/>
            <a:ext cx="805734" cy="773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3C65C1-F79F-4D47-B9B4-E1054BE5D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10682422" y="4518272"/>
            <a:ext cx="1158231" cy="111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2A9CDA-8E50-EB46-A842-E9D1E3744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2954" y="2696146"/>
            <a:ext cx="1576813" cy="1513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550C4-5D30-4B4A-9ACD-B9E87F2103A9}"/>
              </a:ext>
            </a:extLst>
          </p:cNvPr>
          <p:cNvSpPr txBox="1"/>
          <p:nvPr/>
        </p:nvSpPr>
        <p:spPr>
          <a:xfrm>
            <a:off x="3844062" y="2924047"/>
            <a:ext cx="4503877" cy="24135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Mona Karbalivand, PhD student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MCBS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Genetics program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GRC-2021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ACA246-6F10-3943-9DF7-954A2941A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6"/>
    </mc:Choice>
    <mc:Fallback xmlns="">
      <p:transition spd="slow" advTm="3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61DE0-9DE5-EC42-8BBF-AEDF5240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Question 1: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 MLL1 required for the regulation of gene expression by activation of TLR-MyD88 signaling? </a:t>
            </a:r>
            <a:endParaRPr lang="en-US" sz="3600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E1AD18F-2D72-2640-B012-18BEA91A5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510260"/>
            <a:ext cx="5478288" cy="345307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KD MLL1 using shRNA and pharmacological inhibitor </a:t>
            </a:r>
          </a:p>
        </p:txBody>
      </p:sp>
      <p:pic>
        <p:nvPicPr>
          <p:cNvPr id="19" name="Picture 18" descr="A picture containing light, traffic, street, table&#10;&#10;Description automatically generated">
            <a:extLst>
              <a:ext uri="{FF2B5EF4-FFF2-40B4-BE49-F238E27FC236}">
                <a16:creationId xmlns:a16="http://schemas.microsoft.com/office/drawing/2014/main" id="{D09EC663-5FB6-ED40-BE0F-3A55EDEA5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893" y="2341848"/>
            <a:ext cx="5336207" cy="4351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76EA48-2B88-4848-B172-501576F05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"/>
    </mc:Choice>
    <mc:Fallback xmlns="">
      <p:transition spd="slow" advTm="1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C09E8-83B0-FA4B-81F3-67E6596E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Efficient MLL1 protein KD in WM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F2B314-F863-2C45-A7D2-F05202FA5734}"/>
              </a:ext>
            </a:extLst>
          </p:cNvPr>
          <p:cNvGrpSpPr/>
          <p:nvPr/>
        </p:nvGrpSpPr>
        <p:grpSpPr>
          <a:xfrm>
            <a:off x="454192" y="3380919"/>
            <a:ext cx="5470380" cy="1876612"/>
            <a:chOff x="3527199" y="2889705"/>
            <a:chExt cx="6602463" cy="22021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605BC0-8321-C248-B8DD-0CA5CC700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177" t="9397" r="68336" b="86276"/>
            <a:stretch/>
          </p:blipFill>
          <p:spPr>
            <a:xfrm flipV="1">
              <a:off x="3753983" y="3402234"/>
              <a:ext cx="1506893" cy="39422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03F85A-5F44-B74E-A980-AC05FD0F211F}"/>
                </a:ext>
              </a:extLst>
            </p:cNvPr>
            <p:cNvSpPr txBox="1"/>
            <p:nvPr/>
          </p:nvSpPr>
          <p:spPr>
            <a:xfrm>
              <a:off x="3834965" y="2889705"/>
              <a:ext cx="1461116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BCWM.1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AF5216-19F8-6249-AB75-F59C9C483584}"/>
                </a:ext>
              </a:extLst>
            </p:cNvPr>
            <p:cNvSpPr txBox="1"/>
            <p:nvPr/>
          </p:nvSpPr>
          <p:spPr>
            <a:xfrm>
              <a:off x="5428024" y="2889705"/>
              <a:ext cx="1443704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MWCL-1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2AD1B5-79BC-DD49-9FEB-5D8F7EB9110D}"/>
                </a:ext>
              </a:extLst>
            </p:cNvPr>
            <p:cNvSpPr txBox="1"/>
            <p:nvPr/>
          </p:nvSpPr>
          <p:spPr>
            <a:xfrm>
              <a:off x="8377260" y="3378129"/>
              <a:ext cx="1752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KMT2A/MLL1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085632-FC67-8544-8086-2196E1EF7D97}"/>
                </a:ext>
              </a:extLst>
            </p:cNvPr>
            <p:cNvSpPr txBox="1"/>
            <p:nvPr/>
          </p:nvSpPr>
          <p:spPr>
            <a:xfrm>
              <a:off x="8377259" y="3994532"/>
              <a:ext cx="982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ymbol" pitchFamily="2" charset="2"/>
                  <a:cs typeface="Arial" panose="020B0604020202020204" pitchFamily="34" charset="0"/>
                </a:rPr>
                <a:t>b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F6881B-3C65-A145-8914-DD58B0D06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384" t="44769" r="69419" b="50166"/>
            <a:stretch/>
          </p:blipFill>
          <p:spPr>
            <a:xfrm>
              <a:off x="3753983" y="4019112"/>
              <a:ext cx="1506893" cy="35273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EF94E1-E341-E34D-AD93-0F91BEBC2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734" t="9397" r="56201" b="86326"/>
            <a:stretch/>
          </p:blipFill>
          <p:spPr>
            <a:xfrm flipV="1">
              <a:off x="6918656" y="3404510"/>
              <a:ext cx="1408902" cy="38967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2E59BE8-1FB3-334F-8B33-57F5978F5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723" t="44108" r="63122" b="50166"/>
            <a:stretch/>
          </p:blipFill>
          <p:spPr>
            <a:xfrm>
              <a:off x="5408021" y="3999360"/>
              <a:ext cx="1372189" cy="37248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20455-157E-AA4F-973C-E2BC8CD8D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602" t="44792" r="56594" b="50166"/>
            <a:stretch/>
          </p:blipFill>
          <p:spPr>
            <a:xfrm>
              <a:off x="6935919" y="3994532"/>
              <a:ext cx="1391639" cy="37568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376546-04A8-7D4C-AB98-A3730A1DD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1923" t="72374" r="20593" b="23123"/>
            <a:stretch/>
          </p:blipFill>
          <p:spPr>
            <a:xfrm>
              <a:off x="5408021" y="3405052"/>
              <a:ext cx="1416279" cy="38859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027D4E-8BAD-B74D-8242-E441D8BCC3D6}"/>
                </a:ext>
              </a:extLst>
            </p:cNvPr>
            <p:cNvSpPr txBox="1"/>
            <p:nvPr/>
          </p:nvSpPr>
          <p:spPr>
            <a:xfrm>
              <a:off x="6941390" y="2889705"/>
              <a:ext cx="1788088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RPCI-WM1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53E8E0-AE35-A940-BBA3-249A233D8F86}"/>
                </a:ext>
              </a:extLst>
            </p:cNvPr>
            <p:cNvSpPr txBox="1"/>
            <p:nvPr/>
          </p:nvSpPr>
          <p:spPr>
            <a:xfrm rot="19160989">
              <a:off x="6624809" y="4504879"/>
              <a:ext cx="1014192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shScr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5F64AB-D487-0642-A0C8-006F5BB64EB8}"/>
                </a:ext>
              </a:extLst>
            </p:cNvPr>
            <p:cNvSpPr txBox="1"/>
            <p:nvPr/>
          </p:nvSpPr>
          <p:spPr>
            <a:xfrm rot="19160989">
              <a:off x="6894920" y="4605648"/>
              <a:ext cx="1323750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shMLL1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474D73-D78C-4042-923A-959413FC1DB4}"/>
                </a:ext>
              </a:extLst>
            </p:cNvPr>
            <p:cNvSpPr txBox="1"/>
            <p:nvPr/>
          </p:nvSpPr>
          <p:spPr>
            <a:xfrm rot="19160989">
              <a:off x="5076004" y="4504879"/>
              <a:ext cx="1014192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shScr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23668A-9820-3944-94DB-60D5EC9AEA7F}"/>
                </a:ext>
              </a:extLst>
            </p:cNvPr>
            <p:cNvSpPr txBox="1"/>
            <p:nvPr/>
          </p:nvSpPr>
          <p:spPr>
            <a:xfrm rot="19160989">
              <a:off x="5346116" y="4605650"/>
              <a:ext cx="1323750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shMLL1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23123F-8ABD-7643-8B70-9A3B6937D925}"/>
                </a:ext>
              </a:extLst>
            </p:cNvPr>
            <p:cNvSpPr txBox="1"/>
            <p:nvPr/>
          </p:nvSpPr>
          <p:spPr>
            <a:xfrm rot="19160989">
              <a:off x="3527199" y="4504879"/>
              <a:ext cx="1014192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shScr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07631E-E9F7-6347-95E7-52FF63ABF744}"/>
                </a:ext>
              </a:extLst>
            </p:cNvPr>
            <p:cNvSpPr txBox="1"/>
            <p:nvPr/>
          </p:nvSpPr>
          <p:spPr>
            <a:xfrm rot="19160989">
              <a:off x="3771194" y="4622358"/>
              <a:ext cx="1375988" cy="46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ShMLL1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F7F571-312C-9443-A0E5-45F1E9414D6E}"/>
              </a:ext>
            </a:extLst>
          </p:cNvPr>
          <p:cNvGrpSpPr/>
          <p:nvPr/>
        </p:nvGrpSpPr>
        <p:grpSpPr>
          <a:xfrm>
            <a:off x="6498171" y="2685075"/>
            <a:ext cx="5306998" cy="2991841"/>
            <a:chOff x="6379525" y="1910466"/>
            <a:chExt cx="5306998" cy="29918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EDCF6CF-12EE-124A-A6C0-87B66DAF0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977" t="26862" r="38708" b="69430"/>
            <a:stretch/>
          </p:blipFill>
          <p:spPr>
            <a:xfrm>
              <a:off x="7276304" y="2510799"/>
              <a:ext cx="2624183" cy="36763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BB89774-721A-D746-B29A-6E12A2B7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709" t="58794" r="40881" b="37647"/>
            <a:stretch/>
          </p:blipFill>
          <p:spPr>
            <a:xfrm>
              <a:off x="7281314" y="3865394"/>
              <a:ext cx="2619172" cy="36933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5D42E1-3A94-154A-AFFB-35C28246D5AB}"/>
                </a:ext>
              </a:extLst>
            </p:cNvPr>
            <p:cNvSpPr txBox="1"/>
            <p:nvPr/>
          </p:nvSpPr>
          <p:spPr>
            <a:xfrm>
              <a:off x="7319804" y="1910466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EC14F6-FA0F-3642-9124-62E4FA07CA0B}"/>
                </a:ext>
              </a:extLst>
            </p:cNvPr>
            <p:cNvSpPr txBox="1"/>
            <p:nvPr/>
          </p:nvSpPr>
          <p:spPr>
            <a:xfrm>
              <a:off x="8079971" y="1910466"/>
              <a:ext cx="909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IP:IgG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E15DA5-DC77-E34D-8E11-BAB0FEACD5A9}"/>
                </a:ext>
              </a:extLst>
            </p:cNvPr>
            <p:cNvSpPr txBox="1"/>
            <p:nvPr/>
          </p:nvSpPr>
          <p:spPr>
            <a:xfrm>
              <a:off x="8995629" y="1910466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IP:MLL1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133C30F-D8AF-754D-899D-8BED97EEB5AD}"/>
                </a:ext>
              </a:extLst>
            </p:cNvPr>
            <p:cNvCxnSpPr>
              <a:cxnSpLocks/>
            </p:cNvCxnSpPr>
            <p:nvPr/>
          </p:nvCxnSpPr>
          <p:spPr>
            <a:xfrm>
              <a:off x="6754773" y="2145662"/>
              <a:ext cx="0" cy="275664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B904BA-54AF-C549-BA49-E310F8D1A95E}"/>
                </a:ext>
              </a:extLst>
            </p:cNvPr>
            <p:cNvSpPr txBox="1"/>
            <p:nvPr/>
          </p:nvSpPr>
          <p:spPr>
            <a:xfrm rot="16200000">
              <a:off x="5946233" y="3288023"/>
              <a:ext cx="12666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IB: Menin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3E2001-BB0D-0944-93CE-55178EE2C459}"/>
                </a:ext>
              </a:extLst>
            </p:cNvPr>
            <p:cNvSpPr txBox="1"/>
            <p:nvPr/>
          </p:nvSpPr>
          <p:spPr>
            <a:xfrm>
              <a:off x="10204349" y="2489906"/>
              <a:ext cx="98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DMSO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3ABEC7-0329-3F4B-94B0-0328CB38B825}"/>
                </a:ext>
              </a:extLst>
            </p:cNvPr>
            <p:cNvSpPr txBox="1"/>
            <p:nvPr/>
          </p:nvSpPr>
          <p:spPr>
            <a:xfrm>
              <a:off x="10186887" y="2953468"/>
              <a:ext cx="13997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MI2= 5 µM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B7CB29-D91C-494A-AC97-CE20439C30E5}"/>
                </a:ext>
              </a:extLst>
            </p:cNvPr>
            <p:cNvSpPr txBox="1"/>
            <p:nvPr/>
          </p:nvSpPr>
          <p:spPr>
            <a:xfrm>
              <a:off x="10142054" y="3857333"/>
              <a:ext cx="1044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DMSO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70F72EC-DDCC-DB4F-905B-DB75ACACE85C}"/>
                </a:ext>
              </a:extLst>
            </p:cNvPr>
            <p:cNvSpPr txBox="1"/>
            <p:nvPr/>
          </p:nvSpPr>
          <p:spPr>
            <a:xfrm>
              <a:off x="10139305" y="4352916"/>
              <a:ext cx="15472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MI2= 10 µM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83DEA53-1867-B84A-9A48-2AD4B92A3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8635" t="58794" r="31400" b="37647"/>
            <a:stretch/>
          </p:blipFill>
          <p:spPr>
            <a:xfrm>
              <a:off x="7276303" y="4364935"/>
              <a:ext cx="2619169" cy="36933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39A0BC1-F11C-9D4F-96FF-B81E64E1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921" t="26863" r="29242" b="69412"/>
            <a:stretch/>
          </p:blipFill>
          <p:spPr>
            <a:xfrm>
              <a:off x="7276303" y="2970928"/>
              <a:ext cx="2624183" cy="36933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7E2C05-6C59-0D46-A20C-1701E65FB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2"/>
    </mc:Choice>
    <mc:Fallback xmlns="">
      <p:transition spd="slow" advTm="1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BD966-41FC-4243-BACA-2EFC75F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403" y="821579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MLL1 KD does not affect WM cell viability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6D318C-B41B-1D4A-8EE0-F093CB5FA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06" y="2241956"/>
            <a:ext cx="2426519" cy="2365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14D8F0-42DD-A04A-8ECE-27D36894A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777" y="2241956"/>
            <a:ext cx="2332665" cy="2274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4CFCBC-4090-C54B-BDEF-F92197CF0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806" y="4576847"/>
            <a:ext cx="2358033" cy="22990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041D92-D7B5-1743-B8EB-7A2FA2F74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5503" y="4580603"/>
            <a:ext cx="2426519" cy="23658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589935-7F1A-DF4A-A695-041213D8A0DC}"/>
              </a:ext>
            </a:extLst>
          </p:cNvPr>
          <p:cNvSpPr txBox="1"/>
          <p:nvPr/>
        </p:nvSpPr>
        <p:spPr>
          <a:xfrm>
            <a:off x="972388" y="3153281"/>
            <a:ext cx="111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BCWM.1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C3505-B9DA-BD47-8570-D179873445F9}"/>
              </a:ext>
            </a:extLst>
          </p:cNvPr>
          <p:cNvSpPr txBox="1"/>
          <p:nvPr/>
        </p:nvSpPr>
        <p:spPr>
          <a:xfrm>
            <a:off x="972388" y="5316297"/>
            <a:ext cx="111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MWCL-1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748BD-112C-5D46-A0DF-6069BB01DB18}"/>
              </a:ext>
            </a:extLst>
          </p:cNvPr>
          <p:cNvSpPr txBox="1"/>
          <p:nvPr/>
        </p:nvSpPr>
        <p:spPr>
          <a:xfrm>
            <a:off x="597655" y="3558043"/>
            <a:ext cx="186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Annexin-PI-DMSO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43EC26-ED79-A344-A079-C284EC4B297F}"/>
              </a:ext>
            </a:extLst>
          </p:cNvPr>
          <p:cNvSpPr txBox="1"/>
          <p:nvPr/>
        </p:nvSpPr>
        <p:spPr>
          <a:xfrm>
            <a:off x="6001401" y="3558043"/>
            <a:ext cx="16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Annexin-PI-MI2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250EF7-21AC-1444-90DE-72ADF1372F8B}"/>
              </a:ext>
            </a:extLst>
          </p:cNvPr>
          <p:cNvSpPr txBox="1"/>
          <p:nvPr/>
        </p:nvSpPr>
        <p:spPr>
          <a:xfrm>
            <a:off x="611322" y="5864758"/>
            <a:ext cx="186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Annexin-PI-DMSO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9FB24-8415-4C47-9FE6-954F96E5705B}"/>
              </a:ext>
            </a:extLst>
          </p:cNvPr>
          <p:cNvSpPr txBox="1"/>
          <p:nvPr/>
        </p:nvSpPr>
        <p:spPr>
          <a:xfrm>
            <a:off x="6011834" y="5863713"/>
            <a:ext cx="16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Annexin-PI-MI2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6FC1FD-73D3-7B43-8752-6E5398FF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6"/>
    </mc:Choice>
    <mc:Fallback xmlns="">
      <p:transition spd="slow" advTm="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C4E46-834A-5A43-A625-940DB220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MLL1 KD reduces IgM expression and secretion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25CFFFB-8E67-3743-AD3B-BD3EAE4A2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504" y="3117851"/>
            <a:ext cx="4415927" cy="3345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BC3F6-6980-F748-80F7-41F335EDC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06" y="3133792"/>
            <a:ext cx="2246793" cy="3345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81799-5519-7440-95DB-EBB2A9FBB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115" y="3133792"/>
            <a:ext cx="2312393" cy="3329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9E8814-DD2D-574E-9580-04ABAFB2C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325" y="3133792"/>
            <a:ext cx="2361593" cy="33291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6293A8-19F9-7948-837E-5FFAE3DBE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1"/>
    </mc:Choice>
    <mc:Fallback xmlns="">
      <p:transition spd="slow" advTm="2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DA1B6-CC7F-C74C-955F-ACE10B86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MLL1 inhibitor reduces IgM expression and secretion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92559CBC-4AD9-1246-B3BE-1D9C9CE4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83" y="2583657"/>
            <a:ext cx="5372100" cy="3695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94067-C760-7C4D-ADB3-70CC988A1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200" y="2585181"/>
            <a:ext cx="5446414" cy="369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06EDD4-F63E-774B-9B50-39AA67FB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2"/>
    </mc:Choice>
    <mc:Fallback xmlns="">
      <p:transition spd="slow" advTm="1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925A6-BA14-2546-90AE-B32042B6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433577" cy="12121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Question 2: How MLL1 modulate IgM expression?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02B605-C525-BA40-B2E0-EE71EAC551E4}"/>
              </a:ext>
            </a:extLst>
          </p:cNvPr>
          <p:cNvSpPr/>
          <p:nvPr/>
        </p:nvSpPr>
        <p:spPr>
          <a:xfrm>
            <a:off x="3783559" y="5882396"/>
            <a:ext cx="5290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Immunoglobulin heavy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chain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105586-F254-CC44-8273-3A6CC699B347}"/>
              </a:ext>
            </a:extLst>
          </p:cNvPr>
          <p:cNvGrpSpPr/>
          <p:nvPr/>
        </p:nvGrpSpPr>
        <p:grpSpPr>
          <a:xfrm>
            <a:off x="728797" y="3521678"/>
            <a:ext cx="11017352" cy="1783142"/>
            <a:chOff x="728797" y="3521678"/>
            <a:chExt cx="11017352" cy="17831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CFEA9F9-A77E-B546-BCE7-BCCCD7331196}"/>
                </a:ext>
              </a:extLst>
            </p:cNvPr>
            <p:cNvGrpSpPr/>
            <p:nvPr/>
          </p:nvGrpSpPr>
          <p:grpSpPr>
            <a:xfrm>
              <a:off x="728797" y="3521678"/>
              <a:ext cx="11017352" cy="1783142"/>
              <a:chOff x="806550" y="343025"/>
              <a:chExt cx="11017352" cy="178314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BF9FFA-B19D-4A4F-8B23-B4A6D012FFF0}"/>
                  </a:ext>
                </a:extLst>
              </p:cNvPr>
              <p:cNvSpPr txBox="1"/>
              <p:nvPr/>
            </p:nvSpPr>
            <p:spPr>
              <a:xfrm>
                <a:off x="11464508" y="782318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3’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8D53EA7-2EB5-C84F-BEA1-5CF69DBF7CA0}"/>
                  </a:ext>
                </a:extLst>
              </p:cNvPr>
              <p:cNvGrpSpPr/>
              <p:nvPr/>
            </p:nvGrpSpPr>
            <p:grpSpPr>
              <a:xfrm>
                <a:off x="806550" y="343025"/>
                <a:ext cx="10561526" cy="1783142"/>
                <a:chOff x="806550" y="343025"/>
                <a:chExt cx="10561526" cy="1783142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2D8E960-5A79-D24A-9904-2C9DBCDBF392}"/>
                    </a:ext>
                  </a:extLst>
                </p:cNvPr>
                <p:cNvSpPr/>
                <p:nvPr/>
              </p:nvSpPr>
              <p:spPr>
                <a:xfrm>
                  <a:off x="1165944" y="948246"/>
                  <a:ext cx="10202132" cy="90732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819AEB5-610D-6541-92D3-CD07D6063CD3}"/>
                    </a:ext>
                  </a:extLst>
                </p:cNvPr>
                <p:cNvSpPr/>
                <p:nvPr/>
              </p:nvSpPr>
              <p:spPr>
                <a:xfrm>
                  <a:off x="2054267" y="824865"/>
                  <a:ext cx="426893" cy="32567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C406361-82C0-AF4E-802A-E1C96DE2E7BB}"/>
                    </a:ext>
                  </a:extLst>
                </p:cNvPr>
                <p:cNvSpPr/>
                <p:nvPr/>
              </p:nvSpPr>
              <p:spPr>
                <a:xfrm>
                  <a:off x="2484065" y="824865"/>
                  <a:ext cx="180317" cy="32567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7AE74B2-E13C-B04C-9B0B-F85A343CF0B5}"/>
                    </a:ext>
                  </a:extLst>
                </p:cNvPr>
                <p:cNvSpPr/>
                <p:nvPr/>
              </p:nvSpPr>
              <p:spPr>
                <a:xfrm>
                  <a:off x="2667287" y="824865"/>
                  <a:ext cx="313151" cy="32567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B7AC765-7AEC-0E44-AF9E-FBDB76DC8D5C}"/>
                    </a:ext>
                  </a:extLst>
                </p:cNvPr>
                <p:cNvSpPr/>
                <p:nvPr/>
              </p:nvSpPr>
              <p:spPr>
                <a:xfrm>
                  <a:off x="10206823" y="823155"/>
                  <a:ext cx="831093" cy="32567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FC079F5-5535-D74E-8021-359E5C153819}"/>
                    </a:ext>
                  </a:extLst>
                </p:cNvPr>
                <p:cNvSpPr/>
                <p:nvPr/>
              </p:nvSpPr>
              <p:spPr>
                <a:xfrm>
                  <a:off x="1874861" y="841500"/>
                  <a:ext cx="91741" cy="32567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73201CB-5912-E043-BB02-DF4CFD92E994}"/>
                    </a:ext>
                  </a:extLst>
                </p:cNvPr>
                <p:cNvSpPr txBox="1"/>
                <p:nvPr/>
              </p:nvSpPr>
              <p:spPr>
                <a:xfrm>
                  <a:off x="2103798" y="807518"/>
                  <a:ext cx="3161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V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625099A-89F8-7B45-A5D4-9A6F061C36A7}"/>
                    </a:ext>
                  </a:extLst>
                </p:cNvPr>
                <p:cNvSpPr txBox="1"/>
                <p:nvPr/>
              </p:nvSpPr>
              <p:spPr>
                <a:xfrm>
                  <a:off x="2410308" y="807518"/>
                  <a:ext cx="3273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1EA06EC-52B0-EF48-BCB6-A7735631EDCB}"/>
                    </a:ext>
                  </a:extLst>
                </p:cNvPr>
                <p:cNvSpPr txBox="1"/>
                <p:nvPr/>
              </p:nvSpPr>
              <p:spPr>
                <a:xfrm>
                  <a:off x="2675722" y="807518"/>
                  <a:ext cx="2584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J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EED9688-F212-7D45-8ED9-C3B843900C31}"/>
                    </a:ext>
                  </a:extLst>
                </p:cNvPr>
                <p:cNvSpPr txBox="1"/>
                <p:nvPr/>
              </p:nvSpPr>
              <p:spPr>
                <a:xfrm>
                  <a:off x="10443763" y="796606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</a:t>
                  </a:r>
                  <a:r>
                    <a:rPr lang="en-US" dirty="0">
                      <a:latin typeface="Symbol" pitchFamily="2" charset="2"/>
                    </a:rPr>
                    <a:t>m</a:t>
                  </a: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EE95E88-964F-444D-AC17-87D9BF7EFE83}"/>
                    </a:ext>
                  </a:extLst>
                </p:cNvPr>
                <p:cNvCxnSpPr/>
                <p:nvPr/>
              </p:nvCxnSpPr>
              <p:spPr>
                <a:xfrm>
                  <a:off x="3351767" y="737427"/>
                  <a:ext cx="410966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1FDD499-D8D3-9E40-B4BF-6BA8C6EDADC3}"/>
                    </a:ext>
                  </a:extLst>
                </p:cNvPr>
                <p:cNvSpPr txBox="1"/>
                <p:nvPr/>
              </p:nvSpPr>
              <p:spPr>
                <a:xfrm>
                  <a:off x="3332807" y="343025"/>
                  <a:ext cx="4299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E</a:t>
                  </a:r>
                  <a:r>
                    <a:rPr lang="en-US" dirty="0" err="1">
                      <a:latin typeface="Symbol" pitchFamily="2" charset="2"/>
                    </a:rPr>
                    <a:t>m</a:t>
                  </a:r>
                  <a:endParaRPr lang="en-US" dirty="0">
                    <a:latin typeface="Symbol" pitchFamily="2" charset="2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39401F6-3A47-444F-9382-BB1B6A2445D3}"/>
                    </a:ext>
                  </a:extLst>
                </p:cNvPr>
                <p:cNvSpPr txBox="1"/>
                <p:nvPr/>
              </p:nvSpPr>
              <p:spPr>
                <a:xfrm>
                  <a:off x="806550" y="814951"/>
                  <a:ext cx="3593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5’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B92A82A-07C6-C343-BBDE-1C1B845936AF}"/>
                    </a:ext>
                  </a:extLst>
                </p:cNvPr>
                <p:cNvSpPr txBox="1"/>
                <p:nvPr/>
              </p:nvSpPr>
              <p:spPr>
                <a:xfrm>
                  <a:off x="6124849" y="1756835"/>
                  <a:ext cx="9492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6579 bp</a:t>
                  </a:r>
                </a:p>
              </p:txBody>
            </p:sp>
            <p:sp>
              <p:nvSpPr>
                <p:cNvPr id="45" name="Left Brace 44">
                  <a:extLst>
                    <a:ext uri="{FF2B5EF4-FFF2-40B4-BE49-F238E27FC236}">
                      <a16:creationId xmlns:a16="http://schemas.microsoft.com/office/drawing/2014/main" id="{CAA725CA-1BE7-824F-A03C-5A1EE3694B66}"/>
                    </a:ext>
                  </a:extLst>
                </p:cNvPr>
                <p:cNvSpPr/>
                <p:nvPr/>
              </p:nvSpPr>
              <p:spPr>
                <a:xfrm rot="16200000">
                  <a:off x="6498036" y="-1999107"/>
                  <a:ext cx="188068" cy="7229506"/>
                </a:xfrm>
                <a:prstGeom prst="leftBrac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177156-9B56-1E41-B4B8-61232024A1E9}"/>
                </a:ext>
              </a:extLst>
            </p:cNvPr>
            <p:cNvSpPr/>
            <p:nvPr/>
          </p:nvSpPr>
          <p:spPr>
            <a:xfrm>
              <a:off x="5271588" y="4020152"/>
              <a:ext cx="3712626" cy="30733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Sµ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CC254B-FC8C-3841-AEBE-B4660306B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5"/>
    </mc:Choice>
    <mc:Fallback xmlns="">
      <p:transition spd="slow" advTm="10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E9037705-4068-9042-A230-6796973861E0}"/>
              </a:ext>
            </a:extLst>
          </p:cNvPr>
          <p:cNvSpPr txBox="1"/>
          <p:nvPr/>
        </p:nvSpPr>
        <p:spPr>
          <a:xfrm>
            <a:off x="314787" y="2556350"/>
            <a:ext cx="3959076" cy="4107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Primers [amplicon bp][start]:</a:t>
            </a:r>
          </a:p>
          <a:p>
            <a:pPr marL="342900" indent="-342900">
              <a:buAutoNum type="arabicPeriod"/>
            </a:pPr>
            <a:r>
              <a:rPr lang="en-US" dirty="0"/>
              <a:t>321/322 [535][1]</a:t>
            </a:r>
          </a:p>
          <a:p>
            <a:pPr marL="342900" indent="-342900">
              <a:buAutoNum type="arabicPeriod"/>
            </a:pPr>
            <a:r>
              <a:rPr lang="en-US" dirty="0"/>
              <a:t>323/324 [524][459](right after </a:t>
            </a:r>
            <a:r>
              <a:rPr lang="en-US" dirty="0" err="1"/>
              <a:t>E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325/326 [380][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327/328 [402]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329/330 [579]</a:t>
            </a:r>
          </a:p>
          <a:p>
            <a:pPr marL="342900" indent="-342900">
              <a:buAutoNum type="arabicPeriod"/>
            </a:pPr>
            <a:r>
              <a:rPr lang="en-US" dirty="0"/>
              <a:t>331/332 [522]</a:t>
            </a:r>
          </a:p>
          <a:p>
            <a:pPr marL="342900" indent="-342900">
              <a:buAutoNum type="arabicPeriod"/>
            </a:pPr>
            <a:r>
              <a:rPr lang="en-US" dirty="0"/>
              <a:t>333/334 [394]</a:t>
            </a:r>
          </a:p>
          <a:p>
            <a:pPr marL="342900" indent="-342900">
              <a:buAutoNum type="arabicPeriod"/>
            </a:pPr>
            <a:r>
              <a:rPr lang="en-US" dirty="0"/>
              <a:t>335/336 [555]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337/338 [458]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339/340 [422]</a:t>
            </a:r>
          </a:p>
          <a:p>
            <a:pPr marL="342900" indent="-342900">
              <a:buAutoNum type="arabicPeriod"/>
            </a:pPr>
            <a:r>
              <a:rPr lang="en-US" dirty="0"/>
              <a:t>341/342 [731]</a:t>
            </a:r>
          </a:p>
          <a:p>
            <a:pPr marL="342900" indent="-342900">
              <a:buAutoNum type="arabicPeriod"/>
            </a:pPr>
            <a:r>
              <a:rPr lang="en-US" dirty="0"/>
              <a:t>343/344 [721]</a:t>
            </a:r>
          </a:p>
          <a:p>
            <a:pPr marL="342900" indent="-342900">
              <a:buAutoNum type="arabicPeriod"/>
            </a:pPr>
            <a:r>
              <a:rPr lang="en-US" dirty="0"/>
              <a:t>345/346 [711]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20A444-CE8E-FF48-B82E-537B81A8925A}"/>
              </a:ext>
            </a:extLst>
          </p:cNvPr>
          <p:cNvGrpSpPr/>
          <p:nvPr/>
        </p:nvGrpSpPr>
        <p:grpSpPr>
          <a:xfrm>
            <a:off x="421069" y="1252041"/>
            <a:ext cx="11017352" cy="1783142"/>
            <a:chOff x="806550" y="343025"/>
            <a:chExt cx="11017352" cy="178314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AB2B157-0E0A-2246-893D-DC7EFBE2F3E8}"/>
                </a:ext>
              </a:extLst>
            </p:cNvPr>
            <p:cNvSpPr txBox="1"/>
            <p:nvPr/>
          </p:nvSpPr>
          <p:spPr>
            <a:xfrm>
              <a:off x="11464508" y="782318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3’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11B6367-B174-894B-912D-7161BEC93393}"/>
                </a:ext>
              </a:extLst>
            </p:cNvPr>
            <p:cNvGrpSpPr/>
            <p:nvPr/>
          </p:nvGrpSpPr>
          <p:grpSpPr>
            <a:xfrm>
              <a:off x="806550" y="343025"/>
              <a:ext cx="10561526" cy="1783142"/>
              <a:chOff x="806550" y="343025"/>
              <a:chExt cx="10561526" cy="178314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3859EE-4476-9349-89CA-141232C0EB43}"/>
                  </a:ext>
                </a:extLst>
              </p:cNvPr>
              <p:cNvSpPr/>
              <p:nvPr/>
            </p:nvSpPr>
            <p:spPr>
              <a:xfrm>
                <a:off x="1165944" y="948246"/>
                <a:ext cx="10202132" cy="9073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78E4243-76A7-164C-9CAE-1E271F075C34}"/>
                  </a:ext>
                </a:extLst>
              </p:cNvPr>
              <p:cNvSpPr/>
              <p:nvPr/>
            </p:nvSpPr>
            <p:spPr>
              <a:xfrm>
                <a:off x="2054267" y="824865"/>
                <a:ext cx="426893" cy="3256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0A6FCA-5332-E142-8B33-AA291A5B9C45}"/>
                  </a:ext>
                </a:extLst>
              </p:cNvPr>
              <p:cNvSpPr/>
              <p:nvPr/>
            </p:nvSpPr>
            <p:spPr>
              <a:xfrm>
                <a:off x="2484065" y="824865"/>
                <a:ext cx="180317" cy="3256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D8BA47-853D-CF4D-B544-A9DB87B70349}"/>
                  </a:ext>
                </a:extLst>
              </p:cNvPr>
              <p:cNvSpPr/>
              <p:nvPr/>
            </p:nvSpPr>
            <p:spPr>
              <a:xfrm>
                <a:off x="2667287" y="824865"/>
                <a:ext cx="313151" cy="3256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F76594-39E9-224A-8195-87A079C79390}"/>
                  </a:ext>
                </a:extLst>
              </p:cNvPr>
              <p:cNvSpPr/>
              <p:nvPr/>
            </p:nvSpPr>
            <p:spPr>
              <a:xfrm>
                <a:off x="10206823" y="823155"/>
                <a:ext cx="831093" cy="32567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4BF9C5-7303-9747-9DD7-F3EA3FDBF0CD}"/>
                  </a:ext>
                </a:extLst>
              </p:cNvPr>
              <p:cNvSpPr/>
              <p:nvPr/>
            </p:nvSpPr>
            <p:spPr>
              <a:xfrm>
                <a:off x="1874861" y="841500"/>
                <a:ext cx="91741" cy="32567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C4D7E7-0B34-BE46-AD11-460A3E020B0B}"/>
                  </a:ext>
                </a:extLst>
              </p:cNvPr>
              <p:cNvSpPr txBox="1"/>
              <p:nvPr/>
            </p:nvSpPr>
            <p:spPr>
              <a:xfrm>
                <a:off x="2103798" y="807518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932484-13BF-2744-87C2-13DBAA5C6581}"/>
                  </a:ext>
                </a:extLst>
              </p:cNvPr>
              <p:cNvSpPr txBox="1"/>
              <p:nvPr/>
            </p:nvSpPr>
            <p:spPr>
              <a:xfrm>
                <a:off x="2410308" y="807518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3A3EBD-097D-6E4D-A766-19532465316E}"/>
                  </a:ext>
                </a:extLst>
              </p:cNvPr>
              <p:cNvSpPr txBox="1"/>
              <p:nvPr/>
            </p:nvSpPr>
            <p:spPr>
              <a:xfrm>
                <a:off x="2675722" y="807518"/>
                <a:ext cx="258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66CB09-E74D-B243-B86E-2A8C78C5F643}"/>
                  </a:ext>
                </a:extLst>
              </p:cNvPr>
              <p:cNvSpPr txBox="1"/>
              <p:nvPr/>
            </p:nvSpPr>
            <p:spPr>
              <a:xfrm>
                <a:off x="10443763" y="796606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</a:t>
                </a:r>
                <a:r>
                  <a:rPr lang="en-US" dirty="0">
                    <a:latin typeface="Symbol" pitchFamily="2" charset="2"/>
                  </a:rPr>
                  <a:t>m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D15BC25-A4F7-1547-8002-ECE7E27DA534}"/>
                  </a:ext>
                </a:extLst>
              </p:cNvPr>
              <p:cNvCxnSpPr/>
              <p:nvPr/>
            </p:nvCxnSpPr>
            <p:spPr>
              <a:xfrm>
                <a:off x="3351767" y="737427"/>
                <a:ext cx="410966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87289D-0B1A-9D41-957C-1D41D50AF512}"/>
                  </a:ext>
                </a:extLst>
              </p:cNvPr>
              <p:cNvSpPr txBox="1"/>
              <p:nvPr/>
            </p:nvSpPr>
            <p:spPr>
              <a:xfrm>
                <a:off x="3332807" y="343025"/>
                <a:ext cx="429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E</a:t>
                </a:r>
                <a:r>
                  <a:rPr lang="en-US" dirty="0" err="1">
                    <a:latin typeface="Symbol" pitchFamily="2" charset="2"/>
                  </a:rPr>
                  <a:t>m</a:t>
                </a:r>
                <a:endParaRPr lang="en-US" dirty="0">
                  <a:latin typeface="Symbol" pitchFamily="2" charset="2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D10BCE2-006C-674C-BB5D-22F65C94E8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2098" y="1137389"/>
                <a:ext cx="64008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3C8C660-7742-1542-82BB-9C7DC0A7F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9260" y="1289789"/>
                <a:ext cx="64008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ECCA0C1-6DDC-124A-95D1-A2B0EA5F4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2230" y="1154091"/>
                <a:ext cx="443310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5180640-1618-5C4B-86EE-33E338CC0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2252" y="1289789"/>
                <a:ext cx="433588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81F9BB4-1625-FE4F-8F18-472CD7F98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0782" y="1154091"/>
                <a:ext cx="640080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8698505-2F59-4547-A097-616A3164E4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0530" y="1289789"/>
                <a:ext cx="64008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033E4B7-F8C3-E241-B100-C140B3D5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514" y="1154091"/>
                <a:ext cx="64008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F027ED4-EC80-584D-85EF-5403B2CF5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5837" y="1289789"/>
                <a:ext cx="64008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F6418FE-4FC3-544F-95E5-E60215AC2F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563" y="1154091"/>
                <a:ext cx="64008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1A92604-6B35-0749-93A4-8712D1EF78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3999" y="1289789"/>
                <a:ext cx="640080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84CDB5D-B4BE-0447-9B15-5F8786AAFB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3326" y="1154091"/>
                <a:ext cx="1244239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A36CFF7-8180-C940-8316-C46ECBE0C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8347" y="1289789"/>
                <a:ext cx="1290568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01C2D24-0F3E-4340-A112-020225D94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2081" y="1154091"/>
                <a:ext cx="1016219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6695DA2-BFCC-9A46-8940-95374102AFDC}"/>
                  </a:ext>
                </a:extLst>
              </p:cNvPr>
              <p:cNvSpPr txBox="1"/>
              <p:nvPr/>
            </p:nvSpPr>
            <p:spPr>
              <a:xfrm>
                <a:off x="806550" y="814951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5’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6241CB6-B191-8147-9779-9106E5567217}"/>
                  </a:ext>
                </a:extLst>
              </p:cNvPr>
              <p:cNvSpPr txBox="1"/>
              <p:nvPr/>
            </p:nvSpPr>
            <p:spPr>
              <a:xfrm>
                <a:off x="6124849" y="1756835"/>
                <a:ext cx="9492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6579 bp</a:t>
                </a:r>
              </a:p>
            </p:txBody>
          </p:sp>
          <p:sp>
            <p:nvSpPr>
              <p:cNvPr id="66" name="Left Brace 65">
                <a:extLst>
                  <a:ext uri="{FF2B5EF4-FFF2-40B4-BE49-F238E27FC236}">
                    <a16:creationId xmlns:a16="http://schemas.microsoft.com/office/drawing/2014/main" id="{96282931-752C-D448-907A-1AE56506A217}"/>
                  </a:ext>
                </a:extLst>
              </p:cNvPr>
              <p:cNvSpPr/>
              <p:nvPr/>
            </p:nvSpPr>
            <p:spPr>
              <a:xfrm rot="16200000">
                <a:off x="6498036" y="-1999107"/>
                <a:ext cx="188068" cy="7229506"/>
              </a:xfrm>
              <a:prstGeom prst="leftBrac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908961B5-4637-1241-B5F3-D99A30290148}"/>
              </a:ext>
            </a:extLst>
          </p:cNvPr>
          <p:cNvSpPr/>
          <p:nvPr/>
        </p:nvSpPr>
        <p:spPr>
          <a:xfrm>
            <a:off x="114453" y="56169"/>
            <a:ext cx="11963247" cy="12761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66436C-AC5B-F340-B437-CFB126ADC415}"/>
              </a:ext>
            </a:extLst>
          </p:cNvPr>
          <p:cNvSpPr txBox="1"/>
          <p:nvPr/>
        </p:nvSpPr>
        <p:spPr>
          <a:xfrm>
            <a:off x="1289236" y="322488"/>
            <a:ext cx="961352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Ig Heavy chain and MLL1 binding sites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9E2CD5-7656-DF43-88BE-0D40F106CA02}"/>
              </a:ext>
            </a:extLst>
          </p:cNvPr>
          <p:cNvGrpSpPr/>
          <p:nvPr/>
        </p:nvGrpSpPr>
        <p:grpSpPr>
          <a:xfrm>
            <a:off x="6096000" y="4239305"/>
            <a:ext cx="3766117" cy="2141881"/>
            <a:chOff x="1133972" y="1642639"/>
            <a:chExt cx="3766117" cy="2141881"/>
          </a:xfrm>
        </p:grpSpPr>
        <p:pic>
          <p:nvPicPr>
            <p:cNvPr id="43" name="Picture 42" descr="A picture containing indoor, computer, sitting, monitor&#10;&#10;Description automatically generated">
              <a:extLst>
                <a:ext uri="{FF2B5EF4-FFF2-40B4-BE49-F238E27FC236}">
                  <a16:creationId xmlns:a16="http://schemas.microsoft.com/office/drawing/2014/main" id="{5F9FB708-8848-AB4A-BFB9-1A1087976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202" t="51535" r="29315" b="40144"/>
            <a:stretch/>
          </p:blipFill>
          <p:spPr>
            <a:xfrm>
              <a:off x="1808615" y="2683749"/>
              <a:ext cx="2814278" cy="533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07AA4D-FACE-E74B-BA5C-344126645E98}"/>
                </a:ext>
              </a:extLst>
            </p:cNvPr>
            <p:cNvSpPr txBox="1"/>
            <p:nvPr/>
          </p:nvSpPr>
          <p:spPr>
            <a:xfrm>
              <a:off x="1808615" y="2057546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2D200C-D13A-9348-AB41-5B0580332F07}"/>
                </a:ext>
              </a:extLst>
            </p:cNvPr>
            <p:cNvSpPr txBox="1"/>
            <p:nvPr/>
          </p:nvSpPr>
          <p:spPr>
            <a:xfrm>
              <a:off x="2676356" y="2057546"/>
              <a:ext cx="596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IgG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38E8C0-47AE-5D41-BD35-2A0C0CFEDF62}"/>
                </a:ext>
              </a:extLst>
            </p:cNvPr>
            <p:cNvSpPr txBox="1"/>
            <p:nvPr/>
          </p:nvSpPr>
          <p:spPr>
            <a:xfrm>
              <a:off x="3574085" y="2057546"/>
              <a:ext cx="1326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H3K4me3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F523F6-1BB7-5147-93F5-75D9FA55E3FF}"/>
                </a:ext>
              </a:extLst>
            </p:cNvPr>
            <p:cNvCxnSpPr>
              <a:cxnSpLocks/>
            </p:cNvCxnSpPr>
            <p:nvPr/>
          </p:nvCxnSpPr>
          <p:spPr>
            <a:xfrm>
              <a:off x="1655959" y="2057546"/>
              <a:ext cx="0" cy="159017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261DFC5-87B9-AE49-961E-69F88AF94417}"/>
                </a:ext>
              </a:extLst>
            </p:cNvPr>
            <p:cNvSpPr/>
            <p:nvPr/>
          </p:nvSpPr>
          <p:spPr>
            <a:xfrm rot="16200000">
              <a:off x="409575" y="2690791"/>
              <a:ext cx="18181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327/328 [402 bp]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425A2B9-8A9D-1942-8951-3682DA2B11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1865" y="1966394"/>
              <a:ext cx="182102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3CB114-5738-3543-8313-DE9C8C97D6FB}"/>
                </a:ext>
              </a:extLst>
            </p:cNvPr>
            <p:cNvSpPr/>
            <p:nvPr/>
          </p:nvSpPr>
          <p:spPr>
            <a:xfrm>
              <a:off x="3511042" y="1642639"/>
              <a:ext cx="402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IP</a:t>
              </a:r>
              <a:endParaRPr lang="en-US" dirty="0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124A0F-E15F-DC48-A686-2D4AC8C60444}"/>
              </a:ext>
            </a:extLst>
          </p:cNvPr>
          <p:cNvCxnSpPr>
            <a:cxnSpLocks/>
          </p:cNvCxnSpPr>
          <p:nvPr/>
        </p:nvCxnSpPr>
        <p:spPr>
          <a:xfrm flipH="1">
            <a:off x="2187370" y="3850230"/>
            <a:ext cx="4795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02096-986F-344E-95EF-CC0BA91302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8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3"/>
    </mc:Choice>
    <mc:Fallback xmlns="">
      <p:transition spd="slow" advTm="4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387289D-0B1A-9D41-957C-1D41D50AF512}"/>
              </a:ext>
            </a:extLst>
          </p:cNvPr>
          <p:cNvSpPr txBox="1"/>
          <p:nvPr/>
        </p:nvSpPr>
        <p:spPr>
          <a:xfrm>
            <a:off x="3341494" y="38183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>
                <a:latin typeface="Symbol" pitchFamily="2" charset="2"/>
              </a:rPr>
              <a:t>m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037705-4068-9042-A230-6796973861E0}"/>
              </a:ext>
            </a:extLst>
          </p:cNvPr>
          <p:cNvSpPr txBox="1"/>
          <p:nvPr/>
        </p:nvSpPr>
        <p:spPr>
          <a:xfrm>
            <a:off x="3502731" y="2205205"/>
            <a:ext cx="2755306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325/326 [380][start @ 854]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078A5-3C60-5E49-B475-B12CA8ECEC11}"/>
              </a:ext>
            </a:extLst>
          </p:cNvPr>
          <p:cNvSpPr txBox="1"/>
          <p:nvPr/>
        </p:nvSpPr>
        <p:spPr>
          <a:xfrm>
            <a:off x="1137573" y="3289897"/>
            <a:ext cx="9678257" cy="17543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TTCTGATAGAGTGGCCTTCATTTTAGTATTTTTCAAGACCACTTTTCAACTACTCACTTTAGGATAAGTTTTAGGTAAAATGTGCATCATTATCCTGAATTATTTCAGTTAAGCATGTTAGTTGGTGGCATAAGAGAAAACTCAATCAGATAGTGCTGAAGACAGGACTGTGGAGACACCTTAGAAGGACAGATTCTGTTCCGAATCACCGATG</a:t>
            </a:r>
            <a:r>
              <a:rPr lang="en-US" dirty="0">
                <a:highlight>
                  <a:srgbClr val="FFFF00"/>
                </a:highlight>
              </a:rPr>
              <a:t>CGGCG</a:t>
            </a:r>
            <a:r>
              <a:rPr lang="en-US" dirty="0"/>
              <a:t>TCAGCAGGACTGGCCTAGCGGAGGCTCTGGGAGGGTGGCTGCCAGGCCCGGCCTGGGCTTTGGGTCTCCCCGGACTACCCAGAGCTGGGATGCGTGGCTTCTGCTGCCGGGCCGACTGGCTGCTCAGGCCCCAGCCCTTGTTAATGGACTTGGAGGAATGA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C508C3-9D9B-6642-B3C3-3F7E2674016F}"/>
              </a:ext>
            </a:extLst>
          </p:cNvPr>
          <p:cNvCxnSpPr/>
          <p:nvPr/>
        </p:nvCxnSpPr>
        <p:spPr>
          <a:xfrm>
            <a:off x="4200078" y="1154091"/>
            <a:ext cx="0" cy="91270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A60076-5A0E-FB4A-BE54-1C7AB9F312EB}"/>
              </a:ext>
            </a:extLst>
          </p:cNvPr>
          <p:cNvCxnSpPr>
            <a:cxnSpLocks/>
          </p:cNvCxnSpPr>
          <p:nvPr/>
        </p:nvCxnSpPr>
        <p:spPr>
          <a:xfrm>
            <a:off x="6258037" y="2582674"/>
            <a:ext cx="4557793" cy="70722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445011-1039-204B-96BD-AF9309C00A15}"/>
              </a:ext>
            </a:extLst>
          </p:cNvPr>
          <p:cNvCxnSpPr>
            <a:cxnSpLocks/>
          </p:cNvCxnSpPr>
          <p:nvPr/>
        </p:nvCxnSpPr>
        <p:spPr>
          <a:xfrm flipH="1">
            <a:off x="1137573" y="2578327"/>
            <a:ext cx="2375368" cy="7184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768B030-1BF3-3D41-8216-6DD5B98031B6}"/>
              </a:ext>
            </a:extLst>
          </p:cNvPr>
          <p:cNvSpPr txBox="1"/>
          <p:nvPr/>
        </p:nvSpPr>
        <p:spPr>
          <a:xfrm>
            <a:off x="1174631" y="5260369"/>
            <a:ext cx="200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MLL1 binding site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FF5BCA1-F0E9-294A-8441-1C5FBCD0202A}"/>
              </a:ext>
            </a:extLst>
          </p:cNvPr>
          <p:cNvSpPr/>
          <p:nvPr/>
        </p:nvSpPr>
        <p:spPr>
          <a:xfrm>
            <a:off x="1174631" y="844173"/>
            <a:ext cx="10202132" cy="907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426A48-DEB2-DA4F-B225-C68D17D1981F}"/>
              </a:ext>
            </a:extLst>
          </p:cNvPr>
          <p:cNvSpPr/>
          <p:nvPr/>
        </p:nvSpPr>
        <p:spPr>
          <a:xfrm>
            <a:off x="2054267" y="739137"/>
            <a:ext cx="426893" cy="32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9483E0-1911-F94B-9131-6533A8691EAE}"/>
              </a:ext>
            </a:extLst>
          </p:cNvPr>
          <p:cNvSpPr/>
          <p:nvPr/>
        </p:nvSpPr>
        <p:spPr>
          <a:xfrm>
            <a:off x="2484065" y="739137"/>
            <a:ext cx="180317" cy="32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5BD35D-5AE8-154F-9579-83D45C827AA7}"/>
              </a:ext>
            </a:extLst>
          </p:cNvPr>
          <p:cNvSpPr/>
          <p:nvPr/>
        </p:nvSpPr>
        <p:spPr>
          <a:xfrm>
            <a:off x="2667287" y="739137"/>
            <a:ext cx="313151" cy="32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A724EFF-5BB5-FA40-8C52-2835B55D27E0}"/>
              </a:ext>
            </a:extLst>
          </p:cNvPr>
          <p:cNvSpPr/>
          <p:nvPr/>
        </p:nvSpPr>
        <p:spPr>
          <a:xfrm>
            <a:off x="10206823" y="737427"/>
            <a:ext cx="831093" cy="3256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4ECB20A-08C8-5647-8517-DC767B66BF0C}"/>
              </a:ext>
            </a:extLst>
          </p:cNvPr>
          <p:cNvSpPr/>
          <p:nvPr/>
        </p:nvSpPr>
        <p:spPr>
          <a:xfrm>
            <a:off x="1883548" y="737427"/>
            <a:ext cx="91741" cy="3256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EBA7DA-39AF-714E-AE08-5A3DBF404653}"/>
              </a:ext>
            </a:extLst>
          </p:cNvPr>
          <p:cNvSpPr txBox="1"/>
          <p:nvPr/>
        </p:nvSpPr>
        <p:spPr>
          <a:xfrm>
            <a:off x="2112485" y="71773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7042EE-2E8B-DF41-9373-ACD1F8CCFC93}"/>
              </a:ext>
            </a:extLst>
          </p:cNvPr>
          <p:cNvSpPr txBox="1"/>
          <p:nvPr/>
        </p:nvSpPr>
        <p:spPr>
          <a:xfrm>
            <a:off x="2418995" y="71773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2CE39C-361D-604E-A34D-BBB7909396C4}"/>
              </a:ext>
            </a:extLst>
          </p:cNvPr>
          <p:cNvSpPr txBox="1"/>
          <p:nvPr/>
        </p:nvSpPr>
        <p:spPr>
          <a:xfrm>
            <a:off x="2684409" y="717733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BF09D3C-B3F0-C549-966D-45C205ACE26E}"/>
              </a:ext>
            </a:extLst>
          </p:cNvPr>
          <p:cNvSpPr txBox="1"/>
          <p:nvPr/>
        </p:nvSpPr>
        <p:spPr>
          <a:xfrm>
            <a:off x="10443763" y="71087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>
                <a:latin typeface="Symbol" pitchFamily="2" charset="2"/>
              </a:rPr>
              <a:t>m</a:t>
            </a:r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EA7D72-8B38-6142-AD83-70F91DE1B347}"/>
              </a:ext>
            </a:extLst>
          </p:cNvPr>
          <p:cNvCxnSpPr/>
          <p:nvPr/>
        </p:nvCxnSpPr>
        <p:spPr>
          <a:xfrm>
            <a:off x="3351767" y="737427"/>
            <a:ext cx="41096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3B67BC9-2EA7-CD44-9961-C44F48FB0863}"/>
              </a:ext>
            </a:extLst>
          </p:cNvPr>
          <p:cNvSpPr txBox="1"/>
          <p:nvPr/>
        </p:nvSpPr>
        <p:spPr>
          <a:xfrm>
            <a:off x="3341494" y="38183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>
                <a:latin typeface="Symbol" pitchFamily="2" charset="2"/>
              </a:rPr>
              <a:t>m</a:t>
            </a:r>
            <a:endParaRPr lang="en-US" dirty="0">
              <a:latin typeface="Symbol" pitchFamily="2" charset="2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75F2008-CC22-3E47-9398-6C3BB1261FE5}"/>
              </a:ext>
            </a:extLst>
          </p:cNvPr>
          <p:cNvCxnSpPr>
            <a:cxnSpLocks/>
          </p:cNvCxnSpPr>
          <p:nvPr/>
        </p:nvCxnSpPr>
        <p:spPr>
          <a:xfrm>
            <a:off x="3062098" y="11373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E99BF5C-8C3F-DD4D-92CE-E45BDEDCB3F4}"/>
              </a:ext>
            </a:extLst>
          </p:cNvPr>
          <p:cNvCxnSpPr>
            <a:cxnSpLocks/>
          </p:cNvCxnSpPr>
          <p:nvPr/>
        </p:nvCxnSpPr>
        <p:spPr>
          <a:xfrm>
            <a:off x="3439260" y="12897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93A71A4-89C9-2E40-BF2A-8101390AFDB2}"/>
              </a:ext>
            </a:extLst>
          </p:cNvPr>
          <p:cNvCxnSpPr>
            <a:cxnSpLocks/>
          </p:cNvCxnSpPr>
          <p:nvPr/>
        </p:nvCxnSpPr>
        <p:spPr>
          <a:xfrm>
            <a:off x="3962230" y="1154091"/>
            <a:ext cx="44331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3A4C521-7505-D446-A4EB-77187BD5B48C}"/>
              </a:ext>
            </a:extLst>
          </p:cNvPr>
          <p:cNvCxnSpPr>
            <a:cxnSpLocks/>
          </p:cNvCxnSpPr>
          <p:nvPr/>
        </p:nvCxnSpPr>
        <p:spPr>
          <a:xfrm>
            <a:off x="4282252" y="1289789"/>
            <a:ext cx="43358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EAA0D8-65F0-0D47-BAB0-12607F8282E7}"/>
              </a:ext>
            </a:extLst>
          </p:cNvPr>
          <p:cNvCxnSpPr>
            <a:cxnSpLocks/>
          </p:cNvCxnSpPr>
          <p:nvPr/>
        </p:nvCxnSpPr>
        <p:spPr>
          <a:xfrm>
            <a:off x="4520782" y="1154091"/>
            <a:ext cx="64008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557DEC8-7EBF-9F46-91EC-753255C2E838}"/>
              </a:ext>
            </a:extLst>
          </p:cNvPr>
          <p:cNvCxnSpPr>
            <a:cxnSpLocks/>
          </p:cNvCxnSpPr>
          <p:nvPr/>
        </p:nvCxnSpPr>
        <p:spPr>
          <a:xfrm>
            <a:off x="4830530" y="12897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495A0AC-65DC-4A4F-AD35-B617BEAC07E6}"/>
              </a:ext>
            </a:extLst>
          </p:cNvPr>
          <p:cNvCxnSpPr>
            <a:cxnSpLocks/>
          </p:cNvCxnSpPr>
          <p:nvPr/>
        </p:nvCxnSpPr>
        <p:spPr>
          <a:xfrm>
            <a:off x="5257514" y="1154091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BD20559-077A-274D-AD40-B9AB4ED9D318}"/>
              </a:ext>
            </a:extLst>
          </p:cNvPr>
          <p:cNvCxnSpPr>
            <a:cxnSpLocks/>
          </p:cNvCxnSpPr>
          <p:nvPr/>
        </p:nvCxnSpPr>
        <p:spPr>
          <a:xfrm>
            <a:off x="5585837" y="12897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300C2A-BEB8-FD49-8DDE-88D88C819168}"/>
              </a:ext>
            </a:extLst>
          </p:cNvPr>
          <p:cNvCxnSpPr>
            <a:cxnSpLocks/>
          </p:cNvCxnSpPr>
          <p:nvPr/>
        </p:nvCxnSpPr>
        <p:spPr>
          <a:xfrm>
            <a:off x="6096563" y="1154091"/>
            <a:ext cx="64008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55A8FA5-06D4-A940-9F4D-A678BE8A5424}"/>
              </a:ext>
            </a:extLst>
          </p:cNvPr>
          <p:cNvCxnSpPr>
            <a:cxnSpLocks/>
          </p:cNvCxnSpPr>
          <p:nvPr/>
        </p:nvCxnSpPr>
        <p:spPr>
          <a:xfrm>
            <a:off x="6483999" y="1289789"/>
            <a:ext cx="64008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E2765A7-C7B3-414C-A01A-FEE485A4BE31}"/>
              </a:ext>
            </a:extLst>
          </p:cNvPr>
          <p:cNvCxnSpPr>
            <a:cxnSpLocks/>
          </p:cNvCxnSpPr>
          <p:nvPr/>
        </p:nvCxnSpPr>
        <p:spPr>
          <a:xfrm>
            <a:off x="7043326" y="1154091"/>
            <a:ext cx="1244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B387D87-C444-364B-B90C-C5E13DD0855A}"/>
              </a:ext>
            </a:extLst>
          </p:cNvPr>
          <p:cNvCxnSpPr>
            <a:cxnSpLocks/>
          </p:cNvCxnSpPr>
          <p:nvPr/>
        </p:nvCxnSpPr>
        <p:spPr>
          <a:xfrm>
            <a:off x="7998347" y="1289789"/>
            <a:ext cx="12905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46F12C-9DE3-B849-99C2-7E85D6EBFDC1}"/>
              </a:ext>
            </a:extLst>
          </p:cNvPr>
          <p:cNvCxnSpPr>
            <a:cxnSpLocks/>
          </p:cNvCxnSpPr>
          <p:nvPr/>
        </p:nvCxnSpPr>
        <p:spPr>
          <a:xfrm>
            <a:off x="9072081" y="1154091"/>
            <a:ext cx="10162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A2945F6-0112-894E-8868-5654256EA98E}"/>
              </a:ext>
            </a:extLst>
          </p:cNvPr>
          <p:cNvSpPr txBox="1"/>
          <p:nvPr/>
        </p:nvSpPr>
        <p:spPr>
          <a:xfrm>
            <a:off x="815237" y="7108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5’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C07D30A-1E95-ED47-80D4-61C23D8B78C8}"/>
              </a:ext>
            </a:extLst>
          </p:cNvPr>
          <p:cNvSpPr txBox="1"/>
          <p:nvPr/>
        </p:nvSpPr>
        <p:spPr>
          <a:xfrm>
            <a:off x="11464508" y="7108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C397D2-7EF2-C745-AE9E-B7F0B1003CAB}"/>
              </a:ext>
            </a:extLst>
          </p:cNvPr>
          <p:cNvSpPr txBox="1"/>
          <p:nvPr/>
        </p:nvSpPr>
        <p:spPr>
          <a:xfrm>
            <a:off x="4324920" y="5260369"/>
            <a:ext cx="3801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MLL1 binding sequences:</a:t>
            </a:r>
          </a:p>
          <a:p>
            <a:r>
              <a:rPr lang="en-US" dirty="0"/>
              <a:t>  CGCG/CGCG</a:t>
            </a:r>
          </a:p>
          <a:p>
            <a:r>
              <a:rPr lang="en-US" dirty="0"/>
              <a:t>  CGACG/CGTCG</a:t>
            </a:r>
          </a:p>
          <a:p>
            <a:r>
              <a:rPr lang="en-US" dirty="0"/>
              <a:t>  CGCCG/CGGCG</a:t>
            </a:r>
          </a:p>
          <a:p>
            <a:r>
              <a:rPr lang="en-US" dirty="0"/>
              <a:t> CGTACG/CGTACG </a:t>
            </a:r>
          </a:p>
          <a:p>
            <a:r>
              <a:rPr lang="en-US" dirty="0"/>
              <a:t>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C02685-EBF4-374C-93A3-2F0D491F7809}"/>
              </a:ext>
            </a:extLst>
          </p:cNvPr>
          <p:cNvSpPr txBox="1"/>
          <p:nvPr/>
        </p:nvSpPr>
        <p:spPr>
          <a:xfrm>
            <a:off x="6225917" y="6572210"/>
            <a:ext cx="370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(Bina et al. BMC Genomics 2013)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1A68D1-B83F-9542-80AD-5E3FA9699129}"/>
              </a:ext>
            </a:extLst>
          </p:cNvPr>
          <p:cNvSpPr/>
          <p:nvPr/>
        </p:nvSpPr>
        <p:spPr>
          <a:xfrm>
            <a:off x="7043326" y="54084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CGCGCG/CGCGCG</a:t>
            </a:r>
          </a:p>
          <a:p>
            <a:r>
              <a:rPr lang="en-US" dirty="0"/>
              <a:t>  CGTGCG/CGCACG</a:t>
            </a:r>
          </a:p>
          <a:p>
            <a:r>
              <a:rPr lang="en-US" dirty="0"/>
              <a:t>  CGCCCG/CGGGCG</a:t>
            </a:r>
          </a:p>
          <a:p>
            <a:r>
              <a:rPr lang="en-US" dirty="0"/>
              <a:t>  CGGACG/CGTCCG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E60C31-A289-9341-BB9C-07B5DE4A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6"/>
    </mc:Choice>
    <mc:Fallback xmlns="">
      <p:transition spd="slow" advTm="1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E9037705-4068-9042-A230-6796973861E0}"/>
              </a:ext>
            </a:extLst>
          </p:cNvPr>
          <p:cNvSpPr txBox="1"/>
          <p:nvPr/>
        </p:nvSpPr>
        <p:spPr>
          <a:xfrm>
            <a:off x="3502730" y="2205205"/>
            <a:ext cx="288779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327/328 [402][start @ 1208]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078A5-3C60-5E49-B475-B12CA8ECEC11}"/>
              </a:ext>
            </a:extLst>
          </p:cNvPr>
          <p:cNvSpPr txBox="1"/>
          <p:nvPr/>
        </p:nvSpPr>
        <p:spPr>
          <a:xfrm>
            <a:off x="1137573" y="3289897"/>
            <a:ext cx="9678257" cy="17543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CCTTGTTAATGGACTTGGAGGAATGATTCCATGCCAAAGCTTTGCAAGGCTCGCAGTGACCAGG</a:t>
            </a:r>
            <a:r>
              <a:rPr lang="en-US" dirty="0">
                <a:highlight>
                  <a:srgbClr val="FFFF00"/>
                </a:highlight>
              </a:rPr>
              <a:t>CGCCCG</a:t>
            </a:r>
            <a:r>
              <a:rPr lang="en-US" dirty="0"/>
              <a:t>ACATGGTAAGAGACAGGCAGC</a:t>
            </a:r>
            <a:r>
              <a:rPr lang="en-US" dirty="0">
                <a:highlight>
                  <a:srgbClr val="FFFF00"/>
                </a:highlight>
              </a:rPr>
              <a:t>CGCCG</a:t>
            </a:r>
            <a:r>
              <a:rPr lang="en-US" dirty="0"/>
              <a:t>CTGCTGCATTTGCTTCTCTTAAAACTTTGTATTTGACGTCTTATTTCCACTAGAAGGGGAACTGGTCTTAATTGCTTGATGAAGAGCAGGAGACTCATTTATGTGAGTCTTTTGAGTGACCATTGTCTGGGTCACTCCCATTTAACTTTCCCTAAAGCCCATTTGAAGGAGAGGTCGCACGAGCTGCTCCACAACCTCTGAATGGGGATGGCATGGGTAATGATGCTTGAGAACATACCAAGCCCCACTGGCATCGCCCTTGTCTAAGTCATTGACTGTAGGTCATCATCGCACCCTTGAAAGTAG</a:t>
            </a:r>
            <a:endParaRPr lang="en-US" sz="14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C508C3-9D9B-6642-B3C3-3F7E2674016F}"/>
              </a:ext>
            </a:extLst>
          </p:cNvPr>
          <p:cNvCxnSpPr>
            <a:cxnSpLocks/>
          </p:cNvCxnSpPr>
          <p:nvPr/>
        </p:nvCxnSpPr>
        <p:spPr>
          <a:xfrm>
            <a:off x="4518574" y="1289789"/>
            <a:ext cx="0" cy="7770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A60076-5A0E-FB4A-BE54-1C7AB9F312EB}"/>
              </a:ext>
            </a:extLst>
          </p:cNvPr>
          <p:cNvCxnSpPr>
            <a:cxnSpLocks/>
          </p:cNvCxnSpPr>
          <p:nvPr/>
        </p:nvCxnSpPr>
        <p:spPr>
          <a:xfrm>
            <a:off x="6390522" y="2578327"/>
            <a:ext cx="4425308" cy="71157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445011-1039-204B-96BD-AF9309C00A15}"/>
              </a:ext>
            </a:extLst>
          </p:cNvPr>
          <p:cNvCxnSpPr>
            <a:cxnSpLocks/>
          </p:cNvCxnSpPr>
          <p:nvPr/>
        </p:nvCxnSpPr>
        <p:spPr>
          <a:xfrm flipH="1">
            <a:off x="1137573" y="2578327"/>
            <a:ext cx="2375368" cy="7184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746B08-171F-C04C-9E46-BCBF83E1DFAF}"/>
              </a:ext>
            </a:extLst>
          </p:cNvPr>
          <p:cNvSpPr txBox="1"/>
          <p:nvPr/>
        </p:nvSpPr>
        <p:spPr>
          <a:xfrm>
            <a:off x="1174631" y="5291191"/>
            <a:ext cx="209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MLL1 binding sites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E6A7FF-D4CA-364A-ADCA-4EF797E487EC}"/>
              </a:ext>
            </a:extLst>
          </p:cNvPr>
          <p:cNvSpPr/>
          <p:nvPr/>
        </p:nvSpPr>
        <p:spPr>
          <a:xfrm>
            <a:off x="1174631" y="844173"/>
            <a:ext cx="10202132" cy="907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8CED68-B25E-0B4B-A4ED-80F88345DB00}"/>
              </a:ext>
            </a:extLst>
          </p:cNvPr>
          <p:cNvSpPr/>
          <p:nvPr/>
        </p:nvSpPr>
        <p:spPr>
          <a:xfrm>
            <a:off x="2054267" y="739137"/>
            <a:ext cx="426893" cy="32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4E03E2-775F-C946-9D68-3BA43B686B47}"/>
              </a:ext>
            </a:extLst>
          </p:cNvPr>
          <p:cNvSpPr/>
          <p:nvPr/>
        </p:nvSpPr>
        <p:spPr>
          <a:xfrm>
            <a:off x="2484065" y="739137"/>
            <a:ext cx="180317" cy="32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39F232-F30B-3647-AA9F-253DC01C6A2C}"/>
              </a:ext>
            </a:extLst>
          </p:cNvPr>
          <p:cNvSpPr/>
          <p:nvPr/>
        </p:nvSpPr>
        <p:spPr>
          <a:xfrm>
            <a:off x="2667287" y="739137"/>
            <a:ext cx="313151" cy="32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37BCB2-4114-764B-9C7B-2F2B80AD7D72}"/>
              </a:ext>
            </a:extLst>
          </p:cNvPr>
          <p:cNvSpPr/>
          <p:nvPr/>
        </p:nvSpPr>
        <p:spPr>
          <a:xfrm>
            <a:off x="10206823" y="737427"/>
            <a:ext cx="831093" cy="3256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093C35-BE2C-4344-B5E7-D8F392376E74}"/>
              </a:ext>
            </a:extLst>
          </p:cNvPr>
          <p:cNvSpPr/>
          <p:nvPr/>
        </p:nvSpPr>
        <p:spPr>
          <a:xfrm>
            <a:off x="1883548" y="737427"/>
            <a:ext cx="91741" cy="3256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42CED3-F8B4-8342-8CC3-7F34C65A865D}"/>
              </a:ext>
            </a:extLst>
          </p:cNvPr>
          <p:cNvSpPr txBox="1"/>
          <p:nvPr/>
        </p:nvSpPr>
        <p:spPr>
          <a:xfrm>
            <a:off x="2112485" y="71773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FD135-13A4-8649-9684-1AF6CAD5FCCD}"/>
              </a:ext>
            </a:extLst>
          </p:cNvPr>
          <p:cNvSpPr txBox="1"/>
          <p:nvPr/>
        </p:nvSpPr>
        <p:spPr>
          <a:xfrm>
            <a:off x="2418995" y="71773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1C385B-3BF1-F14B-8B11-0110AE2DB9E2}"/>
              </a:ext>
            </a:extLst>
          </p:cNvPr>
          <p:cNvSpPr txBox="1"/>
          <p:nvPr/>
        </p:nvSpPr>
        <p:spPr>
          <a:xfrm>
            <a:off x="2684409" y="717733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ADA4EE-3CC4-AF4E-B9B0-28FBCC4E9EFC}"/>
              </a:ext>
            </a:extLst>
          </p:cNvPr>
          <p:cNvSpPr txBox="1"/>
          <p:nvPr/>
        </p:nvSpPr>
        <p:spPr>
          <a:xfrm>
            <a:off x="10443763" y="71087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>
                <a:latin typeface="Symbol" pitchFamily="2" charset="2"/>
              </a:rPr>
              <a:t>m</a:t>
            </a:r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F30F592-2BAD-D945-A977-0502880365E2}"/>
              </a:ext>
            </a:extLst>
          </p:cNvPr>
          <p:cNvCxnSpPr/>
          <p:nvPr/>
        </p:nvCxnSpPr>
        <p:spPr>
          <a:xfrm>
            <a:off x="3351767" y="737427"/>
            <a:ext cx="41096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E8F2919-3BBA-B046-A05C-A3A6006D702B}"/>
              </a:ext>
            </a:extLst>
          </p:cNvPr>
          <p:cNvSpPr txBox="1"/>
          <p:nvPr/>
        </p:nvSpPr>
        <p:spPr>
          <a:xfrm>
            <a:off x="3341494" y="38183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>
                <a:latin typeface="Symbol" pitchFamily="2" charset="2"/>
              </a:rPr>
              <a:t>m</a:t>
            </a:r>
            <a:endParaRPr lang="en-US" dirty="0">
              <a:latin typeface="Symbol" pitchFamily="2" charset="2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7AE70F8-13FC-6D4D-9744-9E01B2EAB71C}"/>
              </a:ext>
            </a:extLst>
          </p:cNvPr>
          <p:cNvCxnSpPr>
            <a:cxnSpLocks/>
          </p:cNvCxnSpPr>
          <p:nvPr/>
        </p:nvCxnSpPr>
        <p:spPr>
          <a:xfrm>
            <a:off x="3062098" y="11373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EC73CFE-153A-9D41-A546-D78417BB862A}"/>
              </a:ext>
            </a:extLst>
          </p:cNvPr>
          <p:cNvCxnSpPr>
            <a:cxnSpLocks/>
          </p:cNvCxnSpPr>
          <p:nvPr/>
        </p:nvCxnSpPr>
        <p:spPr>
          <a:xfrm>
            <a:off x="3439260" y="12897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46A590C-1562-3942-AB1F-93161B714604}"/>
              </a:ext>
            </a:extLst>
          </p:cNvPr>
          <p:cNvCxnSpPr>
            <a:cxnSpLocks/>
          </p:cNvCxnSpPr>
          <p:nvPr/>
        </p:nvCxnSpPr>
        <p:spPr>
          <a:xfrm>
            <a:off x="3962230" y="1154091"/>
            <a:ext cx="44331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33B32CF-526D-8643-9E95-1D9AFA5DFC28}"/>
              </a:ext>
            </a:extLst>
          </p:cNvPr>
          <p:cNvCxnSpPr>
            <a:cxnSpLocks/>
          </p:cNvCxnSpPr>
          <p:nvPr/>
        </p:nvCxnSpPr>
        <p:spPr>
          <a:xfrm>
            <a:off x="4282252" y="1289789"/>
            <a:ext cx="43358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2AE664-FF2A-0742-9112-D57455A6BA8B}"/>
              </a:ext>
            </a:extLst>
          </p:cNvPr>
          <p:cNvCxnSpPr>
            <a:cxnSpLocks/>
          </p:cNvCxnSpPr>
          <p:nvPr/>
        </p:nvCxnSpPr>
        <p:spPr>
          <a:xfrm>
            <a:off x="4520782" y="1154091"/>
            <a:ext cx="64008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70C05A-5EC5-744D-9BDB-C6DF38596CE4}"/>
              </a:ext>
            </a:extLst>
          </p:cNvPr>
          <p:cNvCxnSpPr>
            <a:cxnSpLocks/>
          </p:cNvCxnSpPr>
          <p:nvPr/>
        </p:nvCxnSpPr>
        <p:spPr>
          <a:xfrm>
            <a:off x="4830530" y="12897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4AE788-14D1-204B-8161-B3DF5EF38FE8}"/>
              </a:ext>
            </a:extLst>
          </p:cNvPr>
          <p:cNvCxnSpPr>
            <a:cxnSpLocks/>
          </p:cNvCxnSpPr>
          <p:nvPr/>
        </p:nvCxnSpPr>
        <p:spPr>
          <a:xfrm>
            <a:off x="5257514" y="1154091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5AE5FDA-668F-8545-BAA7-3921FDC4DF1A}"/>
              </a:ext>
            </a:extLst>
          </p:cNvPr>
          <p:cNvCxnSpPr>
            <a:cxnSpLocks/>
          </p:cNvCxnSpPr>
          <p:nvPr/>
        </p:nvCxnSpPr>
        <p:spPr>
          <a:xfrm>
            <a:off x="5585837" y="1289789"/>
            <a:ext cx="6400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D0BC2CC-B802-D746-8C7E-352A53262BFF}"/>
              </a:ext>
            </a:extLst>
          </p:cNvPr>
          <p:cNvCxnSpPr>
            <a:cxnSpLocks/>
          </p:cNvCxnSpPr>
          <p:nvPr/>
        </p:nvCxnSpPr>
        <p:spPr>
          <a:xfrm>
            <a:off x="6096563" y="1154091"/>
            <a:ext cx="64008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5353F66-A925-9144-9B26-40637BBDB082}"/>
              </a:ext>
            </a:extLst>
          </p:cNvPr>
          <p:cNvCxnSpPr>
            <a:cxnSpLocks/>
          </p:cNvCxnSpPr>
          <p:nvPr/>
        </p:nvCxnSpPr>
        <p:spPr>
          <a:xfrm>
            <a:off x="6483999" y="1289789"/>
            <a:ext cx="64008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F6AEE4-E989-6D4A-AD89-D4B536477B34}"/>
              </a:ext>
            </a:extLst>
          </p:cNvPr>
          <p:cNvCxnSpPr>
            <a:cxnSpLocks/>
          </p:cNvCxnSpPr>
          <p:nvPr/>
        </p:nvCxnSpPr>
        <p:spPr>
          <a:xfrm>
            <a:off x="7043326" y="1154091"/>
            <a:ext cx="1244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BBBCA02-9E29-164A-9AFE-8AB075122621}"/>
              </a:ext>
            </a:extLst>
          </p:cNvPr>
          <p:cNvCxnSpPr>
            <a:cxnSpLocks/>
          </p:cNvCxnSpPr>
          <p:nvPr/>
        </p:nvCxnSpPr>
        <p:spPr>
          <a:xfrm>
            <a:off x="7998347" y="1289789"/>
            <a:ext cx="12905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D4288A7-AEFB-5A48-A65D-011A371EAEDE}"/>
              </a:ext>
            </a:extLst>
          </p:cNvPr>
          <p:cNvCxnSpPr>
            <a:cxnSpLocks/>
          </p:cNvCxnSpPr>
          <p:nvPr/>
        </p:nvCxnSpPr>
        <p:spPr>
          <a:xfrm>
            <a:off x="9072081" y="1154091"/>
            <a:ext cx="10162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1E4BD35-C2FA-1A4D-BE84-902FBCDBBB1C}"/>
              </a:ext>
            </a:extLst>
          </p:cNvPr>
          <p:cNvSpPr txBox="1"/>
          <p:nvPr/>
        </p:nvSpPr>
        <p:spPr>
          <a:xfrm>
            <a:off x="815237" y="7108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5’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272CBA-C24E-7447-9AD7-307EA71A2AC1}"/>
              </a:ext>
            </a:extLst>
          </p:cNvPr>
          <p:cNvSpPr txBox="1"/>
          <p:nvPr/>
        </p:nvSpPr>
        <p:spPr>
          <a:xfrm>
            <a:off x="11464508" y="7108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3’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2B7D8D-EDCE-B94E-AD6C-B8FF6C375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"/>
    </mc:Choice>
    <mc:Fallback xmlns=""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022DD-0797-6D42-9CEC-F0739B41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MLL1 binds to Ig Heavy chain region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8163-A9B8-5E4B-9350-155BD32CC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54" y="2585224"/>
            <a:ext cx="2003418" cy="4272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A7042-70A7-8440-BE78-3D82E019C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655" y="2543175"/>
            <a:ext cx="2003418" cy="4184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4A13A-7A3A-1A4D-9C49-DB40FC2E0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156" y="2509329"/>
            <a:ext cx="2109794" cy="4201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58535-A3BE-E54C-B7CD-032CEB59E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574" y="2578634"/>
            <a:ext cx="2056606" cy="414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38C6C-6E96-EA43-91E1-4A28334636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7451" y="2535922"/>
            <a:ext cx="2056606" cy="41486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4280F2-F8A8-2D46-B1B5-83BC639F8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9"/>
    </mc:Choice>
    <mc:Fallback xmlns="">
      <p:transition spd="slow" advTm="4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9E49D-6CC1-2244-A884-774008F9332D}"/>
              </a:ext>
            </a:extLst>
          </p:cNvPr>
          <p:cNvSpPr txBox="1"/>
          <p:nvPr/>
        </p:nvSpPr>
        <p:spPr>
          <a:xfrm>
            <a:off x="958506" y="800392"/>
            <a:ext cx="10264697" cy="1212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13C6B-56C2-8A45-B9B7-D99FD2155EA9}"/>
              </a:ext>
            </a:extLst>
          </p:cNvPr>
          <p:cNvSpPr txBox="1"/>
          <p:nvPr/>
        </p:nvSpPr>
        <p:spPr>
          <a:xfrm>
            <a:off x="1367624" y="2490436"/>
            <a:ext cx="9708995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Waldenström macroglobulinemia (WM)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Indolent B cell lymphoma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level of IgM antibody in patient sera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MyD88-L265P activating mutation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B9503E-D8D9-C945-966A-D98E83089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4"/>
    </mc:Choice>
    <mc:Fallback xmlns="">
      <p:transition spd="slow" advTm="5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9E141-E51E-2142-9135-B04B21C13347}"/>
              </a:ext>
            </a:extLst>
          </p:cNvPr>
          <p:cNvSpPr txBox="1"/>
          <p:nvPr/>
        </p:nvSpPr>
        <p:spPr>
          <a:xfrm>
            <a:off x="958506" y="800392"/>
            <a:ext cx="10264697" cy="12121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LPS induced H3K4me3 enrichment at MLL1 binding sites in primary B cells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F5CB8D-1F8B-7A45-B826-F76307DE5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24" y="2840751"/>
            <a:ext cx="2071604" cy="3420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A7743C7-6E93-F249-9944-3B890A981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909" y="2853438"/>
            <a:ext cx="2071604" cy="34396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AD8D44E-1CB5-6A4C-88E5-ED7259E56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094" y="2840751"/>
            <a:ext cx="2061832" cy="34201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C830AF-0057-A840-B9A8-3E3FB7976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2507" y="2855403"/>
            <a:ext cx="2071603" cy="341032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407CA45-8139-8346-A00C-D0E0E35D8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6691" y="2840751"/>
            <a:ext cx="2227950" cy="3420100"/>
          </a:xfrm>
          <a:prstGeom prst="rect">
            <a:avLst/>
          </a:prstGeom>
        </p:spPr>
      </p:pic>
      <p:sp>
        <p:nvSpPr>
          <p:cNvPr id="36" name="Left Bracket 35">
            <a:extLst>
              <a:ext uri="{FF2B5EF4-FFF2-40B4-BE49-F238E27FC236}">
                <a16:creationId xmlns:a16="http://schemas.microsoft.com/office/drawing/2014/main" id="{79B21973-299F-894C-9346-185DC046A4EE}"/>
              </a:ext>
            </a:extLst>
          </p:cNvPr>
          <p:cNvSpPr/>
          <p:nvPr/>
        </p:nvSpPr>
        <p:spPr>
          <a:xfrm rot="5400000" flipH="1">
            <a:off x="1316604" y="6104663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1" name="Left Bracket 50">
            <a:extLst>
              <a:ext uri="{FF2B5EF4-FFF2-40B4-BE49-F238E27FC236}">
                <a16:creationId xmlns:a16="http://schemas.microsoft.com/office/drawing/2014/main" id="{89D8643E-80F3-594C-B72D-D20857A19C42}"/>
              </a:ext>
            </a:extLst>
          </p:cNvPr>
          <p:cNvSpPr/>
          <p:nvPr/>
        </p:nvSpPr>
        <p:spPr>
          <a:xfrm rot="5400000" flipH="1">
            <a:off x="1934484" y="6104662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55918B0C-1721-A74C-B9E1-7B240A4E6029}"/>
              </a:ext>
            </a:extLst>
          </p:cNvPr>
          <p:cNvSpPr/>
          <p:nvPr/>
        </p:nvSpPr>
        <p:spPr>
          <a:xfrm rot="5400000" flipH="1">
            <a:off x="3642293" y="6104661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09473B70-3557-0D44-8B4C-9372731A2257}"/>
              </a:ext>
            </a:extLst>
          </p:cNvPr>
          <p:cNvSpPr/>
          <p:nvPr/>
        </p:nvSpPr>
        <p:spPr>
          <a:xfrm rot="5400000" flipH="1">
            <a:off x="4260172" y="6104660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5" name="Left Bracket 54">
            <a:extLst>
              <a:ext uri="{FF2B5EF4-FFF2-40B4-BE49-F238E27FC236}">
                <a16:creationId xmlns:a16="http://schemas.microsoft.com/office/drawing/2014/main" id="{2573D963-2F57-2145-AC08-425E729DCCEF}"/>
              </a:ext>
            </a:extLst>
          </p:cNvPr>
          <p:cNvSpPr/>
          <p:nvPr/>
        </p:nvSpPr>
        <p:spPr>
          <a:xfrm rot="5400000" flipH="1">
            <a:off x="5881799" y="6104659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6" name="Left Bracket 55">
            <a:extLst>
              <a:ext uri="{FF2B5EF4-FFF2-40B4-BE49-F238E27FC236}">
                <a16:creationId xmlns:a16="http://schemas.microsoft.com/office/drawing/2014/main" id="{4D070887-69A1-0146-8B7D-5AFBD6ACB150}"/>
              </a:ext>
            </a:extLst>
          </p:cNvPr>
          <p:cNvSpPr/>
          <p:nvPr/>
        </p:nvSpPr>
        <p:spPr>
          <a:xfrm rot="5400000" flipH="1">
            <a:off x="6499678" y="6104658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7" name="Left Bracket 56">
            <a:extLst>
              <a:ext uri="{FF2B5EF4-FFF2-40B4-BE49-F238E27FC236}">
                <a16:creationId xmlns:a16="http://schemas.microsoft.com/office/drawing/2014/main" id="{F10C0F44-CCA4-654E-9DBE-B9E01B87EF37}"/>
              </a:ext>
            </a:extLst>
          </p:cNvPr>
          <p:cNvSpPr/>
          <p:nvPr/>
        </p:nvSpPr>
        <p:spPr>
          <a:xfrm rot="5400000" flipH="1">
            <a:off x="8168081" y="6104658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53141511-09EC-B447-A7B6-9F549CE70907}"/>
              </a:ext>
            </a:extLst>
          </p:cNvPr>
          <p:cNvSpPr/>
          <p:nvPr/>
        </p:nvSpPr>
        <p:spPr>
          <a:xfrm rot="5400000" flipH="1">
            <a:off x="8785960" y="610465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CBDACC-D36E-FA41-8079-C42BD15A73D7}"/>
              </a:ext>
            </a:extLst>
          </p:cNvPr>
          <p:cNvSpPr txBox="1"/>
          <p:nvPr/>
        </p:nvSpPr>
        <p:spPr>
          <a:xfrm>
            <a:off x="1064130" y="632248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A72631-1C5E-8747-A077-3F66D1D2912C}"/>
              </a:ext>
            </a:extLst>
          </p:cNvPr>
          <p:cNvSpPr txBox="1"/>
          <p:nvPr/>
        </p:nvSpPr>
        <p:spPr>
          <a:xfrm>
            <a:off x="1704941" y="633198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DA074F-543A-F443-9484-5E83067EF8EC}"/>
              </a:ext>
            </a:extLst>
          </p:cNvPr>
          <p:cNvSpPr txBox="1"/>
          <p:nvPr/>
        </p:nvSpPr>
        <p:spPr>
          <a:xfrm>
            <a:off x="3404481" y="631143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71C8AD-715B-6B46-81BE-0B11DC964976}"/>
              </a:ext>
            </a:extLst>
          </p:cNvPr>
          <p:cNvSpPr txBox="1"/>
          <p:nvPr/>
        </p:nvSpPr>
        <p:spPr>
          <a:xfrm>
            <a:off x="4045292" y="632093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1AD54E3-2950-2A4F-AC68-7485320C25D4}"/>
              </a:ext>
            </a:extLst>
          </p:cNvPr>
          <p:cNvSpPr txBox="1"/>
          <p:nvPr/>
        </p:nvSpPr>
        <p:spPr>
          <a:xfrm>
            <a:off x="5652652" y="631064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556425-6C32-BB44-A50F-C0390731B648}"/>
              </a:ext>
            </a:extLst>
          </p:cNvPr>
          <p:cNvSpPr txBox="1"/>
          <p:nvPr/>
        </p:nvSpPr>
        <p:spPr>
          <a:xfrm>
            <a:off x="6293463" y="632014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014C5B-55F2-FC4D-8AE8-685885194B8E}"/>
              </a:ext>
            </a:extLst>
          </p:cNvPr>
          <p:cNvSpPr txBox="1"/>
          <p:nvPr/>
        </p:nvSpPr>
        <p:spPr>
          <a:xfrm>
            <a:off x="7909738" y="629777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9600AF-0F85-A945-A1EA-F1EC874760DA}"/>
              </a:ext>
            </a:extLst>
          </p:cNvPr>
          <p:cNvSpPr txBox="1"/>
          <p:nvPr/>
        </p:nvSpPr>
        <p:spPr>
          <a:xfrm>
            <a:off x="8556418" y="629777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A86B8B-D152-EE41-8F7D-FA76B8F0EB1B}"/>
              </a:ext>
            </a:extLst>
          </p:cNvPr>
          <p:cNvSpPr txBox="1"/>
          <p:nvPr/>
        </p:nvSpPr>
        <p:spPr>
          <a:xfrm>
            <a:off x="10347727" y="629777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05B82D-5375-E64C-83D8-CF9EB30A2EB1}"/>
              </a:ext>
            </a:extLst>
          </p:cNvPr>
          <p:cNvSpPr txBox="1"/>
          <p:nvPr/>
        </p:nvSpPr>
        <p:spPr>
          <a:xfrm>
            <a:off x="10988538" y="630727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LPS</a:t>
            </a: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E57B88AB-C8F8-4843-A2A7-137888648AAD}"/>
              </a:ext>
            </a:extLst>
          </p:cNvPr>
          <p:cNvSpPr/>
          <p:nvPr/>
        </p:nvSpPr>
        <p:spPr>
          <a:xfrm rot="5400000" flipH="1">
            <a:off x="10576779" y="6104658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9CBC5EDB-AD45-A248-8F9F-218CFE59F296}"/>
              </a:ext>
            </a:extLst>
          </p:cNvPr>
          <p:cNvSpPr/>
          <p:nvPr/>
        </p:nvSpPr>
        <p:spPr>
          <a:xfrm rot="5400000" flipH="1">
            <a:off x="11194658" y="610465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B9DF67-C49E-404D-B39D-0B818EAB6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4"/>
    </mc:Choice>
    <mc:Fallback xmlns="">
      <p:transition spd="slow" advTm="2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BBAFA-5922-AE4E-AC0B-A56194C726C5}"/>
              </a:ext>
            </a:extLst>
          </p:cNvPr>
          <p:cNvSpPr txBox="1"/>
          <p:nvPr/>
        </p:nvSpPr>
        <p:spPr>
          <a:xfrm>
            <a:off x="764516" y="800392"/>
            <a:ext cx="10264697" cy="12121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en-US" sz="4000" b="1" dirty="0"/>
              <a:t>MLL1  inhibition reduced H3K4me3 marker at MLL1 binding sites in Ig heavy chain region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0FAFE4-FC72-3F42-990B-99E43B19C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34" y="2549571"/>
            <a:ext cx="1937632" cy="3918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0B739C-253B-614F-A2E1-FA6ADFD9C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007" y="2549571"/>
            <a:ext cx="2013831" cy="39079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0E7087-BE10-314F-9921-C3D23AF0F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2079" y="2549571"/>
            <a:ext cx="1850547" cy="390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F39CE0-3937-7F43-ABFF-B164761EE1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5867" y="2549571"/>
            <a:ext cx="1850547" cy="3897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58E586-052E-4F42-ADBD-BBB66D268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9656" y="2549571"/>
            <a:ext cx="1850547" cy="3907920"/>
          </a:xfrm>
          <a:prstGeom prst="rect">
            <a:avLst/>
          </a:prstGeom>
        </p:spPr>
      </p:pic>
      <p:sp>
        <p:nvSpPr>
          <p:cNvPr id="20" name="Left Bracket 19">
            <a:extLst>
              <a:ext uri="{FF2B5EF4-FFF2-40B4-BE49-F238E27FC236}">
                <a16:creationId xmlns:a16="http://schemas.microsoft.com/office/drawing/2014/main" id="{D3E91FC5-599C-AD49-BB01-05C176DFB73F}"/>
              </a:ext>
            </a:extLst>
          </p:cNvPr>
          <p:cNvSpPr/>
          <p:nvPr/>
        </p:nvSpPr>
        <p:spPr>
          <a:xfrm rot="5400000" flipH="1">
            <a:off x="1684154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7E0BF3F7-A961-9A44-AD2F-3BD0BD1625FE}"/>
              </a:ext>
            </a:extLst>
          </p:cNvPr>
          <p:cNvSpPr/>
          <p:nvPr/>
        </p:nvSpPr>
        <p:spPr>
          <a:xfrm rot="5400000" flipH="1">
            <a:off x="2276981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F4FECC54-B3A7-304E-88F4-4B74CDEE6C50}"/>
              </a:ext>
            </a:extLst>
          </p:cNvPr>
          <p:cNvSpPr/>
          <p:nvPr/>
        </p:nvSpPr>
        <p:spPr>
          <a:xfrm rot="5400000" flipH="1">
            <a:off x="3935801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DF85D5CE-68BE-3047-B6E8-26167F4F5F48}"/>
              </a:ext>
            </a:extLst>
          </p:cNvPr>
          <p:cNvSpPr/>
          <p:nvPr/>
        </p:nvSpPr>
        <p:spPr>
          <a:xfrm rot="5400000" flipH="1">
            <a:off x="4516102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DBEAAD40-2492-E74E-9CA5-6E8578B8838B}"/>
              </a:ext>
            </a:extLst>
          </p:cNvPr>
          <p:cNvSpPr/>
          <p:nvPr/>
        </p:nvSpPr>
        <p:spPr>
          <a:xfrm rot="5400000" flipH="1">
            <a:off x="6044895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816E7F51-48EC-7940-8097-D9974FF7C106}"/>
              </a:ext>
            </a:extLst>
          </p:cNvPr>
          <p:cNvSpPr/>
          <p:nvPr/>
        </p:nvSpPr>
        <p:spPr>
          <a:xfrm rot="5400000" flipH="1">
            <a:off x="6662774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2" name="Left Bracket 31">
            <a:extLst>
              <a:ext uri="{FF2B5EF4-FFF2-40B4-BE49-F238E27FC236}">
                <a16:creationId xmlns:a16="http://schemas.microsoft.com/office/drawing/2014/main" id="{561FAA49-E078-DC4B-95F0-FD524E685CF8}"/>
              </a:ext>
            </a:extLst>
          </p:cNvPr>
          <p:cNvSpPr/>
          <p:nvPr/>
        </p:nvSpPr>
        <p:spPr>
          <a:xfrm rot="5400000" flipH="1">
            <a:off x="8190081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D5922845-6C61-804B-BF54-7A237EEDE2B2}"/>
              </a:ext>
            </a:extLst>
          </p:cNvPr>
          <p:cNvSpPr/>
          <p:nvPr/>
        </p:nvSpPr>
        <p:spPr>
          <a:xfrm rot="5400000" flipH="1">
            <a:off x="8807960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77A7B001-588E-F64A-A552-50808E519933}"/>
              </a:ext>
            </a:extLst>
          </p:cNvPr>
          <p:cNvSpPr/>
          <p:nvPr/>
        </p:nvSpPr>
        <p:spPr>
          <a:xfrm rot="5400000" flipH="1">
            <a:off x="10323484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9972F5DE-3602-2245-9DB3-0A42DAEECB12}"/>
              </a:ext>
            </a:extLst>
          </p:cNvPr>
          <p:cNvSpPr/>
          <p:nvPr/>
        </p:nvSpPr>
        <p:spPr>
          <a:xfrm rot="5400000" flipH="1">
            <a:off x="10941363" y="6286727"/>
            <a:ext cx="47785" cy="483448"/>
          </a:xfrm>
          <a:prstGeom prst="leftBracke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23619-B0BA-2740-A124-3E2444493EED}"/>
              </a:ext>
            </a:extLst>
          </p:cNvPr>
          <p:cNvSpPr txBox="1"/>
          <p:nvPr/>
        </p:nvSpPr>
        <p:spPr>
          <a:xfrm>
            <a:off x="1293518" y="656949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52702-7A3C-0C40-B09F-7CC310F15666}"/>
              </a:ext>
            </a:extLst>
          </p:cNvPr>
          <p:cNvSpPr txBox="1"/>
          <p:nvPr/>
        </p:nvSpPr>
        <p:spPr>
          <a:xfrm>
            <a:off x="2085922" y="65694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D3DFD0-1C2B-D644-99C0-4198669D46A3}"/>
              </a:ext>
            </a:extLst>
          </p:cNvPr>
          <p:cNvSpPr txBox="1"/>
          <p:nvPr/>
        </p:nvSpPr>
        <p:spPr>
          <a:xfrm>
            <a:off x="3557170" y="656949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DMSO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A466C7-FB72-9249-8CE8-E5D38D9C7CC4}"/>
              </a:ext>
            </a:extLst>
          </p:cNvPr>
          <p:cNvSpPr txBox="1"/>
          <p:nvPr/>
        </p:nvSpPr>
        <p:spPr>
          <a:xfrm>
            <a:off x="4311996" y="65694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4FA902-2F38-114B-ACEA-BCC25FD86ABF}"/>
              </a:ext>
            </a:extLst>
          </p:cNvPr>
          <p:cNvSpPr txBox="1"/>
          <p:nvPr/>
        </p:nvSpPr>
        <p:spPr>
          <a:xfrm>
            <a:off x="5675671" y="656949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DMSO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1E6D31-6A2F-E748-813D-68235F5D992A}"/>
              </a:ext>
            </a:extLst>
          </p:cNvPr>
          <p:cNvSpPr txBox="1"/>
          <p:nvPr/>
        </p:nvSpPr>
        <p:spPr>
          <a:xfrm>
            <a:off x="6505653" y="65694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E1EA72-6780-A84C-A404-2F4600ABBCFE}"/>
              </a:ext>
            </a:extLst>
          </p:cNvPr>
          <p:cNvSpPr txBox="1"/>
          <p:nvPr/>
        </p:nvSpPr>
        <p:spPr>
          <a:xfrm>
            <a:off x="7796501" y="656949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DMSO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9EB4A9-6BDB-E746-9A0C-F70585A1F88C}"/>
              </a:ext>
            </a:extLst>
          </p:cNvPr>
          <p:cNvSpPr txBox="1"/>
          <p:nvPr/>
        </p:nvSpPr>
        <p:spPr>
          <a:xfrm>
            <a:off x="8563853" y="65694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E973FC-87EF-184F-84E0-EB7D1544257E}"/>
              </a:ext>
            </a:extLst>
          </p:cNvPr>
          <p:cNvSpPr txBox="1"/>
          <p:nvPr/>
        </p:nvSpPr>
        <p:spPr>
          <a:xfrm>
            <a:off x="9953470" y="656949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DMSO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59B0FC-3887-6744-A650-3CE5A135A50D}"/>
              </a:ext>
            </a:extLst>
          </p:cNvPr>
          <p:cNvSpPr txBox="1"/>
          <p:nvPr/>
        </p:nvSpPr>
        <p:spPr>
          <a:xfrm>
            <a:off x="10758400" y="65694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MI2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6EADD7-11EC-524F-A42C-AB126B63D371}"/>
              </a:ext>
            </a:extLst>
          </p:cNvPr>
          <p:cNvCxnSpPr>
            <a:cxnSpLocks/>
          </p:cNvCxnSpPr>
          <p:nvPr/>
        </p:nvCxnSpPr>
        <p:spPr>
          <a:xfrm>
            <a:off x="2402518" y="3245224"/>
            <a:ext cx="1" cy="6050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77D247A-EEC7-BD49-827F-0D753376877B}"/>
              </a:ext>
            </a:extLst>
          </p:cNvPr>
          <p:cNvCxnSpPr>
            <a:cxnSpLocks/>
          </p:cNvCxnSpPr>
          <p:nvPr/>
        </p:nvCxnSpPr>
        <p:spPr>
          <a:xfrm>
            <a:off x="8919851" y="3397624"/>
            <a:ext cx="1" cy="6050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F6FD61-8C92-0544-AFB5-812ECACFDF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5"/>
    </mc:Choice>
    <mc:Fallback xmlns="">
      <p:transition spd="slow" advTm="2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A873B-68BC-6B46-BCC8-C2E56B81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Efficacy of MI2 inhibitor in WM xenograft model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FCF191C2-B3AB-5846-8CA9-A12F8F5E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62" b="89362" l="719" r="89688">
                        <a14:foregroundMark x1="68585" y1="21277" x2="71463" y2="18298"/>
                        <a14:foregroundMark x1="71463" y1="17872" x2="66667" y2="22979"/>
                        <a14:foregroundMark x1="64508" y1="20426" x2="69305" y2="17021"/>
                        <a14:foregroundMark x1="8633" y1="45106" x2="8873" y2="44255"/>
                        <a14:foregroundMark x1="4317" y1="42979" x2="719" y2="42553"/>
                        <a14:foregroundMark x1="2398" y1="41702" x2="480" y2="37447"/>
                        <a14:foregroundMark x1="66906" y1="15319" x2="69305" y2="14468"/>
                        <a14:foregroundMark x1="72182" y1="18298" x2="64029" y2="21277"/>
                        <a14:foregroundMark x1="62830" y1="18298" x2="67386" y2="13191"/>
                        <a14:foregroundMark x1="69784" y1="11064" x2="73861" y2="15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987802"/>
            <a:ext cx="3286532" cy="18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29DC5B1-F1D8-BF41-86FB-B9EBD879CEC7}"/>
              </a:ext>
            </a:extLst>
          </p:cNvPr>
          <p:cNvGrpSpPr/>
          <p:nvPr/>
        </p:nvGrpSpPr>
        <p:grpSpPr>
          <a:xfrm>
            <a:off x="1220100" y="2378076"/>
            <a:ext cx="9650208" cy="3129774"/>
            <a:chOff x="1445976" y="2378077"/>
            <a:chExt cx="7888524" cy="25521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D93254-DF67-A140-B29F-8E999973C735}"/>
                </a:ext>
              </a:extLst>
            </p:cNvPr>
            <p:cNvGrpSpPr/>
            <p:nvPr/>
          </p:nvGrpSpPr>
          <p:grpSpPr>
            <a:xfrm>
              <a:off x="1445976" y="2378077"/>
              <a:ext cx="7888524" cy="2552190"/>
              <a:chOff x="1847899" y="1911365"/>
              <a:chExt cx="7254310" cy="2128405"/>
            </a:xfrm>
          </p:grpSpPr>
          <p:sp>
            <p:nvSpPr>
              <p:cNvPr id="13" name="Magnetic Disk 12">
                <a:extLst>
                  <a:ext uri="{FF2B5EF4-FFF2-40B4-BE49-F238E27FC236}">
                    <a16:creationId xmlns:a16="http://schemas.microsoft.com/office/drawing/2014/main" id="{33046B4D-8F1E-1440-AAA8-E87A655E145D}"/>
                  </a:ext>
                </a:extLst>
              </p:cNvPr>
              <p:cNvSpPr/>
              <p:nvPr/>
            </p:nvSpPr>
            <p:spPr>
              <a:xfrm>
                <a:off x="1948438" y="2943768"/>
                <a:ext cx="914400" cy="330468"/>
              </a:xfrm>
              <a:prstGeom prst="flowChartMagneticDisk">
                <a:avLst/>
              </a:prstGeom>
              <a:solidFill>
                <a:srgbClr val="F5085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24CE22-F24A-4743-BA62-32CC7F57BB73}"/>
                  </a:ext>
                </a:extLst>
              </p:cNvPr>
              <p:cNvGrpSpPr/>
              <p:nvPr/>
            </p:nvGrpSpPr>
            <p:grpSpPr>
              <a:xfrm>
                <a:off x="1847899" y="1911365"/>
                <a:ext cx="7254310" cy="2128405"/>
                <a:chOff x="1785522" y="1860180"/>
                <a:chExt cx="7254310" cy="2128405"/>
              </a:xfrm>
            </p:grpSpPr>
            <p:sp>
              <p:nvSpPr>
                <p:cNvPr id="17" name="Minus 16">
                  <a:extLst>
                    <a:ext uri="{FF2B5EF4-FFF2-40B4-BE49-F238E27FC236}">
                      <a16:creationId xmlns:a16="http://schemas.microsoft.com/office/drawing/2014/main" id="{F27B6151-0A3A-2F48-8600-18831ED04A81}"/>
                    </a:ext>
                  </a:extLst>
                </p:cNvPr>
                <p:cNvSpPr/>
                <p:nvPr/>
              </p:nvSpPr>
              <p:spPr>
                <a:xfrm>
                  <a:off x="4816080" y="2985480"/>
                  <a:ext cx="1150767" cy="391570"/>
                </a:xfrm>
                <a:prstGeom prst="mathMinus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Minus 18">
                  <a:extLst>
                    <a:ext uri="{FF2B5EF4-FFF2-40B4-BE49-F238E27FC236}">
                      <a16:creationId xmlns:a16="http://schemas.microsoft.com/office/drawing/2014/main" id="{F3112F60-3089-554E-B00D-66FD41C15D77}"/>
                    </a:ext>
                  </a:extLst>
                </p:cNvPr>
                <p:cNvSpPr/>
                <p:nvPr/>
              </p:nvSpPr>
              <p:spPr>
                <a:xfrm>
                  <a:off x="5421277" y="2988471"/>
                  <a:ext cx="3618555" cy="391570"/>
                </a:xfrm>
                <a:prstGeom prst="mathMinus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ff-page Connector 19">
                  <a:extLst>
                    <a:ext uri="{FF2B5EF4-FFF2-40B4-BE49-F238E27FC236}">
                      <a16:creationId xmlns:a16="http://schemas.microsoft.com/office/drawing/2014/main" id="{193ACE39-1560-6146-83EC-E3B14E0E5544}"/>
                    </a:ext>
                  </a:extLst>
                </p:cNvPr>
                <p:cNvSpPr/>
                <p:nvPr/>
              </p:nvSpPr>
              <p:spPr>
                <a:xfrm>
                  <a:off x="6016759" y="3265715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Off-page Connector 20">
                  <a:extLst>
                    <a:ext uri="{FF2B5EF4-FFF2-40B4-BE49-F238E27FC236}">
                      <a16:creationId xmlns:a16="http://schemas.microsoft.com/office/drawing/2014/main" id="{7CD2B061-CD42-D940-9B0C-0D47EF9E4F0C}"/>
                    </a:ext>
                  </a:extLst>
                </p:cNvPr>
                <p:cNvSpPr/>
                <p:nvPr/>
              </p:nvSpPr>
              <p:spPr>
                <a:xfrm>
                  <a:off x="6195994" y="3265715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Off-page Connector 21">
                  <a:extLst>
                    <a:ext uri="{FF2B5EF4-FFF2-40B4-BE49-F238E27FC236}">
                      <a16:creationId xmlns:a16="http://schemas.microsoft.com/office/drawing/2014/main" id="{59C612E7-69AF-9849-9DD2-73396165FD26}"/>
                    </a:ext>
                  </a:extLst>
                </p:cNvPr>
                <p:cNvSpPr/>
                <p:nvPr/>
              </p:nvSpPr>
              <p:spPr>
                <a:xfrm>
                  <a:off x="6374761" y="3265715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Off-page Connector 22">
                  <a:extLst>
                    <a:ext uri="{FF2B5EF4-FFF2-40B4-BE49-F238E27FC236}">
                      <a16:creationId xmlns:a16="http://schemas.microsoft.com/office/drawing/2014/main" id="{AF36944E-9E37-F846-9C16-AB14A041DFE1}"/>
                    </a:ext>
                  </a:extLst>
                </p:cNvPr>
                <p:cNvSpPr/>
                <p:nvPr/>
              </p:nvSpPr>
              <p:spPr>
                <a:xfrm>
                  <a:off x="6552123" y="3265714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Off-page Connector 23">
                  <a:extLst>
                    <a:ext uri="{FF2B5EF4-FFF2-40B4-BE49-F238E27FC236}">
                      <a16:creationId xmlns:a16="http://schemas.microsoft.com/office/drawing/2014/main" id="{1A9E007C-DC7B-E94A-9508-7A18E28F8F3B}"/>
                    </a:ext>
                  </a:extLst>
                </p:cNvPr>
                <p:cNvSpPr/>
                <p:nvPr/>
              </p:nvSpPr>
              <p:spPr>
                <a:xfrm>
                  <a:off x="6727900" y="3262627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Off-page Connector 24">
                  <a:extLst>
                    <a:ext uri="{FF2B5EF4-FFF2-40B4-BE49-F238E27FC236}">
                      <a16:creationId xmlns:a16="http://schemas.microsoft.com/office/drawing/2014/main" id="{B2A7AC96-82CF-0842-8261-02E39B96B1A2}"/>
                    </a:ext>
                  </a:extLst>
                </p:cNvPr>
                <p:cNvSpPr/>
                <p:nvPr/>
              </p:nvSpPr>
              <p:spPr>
                <a:xfrm>
                  <a:off x="6903920" y="3262627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ff-page Connector 25">
                  <a:extLst>
                    <a:ext uri="{FF2B5EF4-FFF2-40B4-BE49-F238E27FC236}">
                      <a16:creationId xmlns:a16="http://schemas.microsoft.com/office/drawing/2014/main" id="{4799811C-284D-7F4E-A2A8-FFDD10BEF17A}"/>
                    </a:ext>
                  </a:extLst>
                </p:cNvPr>
                <p:cNvSpPr/>
                <p:nvPr/>
              </p:nvSpPr>
              <p:spPr>
                <a:xfrm>
                  <a:off x="7077173" y="3266199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Off-page Connector 26">
                  <a:extLst>
                    <a:ext uri="{FF2B5EF4-FFF2-40B4-BE49-F238E27FC236}">
                      <a16:creationId xmlns:a16="http://schemas.microsoft.com/office/drawing/2014/main" id="{FB89EEE0-EA6F-DF41-9526-2FE64E2B44C6}"/>
                    </a:ext>
                  </a:extLst>
                </p:cNvPr>
                <p:cNvSpPr/>
                <p:nvPr/>
              </p:nvSpPr>
              <p:spPr>
                <a:xfrm>
                  <a:off x="7256625" y="3262627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Off-page Connector 27">
                  <a:extLst>
                    <a:ext uri="{FF2B5EF4-FFF2-40B4-BE49-F238E27FC236}">
                      <a16:creationId xmlns:a16="http://schemas.microsoft.com/office/drawing/2014/main" id="{535BCB17-DE83-F949-9A6F-0BA20B284960}"/>
                    </a:ext>
                  </a:extLst>
                </p:cNvPr>
                <p:cNvSpPr/>
                <p:nvPr/>
              </p:nvSpPr>
              <p:spPr>
                <a:xfrm>
                  <a:off x="7441533" y="3262626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Off-page Connector 28">
                  <a:extLst>
                    <a:ext uri="{FF2B5EF4-FFF2-40B4-BE49-F238E27FC236}">
                      <a16:creationId xmlns:a16="http://schemas.microsoft.com/office/drawing/2014/main" id="{FCF9B8CA-9C32-0543-B34F-793AA55DC2FE}"/>
                    </a:ext>
                  </a:extLst>
                </p:cNvPr>
                <p:cNvSpPr/>
                <p:nvPr/>
              </p:nvSpPr>
              <p:spPr>
                <a:xfrm>
                  <a:off x="7617553" y="3262625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Off-page Connector 29">
                  <a:extLst>
                    <a:ext uri="{FF2B5EF4-FFF2-40B4-BE49-F238E27FC236}">
                      <a16:creationId xmlns:a16="http://schemas.microsoft.com/office/drawing/2014/main" id="{6BDB6F97-3538-1242-9FC7-317530EAE741}"/>
                    </a:ext>
                  </a:extLst>
                </p:cNvPr>
                <p:cNvSpPr/>
                <p:nvPr/>
              </p:nvSpPr>
              <p:spPr>
                <a:xfrm>
                  <a:off x="7787854" y="3262624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Off-page Connector 30">
                  <a:extLst>
                    <a:ext uri="{FF2B5EF4-FFF2-40B4-BE49-F238E27FC236}">
                      <a16:creationId xmlns:a16="http://schemas.microsoft.com/office/drawing/2014/main" id="{7ECE8F67-2B8A-4B4B-BE1D-35910020B93E}"/>
                    </a:ext>
                  </a:extLst>
                </p:cNvPr>
                <p:cNvSpPr/>
                <p:nvPr/>
              </p:nvSpPr>
              <p:spPr>
                <a:xfrm>
                  <a:off x="8140559" y="3262623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Off-page Connector 31">
                  <a:extLst>
                    <a:ext uri="{FF2B5EF4-FFF2-40B4-BE49-F238E27FC236}">
                      <a16:creationId xmlns:a16="http://schemas.microsoft.com/office/drawing/2014/main" id="{48887C5E-EDB7-E246-AE2E-0F8EE678A1EE}"/>
                    </a:ext>
                  </a:extLst>
                </p:cNvPr>
                <p:cNvSpPr/>
                <p:nvPr/>
              </p:nvSpPr>
              <p:spPr>
                <a:xfrm>
                  <a:off x="7970697" y="3262624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Off-page Connector 32">
                  <a:extLst>
                    <a:ext uri="{FF2B5EF4-FFF2-40B4-BE49-F238E27FC236}">
                      <a16:creationId xmlns:a16="http://schemas.microsoft.com/office/drawing/2014/main" id="{8C0BEE52-BEDD-324D-AFEC-F8BE8166A074}"/>
                    </a:ext>
                  </a:extLst>
                </p:cNvPr>
                <p:cNvSpPr/>
                <p:nvPr/>
              </p:nvSpPr>
              <p:spPr>
                <a:xfrm>
                  <a:off x="8310421" y="3262623"/>
                  <a:ext cx="110838" cy="284893"/>
                </a:xfrm>
                <a:prstGeom prst="flowChartOffpage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4EC2346-5EF4-9A43-9D09-425F781F0C19}"/>
                    </a:ext>
                  </a:extLst>
                </p:cNvPr>
                <p:cNvSpPr txBox="1"/>
                <p:nvPr/>
              </p:nvSpPr>
              <p:spPr>
                <a:xfrm>
                  <a:off x="6447642" y="3674629"/>
                  <a:ext cx="1565561" cy="313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MI2 treatment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FC0EC6D-5205-7245-8DCD-D47EE40445B9}"/>
                    </a:ext>
                  </a:extLst>
                </p:cNvPr>
                <p:cNvSpPr txBox="1"/>
                <p:nvPr/>
              </p:nvSpPr>
              <p:spPr>
                <a:xfrm>
                  <a:off x="6925456" y="2803161"/>
                  <a:ext cx="988358" cy="313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 weeks</a:t>
                  </a:r>
                </a:p>
              </p:txBody>
            </p:sp>
            <p:sp>
              <p:nvSpPr>
                <p:cNvPr id="36" name="Teardrop 35">
                  <a:extLst>
                    <a:ext uri="{FF2B5EF4-FFF2-40B4-BE49-F238E27FC236}">
                      <a16:creationId xmlns:a16="http://schemas.microsoft.com/office/drawing/2014/main" id="{DDFDAEA2-2A5B-1444-8703-824A90881BD1}"/>
                    </a:ext>
                  </a:extLst>
                </p:cNvPr>
                <p:cNvSpPr/>
                <p:nvPr/>
              </p:nvSpPr>
              <p:spPr>
                <a:xfrm rot="4871228">
                  <a:off x="4114247" y="2641915"/>
                  <a:ext cx="462864" cy="793258"/>
                </a:xfrm>
                <a:prstGeom prst="teardrop">
                  <a:avLst>
                    <a:gd name="adj" fmla="val 115395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Curved Connector 36">
                  <a:extLst>
                    <a:ext uri="{FF2B5EF4-FFF2-40B4-BE49-F238E27FC236}">
                      <a16:creationId xmlns:a16="http://schemas.microsoft.com/office/drawing/2014/main" id="{E1F7DB9F-B69F-ED41-AE4B-459F63845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376173" y="3105227"/>
                  <a:ext cx="631121" cy="374531"/>
                </a:xfrm>
                <a:prstGeom prst="curvedConnector3">
                  <a:avLst>
                    <a:gd name="adj1" fmla="val 50000"/>
                  </a:avLst>
                </a:prstGeom>
                <a:ln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ardrop 37">
                  <a:extLst>
                    <a:ext uri="{FF2B5EF4-FFF2-40B4-BE49-F238E27FC236}">
                      <a16:creationId xmlns:a16="http://schemas.microsoft.com/office/drawing/2014/main" id="{9F24497D-2746-8C45-9A64-F1A81B722B67}"/>
                    </a:ext>
                  </a:extLst>
                </p:cNvPr>
                <p:cNvSpPr/>
                <p:nvPr/>
              </p:nvSpPr>
              <p:spPr>
                <a:xfrm rot="9161594">
                  <a:off x="4651733" y="2736406"/>
                  <a:ext cx="190633" cy="258597"/>
                </a:xfrm>
                <a:prstGeom prst="teardrop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83E93AB-DAA5-0E46-8CDA-0D8CCC857C9E}"/>
                    </a:ext>
                  </a:extLst>
                </p:cNvPr>
                <p:cNvSpPr txBox="1"/>
                <p:nvPr/>
              </p:nvSpPr>
              <p:spPr>
                <a:xfrm>
                  <a:off x="4606027" y="2846018"/>
                  <a:ext cx="2760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.</a:t>
                  </a:r>
                  <a:endParaRPr lang="en-US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895A8DA-1AA5-FE4D-8BF7-0B3BD40D7B63}"/>
                    </a:ext>
                  </a:extLst>
                </p:cNvPr>
                <p:cNvSpPr txBox="1"/>
                <p:nvPr/>
              </p:nvSpPr>
              <p:spPr>
                <a:xfrm>
                  <a:off x="5388024" y="2199595"/>
                  <a:ext cx="949796" cy="313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 days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BE5F8C93-4012-EB4D-8DC6-61BAAAB53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7126" y="2576693"/>
                  <a:ext cx="0" cy="46988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AD82A42-67D8-9146-8A61-E15A651B6BD1}"/>
                    </a:ext>
                  </a:extLst>
                </p:cNvPr>
                <p:cNvSpPr txBox="1"/>
                <p:nvPr/>
              </p:nvSpPr>
              <p:spPr>
                <a:xfrm>
                  <a:off x="3243053" y="1860180"/>
                  <a:ext cx="2199402" cy="313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Xenotransplantation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636E6B2-34B4-F14F-8824-EDE140FF9DC1}"/>
                    </a:ext>
                  </a:extLst>
                </p:cNvPr>
                <p:cNvSpPr txBox="1"/>
                <p:nvPr/>
              </p:nvSpPr>
              <p:spPr>
                <a:xfrm>
                  <a:off x="1785522" y="2346192"/>
                  <a:ext cx="1077529" cy="3139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WM cells</a:t>
                  </a: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E3F8B4E-6BA5-8845-8113-8B5655626FFE}"/>
                </a:ext>
              </a:extLst>
            </p:cNvPr>
            <p:cNvGrpSpPr/>
            <p:nvPr/>
          </p:nvGrpSpPr>
          <p:grpSpPr>
            <a:xfrm rot="3124566">
              <a:off x="3406872" y="3199988"/>
              <a:ext cx="759875" cy="155602"/>
              <a:chOff x="9866888" y="4794479"/>
              <a:chExt cx="1092240" cy="19541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74F58F8-0BBC-594B-9E45-CE7B61DC4A4D}"/>
                  </a:ext>
                </a:extLst>
              </p:cNvPr>
              <p:cNvGrpSpPr/>
              <p:nvPr/>
            </p:nvGrpSpPr>
            <p:grpSpPr>
              <a:xfrm>
                <a:off x="10173336" y="4794479"/>
                <a:ext cx="785792" cy="183545"/>
                <a:chOff x="10173336" y="4794479"/>
                <a:chExt cx="785792" cy="183545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EB7CD75-89BC-AC43-A161-A0DAAE1DE25D}"/>
                    </a:ext>
                  </a:extLst>
                </p:cNvPr>
                <p:cNvSpPr/>
                <p:nvPr/>
              </p:nvSpPr>
              <p:spPr>
                <a:xfrm>
                  <a:off x="10523555" y="4794479"/>
                  <a:ext cx="216262" cy="18352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679C1B62-0A70-004C-B354-F874F98451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42866" y="4886996"/>
                  <a:ext cx="21626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F6BAF4B-DCE4-AB4F-9826-53AC3B0E0FC0}"/>
                    </a:ext>
                  </a:extLst>
                </p:cNvPr>
                <p:cNvSpPr/>
                <p:nvPr/>
              </p:nvSpPr>
              <p:spPr>
                <a:xfrm rot="16200000">
                  <a:off x="10250578" y="4717261"/>
                  <a:ext cx="183521" cy="33800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D8820D0-590C-B248-9EFF-E51171569B1F}"/>
                  </a:ext>
                </a:extLst>
              </p:cNvPr>
              <p:cNvGrpSpPr/>
              <p:nvPr/>
            </p:nvGrpSpPr>
            <p:grpSpPr>
              <a:xfrm>
                <a:off x="9866888" y="4804819"/>
                <a:ext cx="606673" cy="185079"/>
                <a:chOff x="10528376" y="5043342"/>
                <a:chExt cx="606673" cy="1850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8310005-187D-4D4B-B68A-07638CDA44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28376" y="5133293"/>
                  <a:ext cx="60667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AADAF711-987E-F649-8D57-E261EE644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537172" y="5043342"/>
                  <a:ext cx="0" cy="18507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027667-B3FE-D048-9034-CBA807964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53"/>
    </mc:Choice>
    <mc:Fallback xmlns="">
      <p:transition spd="slow" advTm="4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A2512-2D57-8149-9416-16020078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MLL1 inhibition doesn’t affect tumor volume in vivo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16A2D-1DCE-4F4E-9BE0-CFCA6FE5D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322" y="3499307"/>
            <a:ext cx="5130645" cy="3112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5B421-C75D-FE4E-B8DE-33244161B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799" y="3499307"/>
            <a:ext cx="4853710" cy="31123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B859C3-6BA3-6B47-9220-E5B38B533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4"/>
    </mc:Choice>
    <mc:Fallback xmlns="">
      <p:transition spd="slow" advTm="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03AF2-A548-9648-8158-8B3930C2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0" y="804328"/>
            <a:ext cx="6091312" cy="1205821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19DA6042-A03C-D44F-B618-7B88A8521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19322" y="3801216"/>
            <a:ext cx="2742418" cy="175922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D3D28CD-212F-9D4E-87AD-22435BC2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3690" y="3807610"/>
            <a:ext cx="2742418" cy="2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0BFF247-90B1-9447-BF13-84D273B83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9"/>
    </mc:Choice>
    <mc:Fallback xmlns="">
      <p:transition spd="slow" advTm="1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GI-Mouse Genome Informatics-The international database resource for the  laboratory mouse">
            <a:extLst>
              <a:ext uri="{FF2B5EF4-FFF2-40B4-BE49-F238E27FC236}">
                <a16:creationId xmlns:a16="http://schemas.microsoft.com/office/drawing/2014/main" id="{2B920555-5717-FB48-A40D-B5AD2035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2715" y="643467"/>
            <a:ext cx="784657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731B1F-DDE0-D344-A837-C85BA3867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5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"/>
    </mc:Choice>
    <mc:Fallback xmlns="">
      <p:transition spd="slow" advTm="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5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9E49D-6CC1-2244-A884-774008F9332D}"/>
              </a:ext>
            </a:extLst>
          </p:cNvPr>
          <p:cNvSpPr txBox="1"/>
          <p:nvPr/>
        </p:nvSpPr>
        <p:spPr>
          <a:xfrm>
            <a:off x="958506" y="800392"/>
            <a:ext cx="10264697" cy="1212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Waldenström Macroglobulinemia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FC92313-3FB1-FB40-9E3D-34363A0F693F}"/>
              </a:ext>
            </a:extLst>
          </p:cNvPr>
          <p:cNvSpPr txBox="1"/>
          <p:nvPr/>
        </p:nvSpPr>
        <p:spPr>
          <a:xfrm>
            <a:off x="1367624" y="2490436"/>
            <a:ext cx="9708995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 expression analysis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MyD88L265P mutation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&gt;90% WM patients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30% ABC DLBCL patients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Mouse ortholog model of MyD88L265P develops DLBCL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C699B0-B914-1B46-BD29-2910B292C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72"/>
    </mc:Choice>
    <mc:Fallback xmlns="">
      <p:transition spd="slow" advTm="4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9E49D-6CC1-2244-A884-774008F9332D}"/>
              </a:ext>
            </a:extLst>
          </p:cNvPr>
          <p:cNvSpPr txBox="1"/>
          <p:nvPr/>
        </p:nvSpPr>
        <p:spPr>
          <a:xfrm>
            <a:off x="1140094" y="798145"/>
            <a:ext cx="9908763" cy="1212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b="1" dirty="0">
                <a:latin typeface="Arial" panose="020B0604020202020204" pitchFamily="34" charset="0"/>
                <a:cs typeface="Arial" panose="020B0604020202020204" pitchFamily="34" charset="0"/>
              </a:rPr>
              <a:t>Waldenström Macroglobulinemia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52B39-27EF-B642-804D-CDE4A9D06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180" y="2177173"/>
            <a:ext cx="8662164" cy="46808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70220B-F91B-154F-BA9C-7CA12735D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3"/>
    </mc:Choice>
    <mc:Fallback xmlns="">
      <p:transition spd="slow" advTm="4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C6F20-3D5A-5F40-B5A6-C8ADB5860A05}"/>
              </a:ext>
            </a:extLst>
          </p:cNvPr>
          <p:cNvSpPr txBox="1"/>
          <p:nvPr/>
        </p:nvSpPr>
        <p:spPr>
          <a:xfrm>
            <a:off x="1146879" y="998002"/>
            <a:ext cx="3182940" cy="14719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TLR-MyD88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signaling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5AB7F-2EC8-4146-9548-2A14CB325953}"/>
              </a:ext>
            </a:extLst>
          </p:cNvPr>
          <p:cNvSpPr txBox="1"/>
          <p:nvPr/>
        </p:nvSpPr>
        <p:spPr>
          <a:xfrm>
            <a:off x="1048370" y="2582157"/>
            <a:ext cx="3182940" cy="4187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TLRs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MyD88 or TRIF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Inflammation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H3K4me3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MLL1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E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E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EFFFF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5819CC8-8DFC-3F4F-95A4-A4533C2A4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8268" y="371475"/>
            <a:ext cx="7069951" cy="5390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E438C6-E7B3-C44F-80CA-033B1CB59708}"/>
              </a:ext>
            </a:extLst>
          </p:cNvPr>
          <p:cNvSpPr txBox="1"/>
          <p:nvPr/>
        </p:nvSpPr>
        <p:spPr>
          <a:xfrm>
            <a:off x="5897015" y="6412948"/>
            <a:ext cx="4673274" cy="3563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/>
              <a:t>Adapted from </a:t>
            </a:r>
            <a:r>
              <a:rPr lang="en-US" sz="1300" dirty="0" err="1"/>
              <a:t>Boi</a:t>
            </a:r>
            <a:r>
              <a:rPr lang="en-US" sz="1300" dirty="0"/>
              <a:t> and Elsawa(2013)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2C10FF-D170-7C4B-858C-D12FB92E1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65"/>
    </mc:Choice>
    <mc:Fallback xmlns="">
      <p:transition spd="slow" advTm="120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596584E-8F5D-934B-89C9-14BF9AD4989A}"/>
              </a:ext>
            </a:extLst>
          </p:cNvPr>
          <p:cNvSpPr txBox="1"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Mixed</a:t>
            </a:r>
            <a:r>
              <a:rPr lang="en-US" sz="4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Lineage</a:t>
            </a:r>
            <a:r>
              <a:rPr lang="en-US" sz="4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Leukemia</a:t>
            </a:r>
            <a:r>
              <a:rPr lang="en-US" sz="4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US" sz="4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(MLL1)</a:t>
            </a:r>
            <a:r>
              <a:rPr lang="en-US" sz="4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</a:t>
            </a:r>
            <a:r>
              <a:rPr lang="en-US" sz="4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KMT2A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FED5D-D120-8841-B5F4-82C6F594F6FB}"/>
              </a:ext>
            </a:extLst>
          </p:cNvPr>
          <p:cNvSpPr txBox="1"/>
          <p:nvPr/>
        </p:nvSpPr>
        <p:spPr>
          <a:xfrm>
            <a:off x="1119322" y="2269974"/>
            <a:ext cx="5581516" cy="4588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SET/KMT2 family: KMT2 A-E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Catalytic SET domain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MLL1-N and MLL1-C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MLL1-N: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LEDGF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MLL1-C: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DR5,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BBP5,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SH2L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PY30 (together called WRAD).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A10DDC-C2E0-2640-BCB9-1FA8D011AD99}"/>
              </a:ext>
            </a:extLst>
          </p:cNvPr>
          <p:cNvGrpSpPr/>
          <p:nvPr/>
        </p:nvGrpSpPr>
        <p:grpSpPr>
          <a:xfrm>
            <a:off x="6700838" y="2470878"/>
            <a:ext cx="5375097" cy="3409397"/>
            <a:chOff x="6018822" y="1916330"/>
            <a:chExt cx="5686290" cy="359925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AD63E87-3BEC-CD41-80E7-E055335D3D79}"/>
                </a:ext>
              </a:extLst>
            </p:cNvPr>
            <p:cNvGrpSpPr/>
            <p:nvPr/>
          </p:nvGrpSpPr>
          <p:grpSpPr>
            <a:xfrm>
              <a:off x="6018822" y="1916330"/>
              <a:ext cx="5686290" cy="3599256"/>
              <a:chOff x="6749411" y="2866965"/>
              <a:chExt cx="4802404" cy="280940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06C06E5-EADF-7545-84E9-1BF06059C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9411" y="2866965"/>
                <a:ext cx="4802404" cy="2809405"/>
              </a:xfrm>
              <a:prstGeom prst="rect">
                <a:avLst/>
              </a:prstGeom>
            </p:spPr>
          </p:pic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6E41438C-77BA-A349-9ACA-CF4D89D99D2C}"/>
                  </a:ext>
                </a:extLst>
              </p:cNvPr>
              <p:cNvSpPr/>
              <p:nvPr/>
            </p:nvSpPr>
            <p:spPr>
              <a:xfrm>
                <a:off x="9030323" y="3047292"/>
                <a:ext cx="915636" cy="763415"/>
              </a:xfrm>
              <a:prstGeom prst="cloud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9F5558-F2B8-C24E-9F0B-B1C0734B8DF3}"/>
                  </a:ext>
                </a:extLst>
              </p:cNvPr>
              <p:cNvSpPr/>
              <p:nvPr/>
            </p:nvSpPr>
            <p:spPr>
              <a:xfrm>
                <a:off x="9072002" y="3193868"/>
                <a:ext cx="83227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DPY30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E73C1D-9825-0342-9D85-BA29E4FBAE4E}"/>
                </a:ext>
              </a:extLst>
            </p:cNvPr>
            <p:cNvGrpSpPr/>
            <p:nvPr/>
          </p:nvGrpSpPr>
          <p:grpSpPr>
            <a:xfrm rot="3773790">
              <a:off x="9701060" y="3931601"/>
              <a:ext cx="454254" cy="494716"/>
              <a:chOff x="5091953" y="3454802"/>
              <a:chExt cx="597385" cy="586845"/>
            </a:xfrm>
          </p:grpSpPr>
          <p:sp>
            <p:nvSpPr>
              <p:cNvPr id="25" name="Delay 24">
                <a:extLst>
                  <a:ext uri="{FF2B5EF4-FFF2-40B4-BE49-F238E27FC236}">
                    <a16:creationId xmlns:a16="http://schemas.microsoft.com/office/drawing/2014/main" id="{B12F3093-097D-A647-A1BA-CC0002875FF6}"/>
                  </a:ext>
                </a:extLst>
              </p:cNvPr>
              <p:cNvSpPr/>
              <p:nvPr/>
            </p:nvSpPr>
            <p:spPr>
              <a:xfrm>
                <a:off x="5091953" y="3454802"/>
                <a:ext cx="597385" cy="586845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360EF9-7D0C-344C-8672-AD3B088090AB}"/>
                  </a:ext>
                </a:extLst>
              </p:cNvPr>
              <p:cNvSpPr txBox="1"/>
              <p:nvPr/>
            </p:nvSpPr>
            <p:spPr>
              <a:xfrm>
                <a:off x="5091953" y="356355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1A243CA-15AE-2C4C-857B-C3BDE9AECB9F}"/>
                </a:ext>
              </a:extLst>
            </p:cNvPr>
            <p:cNvGrpSpPr/>
            <p:nvPr/>
          </p:nvGrpSpPr>
          <p:grpSpPr>
            <a:xfrm rot="3773790">
              <a:off x="8901636" y="4386489"/>
              <a:ext cx="663207" cy="494716"/>
              <a:chOff x="4804304" y="3454801"/>
              <a:chExt cx="885035" cy="586845"/>
            </a:xfrm>
          </p:grpSpPr>
          <p:sp>
            <p:nvSpPr>
              <p:cNvPr id="29" name="Delay 28">
                <a:extLst>
                  <a:ext uri="{FF2B5EF4-FFF2-40B4-BE49-F238E27FC236}">
                    <a16:creationId xmlns:a16="http://schemas.microsoft.com/office/drawing/2014/main" id="{B534D38D-9A18-C84A-8F8F-AC7BE3C24B4D}"/>
                  </a:ext>
                </a:extLst>
              </p:cNvPr>
              <p:cNvSpPr/>
              <p:nvPr/>
            </p:nvSpPr>
            <p:spPr>
              <a:xfrm>
                <a:off x="4804304" y="3454801"/>
                <a:ext cx="885035" cy="586845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B03B8E8-3978-CF43-AB73-2B536CC6756A}"/>
                  </a:ext>
                </a:extLst>
              </p:cNvPr>
              <p:cNvSpPr txBox="1"/>
              <p:nvPr/>
            </p:nvSpPr>
            <p:spPr>
              <a:xfrm>
                <a:off x="4805265" y="3480719"/>
                <a:ext cx="875281" cy="438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CXXC</a:t>
                </a:r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A1AE68-9ED4-3A41-A352-B66F86AD7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42"/>
    </mc:Choice>
    <mc:Fallback xmlns="">
      <p:transition spd="slow" advTm="8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AB8D6-6644-064E-A5C2-AEB7EBF1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KMT2A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and Menin expression in WM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acintosh HD:Users:sherineelsawa:Google Drive:Grants:2017:IWMF-LLS:figures:Fig 8 MLL Menin qPCR all average.jpg">
            <a:extLst>
              <a:ext uri="{FF2B5EF4-FFF2-40B4-BE49-F238E27FC236}">
                <a16:creationId xmlns:a16="http://schemas.microsoft.com/office/drawing/2014/main" id="{E35408F6-6F2F-9A4C-8AD7-B65F9CF57DC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4861"/>
          <a:stretch/>
        </p:blipFill>
        <p:spPr bwMode="auto">
          <a:xfrm>
            <a:off x="3742402" y="2378076"/>
            <a:ext cx="4382455" cy="3974965"/>
          </a:xfrm>
          <a:prstGeom prst="rect">
            <a:avLst/>
          </a:prstGeom>
          <a:noFill/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E2BCB8-5D1D-A04C-9E1D-990583CB5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1"/>
    </mc:Choice>
    <mc:Fallback xmlns="">
      <p:transition spd="slow" advTm="1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026CE-4068-6D4C-88C3-031BE81CA3D2}"/>
              </a:ext>
            </a:extLst>
          </p:cNvPr>
          <p:cNvSpPr txBox="1"/>
          <p:nvPr/>
        </p:nvSpPr>
        <p:spPr>
          <a:xfrm>
            <a:off x="958506" y="800392"/>
            <a:ext cx="10264697" cy="1212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Hypothesis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EE026-4CE3-074E-8F8E-DBC1D157ED95}"/>
              </a:ext>
            </a:extLst>
          </p:cNvPr>
          <p:cNvSpPr/>
          <p:nvPr/>
        </p:nvSpPr>
        <p:spPr>
          <a:xfrm>
            <a:off x="779062" y="2490436"/>
            <a:ext cx="10633876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MLL1 activates the transcription of genes playing an important role in WM biology and therefore represents a suitable target for this disease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F42912-3C57-5A43-849D-C4875A615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0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6"/>
    </mc:Choice>
    <mc:Fallback xmlns="">
      <p:transition spd="slow" advTm="1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29553-6F0E-8040-B23F-C0737FBAD4D7}"/>
              </a:ext>
            </a:extLst>
          </p:cNvPr>
          <p:cNvSpPr/>
          <p:nvPr/>
        </p:nvSpPr>
        <p:spPr>
          <a:xfrm>
            <a:off x="885720" y="759215"/>
            <a:ext cx="10506363" cy="1212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Goal : Characterize the role of MLL1 as an effector of 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TLR-MyD88 induced gene expression in WM cells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45C7AA-5C11-4944-A53B-66A1E769BF70}"/>
              </a:ext>
            </a:extLst>
          </p:cNvPr>
          <p:cNvSpPr/>
          <p:nvPr/>
        </p:nvSpPr>
        <p:spPr>
          <a:xfrm>
            <a:off x="1367624" y="2986826"/>
            <a:ext cx="9708995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Question 1: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MLL1 required for the regulation of gene expression by activation of TLR-MyD88-L265P signaling?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Question 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How does MLL1 modulate IgM expression?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Question 3: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does MLL1 regulate gene networks at the genome-wide level in WM?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3671C0-6B72-1749-8F45-4EBBF466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2"/>
    </mc:Choice>
    <mc:Fallback xmlns="">
      <p:transition spd="slow" advTm="3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32536</TotalTime>
  <Words>978</Words>
  <Application>Microsoft Macintosh PowerPoint</Application>
  <PresentationFormat>Widescreen</PresentationFormat>
  <Paragraphs>241</Paragraphs>
  <Slides>26</Slides>
  <Notes>25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Advhelvneue</vt:lpstr>
      <vt:lpstr>AdvP4C4E74</vt:lpstr>
      <vt:lpstr>AdvPS3F4C13</vt:lpstr>
      <vt:lpstr>AdvPSA183</vt:lpstr>
      <vt:lpstr>Arial</vt:lpstr>
      <vt:lpstr>Calibri</vt:lpstr>
      <vt:lpstr>Calibri Light</vt:lpstr>
      <vt:lpstr>Helvetica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Increased KMT2A and Menin expression in WM</vt:lpstr>
      <vt:lpstr>PowerPoint Presentation</vt:lpstr>
      <vt:lpstr>PowerPoint Presentation</vt:lpstr>
      <vt:lpstr>Question 1: Is MLL1 required for the regulation of gene expression by activation of TLR-MyD88 signaling? </vt:lpstr>
      <vt:lpstr>Efficient MLL1 protein KD in WM</vt:lpstr>
      <vt:lpstr>MLL1 KD does not affect WM cell viability</vt:lpstr>
      <vt:lpstr>MLL1 KD reduces IgM expression and secretion</vt:lpstr>
      <vt:lpstr>MLL1 inhibitor reduces IgM expression and secretion</vt:lpstr>
      <vt:lpstr>Question 2: How MLL1 modulate IgM expression? </vt:lpstr>
      <vt:lpstr>PowerPoint Presentation</vt:lpstr>
      <vt:lpstr>PowerPoint Presentation</vt:lpstr>
      <vt:lpstr>PowerPoint Presentation</vt:lpstr>
      <vt:lpstr>MLL1 binds to Ig Heavy chain region</vt:lpstr>
      <vt:lpstr>PowerPoint Presentation</vt:lpstr>
      <vt:lpstr>PowerPoint Presentation</vt:lpstr>
      <vt:lpstr>Efficacy of MI2 inhibitor in WM xenograft model</vt:lpstr>
      <vt:lpstr>MLL1 inhibition doesn’t affect tumor volume in vivo 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Karbalivand, Mona</dc:creator>
  <cp:lastModifiedBy>Karbalivand, Mona</cp:lastModifiedBy>
  <cp:revision>288</cp:revision>
  <dcterms:created xsi:type="dcterms:W3CDTF">2019-02-23T20:33:40Z</dcterms:created>
  <dcterms:modified xsi:type="dcterms:W3CDTF">2021-04-18T13:21:26Z</dcterms:modified>
</cp:coreProperties>
</file>