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64" r:id="rId2"/>
  </p:sldIdLst>
  <p:sldSz cx="43891200" cy="329184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26A"/>
    <a:srgbClr val="999999"/>
    <a:srgbClr val="CCCCCC"/>
    <a:srgbClr val="800000"/>
    <a:srgbClr val="990000"/>
    <a:srgbClr val="000066"/>
    <a:srgbClr val="993300"/>
    <a:srgbClr val="FF9900"/>
    <a:srgbClr val="00005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0B602E-C33C-4E6B-BE0E-8C27FD34C1AC}" v="2" dt="2021-04-18T05:49:02.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4575" autoAdjust="0"/>
  </p:normalViewPr>
  <p:slideViewPr>
    <p:cSldViewPr>
      <p:cViewPr varScale="1">
        <p:scale>
          <a:sx n="24" d="100"/>
          <a:sy n="24" d="100"/>
        </p:scale>
        <p:origin x="1596" y="72"/>
      </p:cViewPr>
      <p:guideLst>
        <p:guide orient="horz" pos="10368"/>
        <p:guide pos="15552"/>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848"/>
    </p:cViewPr>
  </p:sorter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 Soukup" userId="ef8bf6fd7b6b4d45" providerId="LiveId" clId="{A7C1B082-B68A-4A7B-9CA9-E923D01BEED0}"/>
    <pc:docChg chg="delSld">
      <pc:chgData name="Jenn Soukup" userId="ef8bf6fd7b6b4d45" providerId="LiveId" clId="{A7C1B082-B68A-4A7B-9CA9-E923D01BEED0}" dt="2021-04-18T05:53:45.488" v="4" actId="47"/>
      <pc:docMkLst>
        <pc:docMk/>
      </pc:docMkLst>
      <pc:sldChg chg="del">
        <pc:chgData name="Jenn Soukup" userId="ef8bf6fd7b6b4d45" providerId="LiveId" clId="{A7C1B082-B68A-4A7B-9CA9-E923D01BEED0}" dt="2021-04-18T05:53:40.512" v="0" actId="47"/>
        <pc:sldMkLst>
          <pc:docMk/>
          <pc:sldMk cId="0" sldId="259"/>
        </pc:sldMkLst>
      </pc:sldChg>
      <pc:sldChg chg="del">
        <pc:chgData name="Jenn Soukup" userId="ef8bf6fd7b6b4d45" providerId="LiveId" clId="{A7C1B082-B68A-4A7B-9CA9-E923D01BEED0}" dt="2021-04-18T05:53:43.140" v="1" actId="47"/>
        <pc:sldMkLst>
          <pc:docMk/>
          <pc:sldMk cId="721504841" sldId="262"/>
        </pc:sldMkLst>
      </pc:sldChg>
      <pc:sldChg chg="del">
        <pc:chgData name="Jenn Soukup" userId="ef8bf6fd7b6b4d45" providerId="LiveId" clId="{A7C1B082-B68A-4A7B-9CA9-E923D01BEED0}" dt="2021-04-18T05:53:43.868" v="2" actId="47"/>
        <pc:sldMkLst>
          <pc:docMk/>
          <pc:sldMk cId="1626594917" sldId="263"/>
        </pc:sldMkLst>
      </pc:sldChg>
      <pc:sldChg chg="del">
        <pc:chgData name="Jenn Soukup" userId="ef8bf6fd7b6b4d45" providerId="LiveId" clId="{A7C1B082-B68A-4A7B-9CA9-E923D01BEED0}" dt="2021-04-18T05:53:44.598" v="3" actId="47"/>
        <pc:sldMkLst>
          <pc:docMk/>
          <pc:sldMk cId="2869424193" sldId="265"/>
        </pc:sldMkLst>
      </pc:sldChg>
      <pc:sldChg chg="del">
        <pc:chgData name="Jenn Soukup" userId="ef8bf6fd7b6b4d45" providerId="LiveId" clId="{A7C1B082-B68A-4A7B-9CA9-E923D01BEED0}" dt="2021-04-18T05:53:45.488" v="4" actId="47"/>
        <pc:sldMkLst>
          <pc:docMk/>
          <pc:sldMk cId="9353837" sldId="26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4" y="18653125"/>
            <a:ext cx="30724474"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1317625"/>
            <a:ext cx="9875837"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317625"/>
            <a:ext cx="39503350" cy="5486400"/>
          </a:xfrm>
        </p:spPr>
        <p:txBody>
          <a:bodyPr/>
          <a:lstStyle/>
          <a:p>
            <a:r>
              <a:rPr lang="en-US"/>
              <a:t>Click to edit Master title style</a:t>
            </a:r>
          </a:p>
        </p:txBody>
      </p:sp>
      <p:sp>
        <p:nvSpPr>
          <p:cNvPr id="3" name="Content Placeholder 2"/>
          <p:cNvSpPr>
            <a:spLocks noGrp="1"/>
          </p:cNvSpPr>
          <p:nvPr>
            <p:ph sz="quarter" idx="1"/>
          </p:nvPr>
        </p:nvSpPr>
        <p:spPr>
          <a:xfrm>
            <a:off x="2193928"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3"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8"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3"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3"/>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8"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3"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8"/>
            <a:ext cx="19392901"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1"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8"/>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5"/>
            <a:ext cx="14439901"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4"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4" y="6888163"/>
            <a:ext cx="14439901"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8"/>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5"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5" y="25763543"/>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279" y="1317625"/>
            <a:ext cx="3950264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4279" y="7680325"/>
            <a:ext cx="39502645"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42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879" y="29978350"/>
            <a:ext cx="138994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50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31" name="Rectangle: Rounded Corners 30">
            <a:extLst>
              <a:ext uri="{FF2B5EF4-FFF2-40B4-BE49-F238E27FC236}">
                <a16:creationId xmlns:a16="http://schemas.microsoft.com/office/drawing/2014/main" id="{521D2B60-BB50-4D90-BC73-A4E0D4C3A15F}"/>
              </a:ext>
            </a:extLst>
          </p:cNvPr>
          <p:cNvSpPr/>
          <p:nvPr/>
        </p:nvSpPr>
        <p:spPr bwMode="auto">
          <a:xfrm>
            <a:off x="360438" y="27393727"/>
            <a:ext cx="12621195" cy="5144664"/>
          </a:xfrm>
          <a:prstGeom prst="roundRect">
            <a:avLst>
              <a:gd name="adj" fmla="val 9735"/>
            </a:avLst>
          </a:prstGeom>
          <a:gradFill>
            <a:gsLst>
              <a:gs pos="0">
                <a:schemeClr val="bg1">
                  <a:lumMod val="65000"/>
                </a:schemeClr>
              </a:gs>
              <a:gs pos="35000">
                <a:schemeClr val="dk1">
                  <a:tint val="37000"/>
                  <a:satMod val="300000"/>
                </a:schemeClr>
              </a:gs>
              <a:gs pos="100000">
                <a:schemeClr val="dk1">
                  <a:tint val="15000"/>
                  <a:satMod val="350000"/>
                </a:schemeClr>
              </a:gs>
            </a:gsLst>
          </a:gradFill>
          <a:ln>
            <a:solidFill>
              <a:schemeClr val="tx1"/>
            </a:solidFill>
            <a:headEnd type="none" w="med" len="med"/>
            <a:tailEnd type="none" w="med" len="med"/>
          </a:ln>
          <a:effectLst>
            <a:outerShdw blurRad="50800" dist="38100" dir="8100000" sx="88000" sy="88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8" name="Rectangle: Rounded Corners 7">
            <a:extLst>
              <a:ext uri="{FF2B5EF4-FFF2-40B4-BE49-F238E27FC236}">
                <a16:creationId xmlns:a16="http://schemas.microsoft.com/office/drawing/2014/main" id="{72CCAAFE-E9D7-450B-92CD-DFEEDF7CF99C}"/>
              </a:ext>
            </a:extLst>
          </p:cNvPr>
          <p:cNvSpPr/>
          <p:nvPr/>
        </p:nvSpPr>
        <p:spPr bwMode="auto">
          <a:xfrm>
            <a:off x="399930" y="7133441"/>
            <a:ext cx="12621195" cy="10301596"/>
          </a:xfrm>
          <a:prstGeom prst="roundRect">
            <a:avLst>
              <a:gd name="adj" fmla="val 7533"/>
            </a:avLst>
          </a:prstGeom>
          <a:gradFill>
            <a:gsLst>
              <a:gs pos="0">
                <a:schemeClr val="bg1">
                  <a:lumMod val="65000"/>
                </a:schemeClr>
              </a:gs>
              <a:gs pos="35000">
                <a:schemeClr val="dk1">
                  <a:tint val="37000"/>
                  <a:satMod val="300000"/>
                </a:schemeClr>
              </a:gs>
              <a:gs pos="100000">
                <a:schemeClr val="dk1">
                  <a:tint val="15000"/>
                  <a:satMod val="350000"/>
                </a:schemeClr>
              </a:gs>
            </a:gsLst>
          </a:gradFill>
          <a:ln>
            <a:solidFill>
              <a:schemeClr val="tx1"/>
            </a:solidFill>
            <a:headEnd type="none" w="med" len="med"/>
            <a:tailEnd type="none" w="med" len="med"/>
          </a:ln>
          <a:effectLst>
            <a:outerShdw blurRad="50800" dist="38100" dir="8100000" sx="88000" sy="88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2050" name="Rectangle 2"/>
          <p:cNvSpPr>
            <a:spLocks noGrp="1" noChangeArrowheads="1"/>
          </p:cNvSpPr>
          <p:nvPr>
            <p:ph type="title" sz="quarter"/>
          </p:nvPr>
        </p:nvSpPr>
        <p:spPr>
          <a:xfrm>
            <a:off x="0" y="1"/>
            <a:ext cx="43891200" cy="5028962"/>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Autofit/>
          </a:bodyPr>
          <a:lstStyle/>
          <a:p>
            <a:pPr indent="-457200" eaLnBrk="1" hangingPunct="1">
              <a:spcBef>
                <a:spcPts val="0"/>
              </a:spcBef>
              <a:spcAft>
                <a:spcPts val="0"/>
              </a:spcAft>
            </a:pPr>
            <a:r>
              <a:rPr lang="en-US" sz="7200" dirty="0">
                <a:solidFill>
                  <a:schemeClr val="bg1">
                    <a:lumMod val="95000"/>
                  </a:schemeClr>
                </a:solidFill>
                <a:latin typeface="Times New Roman" panose="02020603050405020304" pitchFamily="18" charset="0"/>
                <a:cs typeface="Times New Roman" panose="02020603050405020304" pitchFamily="18" charset="0"/>
              </a:rPr>
              <a:t>Put Some Mussel into It: Examining the Role of Ribbed Mussels (</a:t>
            </a:r>
            <a:r>
              <a:rPr lang="en-US" sz="7200" i="1" dirty="0">
                <a:solidFill>
                  <a:schemeClr val="bg1">
                    <a:lumMod val="95000"/>
                  </a:schemeClr>
                </a:solidFill>
                <a:latin typeface="Times New Roman" panose="02020603050405020304" pitchFamily="18" charset="0"/>
                <a:cs typeface="Times New Roman" panose="02020603050405020304" pitchFamily="18" charset="0"/>
              </a:rPr>
              <a:t>Geukensia demissa) </a:t>
            </a:r>
            <a:br>
              <a:rPr lang="en-US" sz="7200" i="1" dirty="0">
                <a:solidFill>
                  <a:schemeClr val="bg1">
                    <a:lumMod val="95000"/>
                  </a:schemeClr>
                </a:solidFill>
                <a:latin typeface="Times New Roman" panose="02020603050405020304" pitchFamily="18" charset="0"/>
                <a:cs typeface="Times New Roman" panose="02020603050405020304" pitchFamily="18" charset="0"/>
              </a:rPr>
            </a:br>
            <a:r>
              <a:rPr lang="en-US" sz="7200" dirty="0">
                <a:solidFill>
                  <a:schemeClr val="bg1">
                    <a:lumMod val="95000"/>
                  </a:schemeClr>
                </a:solidFill>
                <a:latin typeface="Times New Roman" panose="02020603050405020304" pitchFamily="18" charset="0"/>
                <a:cs typeface="Times New Roman" panose="02020603050405020304" pitchFamily="18" charset="0"/>
              </a:rPr>
              <a:t>in the Restoration of New England Salt Marshes </a:t>
            </a:r>
            <a:br>
              <a:rPr lang="en-US" sz="6600" dirty="0">
                <a:solidFill>
                  <a:schemeClr val="bg1">
                    <a:lumMod val="95000"/>
                  </a:schemeClr>
                </a:solidFill>
                <a:latin typeface="Times New Roman" panose="02020603050405020304" pitchFamily="18" charset="0"/>
                <a:cs typeface="Times New Roman" panose="02020603050405020304" pitchFamily="18" charset="0"/>
              </a:rPr>
            </a:br>
            <a:br>
              <a:rPr lang="en-US" sz="800" dirty="0">
                <a:solidFill>
                  <a:schemeClr val="bg1">
                    <a:lumMod val="95000"/>
                  </a:schemeClr>
                </a:solidFill>
                <a:latin typeface="Times New Roman" panose="02020603050405020304" pitchFamily="18" charset="0"/>
                <a:cs typeface="Times New Roman" panose="02020603050405020304" pitchFamily="18" charset="0"/>
              </a:rPr>
            </a:br>
            <a:r>
              <a:rPr lang="en-US" sz="800" dirty="0">
                <a:solidFill>
                  <a:schemeClr val="bg1">
                    <a:lumMod val="95000"/>
                  </a:schemeClr>
                </a:solidFill>
                <a:latin typeface="Times New Roman" panose="02020603050405020304" pitchFamily="18" charset="0"/>
                <a:cs typeface="Times New Roman" panose="02020603050405020304" pitchFamily="18" charset="0"/>
              </a:rPr>
              <a:t>f</a:t>
            </a:r>
            <a:br>
              <a:rPr lang="en-US" sz="6600" dirty="0">
                <a:solidFill>
                  <a:schemeClr val="bg1">
                    <a:lumMod val="95000"/>
                  </a:schemeClr>
                </a:solidFill>
                <a:latin typeface="Times New Roman" panose="02020603050405020304" pitchFamily="18" charset="0"/>
                <a:cs typeface="Times New Roman" panose="02020603050405020304" pitchFamily="18" charset="0"/>
              </a:rPr>
            </a:br>
            <a:r>
              <a:rPr lang="en-US" sz="6600" dirty="0">
                <a:solidFill>
                  <a:schemeClr val="bg1">
                    <a:lumMod val="95000"/>
                  </a:schemeClr>
                </a:solidFill>
                <a:latin typeface="Times New Roman" panose="02020603050405020304" pitchFamily="18" charset="0"/>
                <a:cs typeface="Times New Roman" panose="02020603050405020304" pitchFamily="18" charset="0"/>
              </a:rPr>
              <a:t>Jennifer Soukup and Gregg Moore</a:t>
            </a:r>
            <a:br>
              <a:rPr lang="en-US" sz="6600" i="1" dirty="0">
                <a:solidFill>
                  <a:schemeClr val="bg1">
                    <a:lumMod val="95000"/>
                  </a:schemeClr>
                </a:solidFill>
                <a:latin typeface="Times New Roman" panose="02020603050405020304" pitchFamily="18" charset="0"/>
                <a:cs typeface="Times New Roman" panose="02020603050405020304" pitchFamily="18" charset="0"/>
              </a:rPr>
            </a:br>
            <a:r>
              <a:rPr lang="en-US" sz="6600" dirty="0">
                <a:solidFill>
                  <a:schemeClr val="bg1">
                    <a:lumMod val="95000"/>
                  </a:schemeClr>
                </a:solidFill>
                <a:latin typeface="Times New Roman" panose="02020603050405020304" pitchFamily="18" charset="0"/>
                <a:cs typeface="Times New Roman" panose="02020603050405020304" pitchFamily="18" charset="0"/>
              </a:rPr>
              <a:t>Department of Biological Sciences, University of New Hampshire, Durham, NH</a:t>
            </a:r>
          </a:p>
        </p:txBody>
      </p:sp>
      <p:sp>
        <p:nvSpPr>
          <p:cNvPr id="2150" name="Text Box 161"/>
          <p:cNvSpPr txBox="1">
            <a:spLocks noChangeArrowheads="1"/>
          </p:cNvSpPr>
          <p:nvPr/>
        </p:nvSpPr>
        <p:spPr bwMode="auto">
          <a:xfrm>
            <a:off x="39852600" y="10275890"/>
            <a:ext cx="3048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7" name="TextBox 6"/>
          <p:cNvSpPr txBox="1"/>
          <p:nvPr/>
        </p:nvSpPr>
        <p:spPr>
          <a:xfrm>
            <a:off x="30005867" y="28270202"/>
            <a:ext cx="13004800" cy="492443"/>
          </a:xfrm>
          <a:prstGeom prst="rect">
            <a:avLst/>
          </a:prstGeom>
          <a:noFill/>
        </p:spPr>
        <p:txBody>
          <a:bodyPr wrap="square" rtlCol="0">
            <a:spAutoFit/>
          </a:bodyPr>
          <a:lstStyle/>
          <a:p>
            <a:pPr indent="-457200" algn="l">
              <a:spcBef>
                <a:spcPts val="1200"/>
              </a:spcBef>
            </a:pPr>
            <a:r>
              <a:rPr lang="en-US" sz="2600" b="0" dirty="0">
                <a:solidFill>
                  <a:schemeClr val="tx1"/>
                </a:solidFill>
                <a:latin typeface="Times New Roman" panose="02020603050405020304" pitchFamily="18" charset="0"/>
                <a:cs typeface="Times New Roman" panose="02020603050405020304" pitchFamily="18" charset="0"/>
              </a:rPr>
              <a:t>.</a:t>
            </a:r>
          </a:p>
        </p:txBody>
      </p:sp>
      <p:sp>
        <p:nvSpPr>
          <p:cNvPr id="19" name="Rectangle 165"/>
          <p:cNvSpPr>
            <a:spLocks noChangeArrowheads="1"/>
          </p:cNvSpPr>
          <p:nvPr/>
        </p:nvSpPr>
        <p:spPr bwMode="auto">
          <a:xfrm>
            <a:off x="30792823" y="26666262"/>
            <a:ext cx="12764409" cy="1322888"/>
          </a:xfrm>
          <a:prstGeom prst="roundRect">
            <a:avLst>
              <a:gd name="adj" fmla="val 31219"/>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chemeClr val="bg1">
                    <a:lumMod val="95000"/>
                  </a:schemeClr>
                </a:solidFill>
                <a:latin typeface="Times New Roman" panose="02020603050405020304" pitchFamily="18" charset="0"/>
                <a:cs typeface="Times New Roman" panose="02020603050405020304" pitchFamily="18" charset="0"/>
              </a:rPr>
              <a:t>References</a:t>
            </a:r>
            <a:endParaRPr lang="en-US"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2152" name="Rectangle 164"/>
          <p:cNvSpPr>
            <a:spLocks noChangeArrowheads="1"/>
          </p:cNvSpPr>
          <p:nvPr/>
        </p:nvSpPr>
        <p:spPr bwMode="auto">
          <a:xfrm>
            <a:off x="13792200" y="5475020"/>
            <a:ext cx="16289866" cy="1322888"/>
          </a:xfrm>
          <a:prstGeom prst="roundRect">
            <a:avLst>
              <a:gd name="adj" fmla="val 23943"/>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chemeClr val="bg1">
                    <a:lumMod val="95000"/>
                  </a:schemeClr>
                </a:solidFill>
                <a:latin typeface="Times New Roman" panose="02020603050405020304" pitchFamily="18" charset="0"/>
                <a:cs typeface="Times New Roman" panose="02020603050405020304" pitchFamily="18" charset="0"/>
              </a:rPr>
              <a:t>Methodology</a:t>
            </a:r>
          </a:p>
        </p:txBody>
      </p:sp>
      <p:pic>
        <p:nvPicPr>
          <p:cNvPr id="25" name="Picture 24">
            <a:extLst>
              <a:ext uri="{FF2B5EF4-FFF2-40B4-BE49-F238E27FC236}">
                <a16:creationId xmlns:a16="http://schemas.microsoft.com/office/drawing/2014/main" id="{870943D3-E027-4BE5-AFBF-58CAFDFFC9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6908"/>
          <a:stretch/>
        </p:blipFill>
        <p:spPr>
          <a:xfrm>
            <a:off x="1259102" y="1377257"/>
            <a:ext cx="2286000" cy="2571056"/>
          </a:xfrm>
          <a:prstGeom prst="rect">
            <a:avLst/>
          </a:prstGeom>
        </p:spPr>
      </p:pic>
      <p:sp>
        <p:nvSpPr>
          <p:cNvPr id="2155" name="Rectangle 167"/>
          <p:cNvSpPr>
            <a:spLocks noChangeArrowheads="1"/>
          </p:cNvSpPr>
          <p:nvPr/>
        </p:nvSpPr>
        <p:spPr bwMode="auto">
          <a:xfrm>
            <a:off x="360439" y="5479059"/>
            <a:ext cx="12621195" cy="1322888"/>
          </a:xfrm>
          <a:prstGeom prst="roundRect">
            <a:avLst>
              <a:gd name="adj" fmla="val 23943"/>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chemeClr val="bg1">
                    <a:lumMod val="95000"/>
                  </a:schemeClr>
                </a:solidFill>
                <a:latin typeface="Times New Roman" panose="02020603050405020304" pitchFamily="18" charset="0"/>
                <a:cs typeface="Times New Roman" panose="02020603050405020304" pitchFamily="18" charset="0"/>
              </a:rPr>
              <a:t>Introduction</a:t>
            </a:r>
            <a:endParaRPr lang="en-US"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13CA1813-126D-472A-B759-1014D630FC89}"/>
              </a:ext>
            </a:extLst>
          </p:cNvPr>
          <p:cNvSpPr/>
          <p:nvPr/>
        </p:nvSpPr>
        <p:spPr>
          <a:xfrm>
            <a:off x="832901" y="7252043"/>
            <a:ext cx="11793011" cy="10033516"/>
          </a:xfrm>
          <a:prstGeom prst="rect">
            <a:avLst/>
          </a:prstGeom>
        </p:spPr>
        <p:txBody>
          <a:bodyPr wrap="square">
            <a:spAutoFit/>
          </a:bodyPr>
          <a:lstStyle/>
          <a:p>
            <a:pPr algn="just"/>
            <a:r>
              <a:rPr lang="en-US" sz="3800" b="0" i="0" u="none" strike="noStrike" dirty="0">
                <a:solidFill>
                  <a:schemeClr val="tx1"/>
                </a:solidFill>
                <a:effectLst/>
                <a:latin typeface="Times New Roman" panose="02020603050405020304" pitchFamily="18" charset="0"/>
                <a:cs typeface="Times New Roman" panose="02020603050405020304" pitchFamily="18" charset="0"/>
              </a:rPr>
              <a:t>	A century of intense mosquito control has created a parallel network of deep channels or ditches in over 90% of New England’s salt marshes. By d</a:t>
            </a:r>
            <a:r>
              <a:rPr lang="en-US" sz="3800" b="0" dirty="0">
                <a:solidFill>
                  <a:schemeClr val="tx1"/>
                </a:solidFill>
                <a:latin typeface="Times New Roman" panose="02020603050405020304" pitchFamily="18" charset="0"/>
                <a:cs typeface="Times New Roman" panose="02020603050405020304" pitchFamily="18" charset="0"/>
              </a:rPr>
              <a:t>raining and oxygenating the soils,</a:t>
            </a:r>
            <a:r>
              <a:rPr lang="en-US" sz="3800" b="0" i="0" u="none" strike="noStrike" dirty="0">
                <a:solidFill>
                  <a:schemeClr val="tx1"/>
                </a:solidFill>
                <a:effectLst/>
                <a:latin typeface="Times New Roman" panose="02020603050405020304" pitchFamily="18" charset="0"/>
                <a:cs typeface="Times New Roman" panose="02020603050405020304" pitchFamily="18" charset="0"/>
              </a:rPr>
              <a:t> these ditches stimulate decomposition</a:t>
            </a:r>
            <a:r>
              <a:rPr lang="en-US" sz="3800" b="0" dirty="0">
                <a:solidFill>
                  <a:schemeClr val="tx1"/>
                </a:solidFill>
                <a:latin typeface="Times New Roman" panose="02020603050405020304" pitchFamily="18" charset="0"/>
                <a:cs typeface="Times New Roman" panose="02020603050405020304" pitchFamily="18" charset="0"/>
              </a:rPr>
              <a:t> thereby</a:t>
            </a:r>
            <a:r>
              <a:rPr lang="en-US" sz="3800" b="0" i="0" u="none" strike="noStrike" dirty="0">
                <a:solidFill>
                  <a:schemeClr val="tx1"/>
                </a:solidFill>
                <a:effectLst/>
                <a:latin typeface="Times New Roman" panose="02020603050405020304" pitchFamily="18" charset="0"/>
                <a:cs typeface="Times New Roman" panose="02020603050405020304" pitchFamily="18" charset="0"/>
              </a:rPr>
              <a:t> creating large depressions that span across and connect multiple ditches. Over time, these depressions become pools of stagnant water that</a:t>
            </a:r>
            <a:r>
              <a:rPr lang="en-US" sz="3800" b="0" i="0" u="none" strike="noStrike" baseline="0" dirty="0">
                <a:solidFill>
                  <a:schemeClr val="tx1"/>
                </a:solidFill>
                <a:latin typeface="Times New Roman" panose="02020603050405020304" pitchFamily="18" charset="0"/>
                <a:cs typeface="Times New Roman" panose="02020603050405020304" pitchFamily="18" charset="0"/>
              </a:rPr>
              <a:t> leave large areas of the marsh unvegetated. To reduce surface water accumulation, managers </a:t>
            </a:r>
            <a:r>
              <a:rPr lang="en-US" sz="3800" b="0" dirty="0">
                <a:solidFill>
                  <a:schemeClr val="tx1"/>
                </a:solidFill>
                <a:latin typeface="Times New Roman" panose="02020603050405020304" pitchFamily="18" charset="0"/>
                <a:cs typeface="Times New Roman" panose="02020603050405020304" pitchFamily="18" charset="0"/>
              </a:rPr>
              <a:t>are using</a:t>
            </a:r>
            <a:r>
              <a:rPr lang="en-US" sz="3800" b="0" i="0" u="none" strike="noStrike" baseline="0" dirty="0">
                <a:solidFill>
                  <a:schemeClr val="tx1"/>
                </a:solidFill>
                <a:latin typeface="Times New Roman" panose="02020603050405020304" pitchFamily="18" charset="0"/>
                <a:cs typeface="Times New Roman" panose="02020603050405020304" pitchFamily="18" charset="0"/>
              </a:rPr>
              <a:t> spoon-shaped shallow channels, or runnels, to connect these pools to nearby creeks. Although promising, a major concern is potential loss of sediment from draining these pools. One potential solution is using </a:t>
            </a:r>
            <a:r>
              <a:rPr lang="en-US" sz="3800" b="0" dirty="0">
                <a:solidFill>
                  <a:schemeClr val="tx1"/>
                </a:solidFill>
                <a:latin typeface="Times New Roman" panose="02020603050405020304" pitchFamily="18" charset="0"/>
                <a:cs typeface="Times New Roman" panose="02020603050405020304" pitchFamily="18" charset="0"/>
              </a:rPr>
              <a:t>the r</a:t>
            </a:r>
            <a:r>
              <a:rPr lang="en-US" sz="3800" b="0" i="0" u="none" strike="noStrike" dirty="0">
                <a:solidFill>
                  <a:schemeClr val="tx1"/>
                </a:solidFill>
                <a:effectLst/>
                <a:latin typeface="Times New Roman" panose="02020603050405020304" pitchFamily="18" charset="0"/>
                <a:cs typeface="Times New Roman" panose="02020603050405020304" pitchFamily="18" charset="0"/>
              </a:rPr>
              <a:t>ibbed mussel (</a:t>
            </a:r>
            <a:r>
              <a:rPr lang="en-US" sz="3800" b="0" i="1" u="none" strike="noStrike" dirty="0">
                <a:solidFill>
                  <a:schemeClr val="tx1"/>
                </a:solidFill>
                <a:effectLst/>
                <a:latin typeface="Times New Roman" panose="02020603050405020304" pitchFamily="18" charset="0"/>
                <a:cs typeface="Times New Roman" panose="02020603050405020304" pitchFamily="18" charset="0"/>
              </a:rPr>
              <a:t>Geukensia </a:t>
            </a:r>
            <a:r>
              <a:rPr lang="en-US" sz="3800" b="0" i="0" u="none" strike="noStrike" dirty="0">
                <a:solidFill>
                  <a:schemeClr val="tx1"/>
                </a:solidFill>
                <a:effectLst/>
                <a:latin typeface="Times New Roman" panose="02020603050405020304" pitchFamily="18" charset="0"/>
                <a:cs typeface="Times New Roman" panose="02020603050405020304" pitchFamily="18" charset="0"/>
              </a:rPr>
              <a:t>demissa) to facilitate ameliorate this complication. Attached to the base of smooth cordgrass (</a:t>
            </a:r>
            <a:r>
              <a:rPr lang="en-US" sz="3800" b="0" i="1" u="none" strike="noStrike" dirty="0">
                <a:solidFill>
                  <a:schemeClr val="tx1"/>
                </a:solidFill>
                <a:effectLst/>
                <a:latin typeface="Times New Roman" panose="02020603050405020304" pitchFamily="18" charset="0"/>
                <a:cs typeface="Times New Roman" panose="02020603050405020304" pitchFamily="18" charset="0"/>
              </a:rPr>
              <a:t>Spartina alterniflora</a:t>
            </a:r>
            <a:r>
              <a:rPr lang="en-US" sz="3800" b="0" i="0" u="none" strike="noStrike" dirty="0">
                <a:solidFill>
                  <a:schemeClr val="tx1"/>
                </a:solidFill>
                <a:effectLst/>
                <a:latin typeface="Times New Roman" panose="02020603050405020304" pitchFamily="18" charset="0"/>
                <a:cs typeface="Times New Roman" panose="02020603050405020304" pitchFamily="18" charset="0"/>
              </a:rPr>
              <a:t>), this filter feeder deposits nutrients and sediments facilitating vegetation growth and elevation. </a:t>
            </a:r>
          </a:p>
        </p:txBody>
      </p:sp>
      <p:sp>
        <p:nvSpPr>
          <p:cNvPr id="37" name="Rectangle 167">
            <a:extLst>
              <a:ext uri="{FF2B5EF4-FFF2-40B4-BE49-F238E27FC236}">
                <a16:creationId xmlns:a16="http://schemas.microsoft.com/office/drawing/2014/main" id="{07DF1B08-477B-4644-9A67-D55C28CDDDBF}"/>
              </a:ext>
            </a:extLst>
          </p:cNvPr>
          <p:cNvSpPr>
            <a:spLocks noChangeArrowheads="1"/>
          </p:cNvSpPr>
          <p:nvPr/>
        </p:nvSpPr>
        <p:spPr bwMode="auto">
          <a:xfrm>
            <a:off x="30792823" y="5475020"/>
            <a:ext cx="12758867" cy="1322888"/>
          </a:xfrm>
          <a:prstGeom prst="roundRect">
            <a:avLst>
              <a:gd name="adj" fmla="val 27581"/>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chemeClr val="bg1">
                    <a:lumMod val="95000"/>
                  </a:schemeClr>
                </a:solidFill>
                <a:latin typeface="Times New Roman" panose="02020603050405020304" pitchFamily="18" charset="0"/>
                <a:cs typeface="Times New Roman" panose="02020603050405020304" pitchFamily="18" charset="0"/>
              </a:rPr>
              <a:t>Study Site</a:t>
            </a:r>
            <a:endParaRPr lang="en-US"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26" name="Rectangle 167">
            <a:extLst>
              <a:ext uri="{FF2B5EF4-FFF2-40B4-BE49-F238E27FC236}">
                <a16:creationId xmlns:a16="http://schemas.microsoft.com/office/drawing/2014/main" id="{5390BB64-2A65-40ED-8B95-C37422E86F7A}"/>
              </a:ext>
            </a:extLst>
          </p:cNvPr>
          <p:cNvSpPr>
            <a:spLocks noChangeArrowheads="1"/>
          </p:cNvSpPr>
          <p:nvPr/>
        </p:nvSpPr>
        <p:spPr bwMode="auto">
          <a:xfrm>
            <a:off x="30798364" y="16745474"/>
            <a:ext cx="12761784" cy="1322888"/>
          </a:xfrm>
          <a:prstGeom prst="roundRect">
            <a:avLst>
              <a:gd name="adj" fmla="val 27581"/>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chemeClr val="bg1">
                    <a:lumMod val="95000"/>
                  </a:schemeClr>
                </a:solidFill>
                <a:latin typeface="Times New Roman" panose="02020603050405020304" pitchFamily="18" charset="0"/>
                <a:cs typeface="Times New Roman" panose="02020603050405020304" pitchFamily="18" charset="0"/>
              </a:rPr>
              <a:t>Management Implication</a:t>
            </a:r>
            <a:endParaRPr lang="en-US"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9FDB0162-A44F-43B5-BB5E-49ED788C7356}"/>
              </a:ext>
            </a:extLst>
          </p:cNvPr>
          <p:cNvSpPr/>
          <p:nvPr/>
        </p:nvSpPr>
        <p:spPr>
          <a:xfrm>
            <a:off x="477181" y="27869475"/>
            <a:ext cx="12504453" cy="4339650"/>
          </a:xfrm>
          <a:prstGeom prst="rect">
            <a:avLst/>
          </a:prstGeom>
        </p:spPr>
        <p:txBody>
          <a:bodyPr wrap="square">
            <a:spAutoFit/>
          </a:bodyPr>
          <a:lstStyle/>
          <a:p>
            <a:pPr marL="914400" indent="-914400" algn="l">
              <a:spcAft>
                <a:spcPts val="600"/>
              </a:spcAft>
            </a:pPr>
            <a:r>
              <a:rPr lang="en-US" sz="3800" dirty="0">
                <a:solidFill>
                  <a:schemeClr val="tx1"/>
                </a:solidFill>
                <a:latin typeface="Times New Roman" panose="02020603050405020304" pitchFamily="18" charset="0"/>
                <a:cs typeface="Times New Roman" panose="02020603050405020304" pitchFamily="18" charset="0"/>
              </a:rPr>
              <a:t>Q:   H</a:t>
            </a:r>
            <a:r>
              <a:rPr lang="en-US" sz="3800" i="0" u="none" strike="noStrike" dirty="0">
                <a:solidFill>
                  <a:schemeClr val="tx1"/>
                </a:solidFill>
                <a:effectLst/>
                <a:latin typeface="Times New Roman" panose="02020603050405020304" pitchFamily="18" charset="0"/>
                <a:cs typeface="Times New Roman" panose="02020603050405020304" pitchFamily="18" charset="0"/>
              </a:rPr>
              <a:t>ow does the presence of </a:t>
            </a:r>
            <a:r>
              <a:rPr lang="en-US" sz="3800" i="1" u="none" strike="noStrike" dirty="0">
                <a:solidFill>
                  <a:schemeClr val="tx1"/>
                </a:solidFill>
                <a:effectLst/>
                <a:latin typeface="Times New Roman" panose="02020603050405020304" pitchFamily="18" charset="0"/>
                <a:cs typeface="Times New Roman" panose="02020603050405020304" pitchFamily="18" charset="0"/>
              </a:rPr>
              <a:t>G. </a:t>
            </a:r>
            <a:r>
              <a:rPr lang="en-US" sz="3800" i="0" u="none" strike="noStrike" dirty="0">
                <a:solidFill>
                  <a:schemeClr val="tx1"/>
                </a:solidFill>
                <a:effectLst/>
                <a:latin typeface="Times New Roman" panose="02020603050405020304" pitchFamily="18" charset="0"/>
                <a:cs typeface="Times New Roman" panose="02020603050405020304" pitchFamily="18" charset="0"/>
              </a:rPr>
              <a:t>demissa affect stability, sedimentation, and revegetation in heavily ditched marshes in New England</a:t>
            </a:r>
            <a:r>
              <a:rPr lang="en-US" sz="3800" dirty="0">
                <a:solidFill>
                  <a:schemeClr val="tx1"/>
                </a:solidFill>
                <a:latin typeface="Times New Roman" panose="02020603050405020304" pitchFamily="18" charset="0"/>
                <a:cs typeface="Times New Roman" panose="02020603050405020304" pitchFamily="18" charset="0"/>
              </a:rPr>
              <a:t>?</a:t>
            </a:r>
            <a:endParaRPr lang="en-US" sz="3800" i="0" u="none" strike="noStrike" dirty="0">
              <a:solidFill>
                <a:schemeClr val="tx1"/>
              </a:solidFill>
              <a:effectLst/>
              <a:latin typeface="Times New Roman" panose="02020603050405020304" pitchFamily="18" charset="0"/>
              <a:cs typeface="Times New Roman" panose="02020603050405020304" pitchFamily="18" charset="0"/>
            </a:endParaRPr>
          </a:p>
          <a:p>
            <a:pPr marL="914400" indent="-914400" algn="l">
              <a:spcAft>
                <a:spcPts val="600"/>
              </a:spcAft>
            </a:pPr>
            <a:r>
              <a:rPr lang="en-US" sz="3800" b="0" i="0" u="none" strike="noStrike" dirty="0">
                <a:solidFill>
                  <a:schemeClr val="tx1"/>
                </a:solidFill>
                <a:effectLst/>
                <a:latin typeface="Times New Roman" panose="02020603050405020304" pitchFamily="18" charset="0"/>
                <a:cs typeface="Times New Roman" panose="02020603050405020304" pitchFamily="18" charset="0"/>
              </a:rPr>
              <a:t>H1: Ditches with </a:t>
            </a:r>
            <a:r>
              <a:rPr lang="en-US" sz="3800" b="0" i="1" u="none" strike="noStrike" dirty="0">
                <a:solidFill>
                  <a:schemeClr val="tx1"/>
                </a:solidFill>
                <a:effectLst/>
                <a:latin typeface="Times New Roman" panose="02020603050405020304" pitchFamily="18" charset="0"/>
                <a:cs typeface="Times New Roman" panose="02020603050405020304" pitchFamily="18" charset="0"/>
              </a:rPr>
              <a:t>G. demissa</a:t>
            </a:r>
            <a:r>
              <a:rPr lang="en-US" sz="3800" b="0" i="0" u="none" strike="noStrike" dirty="0">
                <a:solidFill>
                  <a:schemeClr val="tx1"/>
                </a:solidFill>
                <a:effectLst/>
                <a:latin typeface="Times New Roman" panose="02020603050405020304" pitchFamily="18" charset="0"/>
                <a:cs typeface="Times New Roman" panose="02020603050405020304" pitchFamily="18" charset="0"/>
              </a:rPr>
              <a:t> will be shallower and have reduced peat subsidence.</a:t>
            </a:r>
          </a:p>
          <a:p>
            <a:pPr marL="914400" indent="-914400" algn="l">
              <a:spcAft>
                <a:spcPts val="600"/>
              </a:spcAft>
            </a:pPr>
            <a:r>
              <a:rPr lang="en-US" sz="3800" b="0" i="0" u="none" strike="noStrike" dirty="0">
                <a:solidFill>
                  <a:schemeClr val="tx1"/>
                </a:solidFill>
                <a:effectLst/>
                <a:latin typeface="Times New Roman" panose="02020603050405020304" pitchFamily="18" charset="0"/>
                <a:cs typeface="Times New Roman" panose="02020603050405020304" pitchFamily="18" charset="0"/>
              </a:rPr>
              <a:t>H2: </a:t>
            </a:r>
            <a:r>
              <a:rPr lang="en-US" sz="3800" b="0" dirty="0">
                <a:solidFill>
                  <a:schemeClr val="tx1"/>
                </a:solidFill>
                <a:latin typeface="Times New Roman" panose="02020603050405020304" pitchFamily="18" charset="0"/>
                <a:cs typeface="Times New Roman" panose="02020603050405020304" pitchFamily="18" charset="0"/>
              </a:rPr>
              <a:t>Revegetation will be faster and more pronounced in a</a:t>
            </a:r>
            <a:r>
              <a:rPr lang="en-US" sz="3800" b="0" i="0" u="none" strike="noStrike" dirty="0">
                <a:solidFill>
                  <a:schemeClr val="tx1"/>
                </a:solidFill>
                <a:effectLst/>
                <a:latin typeface="Times New Roman" panose="02020603050405020304" pitchFamily="18" charset="0"/>
                <a:cs typeface="Times New Roman" panose="02020603050405020304" pitchFamily="18" charset="0"/>
              </a:rPr>
              <a:t>reas with </a:t>
            </a:r>
            <a:r>
              <a:rPr lang="en-US" sz="3800" b="0" i="1" u="none" strike="noStrike" dirty="0">
                <a:solidFill>
                  <a:schemeClr val="tx1"/>
                </a:solidFill>
                <a:effectLst/>
                <a:latin typeface="Times New Roman" panose="02020603050405020304" pitchFamily="18" charset="0"/>
                <a:cs typeface="Times New Roman" panose="02020603050405020304" pitchFamily="18" charset="0"/>
              </a:rPr>
              <a:t>G. demissa</a:t>
            </a:r>
            <a:endParaRPr lang="en-US" sz="3800" b="0" i="0" u="none" strike="noStrike" dirty="0">
              <a:solidFill>
                <a:schemeClr val="tx1"/>
              </a:solidFill>
              <a:effectLst/>
              <a:latin typeface="Times New Roman" panose="02020603050405020304" pitchFamily="18" charset="0"/>
              <a:cs typeface="Times New Roman" panose="02020603050405020304" pitchFamily="18" charset="0"/>
            </a:endParaRPr>
          </a:p>
        </p:txBody>
      </p:sp>
      <p:sp>
        <p:nvSpPr>
          <p:cNvPr id="27" name="Rectangle 167">
            <a:extLst>
              <a:ext uri="{FF2B5EF4-FFF2-40B4-BE49-F238E27FC236}">
                <a16:creationId xmlns:a16="http://schemas.microsoft.com/office/drawing/2014/main" id="{E026443E-410B-4E0B-A956-5B4936548917}"/>
              </a:ext>
            </a:extLst>
          </p:cNvPr>
          <p:cNvSpPr>
            <a:spLocks noChangeArrowheads="1"/>
          </p:cNvSpPr>
          <p:nvPr/>
        </p:nvSpPr>
        <p:spPr bwMode="auto">
          <a:xfrm>
            <a:off x="360438" y="25784959"/>
            <a:ext cx="12621196" cy="1322888"/>
          </a:xfrm>
          <a:prstGeom prst="roundRect">
            <a:avLst>
              <a:gd name="adj" fmla="val 23943"/>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chemeClr val="bg1">
                    <a:lumMod val="95000"/>
                  </a:schemeClr>
                </a:solidFill>
                <a:latin typeface="Times New Roman" panose="02020603050405020304" pitchFamily="18" charset="0"/>
                <a:cs typeface="Times New Roman" panose="02020603050405020304" pitchFamily="18" charset="0"/>
              </a:rPr>
              <a:t>Objectives</a:t>
            </a:r>
            <a:endParaRPr lang="en-US"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28" name="Rectangle 167">
            <a:extLst>
              <a:ext uri="{FF2B5EF4-FFF2-40B4-BE49-F238E27FC236}">
                <a16:creationId xmlns:a16="http://schemas.microsoft.com/office/drawing/2014/main" id="{213915A2-8A44-40D2-9BD1-052286D315E2}"/>
              </a:ext>
            </a:extLst>
          </p:cNvPr>
          <p:cNvSpPr>
            <a:spLocks noChangeArrowheads="1"/>
          </p:cNvSpPr>
          <p:nvPr/>
        </p:nvSpPr>
        <p:spPr bwMode="auto">
          <a:xfrm>
            <a:off x="30792823" y="21933890"/>
            <a:ext cx="12732396" cy="1322888"/>
          </a:xfrm>
          <a:prstGeom prst="roundRect">
            <a:avLst>
              <a:gd name="adj" fmla="val 23943"/>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chemeClr val="bg1">
                    <a:lumMod val="95000"/>
                  </a:schemeClr>
                </a:solidFill>
                <a:latin typeface="Times New Roman" panose="02020603050405020304" pitchFamily="18" charset="0"/>
                <a:cs typeface="Times New Roman" panose="02020603050405020304" pitchFamily="18" charset="0"/>
              </a:rPr>
              <a:t>Acknowledgements</a:t>
            </a:r>
            <a:endParaRPr lang="en-US"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30" name="Picture 29">
            <a:extLst>
              <a:ext uri="{FF2B5EF4-FFF2-40B4-BE49-F238E27FC236}">
                <a16:creationId xmlns:a16="http://schemas.microsoft.com/office/drawing/2014/main" id="{D64E425E-EC74-4D46-9182-A14EC7F9BB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6908"/>
          <a:stretch/>
        </p:blipFill>
        <p:spPr>
          <a:xfrm>
            <a:off x="40590740" y="1286123"/>
            <a:ext cx="2286000" cy="2571056"/>
          </a:xfrm>
          <a:prstGeom prst="rect">
            <a:avLst/>
          </a:prstGeom>
        </p:spPr>
      </p:pic>
      <p:sp>
        <p:nvSpPr>
          <p:cNvPr id="11" name="TextBox 10">
            <a:extLst>
              <a:ext uri="{FF2B5EF4-FFF2-40B4-BE49-F238E27FC236}">
                <a16:creationId xmlns:a16="http://schemas.microsoft.com/office/drawing/2014/main" id="{CF71B268-52AC-4A1D-8F9C-8A6C5D8810E4}"/>
              </a:ext>
            </a:extLst>
          </p:cNvPr>
          <p:cNvSpPr txBox="1"/>
          <p:nvPr/>
        </p:nvSpPr>
        <p:spPr>
          <a:xfrm>
            <a:off x="469160" y="24404473"/>
            <a:ext cx="12925836" cy="1261884"/>
          </a:xfrm>
          <a:prstGeom prst="rect">
            <a:avLst/>
          </a:prstGeom>
          <a:noFill/>
        </p:spPr>
        <p:txBody>
          <a:bodyPr wrap="square" rtlCol="0">
            <a:spAutoFit/>
          </a:bodyPr>
          <a:lstStyle/>
          <a:p>
            <a:pPr algn="l"/>
            <a:r>
              <a:rPr lang="en-US" sz="3800" dirty="0">
                <a:solidFill>
                  <a:schemeClr val="tx1"/>
                </a:solidFill>
                <a:latin typeface="Times New Roman" panose="02020603050405020304" pitchFamily="18" charset="0"/>
                <a:cs typeface="Times New Roman" panose="02020603050405020304" pitchFamily="18" charset="0"/>
              </a:rPr>
              <a:t>Figure 1:</a:t>
            </a:r>
            <a:r>
              <a:rPr lang="en-US" sz="3800" b="0" dirty="0">
                <a:solidFill>
                  <a:schemeClr val="tx1"/>
                </a:solidFill>
                <a:latin typeface="Times New Roman" panose="02020603050405020304" pitchFamily="18" charset="0"/>
                <a:cs typeface="Times New Roman" panose="02020603050405020304" pitchFamily="18" charset="0"/>
              </a:rPr>
              <a:t> Ribbed mussels around cordgrass Photo: Virginia Institute of Marine Science</a:t>
            </a:r>
          </a:p>
        </p:txBody>
      </p:sp>
      <p:pic>
        <p:nvPicPr>
          <p:cNvPr id="1030" name="Picture 6">
            <a:extLst>
              <a:ext uri="{FF2B5EF4-FFF2-40B4-BE49-F238E27FC236}">
                <a16:creationId xmlns:a16="http://schemas.microsoft.com/office/drawing/2014/main" id="{A1D88EBE-87FA-4696-8D9E-53C7E7E3F0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95" b="13152"/>
          <a:stretch/>
        </p:blipFill>
        <p:spPr bwMode="auto">
          <a:xfrm>
            <a:off x="423646" y="17891854"/>
            <a:ext cx="12494778" cy="6346872"/>
          </a:xfrm>
          <a:prstGeom prst="roundRect">
            <a:avLst>
              <a:gd name="adj" fmla="val 14181"/>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7" name="Picture 16">
            <a:extLst>
              <a:ext uri="{FF2B5EF4-FFF2-40B4-BE49-F238E27FC236}">
                <a16:creationId xmlns:a16="http://schemas.microsoft.com/office/drawing/2014/main" id="{E6B13A4E-3211-43FE-9EC2-2579CAD0C9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85334" y="20440980"/>
            <a:ext cx="16289866" cy="10839531"/>
          </a:xfrm>
          <a:prstGeom prst="roundRect">
            <a:avLst>
              <a:gd name="adj" fmla="val 668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4" name="Rectangle: Rounded Corners 363">
            <a:extLst>
              <a:ext uri="{FF2B5EF4-FFF2-40B4-BE49-F238E27FC236}">
                <a16:creationId xmlns:a16="http://schemas.microsoft.com/office/drawing/2014/main" id="{40FDD1A8-76D4-4330-A76B-5ADD6C411D15}"/>
              </a:ext>
            </a:extLst>
          </p:cNvPr>
          <p:cNvSpPr/>
          <p:nvPr/>
        </p:nvSpPr>
        <p:spPr bwMode="auto">
          <a:xfrm>
            <a:off x="30792824" y="28270202"/>
            <a:ext cx="12764408" cy="4313803"/>
          </a:xfrm>
          <a:prstGeom prst="roundRect">
            <a:avLst>
              <a:gd name="adj" fmla="val 9735"/>
            </a:avLst>
          </a:prstGeom>
          <a:gradFill>
            <a:gsLst>
              <a:gs pos="0">
                <a:schemeClr val="bg1">
                  <a:lumMod val="65000"/>
                </a:schemeClr>
              </a:gs>
              <a:gs pos="35000">
                <a:schemeClr val="dk1">
                  <a:tint val="37000"/>
                  <a:satMod val="300000"/>
                </a:schemeClr>
              </a:gs>
              <a:gs pos="100000">
                <a:schemeClr val="dk1">
                  <a:tint val="15000"/>
                  <a:satMod val="350000"/>
                </a:schemeClr>
              </a:gs>
            </a:gsLst>
          </a:gradFill>
          <a:ln>
            <a:solidFill>
              <a:schemeClr val="tx1"/>
            </a:solidFill>
            <a:headEnd type="none" w="med" len="med"/>
            <a:tailEnd type="none" w="med" len="med"/>
          </a:ln>
          <a:effectLst>
            <a:outerShdw blurRad="50800" dist="38100" dir="8100000" sx="88000" sy="88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21" name="Rectangle 20"/>
          <p:cNvSpPr/>
          <p:nvPr/>
        </p:nvSpPr>
        <p:spPr>
          <a:xfrm>
            <a:off x="30941582" y="28467482"/>
            <a:ext cx="12387709" cy="3970318"/>
          </a:xfrm>
          <a:prstGeom prst="rect">
            <a:avLst/>
          </a:prstGeom>
        </p:spPr>
        <p:txBody>
          <a:bodyPr wrap="square">
            <a:spAutoFit/>
          </a:bodyPr>
          <a:lstStyle/>
          <a:p>
            <a:pPr marL="914400" indent="-914400" algn="l"/>
            <a:r>
              <a:rPr lang="en-US" sz="1800" b="0" i="0" u="none" strike="noStrike" dirty="0">
                <a:solidFill>
                  <a:schemeClr val="tx1"/>
                </a:solidFill>
                <a:latin typeface="Times New Roman" panose="02020603050405020304" pitchFamily="18" charset="0"/>
                <a:cs typeface="Times New Roman" panose="02020603050405020304" pitchFamily="18" charset="0"/>
              </a:rPr>
              <a:t>Breitfuss, Connolly, &amp; Dale (2004) Densities and aperture sizes of burrows constructed by Helograpsus haswellianus (decapoda: varunidae) in salt marshes with and without mosquito-control runnels. </a:t>
            </a:r>
            <a:r>
              <a:rPr lang="en-US" sz="1800" b="0" i="1" u="none" strike="noStrike" dirty="0">
                <a:solidFill>
                  <a:schemeClr val="tx1"/>
                </a:solidFill>
                <a:latin typeface="Times New Roman" panose="02020603050405020304" pitchFamily="18" charset="0"/>
                <a:cs typeface="Times New Roman" panose="02020603050405020304" pitchFamily="18" charset="0"/>
              </a:rPr>
              <a:t>Wetlands </a:t>
            </a:r>
            <a:r>
              <a:rPr lang="en-US" sz="1800" b="1" i="0" u="none" strike="noStrike" dirty="0">
                <a:solidFill>
                  <a:schemeClr val="tx1"/>
                </a:solidFill>
                <a:latin typeface="Times New Roman" panose="02020603050405020304" pitchFamily="18" charset="0"/>
                <a:cs typeface="Times New Roman" panose="02020603050405020304" pitchFamily="18" charset="0"/>
              </a:rPr>
              <a:t>24 </a:t>
            </a:r>
            <a:r>
              <a:rPr lang="en-US" sz="1800" b="0" i="0" u="none" strike="noStrike" dirty="0">
                <a:solidFill>
                  <a:schemeClr val="tx1"/>
                </a:solidFill>
                <a:latin typeface="Times New Roman" panose="02020603050405020304" pitchFamily="18" charset="0"/>
                <a:cs typeface="Times New Roman" panose="02020603050405020304" pitchFamily="18" charset="0"/>
              </a:rPr>
              <a:t>, 14.</a:t>
            </a:r>
          </a:p>
          <a:p>
            <a:pPr marL="914400" indent="-914400" algn="l"/>
            <a:r>
              <a:rPr lang="en-US" sz="1800" b="0" i="0" u="none" strike="noStrike" dirty="0">
                <a:solidFill>
                  <a:schemeClr val="tx1"/>
                </a:solidFill>
                <a:latin typeface="Times New Roman" panose="02020603050405020304" pitchFamily="18" charset="0"/>
                <a:cs typeface="Times New Roman" panose="02020603050405020304" pitchFamily="18" charset="0"/>
              </a:rPr>
              <a:t>Bourn &amp; Cottam (1950) Some Biological Effects of Ditching Tidewater Marshes. </a:t>
            </a:r>
            <a:r>
              <a:rPr lang="en-US" sz="1800" b="0" i="1" u="none" strike="noStrike" dirty="0">
                <a:solidFill>
                  <a:schemeClr val="tx1"/>
                </a:solidFill>
                <a:latin typeface="Times New Roman" panose="02020603050405020304" pitchFamily="18" charset="0"/>
                <a:cs typeface="Times New Roman" panose="02020603050405020304" pitchFamily="18" charset="0"/>
              </a:rPr>
              <a:t>U.S. Dep. Int. Fish Wildl. Serv. Res. Rep </a:t>
            </a:r>
            <a:r>
              <a:rPr lang="en-US" sz="1800" b="0" i="0" u="none" strike="noStrike" dirty="0">
                <a:solidFill>
                  <a:schemeClr val="tx1"/>
                </a:solidFill>
                <a:latin typeface="Times New Roman" panose="02020603050405020304" pitchFamily="18" charset="0"/>
                <a:cs typeface="Times New Roman" panose="02020603050405020304" pitchFamily="18" charset="0"/>
              </a:rPr>
              <a:t>. 19..</a:t>
            </a:r>
          </a:p>
          <a:p>
            <a:pPr marL="914400" indent="-914400" algn="l"/>
            <a:r>
              <a:rPr lang="en-US" sz="1800" b="0" i="0" u="none" strike="noStrike" dirty="0">
                <a:solidFill>
                  <a:schemeClr val="tx1"/>
                </a:solidFill>
                <a:latin typeface="Times New Roman" panose="02020603050405020304" pitchFamily="18" charset="0"/>
                <a:cs typeface="Times New Roman" panose="02020603050405020304" pitchFamily="18" charset="0"/>
              </a:rPr>
              <a:t>Ewanchuk &amp; Bertness (2004) The Role of Waterlogging in Maintaining Forb Pannes in Northern New England Salt Marshes. </a:t>
            </a:r>
            <a:r>
              <a:rPr lang="en-US" sz="1800" b="0" i="1" u="none" strike="noStrike" dirty="0">
                <a:solidFill>
                  <a:schemeClr val="tx1"/>
                </a:solidFill>
                <a:latin typeface="Times New Roman" panose="02020603050405020304" pitchFamily="18" charset="0"/>
                <a:cs typeface="Times New Roman" panose="02020603050405020304" pitchFamily="18" charset="0"/>
              </a:rPr>
              <a:t>Ecology </a:t>
            </a:r>
            <a:r>
              <a:rPr lang="en-US" sz="1800" b="1" i="0" u="none" strike="noStrike" dirty="0">
                <a:solidFill>
                  <a:schemeClr val="tx1"/>
                </a:solidFill>
                <a:latin typeface="Times New Roman" panose="02020603050405020304" pitchFamily="18" charset="0"/>
                <a:cs typeface="Times New Roman" panose="02020603050405020304" pitchFamily="18" charset="0"/>
              </a:rPr>
              <a:t>85 </a:t>
            </a:r>
            <a:r>
              <a:rPr lang="en-US" sz="1800" b="0" i="0" u="none" strike="noStrike" dirty="0">
                <a:solidFill>
                  <a:schemeClr val="tx1"/>
                </a:solidFill>
                <a:latin typeface="Times New Roman" panose="02020603050405020304" pitchFamily="18" charset="0"/>
                <a:cs typeface="Times New Roman" panose="02020603050405020304" pitchFamily="18" charset="0"/>
              </a:rPr>
              <a:t>, 1568–1574.</a:t>
            </a:r>
          </a:p>
          <a:p>
            <a:pPr marL="914400" indent="-914400" algn="l"/>
            <a:r>
              <a:rPr lang="en-US" sz="1800" b="0" i="0" u="none" strike="noStrike" dirty="0">
                <a:solidFill>
                  <a:schemeClr val="tx1"/>
                </a:solidFill>
                <a:latin typeface="Times New Roman" panose="02020603050405020304" pitchFamily="18" charset="0"/>
                <a:cs typeface="Times New Roman" panose="02020603050405020304" pitchFamily="18" charset="0"/>
              </a:rPr>
              <a:t>Gedan </a:t>
            </a:r>
            <a:r>
              <a:rPr lang="en-US" sz="1800" b="0" i="1" u="none" strike="noStrike" dirty="0">
                <a:solidFill>
                  <a:schemeClr val="tx1"/>
                </a:solidFill>
                <a:latin typeface="Times New Roman" panose="02020603050405020304" pitchFamily="18" charset="0"/>
                <a:cs typeface="Times New Roman" panose="02020603050405020304" pitchFamily="18" charset="0"/>
              </a:rPr>
              <a:t>et al </a:t>
            </a:r>
            <a:r>
              <a:rPr lang="en-US" sz="1800" b="0" u="none" strike="noStrike" dirty="0">
                <a:solidFill>
                  <a:schemeClr val="tx1"/>
                </a:solidFill>
                <a:latin typeface="Times New Roman" panose="02020603050405020304" pitchFamily="18" charset="0"/>
                <a:cs typeface="Times New Roman" panose="02020603050405020304" pitchFamily="18" charset="0"/>
              </a:rPr>
              <a:t>(</a:t>
            </a:r>
            <a:r>
              <a:rPr lang="en-US" sz="1800" b="0" i="0" u="none" strike="noStrike" dirty="0">
                <a:solidFill>
                  <a:schemeClr val="tx1"/>
                </a:solidFill>
                <a:latin typeface="Times New Roman" panose="02020603050405020304" pitchFamily="18" charset="0"/>
                <a:cs typeface="Times New Roman" panose="02020603050405020304" pitchFamily="18" charset="0"/>
              </a:rPr>
              <a:t>2009). Centuries of Human-Driven Change in Salt Marsh Ecosystems. Annual Review of Marine Science </a:t>
            </a:r>
            <a:r>
              <a:rPr lang="en-US" sz="1800" b="1" i="0" u="none" strike="noStrike" dirty="0">
                <a:solidFill>
                  <a:schemeClr val="tx1"/>
                </a:solidFill>
                <a:latin typeface="Times New Roman" panose="02020603050405020304" pitchFamily="18" charset="0"/>
                <a:cs typeface="Times New Roman" panose="02020603050405020304" pitchFamily="18" charset="0"/>
              </a:rPr>
              <a:t>1 </a:t>
            </a:r>
            <a:r>
              <a:rPr lang="en-US" sz="1800" b="0" i="0" u="none" strike="noStrike" dirty="0">
                <a:solidFill>
                  <a:schemeClr val="tx1"/>
                </a:solidFill>
                <a:latin typeface="Times New Roman" panose="02020603050405020304" pitchFamily="18" charset="0"/>
                <a:cs typeface="Times New Roman" panose="02020603050405020304" pitchFamily="18" charset="0"/>
              </a:rPr>
              <a:t>, 117–141.</a:t>
            </a:r>
          </a:p>
          <a:p>
            <a:pPr marL="914400" indent="-914400" algn="l"/>
            <a:r>
              <a:rPr lang="en-US" sz="1800" b="0" i="0" u="none" strike="noStrike" dirty="0">
                <a:solidFill>
                  <a:schemeClr val="tx1"/>
                </a:solidFill>
                <a:latin typeface="Times New Roman" panose="02020603050405020304" pitchFamily="18" charset="0"/>
                <a:cs typeface="Times New Roman" panose="02020603050405020304" pitchFamily="18" charset="0"/>
              </a:rPr>
              <a:t>Hulsman </a:t>
            </a:r>
            <a:r>
              <a:rPr lang="en-US" sz="1800" b="0" i="1" u="none" strike="noStrike" dirty="0">
                <a:solidFill>
                  <a:schemeClr val="tx1"/>
                </a:solidFill>
                <a:latin typeface="Times New Roman" panose="02020603050405020304" pitchFamily="18" charset="0"/>
                <a:cs typeface="Times New Roman" panose="02020603050405020304" pitchFamily="18" charset="0"/>
              </a:rPr>
              <a:t>et al </a:t>
            </a:r>
            <a:r>
              <a:rPr lang="en-US" sz="1800" b="0" u="none" strike="noStrike" dirty="0">
                <a:solidFill>
                  <a:schemeClr val="tx1"/>
                </a:solidFill>
                <a:latin typeface="Times New Roman" panose="02020603050405020304" pitchFamily="18" charset="0"/>
                <a:cs typeface="Times New Roman" panose="02020603050405020304" pitchFamily="18" charset="0"/>
              </a:rPr>
              <a:t>(</a:t>
            </a:r>
            <a:r>
              <a:rPr lang="en-US" sz="1800" b="0" i="0" u="none" strike="noStrike" dirty="0">
                <a:solidFill>
                  <a:schemeClr val="tx1"/>
                </a:solidFill>
                <a:latin typeface="Times New Roman" panose="02020603050405020304" pitchFamily="18" charset="0"/>
                <a:cs typeface="Times New Roman" panose="02020603050405020304" pitchFamily="18" charset="0"/>
              </a:rPr>
              <a:t>1989</a:t>
            </a:r>
            <a:r>
              <a:rPr lang="en-US" sz="1800" b="0" dirty="0">
                <a:solidFill>
                  <a:schemeClr val="tx1"/>
                </a:solidFill>
                <a:latin typeface="Times New Roman" panose="02020603050405020304" pitchFamily="18" charset="0"/>
                <a:cs typeface="Times New Roman" panose="02020603050405020304" pitchFamily="18" charset="0"/>
              </a:rPr>
              <a:t>)</a:t>
            </a:r>
            <a:r>
              <a:rPr lang="en-US" sz="1800" b="0" i="0" u="none" strike="noStrike" dirty="0">
                <a:solidFill>
                  <a:schemeClr val="tx1"/>
                </a:solidFill>
                <a:latin typeface="Times New Roman" panose="02020603050405020304" pitchFamily="18" charset="0"/>
                <a:cs typeface="Times New Roman" panose="02020603050405020304" pitchFamily="18" charset="0"/>
              </a:rPr>
              <a:t> The runnelling method of habitat modification: An environment focused tool for salt marsh mosquito management” </a:t>
            </a:r>
            <a:r>
              <a:rPr lang="en-US" sz="1800" b="0" i="1" u="none" strike="noStrike" dirty="0">
                <a:solidFill>
                  <a:schemeClr val="tx1"/>
                </a:solidFill>
                <a:latin typeface="Times New Roman" panose="02020603050405020304" pitchFamily="18" charset="0"/>
                <a:cs typeface="Times New Roman" panose="02020603050405020304" pitchFamily="18" charset="0"/>
              </a:rPr>
              <a:t>J. Am. Mosq. Control Assoc. </a:t>
            </a:r>
            <a:r>
              <a:rPr lang="en-US" sz="1800" b="1" i="0" u="none" strike="noStrike" dirty="0">
                <a:solidFill>
                  <a:schemeClr val="tx1"/>
                </a:solidFill>
                <a:latin typeface="Times New Roman" panose="02020603050405020304" pitchFamily="18" charset="0"/>
                <a:cs typeface="Times New Roman" panose="02020603050405020304" pitchFamily="18" charset="0"/>
              </a:rPr>
              <a:t>5 </a:t>
            </a:r>
            <a:r>
              <a:rPr lang="en-US" sz="1800" b="0" i="0" u="none" strike="noStrike" dirty="0">
                <a:solidFill>
                  <a:schemeClr val="tx1"/>
                </a:solidFill>
                <a:latin typeface="Times New Roman" panose="02020603050405020304" pitchFamily="18" charset="0"/>
                <a:cs typeface="Times New Roman" panose="02020603050405020304" pitchFamily="18" charset="0"/>
              </a:rPr>
              <a:t>, 226-2341.</a:t>
            </a:r>
          </a:p>
          <a:p>
            <a:pPr marL="914400" indent="-914400" algn="l"/>
            <a:r>
              <a:rPr lang="en-US" sz="1800" b="0" i="0" u="none" strike="noStrike" dirty="0">
                <a:solidFill>
                  <a:schemeClr val="tx1"/>
                </a:solidFill>
                <a:latin typeface="Times New Roman" panose="02020603050405020304" pitchFamily="18" charset="0"/>
                <a:cs typeface="Times New Roman" panose="02020603050405020304" pitchFamily="18" charset="0"/>
              </a:rPr>
              <a:t>Morris </a:t>
            </a:r>
            <a:r>
              <a:rPr lang="en-US" sz="1800" b="0" i="1" u="none" strike="noStrike" dirty="0">
                <a:solidFill>
                  <a:schemeClr val="tx1"/>
                </a:solidFill>
                <a:latin typeface="Times New Roman" panose="02020603050405020304" pitchFamily="18" charset="0"/>
                <a:cs typeface="Times New Roman" panose="02020603050405020304" pitchFamily="18" charset="0"/>
              </a:rPr>
              <a:t>et al </a:t>
            </a:r>
            <a:r>
              <a:rPr lang="en-US" sz="1800" b="0" u="none" strike="noStrike" dirty="0">
                <a:solidFill>
                  <a:schemeClr val="tx1"/>
                </a:solidFill>
                <a:latin typeface="Times New Roman" panose="02020603050405020304" pitchFamily="18" charset="0"/>
                <a:cs typeface="Times New Roman" panose="02020603050405020304" pitchFamily="18" charset="0"/>
              </a:rPr>
              <a:t>(</a:t>
            </a:r>
            <a:r>
              <a:rPr lang="en-US" sz="1800" b="0" i="0" u="none" strike="noStrike" dirty="0">
                <a:solidFill>
                  <a:schemeClr val="tx1"/>
                </a:solidFill>
                <a:latin typeface="Times New Roman" panose="02020603050405020304" pitchFamily="18" charset="0"/>
                <a:cs typeface="Times New Roman" panose="02020603050405020304" pitchFamily="18" charset="0"/>
              </a:rPr>
              <a:t>2002) Responses of Coastal Wetlands to Rising Sea Level. </a:t>
            </a:r>
            <a:r>
              <a:rPr lang="en-US" sz="1800" b="0" i="1" u="none" strike="noStrike" dirty="0">
                <a:solidFill>
                  <a:schemeClr val="tx1"/>
                </a:solidFill>
                <a:latin typeface="Times New Roman" panose="02020603050405020304" pitchFamily="18" charset="0"/>
                <a:cs typeface="Times New Roman" panose="02020603050405020304" pitchFamily="18" charset="0"/>
              </a:rPr>
              <a:t>Ecology </a:t>
            </a:r>
            <a:r>
              <a:rPr lang="en-US" sz="1800" b="1" i="0" u="none" strike="noStrike" dirty="0">
                <a:solidFill>
                  <a:schemeClr val="tx1"/>
                </a:solidFill>
                <a:latin typeface="Times New Roman" panose="02020603050405020304" pitchFamily="18" charset="0"/>
                <a:cs typeface="Times New Roman" panose="02020603050405020304" pitchFamily="18" charset="0"/>
              </a:rPr>
              <a:t>83 </a:t>
            </a:r>
            <a:r>
              <a:rPr lang="en-US" sz="1800" b="0" i="0" u="none" strike="noStrike" dirty="0">
                <a:solidFill>
                  <a:schemeClr val="tx1"/>
                </a:solidFill>
                <a:latin typeface="Times New Roman" panose="02020603050405020304" pitchFamily="18" charset="0"/>
                <a:cs typeface="Times New Roman" panose="02020603050405020304" pitchFamily="18" charset="0"/>
              </a:rPr>
              <a:t>, 2869–2877.</a:t>
            </a:r>
          </a:p>
          <a:p>
            <a:pPr marL="914400" indent="-914400" algn="l"/>
            <a:r>
              <a:rPr lang="en-US" sz="1800" b="0" i="0" u="none" strike="noStrike" dirty="0">
                <a:solidFill>
                  <a:schemeClr val="tx1"/>
                </a:solidFill>
                <a:latin typeface="Times New Roman" panose="02020603050405020304" pitchFamily="18" charset="0"/>
                <a:cs typeface="Times New Roman" panose="02020603050405020304" pitchFamily="18" charset="0"/>
              </a:rPr>
              <a:t>Portnoy (1999) Salt Marsh Diking and Restoration: Biogeochemical Implications of Altered Wetland Hydrology. </a:t>
            </a:r>
            <a:r>
              <a:rPr lang="en-US" sz="1800" b="0" i="1" u="none" strike="noStrike" dirty="0">
                <a:solidFill>
                  <a:schemeClr val="tx1"/>
                </a:solidFill>
                <a:latin typeface="Times New Roman" panose="02020603050405020304" pitchFamily="18" charset="0"/>
                <a:cs typeface="Times New Roman" panose="02020603050405020304" pitchFamily="18" charset="0"/>
              </a:rPr>
              <a:t>Environmental Management </a:t>
            </a:r>
            <a:r>
              <a:rPr lang="en-US" sz="1800" b="1" i="0" u="none" strike="noStrike" dirty="0">
                <a:solidFill>
                  <a:schemeClr val="tx1"/>
                </a:solidFill>
                <a:latin typeface="Times New Roman" panose="02020603050405020304" pitchFamily="18" charset="0"/>
                <a:cs typeface="Times New Roman" panose="02020603050405020304" pitchFamily="18" charset="0"/>
              </a:rPr>
              <a:t>24 </a:t>
            </a:r>
            <a:r>
              <a:rPr lang="en-US" sz="1800" b="0" i="0" u="none" strike="noStrike" dirty="0">
                <a:solidFill>
                  <a:schemeClr val="tx1"/>
                </a:solidFill>
                <a:latin typeface="Times New Roman" panose="02020603050405020304" pitchFamily="18" charset="0"/>
                <a:cs typeface="Times New Roman" panose="02020603050405020304" pitchFamily="18" charset="0"/>
              </a:rPr>
              <a:t>, 111–120.</a:t>
            </a:r>
          </a:p>
          <a:p>
            <a:pPr marL="914400" indent="-914400" algn="l"/>
            <a:r>
              <a:rPr lang="en-US" sz="1800" b="0" i="0" u="none" strike="noStrike" dirty="0">
                <a:solidFill>
                  <a:schemeClr val="tx1"/>
                </a:solidFill>
                <a:latin typeface="Times New Roman" panose="02020603050405020304" pitchFamily="18" charset="0"/>
                <a:cs typeface="Times New Roman" panose="02020603050405020304" pitchFamily="18" charset="0"/>
              </a:rPr>
              <a:t>Provost (1977) Source reduction in salt-marsh mosquito control: past and future. </a:t>
            </a:r>
            <a:r>
              <a:rPr lang="en-US" sz="1800" b="0" i="1" u="none" strike="noStrike" dirty="0">
                <a:solidFill>
                  <a:schemeClr val="tx1"/>
                </a:solidFill>
                <a:latin typeface="Times New Roman" panose="02020603050405020304" pitchFamily="18" charset="0"/>
                <a:cs typeface="Times New Roman" panose="02020603050405020304" pitchFamily="18" charset="0"/>
              </a:rPr>
              <a:t>Mosq. News </a:t>
            </a:r>
            <a:r>
              <a:rPr lang="en-US" sz="1800" b="1" i="0" u="none" strike="noStrike" dirty="0">
                <a:solidFill>
                  <a:schemeClr val="tx1"/>
                </a:solidFill>
                <a:latin typeface="Times New Roman" panose="02020603050405020304" pitchFamily="18" charset="0"/>
                <a:cs typeface="Times New Roman" panose="02020603050405020304" pitchFamily="18" charset="0"/>
              </a:rPr>
              <a:t>37 </a:t>
            </a:r>
            <a:r>
              <a:rPr lang="en-US" sz="1800" b="0" i="0" u="none" strike="noStrike" dirty="0">
                <a:solidFill>
                  <a:schemeClr val="tx1"/>
                </a:solidFill>
                <a:latin typeface="Times New Roman" panose="02020603050405020304" pitchFamily="18" charset="0"/>
                <a:cs typeface="Times New Roman" panose="02020603050405020304" pitchFamily="18" charset="0"/>
              </a:rPr>
              <a:t>, 689–98.</a:t>
            </a:r>
          </a:p>
          <a:p>
            <a:pPr marL="914400" indent="-914400" algn="l"/>
            <a:r>
              <a:rPr lang="en-US" sz="1800" b="0" i="0" u="none" strike="noStrike" dirty="0">
                <a:solidFill>
                  <a:schemeClr val="tx1"/>
                </a:solidFill>
                <a:latin typeface="Times New Roman" panose="02020603050405020304" pitchFamily="18" charset="0"/>
                <a:cs typeface="Times New Roman" panose="02020603050405020304" pitchFamily="18" charset="0"/>
              </a:rPr>
              <a:t>Reef, </a:t>
            </a:r>
            <a:r>
              <a:rPr lang="en-US" sz="1800" b="0" i="1" u="none" strike="noStrike" dirty="0">
                <a:solidFill>
                  <a:schemeClr val="tx1"/>
                </a:solidFill>
                <a:latin typeface="Times New Roman" panose="02020603050405020304" pitchFamily="18" charset="0"/>
                <a:cs typeface="Times New Roman" panose="02020603050405020304" pitchFamily="18" charset="0"/>
              </a:rPr>
              <a:t>et al</a:t>
            </a:r>
            <a:r>
              <a:rPr lang="en-US" sz="1800" b="0" u="none" strike="noStrike" dirty="0">
                <a:solidFill>
                  <a:schemeClr val="tx1"/>
                </a:solidFill>
                <a:latin typeface="Times New Roman" panose="02020603050405020304" pitchFamily="18" charset="0"/>
                <a:cs typeface="Times New Roman" panose="02020603050405020304" pitchFamily="18" charset="0"/>
              </a:rPr>
              <a:t> (2018)</a:t>
            </a:r>
            <a:r>
              <a:rPr lang="en-US" sz="1800" b="0" i="0" u="none" strike="noStrike" dirty="0">
                <a:solidFill>
                  <a:schemeClr val="tx1"/>
                </a:solidFill>
                <a:latin typeface="Times New Roman" panose="02020603050405020304" pitchFamily="18" charset="0"/>
                <a:cs typeface="Times New Roman" panose="02020603050405020304" pitchFamily="18" charset="0"/>
              </a:rPr>
              <a:t> The effect of vegetation height and biomass on the sediment budget of a European saltmarsh. </a:t>
            </a:r>
            <a:r>
              <a:rPr lang="en-US" sz="1800" b="0" i="1" u="none" strike="noStrike" dirty="0">
                <a:solidFill>
                  <a:schemeClr val="tx1"/>
                </a:solidFill>
                <a:latin typeface="Times New Roman" panose="02020603050405020304" pitchFamily="18" charset="0"/>
                <a:cs typeface="Times New Roman" panose="02020603050405020304" pitchFamily="18" charset="0"/>
              </a:rPr>
              <a:t>Estuarine, Coastal and Shelf Science </a:t>
            </a:r>
            <a:r>
              <a:rPr lang="en-US" sz="1800" b="1" i="0" u="none" strike="noStrike" dirty="0">
                <a:solidFill>
                  <a:schemeClr val="tx1"/>
                </a:solidFill>
                <a:latin typeface="Times New Roman" panose="02020603050405020304" pitchFamily="18" charset="0"/>
                <a:cs typeface="Times New Roman" panose="02020603050405020304" pitchFamily="18" charset="0"/>
              </a:rPr>
              <a:t>202 </a:t>
            </a:r>
            <a:r>
              <a:rPr lang="en-US" sz="1800" b="0" i="0" u="none" strike="noStrike" dirty="0">
                <a:solidFill>
                  <a:schemeClr val="tx1"/>
                </a:solidFill>
                <a:latin typeface="Times New Roman" panose="02020603050405020304" pitchFamily="18" charset="0"/>
                <a:cs typeface="Times New Roman" panose="02020603050405020304" pitchFamily="18" charset="0"/>
              </a:rPr>
              <a:t>, 125–133.</a:t>
            </a:r>
          </a:p>
        </p:txBody>
      </p:sp>
      <p:sp>
        <p:nvSpPr>
          <p:cNvPr id="365" name="Rectangle: Rounded Corners 364">
            <a:extLst>
              <a:ext uri="{FF2B5EF4-FFF2-40B4-BE49-F238E27FC236}">
                <a16:creationId xmlns:a16="http://schemas.microsoft.com/office/drawing/2014/main" id="{0E93111E-2B3D-4D6E-B001-4D0DEA057CAC}"/>
              </a:ext>
            </a:extLst>
          </p:cNvPr>
          <p:cNvSpPr/>
          <p:nvPr/>
        </p:nvSpPr>
        <p:spPr bwMode="auto">
          <a:xfrm>
            <a:off x="13792200" y="7032234"/>
            <a:ext cx="16289866" cy="12982813"/>
          </a:xfrm>
          <a:prstGeom prst="roundRect">
            <a:avLst>
              <a:gd name="adj" fmla="val 7010"/>
            </a:avLst>
          </a:prstGeom>
          <a:gradFill>
            <a:gsLst>
              <a:gs pos="0">
                <a:schemeClr val="bg1">
                  <a:lumMod val="65000"/>
                </a:schemeClr>
              </a:gs>
              <a:gs pos="35000">
                <a:schemeClr val="dk1">
                  <a:tint val="37000"/>
                  <a:satMod val="300000"/>
                </a:schemeClr>
              </a:gs>
              <a:gs pos="100000">
                <a:schemeClr val="dk1">
                  <a:tint val="15000"/>
                  <a:satMod val="350000"/>
                </a:schemeClr>
              </a:gs>
            </a:gsLst>
          </a:gradFill>
          <a:ln>
            <a:solidFill>
              <a:schemeClr val="tx1"/>
            </a:solidFill>
            <a:headEnd type="none" w="med" len="med"/>
            <a:tailEnd type="none" w="med" len="med"/>
          </a:ln>
          <a:effectLst>
            <a:outerShdw blurRad="50800" dist="38100" dir="8100000" sx="88000" sy="88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29" name="Rectangle 28"/>
          <p:cNvSpPr/>
          <p:nvPr/>
        </p:nvSpPr>
        <p:spPr>
          <a:xfrm>
            <a:off x="13998020" y="7057654"/>
            <a:ext cx="15895159" cy="12957393"/>
          </a:xfrm>
          <a:prstGeom prst="rect">
            <a:avLst/>
          </a:prstGeom>
        </p:spPr>
        <p:txBody>
          <a:bodyPr wrap="square">
            <a:spAutoFit/>
          </a:bodyPr>
          <a:lstStyle/>
          <a:p>
            <a:pPr lvl="1"/>
            <a:r>
              <a:rPr lang="en-US" sz="3800" b="0" u="sng" dirty="0">
                <a:solidFill>
                  <a:srgbClr val="000000"/>
                </a:solidFill>
                <a:latin typeface="Times New Roman" panose="02020603050405020304" pitchFamily="18" charset="0"/>
                <a:cs typeface="Times New Roman" panose="02020603050405020304" pitchFamily="18" charset="0"/>
              </a:rPr>
              <a:t>Sedimentation and Stability</a:t>
            </a:r>
          </a:p>
          <a:p>
            <a:pPr marL="971550" lvl="1" indent="-514350" algn="l">
              <a:buFont typeface="Arial" panose="020B0604020202020204" pitchFamily="34" charset="0"/>
              <a:buChar char="•"/>
            </a:pPr>
            <a:r>
              <a:rPr lang="en-US" sz="3800" b="0" dirty="0">
                <a:solidFill>
                  <a:srgbClr val="000000"/>
                </a:solidFill>
                <a:latin typeface="Times New Roman" panose="02020603050405020304" pitchFamily="18" charset="0"/>
                <a:cs typeface="Times New Roman" panose="02020603050405020304" pitchFamily="18" charset="0"/>
              </a:rPr>
              <a:t>Four treatments: 1) no pool, 2) isolated pool, 3) pool reconnected to tidal creek naturally, 4) pool reconnected to tidal creek via runneling</a:t>
            </a:r>
          </a:p>
          <a:p>
            <a:pPr marL="971550" lvl="1" indent="-514350" algn="l">
              <a:buFont typeface="Arial" panose="020B0604020202020204" pitchFamily="34" charset="0"/>
              <a:buChar char="•"/>
            </a:pPr>
            <a:r>
              <a:rPr lang="en-US" sz="3800" b="0" dirty="0">
                <a:solidFill>
                  <a:srgbClr val="000000"/>
                </a:solidFill>
                <a:latin typeface="Times New Roman" panose="02020603050405020304" pitchFamily="18" charset="0"/>
                <a:cs typeface="Times New Roman" panose="02020603050405020304" pitchFamily="18" charset="0"/>
              </a:rPr>
              <a:t>Perpendicular transects to determine elevation profile using RTK</a:t>
            </a:r>
          </a:p>
          <a:p>
            <a:pPr marL="971550" lvl="1" indent="-514350" algn="l">
              <a:buFont typeface="Arial" panose="020B0604020202020204" pitchFamily="34" charset="0"/>
              <a:buChar char="•"/>
            </a:pPr>
            <a:r>
              <a:rPr lang="en-US" sz="3800" b="0" dirty="0">
                <a:solidFill>
                  <a:schemeClr val="tx1"/>
                </a:solidFill>
                <a:latin typeface="Times New Roman" panose="02020603050405020304" pitchFamily="18" charset="0"/>
                <a:cs typeface="Times New Roman" panose="02020603050405020304" pitchFamily="18" charset="0"/>
              </a:rPr>
              <a:t>Parallel transects on each side of the ditch (and/or along northward and westward edge of pool, as applicable) with a 30 cm x 30 cm quadrat placed every five meters over the ditch edge and in between the ditches. The following will be collected from each quadrat:</a:t>
            </a:r>
          </a:p>
          <a:p>
            <a:pPr marL="2343150" lvl="4" indent="-514350" algn="l">
              <a:buFont typeface="Arial" panose="020B0604020202020204" pitchFamily="34" charset="0"/>
              <a:buChar char="•"/>
            </a:pPr>
            <a:r>
              <a:rPr lang="en-US" sz="3800" b="0" dirty="0">
                <a:solidFill>
                  <a:schemeClr val="tx1"/>
                </a:solidFill>
                <a:latin typeface="Times New Roman" panose="02020603050405020304" pitchFamily="18" charset="0"/>
                <a:cs typeface="Times New Roman" panose="02020603050405020304" pitchFamily="18" charset="0"/>
              </a:rPr>
              <a:t>Number of mussels, random five measured for length and age </a:t>
            </a:r>
          </a:p>
          <a:p>
            <a:pPr marL="2343150" lvl="4" indent="-514350" algn="l">
              <a:buFont typeface="Arial" panose="020B0604020202020204" pitchFamily="34" charset="0"/>
              <a:buChar char="•"/>
            </a:pPr>
            <a:r>
              <a:rPr lang="en-US" sz="3800" b="0" dirty="0">
                <a:solidFill>
                  <a:schemeClr val="tx1"/>
                </a:solidFill>
                <a:latin typeface="Times New Roman" panose="02020603050405020304" pitchFamily="18" charset="0"/>
                <a:cs typeface="Times New Roman" panose="02020603050405020304" pitchFamily="18" charset="0"/>
              </a:rPr>
              <a:t>Stem height will be gathered for the 10 tallest stems</a:t>
            </a:r>
          </a:p>
          <a:p>
            <a:pPr marL="2343150" lvl="4" indent="-514350" algn="l">
              <a:buFont typeface="Arial" panose="020B0604020202020204" pitchFamily="34" charset="0"/>
              <a:buChar char="•"/>
            </a:pPr>
            <a:r>
              <a:rPr lang="en-US" sz="3800" b="0" dirty="0">
                <a:solidFill>
                  <a:schemeClr val="tx1"/>
                </a:solidFill>
                <a:latin typeface="Times New Roman" panose="02020603050405020304" pitchFamily="18" charset="0"/>
                <a:cs typeface="Times New Roman" panose="02020603050405020304" pitchFamily="18" charset="0"/>
              </a:rPr>
              <a:t>Core sample to determine grain size and organic matter</a:t>
            </a:r>
          </a:p>
          <a:p>
            <a:pPr marL="971550" lvl="1" indent="-514350" algn="l">
              <a:buFont typeface="Arial" panose="020B0604020202020204" pitchFamily="34" charset="0"/>
              <a:buChar char="•"/>
            </a:pPr>
            <a:r>
              <a:rPr lang="en-US" sz="3800" b="0" dirty="0">
                <a:solidFill>
                  <a:srgbClr val="000000"/>
                </a:solidFill>
                <a:latin typeface="Times New Roman" panose="02020603050405020304" pitchFamily="18" charset="0"/>
                <a:cs typeface="Times New Roman" panose="02020603050405020304" pitchFamily="18" charset="0"/>
              </a:rPr>
              <a:t>Additional cores will be collected in between and along the edge of the ditches (and/or along edge of pool, as applicable) to determine below ground biomass production. </a:t>
            </a:r>
          </a:p>
          <a:p>
            <a:pPr lvl="1"/>
            <a:r>
              <a:rPr lang="en-US" sz="3800" b="0" u="sng" dirty="0">
                <a:solidFill>
                  <a:srgbClr val="000000"/>
                </a:solidFill>
                <a:latin typeface="Times New Roman" panose="02020603050405020304" pitchFamily="18" charset="0"/>
                <a:cs typeface="Times New Roman" panose="02020603050405020304" pitchFamily="18" charset="0"/>
              </a:rPr>
              <a:t>Revegetation</a:t>
            </a:r>
          </a:p>
          <a:p>
            <a:pPr marL="914400" lvl="1" indent="-457200" algn="l">
              <a:buFont typeface="Arial" panose="020B0604020202020204" pitchFamily="34" charset="0"/>
              <a:buChar char="•"/>
            </a:pPr>
            <a:r>
              <a:rPr lang="en-US" sz="3800" b="0" dirty="0">
                <a:solidFill>
                  <a:srgbClr val="000000"/>
                </a:solidFill>
                <a:latin typeface="Times New Roman" panose="02020603050405020304" pitchFamily="18" charset="0"/>
                <a:cs typeface="Times New Roman" panose="02020603050405020304" pitchFamily="18" charset="0"/>
              </a:rPr>
              <a:t>Four treatments: 1) nothing added, 2) empty mussel shells added, 3) one live mussel, 4) three live mussels</a:t>
            </a:r>
          </a:p>
          <a:p>
            <a:pPr marL="914400" lvl="1" indent="-457200" algn="l">
              <a:buFont typeface="Arial" panose="020B0604020202020204" pitchFamily="34" charset="0"/>
              <a:buChar char="•"/>
            </a:pPr>
            <a:r>
              <a:rPr lang="en-US" sz="3800" b="0" dirty="0">
                <a:solidFill>
                  <a:srgbClr val="000000"/>
                </a:solidFill>
                <a:latin typeface="Times New Roman" panose="02020603050405020304" pitchFamily="18" charset="0"/>
                <a:cs typeface="Times New Roman" panose="02020603050405020304" pitchFamily="18" charset="0"/>
              </a:rPr>
              <a:t>1m x 1m permanent quadrats with three </a:t>
            </a:r>
            <a:r>
              <a:rPr lang="en-US" sz="3800" b="0" i="1" dirty="0">
                <a:solidFill>
                  <a:srgbClr val="000000"/>
                </a:solidFill>
                <a:latin typeface="Times New Roman" panose="02020603050405020304" pitchFamily="18" charset="0"/>
                <a:cs typeface="Times New Roman" panose="02020603050405020304" pitchFamily="18" charset="0"/>
              </a:rPr>
              <a:t>S. alterniflora </a:t>
            </a:r>
            <a:r>
              <a:rPr lang="en-US" sz="3800" b="0" dirty="0">
                <a:solidFill>
                  <a:srgbClr val="000000"/>
                </a:solidFill>
                <a:latin typeface="Times New Roman" panose="02020603050405020304" pitchFamily="18" charset="0"/>
                <a:cs typeface="Times New Roman" panose="02020603050405020304" pitchFamily="18" charset="0"/>
              </a:rPr>
              <a:t>plugs will planted in the center </a:t>
            </a:r>
          </a:p>
          <a:p>
            <a:pPr marL="914400" lvl="1" indent="-457200" algn="l">
              <a:buFont typeface="Arial" panose="020B0604020202020204" pitchFamily="34" charset="0"/>
              <a:buChar char="•"/>
            </a:pPr>
            <a:r>
              <a:rPr lang="en-US" sz="3800" b="0" dirty="0">
                <a:solidFill>
                  <a:srgbClr val="000000"/>
                </a:solidFill>
                <a:latin typeface="Times New Roman" panose="02020603050405020304" pitchFamily="18" charset="0"/>
                <a:cs typeface="Times New Roman" panose="02020603050405020304" pitchFamily="18" charset="0"/>
              </a:rPr>
              <a:t>Data collected: vegetation coverage, stem height, mussel count, mussel length, mussel age, and below ground biomass will all be measured as described above.</a:t>
            </a:r>
          </a:p>
        </p:txBody>
      </p:sp>
      <p:sp>
        <p:nvSpPr>
          <p:cNvPr id="366" name="Rectangle: Rounded Corners 365">
            <a:extLst>
              <a:ext uri="{FF2B5EF4-FFF2-40B4-BE49-F238E27FC236}">
                <a16:creationId xmlns:a16="http://schemas.microsoft.com/office/drawing/2014/main" id="{DE3F8219-A50E-4E0C-AEE0-F5C631A368D0}"/>
              </a:ext>
            </a:extLst>
          </p:cNvPr>
          <p:cNvSpPr/>
          <p:nvPr/>
        </p:nvSpPr>
        <p:spPr bwMode="auto">
          <a:xfrm>
            <a:off x="30792823" y="18278790"/>
            <a:ext cx="12732396" cy="3374047"/>
          </a:xfrm>
          <a:prstGeom prst="roundRect">
            <a:avLst>
              <a:gd name="adj" fmla="val 9735"/>
            </a:avLst>
          </a:prstGeom>
          <a:gradFill>
            <a:gsLst>
              <a:gs pos="0">
                <a:schemeClr val="bg1">
                  <a:lumMod val="65000"/>
                </a:schemeClr>
              </a:gs>
              <a:gs pos="35000">
                <a:schemeClr val="dk1">
                  <a:tint val="37000"/>
                  <a:satMod val="300000"/>
                </a:schemeClr>
              </a:gs>
              <a:gs pos="100000">
                <a:schemeClr val="dk1">
                  <a:tint val="15000"/>
                  <a:satMod val="350000"/>
                </a:schemeClr>
              </a:gs>
            </a:gsLst>
          </a:gradFill>
          <a:ln>
            <a:solidFill>
              <a:schemeClr val="tx1"/>
            </a:solidFill>
            <a:headEnd type="none" w="med" len="med"/>
            <a:tailEnd type="none" w="med" len="med"/>
          </a:ln>
          <a:effectLst>
            <a:outerShdw blurRad="50800" dist="38100" dir="8100000" sx="88000" sy="88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367" name="Rectangle: Rounded Corners 366">
            <a:extLst>
              <a:ext uri="{FF2B5EF4-FFF2-40B4-BE49-F238E27FC236}">
                <a16:creationId xmlns:a16="http://schemas.microsoft.com/office/drawing/2014/main" id="{04E9E811-8A37-4089-9220-21071747E919}"/>
              </a:ext>
            </a:extLst>
          </p:cNvPr>
          <p:cNvSpPr/>
          <p:nvPr/>
        </p:nvSpPr>
        <p:spPr bwMode="auto">
          <a:xfrm>
            <a:off x="30824835" y="23565440"/>
            <a:ext cx="12732396" cy="2761102"/>
          </a:xfrm>
          <a:prstGeom prst="roundRect">
            <a:avLst>
              <a:gd name="adj" fmla="val 9735"/>
            </a:avLst>
          </a:prstGeom>
          <a:gradFill>
            <a:gsLst>
              <a:gs pos="0">
                <a:schemeClr val="bg1">
                  <a:lumMod val="65000"/>
                </a:schemeClr>
              </a:gs>
              <a:gs pos="35000">
                <a:schemeClr val="dk1">
                  <a:tint val="37000"/>
                  <a:satMod val="300000"/>
                </a:schemeClr>
              </a:gs>
              <a:gs pos="100000">
                <a:schemeClr val="dk1">
                  <a:tint val="15000"/>
                  <a:satMod val="350000"/>
                </a:schemeClr>
              </a:gs>
            </a:gsLst>
          </a:gradFill>
          <a:ln>
            <a:solidFill>
              <a:schemeClr val="tx1"/>
            </a:solidFill>
            <a:headEnd type="none" w="med" len="med"/>
            <a:tailEnd type="none" w="med" len="med"/>
          </a:ln>
          <a:effectLst>
            <a:outerShdw blurRad="50800" dist="38100" dir="8100000" sx="88000" sy="88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368" name="Rectangle: Rounded Corners 367">
            <a:extLst>
              <a:ext uri="{FF2B5EF4-FFF2-40B4-BE49-F238E27FC236}">
                <a16:creationId xmlns:a16="http://schemas.microsoft.com/office/drawing/2014/main" id="{FB1C95F2-DA64-4F4F-8BD7-44903716A8FD}"/>
              </a:ext>
            </a:extLst>
          </p:cNvPr>
          <p:cNvSpPr/>
          <p:nvPr/>
        </p:nvSpPr>
        <p:spPr bwMode="auto">
          <a:xfrm>
            <a:off x="30792823" y="7032234"/>
            <a:ext cx="12758867" cy="9423268"/>
          </a:xfrm>
          <a:prstGeom prst="roundRect">
            <a:avLst>
              <a:gd name="adj" fmla="val 7692"/>
            </a:avLst>
          </a:prstGeom>
          <a:gradFill>
            <a:gsLst>
              <a:gs pos="0">
                <a:schemeClr val="bg1">
                  <a:lumMod val="65000"/>
                </a:schemeClr>
              </a:gs>
              <a:gs pos="35000">
                <a:schemeClr val="dk1">
                  <a:tint val="37000"/>
                  <a:satMod val="300000"/>
                </a:schemeClr>
              </a:gs>
              <a:gs pos="100000">
                <a:schemeClr val="dk1">
                  <a:tint val="15000"/>
                  <a:satMod val="350000"/>
                </a:schemeClr>
              </a:gs>
            </a:gsLst>
          </a:gradFill>
          <a:ln>
            <a:solidFill>
              <a:schemeClr val="tx1"/>
            </a:solidFill>
            <a:headEnd type="none" w="med" len="med"/>
            <a:tailEnd type="none" w="med" len="med"/>
          </a:ln>
          <a:effectLst>
            <a:outerShdw blurRad="50800" dist="38100" dir="8100000" sx="88000" sy="88000" algn="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369" name="Rectangle 368">
            <a:extLst>
              <a:ext uri="{FF2B5EF4-FFF2-40B4-BE49-F238E27FC236}">
                <a16:creationId xmlns:a16="http://schemas.microsoft.com/office/drawing/2014/main" id="{9E98C623-0663-4A53-9048-F79A97FEB378}"/>
              </a:ext>
            </a:extLst>
          </p:cNvPr>
          <p:cNvSpPr/>
          <p:nvPr/>
        </p:nvSpPr>
        <p:spPr>
          <a:xfrm>
            <a:off x="30944497" y="23730273"/>
            <a:ext cx="12615651" cy="2431435"/>
          </a:xfrm>
          <a:prstGeom prst="rect">
            <a:avLst/>
          </a:prstGeom>
        </p:spPr>
        <p:txBody>
          <a:bodyPr wrap="square">
            <a:spAutoFit/>
          </a:bodyPr>
          <a:lstStyle/>
          <a:p>
            <a:pPr algn="l">
              <a:spcAft>
                <a:spcPts val="600"/>
              </a:spcAft>
            </a:pPr>
            <a:r>
              <a:rPr lang="en-US" sz="3800" b="0" i="0" u="none" strike="noStrike" dirty="0">
                <a:solidFill>
                  <a:schemeClr val="tx1"/>
                </a:solidFill>
                <a:effectLst/>
                <a:latin typeface="Times New Roman" panose="02020603050405020304" pitchFamily="18" charset="0"/>
                <a:cs typeface="Times New Roman" panose="02020603050405020304" pitchFamily="18" charset="0"/>
              </a:rPr>
              <a:t>I would like to acknowledge my advisor, Gregg Moore, for all</a:t>
            </a:r>
            <a:r>
              <a:rPr lang="en-US" sz="3800" b="0" dirty="0">
                <a:solidFill>
                  <a:schemeClr val="tx1"/>
                </a:solidFill>
                <a:latin typeface="Times New Roman" panose="02020603050405020304" pitchFamily="18" charset="0"/>
                <a:cs typeface="Times New Roman" panose="02020603050405020304" pitchFamily="18" charset="0"/>
              </a:rPr>
              <a:t> his advice and guidance. I would like to also acknowledge the members of the Moore lab and the University of New Hampshire for their support throughout this process.</a:t>
            </a:r>
            <a:endParaRPr lang="en-US" sz="3800" b="0" i="0" u="none" strike="noStrike" dirty="0">
              <a:solidFill>
                <a:schemeClr val="tx1"/>
              </a:solidFill>
              <a:effectLst/>
              <a:latin typeface="Times New Roman" panose="02020603050405020304" pitchFamily="18" charset="0"/>
              <a:cs typeface="Times New Roman" panose="02020603050405020304" pitchFamily="18" charset="0"/>
            </a:endParaRPr>
          </a:p>
        </p:txBody>
      </p:sp>
      <p:sp>
        <p:nvSpPr>
          <p:cNvPr id="370" name="Rectangle 369">
            <a:extLst>
              <a:ext uri="{FF2B5EF4-FFF2-40B4-BE49-F238E27FC236}">
                <a16:creationId xmlns:a16="http://schemas.microsoft.com/office/drawing/2014/main" id="{F5571278-7BCD-4E7A-AB81-6825D159B57B}"/>
              </a:ext>
            </a:extLst>
          </p:cNvPr>
          <p:cNvSpPr/>
          <p:nvPr/>
        </p:nvSpPr>
        <p:spPr>
          <a:xfrm>
            <a:off x="31133850" y="18506518"/>
            <a:ext cx="12195442" cy="3016210"/>
          </a:xfrm>
          <a:prstGeom prst="rect">
            <a:avLst/>
          </a:prstGeom>
        </p:spPr>
        <p:txBody>
          <a:bodyPr wrap="square">
            <a:spAutoFit/>
          </a:bodyPr>
          <a:lstStyle/>
          <a:p>
            <a:pPr algn="l">
              <a:spcAft>
                <a:spcPts val="600"/>
              </a:spcAft>
            </a:pPr>
            <a:r>
              <a:rPr lang="en-US" sz="3800" b="0" dirty="0">
                <a:solidFill>
                  <a:schemeClr val="tx1"/>
                </a:solidFill>
                <a:latin typeface="Times New Roman" panose="02020603050405020304" pitchFamily="18" charset="0"/>
                <a:cs typeface="Times New Roman" panose="02020603050405020304" pitchFamily="18" charset="0"/>
              </a:rPr>
              <a:t>Easy to transplant with low mortality, these native mussels provide a hands-off solution to increasing soil stabilization, revegetation, and sedimentation. By re-establishing these natural processes, we will increase our efficacy and success while spending less time and fewer resources.  </a:t>
            </a:r>
            <a:endParaRPr lang="en-US" sz="3800" b="0" i="0" u="none" strike="noStrike" dirty="0">
              <a:solidFill>
                <a:schemeClr val="tx1"/>
              </a:solidFill>
              <a:effectLst/>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7CB183C-D5A9-489B-B5F3-DA8824212E90}"/>
              </a:ext>
            </a:extLst>
          </p:cNvPr>
          <p:cNvSpPr txBox="1"/>
          <p:nvPr/>
        </p:nvSpPr>
        <p:spPr>
          <a:xfrm>
            <a:off x="13846280" y="31280511"/>
            <a:ext cx="16235786" cy="1261884"/>
          </a:xfrm>
          <a:prstGeom prst="rect">
            <a:avLst/>
          </a:prstGeom>
          <a:noFill/>
        </p:spPr>
        <p:txBody>
          <a:bodyPr wrap="square" rtlCol="0">
            <a:spAutoFit/>
          </a:bodyPr>
          <a:lstStyle/>
          <a:p>
            <a:r>
              <a:rPr lang="en-US" sz="3800" dirty="0">
                <a:solidFill>
                  <a:schemeClr val="tx1"/>
                </a:solidFill>
                <a:latin typeface="Times New Roman" panose="02020603050405020304" pitchFamily="18" charset="0"/>
                <a:cs typeface="Times New Roman" panose="02020603050405020304" pitchFamily="18" charset="0"/>
              </a:rPr>
              <a:t>Figure 2: </a:t>
            </a:r>
            <a:r>
              <a:rPr lang="en-US" sz="3800" b="0" dirty="0">
                <a:solidFill>
                  <a:schemeClr val="tx1"/>
                </a:solidFill>
                <a:latin typeface="Times New Roman" panose="02020603050405020304" pitchFamily="18" charset="0"/>
                <a:cs typeface="Times New Roman" panose="02020603050405020304" pitchFamily="18" charset="0"/>
              </a:rPr>
              <a:t>Side and aerial view of ditch treatments – both natural breach and runnel represent a pool that has been drained naturally and artificially, respectively</a:t>
            </a:r>
            <a:endParaRPr lang="en-US" sz="3800" dirty="0">
              <a:solidFill>
                <a:schemeClr val="tx1"/>
              </a:solidFill>
              <a:latin typeface="Times New Roman" panose="02020603050405020304" pitchFamily="18" charset="0"/>
              <a:cs typeface="Times New Roman" panose="02020603050405020304" pitchFamily="18" charset="0"/>
            </a:endParaRPr>
          </a:p>
        </p:txBody>
      </p:sp>
      <p:pic>
        <p:nvPicPr>
          <p:cNvPr id="1024" name="Picture 1023">
            <a:extLst>
              <a:ext uri="{FF2B5EF4-FFF2-40B4-BE49-F238E27FC236}">
                <a16:creationId xmlns:a16="http://schemas.microsoft.com/office/drawing/2014/main" id="{03DE1C68-9B69-4AA4-A044-8D8EFD2E09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33850" y="7326005"/>
            <a:ext cx="7186882" cy="8855211"/>
          </a:xfrm>
          <a:prstGeom prst="rect">
            <a:avLst/>
          </a:prstGeom>
        </p:spPr>
      </p:pic>
      <p:sp>
        <p:nvSpPr>
          <p:cNvPr id="375" name="Rectangle 374">
            <a:extLst>
              <a:ext uri="{FF2B5EF4-FFF2-40B4-BE49-F238E27FC236}">
                <a16:creationId xmlns:a16="http://schemas.microsoft.com/office/drawing/2014/main" id="{AAD2F501-2CEB-4DC9-8A32-678C6B242563}"/>
              </a:ext>
            </a:extLst>
          </p:cNvPr>
          <p:cNvSpPr/>
          <p:nvPr/>
        </p:nvSpPr>
        <p:spPr>
          <a:xfrm>
            <a:off x="38562190" y="7604273"/>
            <a:ext cx="4767101" cy="8279190"/>
          </a:xfrm>
          <a:prstGeom prst="rect">
            <a:avLst/>
          </a:prstGeom>
        </p:spPr>
        <p:txBody>
          <a:bodyPr wrap="square">
            <a:spAutoFit/>
          </a:bodyPr>
          <a:lstStyle/>
          <a:p>
            <a:pPr algn="l">
              <a:spcAft>
                <a:spcPts val="600"/>
              </a:spcAft>
            </a:pPr>
            <a:r>
              <a:rPr lang="en-US" sz="3800" dirty="0">
                <a:solidFill>
                  <a:schemeClr val="tx1"/>
                </a:solidFill>
                <a:latin typeface="Times New Roman" panose="02020603050405020304" pitchFamily="18" charset="0"/>
                <a:cs typeface="Times New Roman" panose="02020603050405020304" pitchFamily="18" charset="0"/>
              </a:rPr>
              <a:t>Figure 3: </a:t>
            </a:r>
            <a:r>
              <a:rPr lang="en-US" sz="3800" b="0" dirty="0">
                <a:solidFill>
                  <a:schemeClr val="tx1"/>
                </a:solidFill>
                <a:latin typeface="Times New Roman" panose="02020603050405020304" pitchFamily="18" charset="0"/>
                <a:cs typeface="Times New Roman" panose="02020603050405020304" pitchFamily="18" charset="0"/>
              </a:rPr>
              <a:t>Map of study site Bass Creek, MA – Small isolated marsh, heavily ditched and experiencing ponding. Ribbed mussels have been previously spotted along this region of Massachusetts. Study area highlighted in red square for both top images. City of Boston indicated by yellow star.  </a:t>
            </a:r>
            <a:endParaRPr lang="en-US" sz="3800" b="0" i="0" u="none" strike="noStrike"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126002"/>
      </p:ext>
    </p:extLst>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9835</TotalTime>
  <Words>935</Words>
  <Application>Microsoft Office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Put Some Mussel into It: Examining the Role of Ribbed Mussels (Geukensia demissa)  in the Restoration of New England Salt Marshes   f Jennifer Soukup and Gregg Moore Department of Biological Sciences, University of New Hampshire, Durham, NH</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Jenn Soukup</cp:lastModifiedBy>
  <cp:revision>324</cp:revision>
  <cp:lastPrinted>2014-02-24T14:53:09Z</cp:lastPrinted>
  <dcterms:created xsi:type="dcterms:W3CDTF">2004-07-26T21:45:23Z</dcterms:created>
  <dcterms:modified xsi:type="dcterms:W3CDTF">2021-04-18T05:54:06Z</dcterms:modified>
  <cp:category>science research poster</cp:category>
</cp:coreProperties>
</file>