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6257588" cy="9144000"/>
  <p:notesSz cx="6858000" cy="9144000"/>
  <p:defaultTextStyle>
    <a:defPPr>
      <a:defRPr lang="en-US"/>
    </a:defPPr>
    <a:lvl1pPr marL="0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5759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1519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7278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3037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8796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4556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0315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06074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 snapToObjects="1" showGuides="1">
      <p:cViewPr varScale="1">
        <p:scale>
          <a:sx n="50" d="100"/>
          <a:sy n="50" d="100"/>
        </p:scale>
        <p:origin x="66" y="180"/>
      </p:cViewPr>
      <p:guideLst>
        <p:guide orient="horz" pos="2880"/>
        <p:guide pos="51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51FE6-B2B1-43F1-A125-0FE292C164DD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A9AB6-D7D5-45A7-B362-ACE80220E2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80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319" y="3364495"/>
            <a:ext cx="13818950" cy="1207507"/>
          </a:xfrm>
          <a:prstGeom prst="rect">
            <a:avLst/>
          </a:prstGeom>
        </p:spPr>
        <p:txBody>
          <a:bodyPr lIns="145152" tIns="72576" rIns="145152" bIns="72576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638" y="4995061"/>
            <a:ext cx="11380312" cy="2336800"/>
          </a:xfrm>
          <a:prstGeom prst="rect">
            <a:avLst/>
          </a:prstGeom>
        </p:spPr>
        <p:txBody>
          <a:bodyPr lIns="145152" tIns="72576" rIns="145152" bIns="72576"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725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3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0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6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08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319" y="2840568"/>
            <a:ext cx="1381895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638" y="5181600"/>
            <a:ext cx="11380312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5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3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0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6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46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79" y="2133601"/>
            <a:ext cx="7180435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64274" y="2133601"/>
            <a:ext cx="7180435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3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79" y="2046817"/>
            <a:ext cx="7183258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59" indent="0">
              <a:buNone/>
              <a:defRPr sz="3200" b="1"/>
            </a:lvl2pPr>
            <a:lvl3pPr marL="1451519" indent="0">
              <a:buNone/>
              <a:defRPr sz="2900" b="1"/>
            </a:lvl3pPr>
            <a:lvl4pPr marL="2177278" indent="0">
              <a:buNone/>
              <a:defRPr sz="2500" b="1"/>
            </a:lvl4pPr>
            <a:lvl5pPr marL="2903037" indent="0">
              <a:buNone/>
              <a:defRPr sz="2500" b="1"/>
            </a:lvl5pPr>
            <a:lvl6pPr marL="3628796" indent="0">
              <a:buNone/>
              <a:defRPr sz="2500" b="1"/>
            </a:lvl6pPr>
            <a:lvl7pPr marL="4354556" indent="0">
              <a:buNone/>
              <a:defRPr sz="2500" b="1"/>
            </a:lvl7pPr>
            <a:lvl8pPr marL="5080315" indent="0">
              <a:buNone/>
              <a:defRPr sz="2500" b="1"/>
            </a:lvl8pPr>
            <a:lvl9pPr marL="5806074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79" y="2899833"/>
            <a:ext cx="7183258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630" y="2046817"/>
            <a:ext cx="718608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59" indent="0">
              <a:buNone/>
              <a:defRPr sz="3200" b="1"/>
            </a:lvl2pPr>
            <a:lvl3pPr marL="1451519" indent="0">
              <a:buNone/>
              <a:defRPr sz="2900" b="1"/>
            </a:lvl3pPr>
            <a:lvl4pPr marL="2177278" indent="0">
              <a:buNone/>
              <a:defRPr sz="2500" b="1"/>
            </a:lvl4pPr>
            <a:lvl5pPr marL="2903037" indent="0">
              <a:buNone/>
              <a:defRPr sz="2500" b="1"/>
            </a:lvl5pPr>
            <a:lvl6pPr marL="3628796" indent="0">
              <a:buNone/>
              <a:defRPr sz="2500" b="1"/>
            </a:lvl6pPr>
            <a:lvl7pPr marL="4354556" indent="0">
              <a:buNone/>
              <a:defRPr sz="2500" b="1"/>
            </a:lvl7pPr>
            <a:lvl8pPr marL="5080315" indent="0">
              <a:buNone/>
              <a:defRPr sz="2500" b="1"/>
            </a:lvl8pPr>
            <a:lvl9pPr marL="5806074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630" y="2899833"/>
            <a:ext cx="718608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7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4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64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81" y="364067"/>
            <a:ext cx="5348634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265" y="364067"/>
            <a:ext cx="908844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81" y="1913467"/>
            <a:ext cx="5348634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5759" indent="0">
              <a:buNone/>
              <a:defRPr sz="1900"/>
            </a:lvl2pPr>
            <a:lvl3pPr marL="1451519" indent="0">
              <a:buNone/>
              <a:defRPr sz="1600"/>
            </a:lvl3pPr>
            <a:lvl4pPr marL="2177278" indent="0">
              <a:buNone/>
              <a:defRPr sz="1400"/>
            </a:lvl4pPr>
            <a:lvl5pPr marL="2903037" indent="0">
              <a:buNone/>
              <a:defRPr sz="1400"/>
            </a:lvl5pPr>
            <a:lvl6pPr marL="3628796" indent="0">
              <a:buNone/>
              <a:defRPr sz="1400"/>
            </a:lvl6pPr>
            <a:lvl7pPr marL="4354556" indent="0">
              <a:buNone/>
              <a:defRPr sz="1400"/>
            </a:lvl7pPr>
            <a:lvl8pPr marL="5080315" indent="0">
              <a:buNone/>
              <a:defRPr sz="1400"/>
            </a:lvl8pPr>
            <a:lvl9pPr marL="580607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5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601" y="6400800"/>
            <a:ext cx="975455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601" y="817033"/>
            <a:ext cx="975455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5759" indent="0">
              <a:buNone/>
              <a:defRPr sz="4400"/>
            </a:lvl2pPr>
            <a:lvl3pPr marL="1451519" indent="0">
              <a:buNone/>
              <a:defRPr sz="3800"/>
            </a:lvl3pPr>
            <a:lvl4pPr marL="2177278" indent="0">
              <a:buNone/>
              <a:defRPr sz="3200"/>
            </a:lvl4pPr>
            <a:lvl5pPr marL="2903037" indent="0">
              <a:buNone/>
              <a:defRPr sz="3200"/>
            </a:lvl5pPr>
            <a:lvl6pPr marL="3628796" indent="0">
              <a:buNone/>
              <a:defRPr sz="3200"/>
            </a:lvl6pPr>
            <a:lvl7pPr marL="4354556" indent="0">
              <a:buNone/>
              <a:defRPr sz="3200"/>
            </a:lvl7pPr>
            <a:lvl8pPr marL="5080315" indent="0">
              <a:buNone/>
              <a:defRPr sz="3200"/>
            </a:lvl8pPr>
            <a:lvl9pPr marL="5806074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601" y="7156451"/>
            <a:ext cx="975455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5759" indent="0">
              <a:buNone/>
              <a:defRPr sz="1900"/>
            </a:lvl2pPr>
            <a:lvl3pPr marL="1451519" indent="0">
              <a:buNone/>
              <a:defRPr sz="1600"/>
            </a:lvl3pPr>
            <a:lvl4pPr marL="2177278" indent="0">
              <a:buNone/>
              <a:defRPr sz="1400"/>
            </a:lvl4pPr>
            <a:lvl5pPr marL="2903037" indent="0">
              <a:buNone/>
              <a:defRPr sz="1400"/>
            </a:lvl5pPr>
            <a:lvl6pPr marL="3628796" indent="0">
              <a:buNone/>
              <a:defRPr sz="1400"/>
            </a:lvl6pPr>
            <a:lvl7pPr marL="4354556" indent="0">
              <a:buNone/>
              <a:defRPr sz="1400"/>
            </a:lvl7pPr>
            <a:lvl8pPr marL="5080315" indent="0">
              <a:buNone/>
              <a:defRPr sz="1400"/>
            </a:lvl8pPr>
            <a:lvl9pPr marL="580607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1272" y="8475134"/>
            <a:ext cx="3793437" cy="486833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9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603250" y="8565620"/>
            <a:ext cx="15046778" cy="0"/>
          </a:xfrm>
          <a:prstGeom prst="line">
            <a:avLst/>
          </a:prstGeom>
          <a:ln w="15875" cap="rnd">
            <a:solidFill>
              <a:srgbClr val="0639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 userDrawn="1"/>
        </p:nvSpPr>
        <p:spPr>
          <a:xfrm>
            <a:off x="497727" y="8601482"/>
            <a:ext cx="433430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>
                <a:solidFill>
                  <a:srgbClr val="06397A"/>
                </a:solidFill>
              </a:rPr>
              <a:t>© 2016 </a:t>
            </a:r>
            <a:r>
              <a:rPr lang="en-US" sz="1050" dirty="0">
                <a:solidFill>
                  <a:srgbClr val="06397A"/>
                </a:solidFill>
              </a:rPr>
              <a:t>University of New Hampshire. All rights reserved.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7" y="536991"/>
            <a:ext cx="3894534" cy="10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84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725759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319" indent="-544319" algn="l" defTabSz="725759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79359" indent="-453600" algn="l" defTabSz="725759" rtl="0" eaLnBrk="1" latinLnBrk="0" hangingPunct="1">
        <a:spcBef>
          <a:spcPct val="20000"/>
        </a:spcBef>
        <a:buFont typeface="Arial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4398" indent="-362880" algn="l" defTabSz="725759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0157" indent="-362880" algn="l" defTabSz="725759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917" indent="-362880" algn="l" defTabSz="725759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1676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743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319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8954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75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51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7278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3037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879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455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0315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6074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  <a:prstGeom prst="rect">
            <a:avLst/>
          </a:prstGeom>
        </p:spPr>
        <p:txBody>
          <a:bodyPr vert="horz" lIns="145152" tIns="72576" rIns="145152" bIns="7257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80" y="2133601"/>
            <a:ext cx="14631829" cy="6034617"/>
          </a:xfrm>
          <a:prstGeom prst="rect">
            <a:avLst/>
          </a:prstGeom>
        </p:spPr>
        <p:txBody>
          <a:bodyPr vert="horz" lIns="145152" tIns="72576" rIns="145152" bIns="7257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880" y="8475134"/>
            <a:ext cx="3793437" cy="486833"/>
          </a:xfrm>
          <a:prstGeom prst="rect">
            <a:avLst/>
          </a:prstGeom>
        </p:spPr>
        <p:txBody>
          <a:bodyPr vert="horz" lIns="145152" tIns="72576" rIns="145152" bIns="7257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6116D-527E-C841-9BCE-9A3B062F442A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54676" y="8475134"/>
            <a:ext cx="5148236" cy="486833"/>
          </a:xfrm>
          <a:prstGeom prst="rect">
            <a:avLst/>
          </a:prstGeom>
        </p:spPr>
        <p:txBody>
          <a:bodyPr vert="horz" lIns="145152" tIns="72576" rIns="145152" bIns="7257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307" y="8278124"/>
            <a:ext cx="2259801" cy="59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71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xStyles>
    <p:titleStyle>
      <a:lvl1pPr algn="ctr" defTabSz="725759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319" indent="-544319" algn="l" defTabSz="725759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79359" indent="-453600" algn="l" defTabSz="725759" rtl="0" eaLnBrk="1" latinLnBrk="0" hangingPunct="1">
        <a:spcBef>
          <a:spcPct val="20000"/>
        </a:spcBef>
        <a:buFont typeface="Arial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4398" indent="-362880" algn="l" defTabSz="725759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0157" indent="-362880" algn="l" defTabSz="725759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917" indent="-362880" algn="l" defTabSz="725759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1676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743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3195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8954" indent="-362880" algn="l" defTabSz="72575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75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519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7278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3037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879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4556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0315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6074" algn="l" defTabSz="725759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319" y="1447801"/>
            <a:ext cx="13818950" cy="2057399"/>
          </a:xfrm>
        </p:spPr>
        <p:txBody>
          <a:bodyPr/>
          <a:lstStyle/>
          <a:p>
            <a:r>
              <a:rPr lang="en-US" sz="5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Classification of Auroral Images and Uncertainty: </a:t>
            </a:r>
            <a:br>
              <a:rPr lang="en-US" sz="5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Bayesian Machine Learning Approach</a:t>
            </a:r>
            <a:endParaRPr lang="en-US" sz="5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638" y="4995061"/>
            <a:ext cx="11380312" cy="2929738"/>
          </a:xfrm>
        </p:spPr>
        <p:txBody>
          <a:bodyPr/>
          <a:lstStyle/>
          <a:p>
            <a:r>
              <a:rPr lang="en-US" sz="3600" i="1" dirty="0"/>
              <a:t>Talha Siddique*, Md </a:t>
            </a:r>
            <a:r>
              <a:rPr lang="en-US" sz="3600" i="1" dirty="0" err="1"/>
              <a:t>Shaad</a:t>
            </a:r>
            <a:r>
              <a:rPr lang="en-US" sz="3600" i="1" dirty="0"/>
              <a:t> Mahmud*, Amy </a:t>
            </a:r>
            <a:r>
              <a:rPr lang="en-US" sz="3600" i="1" dirty="0" err="1"/>
              <a:t>Keesee</a:t>
            </a:r>
            <a:r>
              <a:rPr lang="en-US" sz="3600" i="1" dirty="0"/>
              <a:t>**</a:t>
            </a:r>
          </a:p>
          <a:p>
            <a:endParaRPr lang="en-US" sz="3200" dirty="0"/>
          </a:p>
          <a:p>
            <a:r>
              <a:rPr lang="en-US" sz="2800" dirty="0"/>
              <a:t>*Remote Sensing Lab (RSL), Department of Electrical and Computer Engineering</a:t>
            </a:r>
          </a:p>
          <a:p>
            <a:r>
              <a:rPr lang="en-US" sz="2800" dirty="0"/>
              <a:t>**Department of Physics and Space Science Center</a:t>
            </a:r>
          </a:p>
        </p:txBody>
      </p:sp>
    </p:spTree>
    <p:extLst>
      <p:ext uri="{BB962C8B-B14F-4D97-AF65-F5344CB8AC3E}">
        <p14:creationId xmlns:p14="http://schemas.microsoft.com/office/powerpoint/2010/main" val="1178198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BEE20-5745-4A83-8884-D7C8F3BCF7F4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BFEFC-F657-4F69-B11A-A425609C0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80" y="2133601"/>
            <a:ext cx="14631829" cy="6644215"/>
          </a:xfrm>
        </p:spPr>
        <p:txBody>
          <a:bodyPr>
            <a:noAutofit/>
          </a:bodyPr>
          <a:lstStyle/>
          <a:p>
            <a:r>
              <a:rPr lang="en-US" sz="2800" dirty="0"/>
              <a:t>Uncertainty in ML, more relevant, when model trained online, using real-time data. </a:t>
            </a:r>
          </a:p>
          <a:p>
            <a:r>
              <a:rPr lang="en-US" sz="2800" dirty="0"/>
              <a:t>The standard approach to ML usually depends on offline or batch learning. </a:t>
            </a:r>
          </a:p>
          <a:p>
            <a:r>
              <a:rPr lang="en-US" sz="2800" dirty="0"/>
              <a:t>Given, the stochastic nature of space weather data, online approach to learning- more data efficient and adaptable. </a:t>
            </a:r>
          </a:p>
          <a:p>
            <a:r>
              <a:rPr lang="en-US" sz="2800" dirty="0"/>
              <a:t>This is because distribution of space weather data tends to drift over time.</a:t>
            </a:r>
          </a:p>
          <a:p>
            <a:r>
              <a:rPr lang="en-US" sz="2800" dirty="0"/>
              <a:t>With the advancement in edge computing, DL models are trained in real-time using online learning. </a:t>
            </a:r>
          </a:p>
          <a:p>
            <a:r>
              <a:rPr lang="en-US" sz="2800" dirty="0"/>
              <a:t>However, given the real-time nature of data during online learning, the level of uncertainty will be high during prediction. </a:t>
            </a:r>
          </a:p>
          <a:p>
            <a:r>
              <a:rPr lang="en-US" sz="2800" dirty="0"/>
              <a:t>Therefore, going forward, will explore Auroral image classification using online DL. by leveraging edge computing.</a:t>
            </a:r>
          </a:p>
          <a:p>
            <a:r>
              <a:rPr lang="en-US" sz="2800" dirty="0"/>
              <a:t>Quantify uncertainty in real time, in order to ensure reliability in the model predictions. </a:t>
            </a:r>
          </a:p>
        </p:txBody>
      </p:sp>
    </p:spTree>
    <p:extLst>
      <p:ext uri="{BB962C8B-B14F-4D97-AF65-F5344CB8AC3E}">
        <p14:creationId xmlns:p14="http://schemas.microsoft.com/office/powerpoint/2010/main" val="1664060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6B98F-203F-4105-BFA2-A834A9B71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1" y="364067"/>
            <a:ext cx="5348634" cy="1549400"/>
          </a:xfrm>
        </p:spPr>
        <p:txBody>
          <a:bodyPr anchor="b">
            <a:normAutofit/>
          </a:bodyPr>
          <a:lstStyle/>
          <a:p>
            <a:r>
              <a:rPr lang="en-US" dirty="0"/>
              <a:t>ACKNOWLEDGEMENT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A31682-E737-4920-A81C-431AD5BFF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265" y="1721378"/>
            <a:ext cx="9088443" cy="5089528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B174C-842E-405F-8880-791E93A3B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2881" y="1913467"/>
            <a:ext cx="5348634" cy="6254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THANKS TO: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MD SHAAD MAHMUD, PhD</a:t>
            </a:r>
          </a:p>
          <a:p>
            <a:pPr marL="0" indent="0">
              <a:buNone/>
            </a:pPr>
            <a:r>
              <a:rPr lang="en-US"/>
              <a:t>AMY KEESEE, PhD.</a:t>
            </a:r>
          </a:p>
          <a:p>
            <a:pPr marL="0" indent="0">
              <a:buNone/>
            </a:pPr>
            <a:r>
              <a:rPr lang="en-US"/>
              <a:t>HYUNJU CONNOR, PhD.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9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7DCCD8-B214-4E34-BBF2-4CD7B22A0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8A24D1-24E5-48C6-8D73-47B8E0E3B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050493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AA334B4-A43E-4D68-A0CC-1F9BEC7E2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F0AFB3-554C-437B-835E-4A0B6730D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2879" y="2133601"/>
            <a:ext cx="7180435" cy="6034617"/>
          </a:xfrm>
        </p:spPr>
        <p:txBody>
          <a:bodyPr>
            <a:normAutofit/>
          </a:bodyPr>
          <a:lstStyle/>
          <a:p>
            <a:r>
              <a:rPr lang="en-US" sz="3200" dirty="0"/>
              <a:t>Luminous phenomenon of Earth's upper atmosphere.</a:t>
            </a:r>
          </a:p>
          <a:p>
            <a:endParaRPr lang="en-US" sz="3200" dirty="0"/>
          </a:p>
          <a:p>
            <a:r>
              <a:rPr lang="en-US" sz="3200" dirty="0"/>
              <a:t>Charged particles from Earth's Magnetosphere, interacts with the neutral atoms.</a:t>
            </a:r>
          </a:p>
          <a:p>
            <a:endParaRPr lang="en-US" sz="3200" dirty="0"/>
          </a:p>
          <a:p>
            <a:r>
              <a:rPr lang="en-US" sz="3200" dirty="0"/>
              <a:t>During Geomagnetic storms.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27725D-3AAD-4D0D-8C9C-3CB3CAC6B2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b="15957"/>
          <a:stretch/>
        </p:blipFill>
        <p:spPr>
          <a:xfrm>
            <a:off x="8264274" y="2133601"/>
            <a:ext cx="7180435" cy="60346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13084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C89AD1-14A1-4948-8DA5-626B15C46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C1017A-7FB9-48A9-B3A7-7379AA7BE4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Aurora Borealis (Northern Light)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C9D88B3-91AF-4055-8581-1190DC67FE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78444" y="2900363"/>
            <a:ext cx="6252150" cy="5267325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4A303D-CA10-449D-9945-272ED2ACA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Aurora Australis (Southern Light)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19FF9CA4-5345-40E4-86B1-9F7399CA65A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726996" y="2900364"/>
            <a:ext cx="6717792" cy="526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96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CF6A6D9-1B1E-4003-900F-28B9C5696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168481-F41A-4EA6-8CD0-CE762C2F5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80" y="2133601"/>
            <a:ext cx="14631829" cy="636269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Aurora, accompanied by Geomagnetically Induced Currents (GICs).</a:t>
            </a:r>
          </a:p>
          <a:p>
            <a:endParaRPr lang="en-US" sz="3600" dirty="0"/>
          </a:p>
          <a:p>
            <a:r>
              <a:rPr lang="en-US" sz="3600" dirty="0"/>
              <a:t>GICs can lead to voltage dips, elevated reactive power demand, transformer overheating, or malfunction of the electric power devices or power grids.</a:t>
            </a:r>
          </a:p>
          <a:p>
            <a:endParaRPr lang="en-US" sz="3600" dirty="0"/>
          </a:p>
          <a:p>
            <a:r>
              <a:rPr lang="en-US" sz="3600" dirty="0"/>
              <a:t>Machine Learning (ML) techniques used to classify prelabelled auroral images.</a:t>
            </a:r>
          </a:p>
          <a:p>
            <a:endParaRPr lang="en-US" sz="3600" dirty="0"/>
          </a:p>
          <a:p>
            <a:r>
              <a:rPr lang="en-US" sz="3600" dirty="0"/>
              <a:t>Studying the role that classified auroral images can play in predicting GICs.</a:t>
            </a:r>
          </a:p>
        </p:txBody>
      </p:sp>
    </p:spTree>
    <p:extLst>
      <p:ext uri="{BB962C8B-B14F-4D97-AF65-F5344CB8AC3E}">
        <p14:creationId xmlns:p14="http://schemas.microsoft.com/office/powerpoint/2010/main" val="4271214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69575-C7A5-4C87-AF8B-186E3AE1E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3259F-0D8F-4935-BEEF-D8093B4B2EEC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r>
              <a:rPr lang="en-US" sz="3200" dirty="0">
                <a:effectLst/>
                <a:latin typeface="Arial" panose="020B0604020202020204" pitchFamily="34" charset="0"/>
              </a:rPr>
              <a:t>ML, branch of artificial intelligence (AI).</a:t>
            </a:r>
          </a:p>
          <a:p>
            <a:pPr marL="0" indent="0">
              <a:buNone/>
            </a:pPr>
            <a:endParaRPr lang="en-US" sz="3200" dirty="0">
              <a:effectLst/>
              <a:latin typeface="Arial" panose="020B0604020202020204" pitchFamily="34" charset="0"/>
            </a:endParaRPr>
          </a:p>
          <a:p>
            <a:r>
              <a:rPr lang="en-US" sz="3200" dirty="0">
                <a:effectLst/>
                <a:latin typeface="Arial" panose="020B0604020202020204" pitchFamily="34" charset="0"/>
              </a:rPr>
              <a:t>Based on the idea that computer systems can learn from data.</a:t>
            </a:r>
          </a:p>
          <a:p>
            <a:pPr marL="0" indent="0">
              <a:buNone/>
            </a:pPr>
            <a:endParaRPr lang="en-US" sz="3200" dirty="0">
              <a:effectLst/>
              <a:latin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</a:rPr>
              <a:t>M</a:t>
            </a:r>
            <a:r>
              <a:rPr lang="en-US" sz="3200" dirty="0">
                <a:effectLst/>
                <a:latin typeface="Arial" panose="020B0604020202020204" pitchFamily="34" charset="0"/>
              </a:rPr>
              <a:t>odels’ results could be unreliable due to uncertainty.</a:t>
            </a:r>
          </a:p>
          <a:p>
            <a:pPr marL="0" indent="0">
              <a:buNone/>
            </a:pPr>
            <a:endParaRPr lang="en-US" sz="3200" dirty="0">
              <a:effectLst/>
              <a:latin typeface="Arial" panose="020B0604020202020204" pitchFamily="34" charset="0"/>
            </a:endParaRPr>
          </a:p>
          <a:p>
            <a:r>
              <a:rPr lang="en-US" sz="3200" dirty="0"/>
              <a:t>Uncertainty refers to situations involving imperfect knowledge.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Inherent in a stochastic and partially observable environment. </a:t>
            </a:r>
            <a:r>
              <a:rPr lang="en-US" sz="3200" dirty="0" err="1"/>
              <a:t>E.g</a:t>
            </a:r>
            <a:r>
              <a:rPr lang="en-US" sz="3200" dirty="0"/>
              <a:t>:</a:t>
            </a:r>
          </a:p>
          <a:p>
            <a:pPr lvl="1"/>
            <a:r>
              <a:rPr lang="en-US" sz="3200" dirty="0"/>
              <a:t>no consensus about auroral image labels; </a:t>
            </a:r>
          </a:p>
          <a:p>
            <a:pPr lvl="1"/>
            <a:r>
              <a:rPr lang="en-US" sz="3200" dirty="0"/>
              <a:t>captured images subject to noise and future environmental variability.</a:t>
            </a:r>
          </a:p>
          <a:p>
            <a:pPr marL="725759" lvl="1" indent="0">
              <a:buNone/>
            </a:pPr>
            <a:endParaRPr lang="en-US" sz="3200" dirty="0"/>
          </a:p>
          <a:p>
            <a:r>
              <a:rPr lang="en-US" sz="3200" dirty="0"/>
              <a:t>Uncertainty relevant for real-time ML.</a:t>
            </a:r>
          </a:p>
        </p:txBody>
      </p:sp>
    </p:spTree>
    <p:extLst>
      <p:ext uri="{BB962C8B-B14F-4D97-AF65-F5344CB8AC3E}">
        <p14:creationId xmlns:p14="http://schemas.microsoft.com/office/powerpoint/2010/main" val="1318279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90DBE-7387-4ECB-BE32-5CF52C6CC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28F99-B5F7-4323-A77E-8843991DB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Bayesian ML model has been developed to classify prelabeled auroral images.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>
                <a:effectLst/>
                <a:latin typeface="Arial" panose="020B0604020202020204" pitchFamily="34" charset="0"/>
              </a:rPr>
              <a:t>Model leverages Bayesian statistics to:</a:t>
            </a:r>
          </a:p>
          <a:p>
            <a:pPr lvl="1"/>
            <a:r>
              <a:rPr lang="en-US" sz="3600" dirty="0">
                <a:effectLst/>
                <a:latin typeface="Arial" panose="020B0604020202020204" pitchFamily="34" charset="0"/>
              </a:rPr>
              <a:t>quantify data and parameter uncertainty;</a:t>
            </a:r>
          </a:p>
          <a:p>
            <a:pPr lvl="1"/>
            <a:r>
              <a:rPr lang="en-US" sz="3600" dirty="0">
                <a:effectLst/>
                <a:latin typeface="Arial" panose="020B0604020202020204" pitchFamily="34" charset="0"/>
              </a:rPr>
              <a:t>classify the images with 95% confidence level.</a:t>
            </a:r>
          </a:p>
          <a:p>
            <a:pPr marL="725759" lvl="1" indent="0">
              <a:buNone/>
            </a:pPr>
            <a:endParaRPr lang="en-US" sz="3600" dirty="0">
              <a:effectLst/>
              <a:latin typeface="Arial" panose="020B0604020202020204" pitchFamily="34" charset="0"/>
            </a:endParaRPr>
          </a:p>
          <a:p>
            <a:r>
              <a:rPr lang="en-US" sz="3600" dirty="0"/>
              <a:t>Propose how the implemented ML model can be trained using real-time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585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7763D-0407-4222-9725-251B4320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/>
              <a:t>DATA ACQUISITION (KVAMMEN ET AL. 2020)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9A041D-16DA-4C46-9054-96C0973CA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5247" y="1317812"/>
            <a:ext cx="9681882" cy="7137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4278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AB37ACD-150E-4882-8C6D-54CEF2849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</p:spPr>
        <p:txBody>
          <a:bodyPr anchor="ctr">
            <a:normAutofit/>
          </a:bodyPr>
          <a:lstStyle/>
          <a:p>
            <a:r>
              <a:rPr lang="en-US" dirty="0"/>
              <a:t>Our Model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323CB71-9429-4F8E-9D38-9FE4A87AD44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812879" y="1890184"/>
                <a:ext cx="7180435" cy="6887632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400" dirty="0"/>
                  <a:t>ML technique used- Deep Learning (DL).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sz="2400" dirty="0"/>
              </a:p>
              <a:p>
                <a:pPr>
                  <a:lnSpc>
                    <a:spcPct val="90000"/>
                  </a:lnSpc>
                </a:pPr>
                <a:r>
                  <a:rPr lang="en-US" sz="2400" dirty="0"/>
                  <a:t>DL models problem as a Neural Network (NN).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sz="2400" dirty="0"/>
              </a:p>
              <a:p>
                <a:pPr>
                  <a:lnSpc>
                    <a:spcPct val="90000"/>
                  </a:lnSpc>
                </a:pPr>
                <a:r>
                  <a:rPr lang="en-US" sz="2400" dirty="0"/>
                  <a:t>Our NN is Bayesian.</a:t>
                </a:r>
              </a:p>
              <a:p>
                <a:pPr>
                  <a:lnSpc>
                    <a:spcPct val="90000"/>
                  </a:lnSpc>
                </a:pPr>
                <a:endParaRPr lang="en-US" sz="2400" dirty="0"/>
              </a:p>
              <a:p>
                <a:pPr>
                  <a:lnSpc>
                    <a:spcPct val="90000"/>
                  </a:lnSpc>
                </a:pPr>
                <a:r>
                  <a:rPr lang="en-US" sz="2400" dirty="0"/>
                  <a:t>Model parameter estimate; output prediction; will be a probability distribution not point value.</a:t>
                </a:r>
              </a:p>
              <a:p>
                <a:pPr>
                  <a:lnSpc>
                    <a:spcPct val="90000"/>
                  </a:lnSpc>
                </a:pPr>
                <a:endParaRPr lang="en-US" sz="2400" dirty="0"/>
              </a:p>
              <a:p>
                <a:pPr>
                  <a:lnSpc>
                    <a:spcPct val="90000"/>
                  </a:lnSpc>
                </a:pPr>
                <a:r>
                  <a:rPr lang="en-US" sz="2400" dirty="0"/>
                  <a:t>Bayes Theorem: </a:t>
                </a:r>
                <a14:m>
                  <m:oMath xmlns:m="http://schemas.openxmlformats.org/officeDocument/2006/math"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𝑃𝑜𝑠𝑡𝑒𝑟𝑖𝑜𝑟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𝑃𝑟𝑜𝑏𝑎𝑏𝑖𝑙𝑖𝑡𝑦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𝐷𝑖𝑠𝑡𝑟𝑖𝑏𝑢𝑡𝑖𝑜𝑛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 ∝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𝑃𝑟𝑖𝑜𝑟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𝑃𝑟𝑜𝑏𝑎𝑏𝑖𝑙𝑖𝑡𝑦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𝐷𝑖𝑠𝑡𝑟𝑖𝑏𝑢𝑡𝑖𝑜𝑛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 ×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</a:rPr>
                      <m:t>𝐿𝑖𝑘𝑒𝑙𝑖h𝑜𝑜𝑑</m:t>
                    </m:r>
                  </m:oMath>
                </a14:m>
                <a:endParaRPr lang="en-US" sz="2400" dirty="0"/>
              </a:p>
              <a:p>
                <a:pPr>
                  <a:lnSpc>
                    <a:spcPct val="90000"/>
                  </a:lnSpc>
                </a:pPr>
                <a:endParaRPr lang="en-US" sz="2400" dirty="0"/>
              </a:p>
              <a:p>
                <a:pPr>
                  <a:lnSpc>
                    <a:spcPct val="90000"/>
                  </a:lnSpc>
                </a:pPr>
                <a:r>
                  <a:rPr lang="en-US" sz="2400" dirty="0"/>
                  <a:t>Variance of Prob. Distribution = Uncertainty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sz="2400" dirty="0"/>
              </a:p>
              <a:p>
                <a:pPr>
                  <a:lnSpc>
                    <a:spcPct val="90000"/>
                  </a:lnSpc>
                </a:pPr>
                <a:r>
                  <a:rPr lang="en-US" sz="2400" dirty="0"/>
                  <a:t>Given, Prob. Distribution, Confidence Interval can be placed.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sz="2100" dirty="0">
                  <a:effectLst/>
                </a:endParaRPr>
              </a:p>
              <a:p>
                <a:pPr>
                  <a:lnSpc>
                    <a:spcPct val="90000"/>
                  </a:lnSpc>
                </a:pPr>
                <a:endParaRPr lang="en-US" sz="2100" dirty="0"/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323CB71-9429-4F8E-9D38-9FE4A87AD4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12879" y="1890184"/>
                <a:ext cx="7180435" cy="6887632"/>
              </a:xfrm>
              <a:blipFill>
                <a:blip r:embed="rId2"/>
                <a:stretch>
                  <a:fillRect l="-340" t="-1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 descr="Diagram, schematic&#10;&#10;Description automatically generated">
            <a:extLst>
              <a:ext uri="{FF2B5EF4-FFF2-40B4-BE49-F238E27FC236}">
                <a16:creationId xmlns:a16="http://schemas.microsoft.com/office/drawing/2014/main" id="{5C817D2E-5815-4DDF-85D0-565F87756B4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128794" y="2133600"/>
            <a:ext cx="7892256" cy="52196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8328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D256D-EA9A-4E78-AC78-386F4E672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80" y="366184"/>
            <a:ext cx="14631829" cy="1524000"/>
          </a:xfrm>
        </p:spPr>
        <p:txBody>
          <a:bodyPr anchor="ctr">
            <a:normAutofit/>
          </a:bodyPr>
          <a:lstStyle/>
          <a:p>
            <a:r>
              <a:rPr lang="en-US" dirty="0"/>
              <a:t>PRELIMINARY RESULT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590EFAA-F922-4ADA-893E-2C0DBC60E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8173" y="2133601"/>
            <a:ext cx="14541243" cy="6034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165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1975</TotalTime>
  <Words>514</Words>
  <Application>Microsoft Office PowerPoint</Application>
  <PresentationFormat>Custom</PresentationFormat>
  <Paragraphs>80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Myriad Pro</vt:lpstr>
      <vt:lpstr>Office Theme</vt:lpstr>
      <vt:lpstr>Custom Design</vt:lpstr>
      <vt:lpstr>Classification of Auroral Images and Uncertainty:  A Bayesian Machine Learning Approach</vt:lpstr>
      <vt:lpstr>INTRODUCTION</vt:lpstr>
      <vt:lpstr>INTRODUCTION</vt:lpstr>
      <vt:lpstr>INTRODUCTION</vt:lpstr>
      <vt:lpstr>KNOWLEDGE GAP</vt:lpstr>
      <vt:lpstr>OUR WORK</vt:lpstr>
      <vt:lpstr>DATA ACQUISITION (KVAMMEN ET AL. 2020)</vt:lpstr>
      <vt:lpstr>Our Model</vt:lpstr>
      <vt:lpstr>PRELIMINARY RESULT</vt:lpstr>
      <vt:lpstr>FUTURE WORK</vt:lpstr>
      <vt:lpstr>ACKNOWLEDGEMENT</vt:lpstr>
      <vt:lpstr>PowerPoint Presentation</vt:lpstr>
    </vt:vector>
  </TitlesOfParts>
  <Company>University of New Hampshire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cpa.creativeteam@maple.unh.edu</dc:creator>
  <cp:lastModifiedBy>talha siddique</cp:lastModifiedBy>
  <cp:revision>59</cp:revision>
  <dcterms:created xsi:type="dcterms:W3CDTF">2014-01-31T17:10:24Z</dcterms:created>
  <dcterms:modified xsi:type="dcterms:W3CDTF">2021-04-17T22:26:17Z</dcterms:modified>
</cp:coreProperties>
</file>