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6257588" cy="9144000"/>
  <p:notesSz cx="6858000" cy="9144000"/>
  <p:defaultTextStyle>
    <a:defPPr>
      <a:defRPr lang="en-US"/>
    </a:defPPr>
    <a:lvl1pPr marL="0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66" y="180"/>
      </p:cViewPr>
      <p:guideLst>
        <p:guide orient="horz" pos="2880"/>
        <p:guide pos="51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1FE6-B2B1-43F1-A125-0FE292C164DD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9AB6-D7D5-45A7-B362-ACE80220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3364495"/>
            <a:ext cx="13818950" cy="1207507"/>
          </a:xfrm>
          <a:prstGeom prst="rect">
            <a:avLst/>
          </a:prstGeom>
        </p:spPr>
        <p:txBody>
          <a:bodyPr lIns="145152" tIns="72576" rIns="145152" bIns="72576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4995061"/>
            <a:ext cx="11380312" cy="2336800"/>
          </a:xfrm>
          <a:prstGeom prst="rect">
            <a:avLst/>
          </a:prstGeom>
        </p:spPr>
        <p:txBody>
          <a:bodyPr lIns="145152" tIns="72576" rIns="145152" bIns="72576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0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1"/>
            <a:ext cx="7180435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1"/>
            <a:ext cx="7180435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0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0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7"/>
            <a:ext cx="908844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1" y="1913467"/>
            <a:ext cx="534863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59" indent="0">
              <a:buNone/>
              <a:defRPr sz="4400"/>
            </a:lvl2pPr>
            <a:lvl3pPr marL="1451519" indent="0">
              <a:buNone/>
              <a:defRPr sz="3800"/>
            </a:lvl3pPr>
            <a:lvl4pPr marL="2177278" indent="0">
              <a:buNone/>
              <a:defRPr sz="3200"/>
            </a:lvl4pPr>
            <a:lvl5pPr marL="2903037" indent="0">
              <a:buNone/>
              <a:defRPr sz="3200"/>
            </a:lvl5pPr>
            <a:lvl6pPr marL="3628796" indent="0">
              <a:buNone/>
              <a:defRPr sz="3200"/>
            </a:lvl6pPr>
            <a:lvl7pPr marL="4354556" indent="0">
              <a:buNone/>
              <a:defRPr sz="3200"/>
            </a:lvl7pPr>
            <a:lvl8pPr marL="5080315" indent="0">
              <a:buNone/>
              <a:defRPr sz="3200"/>
            </a:lvl8pPr>
            <a:lvl9pPr marL="580607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3250" y="8565620"/>
            <a:ext cx="15046778" cy="0"/>
          </a:xfrm>
          <a:prstGeom prst="line">
            <a:avLst/>
          </a:prstGeom>
          <a:ln w="15875" cap="rnd">
            <a:solidFill>
              <a:srgbClr val="0639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97727" y="8601482"/>
            <a:ext cx="43343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rgbClr val="06397A"/>
                </a:solidFill>
              </a:rPr>
              <a:t>© 2016 </a:t>
            </a:r>
            <a:r>
              <a:rPr lang="en-US" sz="1050" dirty="0">
                <a:solidFill>
                  <a:srgbClr val="06397A"/>
                </a:solidFill>
              </a:rPr>
              <a:t>University of New Hampshire.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7" y="536991"/>
            <a:ext cx="3894534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2575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725759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72575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72575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72575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72575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1"/>
            <a:ext cx="14631829" cy="6034617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116D-527E-C841-9BCE-9A3B062F442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6" y="8475134"/>
            <a:ext cx="5148236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307" y="8278124"/>
            <a:ext cx="2259801" cy="5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72575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725759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72575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72575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72575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72575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447801"/>
            <a:ext cx="13818950" cy="2057399"/>
          </a:xfrm>
        </p:spPr>
        <p:txBody>
          <a:bodyPr/>
          <a:lstStyle/>
          <a:p>
            <a:r>
              <a:rPr lang="en-US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 of Auroral Images and Uncertainty: </a:t>
            </a:r>
            <a:br>
              <a:rPr lang="en-US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Bayesian Machine Learning Approach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4995061"/>
            <a:ext cx="11380312" cy="2929738"/>
          </a:xfrm>
        </p:spPr>
        <p:txBody>
          <a:bodyPr/>
          <a:lstStyle/>
          <a:p>
            <a:r>
              <a:rPr lang="en-US" sz="3600" i="1" dirty="0"/>
              <a:t>Talha Siddique*, Md </a:t>
            </a:r>
            <a:r>
              <a:rPr lang="en-US" sz="3600" i="1" dirty="0" err="1"/>
              <a:t>Shaad</a:t>
            </a:r>
            <a:r>
              <a:rPr lang="en-US" sz="3600" i="1" dirty="0"/>
              <a:t> Mahmud*, Amy </a:t>
            </a:r>
            <a:r>
              <a:rPr lang="en-US" sz="3600" i="1" dirty="0" err="1"/>
              <a:t>Keesee</a:t>
            </a:r>
            <a:r>
              <a:rPr lang="en-US" sz="3600" i="1" dirty="0"/>
              <a:t>**</a:t>
            </a:r>
          </a:p>
          <a:p>
            <a:endParaRPr lang="en-US" sz="3200" dirty="0"/>
          </a:p>
          <a:p>
            <a:r>
              <a:rPr lang="en-US" sz="2800" dirty="0"/>
              <a:t>*Remote Sensing Lab (RSL), Department of Electrical and Computer Engineering</a:t>
            </a:r>
          </a:p>
          <a:p>
            <a:r>
              <a:rPr lang="en-US" sz="2800" dirty="0"/>
              <a:t>**Department of Physics and Space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117819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EE20-5745-4A83-8884-D7C8F3BCF7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FEFC-F657-4F69-B11A-A425609C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80" y="2133601"/>
            <a:ext cx="14631829" cy="6644215"/>
          </a:xfrm>
        </p:spPr>
        <p:txBody>
          <a:bodyPr>
            <a:noAutofit/>
          </a:bodyPr>
          <a:lstStyle/>
          <a:p>
            <a:r>
              <a:rPr lang="en-US" sz="2800" dirty="0"/>
              <a:t>Uncertainty in ML, more relevant, when model trained online, using real-time data. </a:t>
            </a:r>
          </a:p>
          <a:p>
            <a:r>
              <a:rPr lang="en-US" sz="2800" dirty="0"/>
              <a:t>The standard approach to ML usually depends on offline or batch learning. </a:t>
            </a:r>
          </a:p>
          <a:p>
            <a:r>
              <a:rPr lang="en-US" sz="2800" dirty="0"/>
              <a:t>Given, the stochastic nature of space weather data, online approach to learning- more data efficient and adaptable. </a:t>
            </a:r>
          </a:p>
          <a:p>
            <a:r>
              <a:rPr lang="en-US" sz="2800" dirty="0"/>
              <a:t>This is because distribution of space weather data tends to drift over time.</a:t>
            </a:r>
          </a:p>
          <a:p>
            <a:r>
              <a:rPr lang="en-US" sz="2800" dirty="0"/>
              <a:t>With the advancement in edge computing, DL models are trained in real-time using online learning. </a:t>
            </a:r>
          </a:p>
          <a:p>
            <a:r>
              <a:rPr lang="en-US" sz="2800" dirty="0"/>
              <a:t>However, given the real-time nature of data during online learning, the level of uncertainty will be high during prediction. </a:t>
            </a:r>
          </a:p>
          <a:p>
            <a:r>
              <a:rPr lang="en-US" sz="2800" dirty="0"/>
              <a:t>Therefore, going forward, will explore Auroral image classification using online DL. by leveraging edge computing.</a:t>
            </a:r>
          </a:p>
          <a:p>
            <a:r>
              <a:rPr lang="en-US" sz="2800" dirty="0"/>
              <a:t>Quantify uncertainty in real time, in order to ensure reliability in the model predictions. </a:t>
            </a:r>
          </a:p>
        </p:txBody>
      </p:sp>
    </p:spTree>
    <p:extLst>
      <p:ext uri="{BB962C8B-B14F-4D97-AF65-F5344CB8AC3E}">
        <p14:creationId xmlns:p14="http://schemas.microsoft.com/office/powerpoint/2010/main" val="16640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B98F-203F-4105-BFA2-A834A9B7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>
            <a:normAutofit/>
          </a:bodyPr>
          <a:lstStyle/>
          <a:p>
            <a:r>
              <a:rPr lang="en-US" dirty="0"/>
              <a:t>ACKNOWLEDGEMENT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31682-E737-4920-A81C-431AD5BF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65" y="1721378"/>
            <a:ext cx="9088443" cy="50895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174C-842E-405F-8880-791E93A3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881" y="1913467"/>
            <a:ext cx="5348634" cy="6254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THANKS TO: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MD SHAAD MAHMUD, PhD</a:t>
            </a:r>
          </a:p>
          <a:p>
            <a:pPr marL="0" indent="0">
              <a:buNone/>
            </a:pPr>
            <a:r>
              <a:rPr lang="en-US"/>
              <a:t>AMY KEESEE, PhD.</a:t>
            </a:r>
          </a:p>
          <a:p>
            <a:pPr marL="0" indent="0">
              <a:buNone/>
            </a:pPr>
            <a:r>
              <a:rPr lang="en-US"/>
              <a:t>HYUNJU CONNOR, PhD.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DCCD8-B214-4E34-BBF2-4CD7B22A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A24D1-24E5-48C6-8D73-47B8E0E3B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04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A334B4-A43E-4D68-A0CC-1F9BEC7E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F0AFB3-554C-437B-835E-4A0B6730D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79" y="2133601"/>
            <a:ext cx="7180435" cy="6034617"/>
          </a:xfrm>
        </p:spPr>
        <p:txBody>
          <a:bodyPr>
            <a:normAutofit/>
          </a:bodyPr>
          <a:lstStyle/>
          <a:p>
            <a:r>
              <a:rPr lang="en-US" sz="3200" dirty="0"/>
              <a:t>Luminous phenomenon of Earth's upper atmosphere.</a:t>
            </a:r>
          </a:p>
          <a:p>
            <a:endParaRPr lang="en-US" sz="3200" dirty="0"/>
          </a:p>
          <a:p>
            <a:r>
              <a:rPr lang="en-US" sz="3200" dirty="0"/>
              <a:t>Charged particles from Earth's Magnetosphere, interacts with the neutral atoms.</a:t>
            </a:r>
          </a:p>
          <a:p>
            <a:endParaRPr lang="en-US" sz="3200" dirty="0"/>
          </a:p>
          <a:p>
            <a:r>
              <a:rPr lang="en-US" sz="3200" dirty="0"/>
              <a:t>During Geomagnetic storms.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27725D-3AAD-4D0D-8C9C-3CB3CAC6B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5957"/>
          <a:stretch/>
        </p:blipFill>
        <p:spPr>
          <a:xfrm>
            <a:off x="8264274" y="2133601"/>
            <a:ext cx="7180435" cy="6034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308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C89AD1-14A1-4948-8DA5-626B15C4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1017A-7FB9-48A9-B3A7-7379AA7BE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Aurora Borealis (Northern Light)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C9D88B3-91AF-4055-8581-1190DC67F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8444" y="2900363"/>
            <a:ext cx="6252150" cy="52673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4A303D-CA10-449D-9945-272ED2ACA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Aurora Australis (Southern Light)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9FF9CA4-5345-40E4-86B1-9F7399CA65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726996" y="2900364"/>
            <a:ext cx="6717792" cy="52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F6A6D9-1B1E-4003-900F-28B9C569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68481-F41A-4EA6-8CD0-CE762C2F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80" y="2133601"/>
            <a:ext cx="14631829" cy="63626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Aurora, accompanied by Geomagnetically Induced Currents (GICs).</a:t>
            </a:r>
          </a:p>
          <a:p>
            <a:endParaRPr lang="en-US" sz="3600" dirty="0"/>
          </a:p>
          <a:p>
            <a:r>
              <a:rPr lang="en-US" sz="3600" dirty="0"/>
              <a:t>GICs can lead to voltage dips, elevated reactive power demand, transformer overheating, or malfunction of the electric power devices or power grids.</a:t>
            </a:r>
          </a:p>
          <a:p>
            <a:endParaRPr lang="en-US" sz="3600" dirty="0"/>
          </a:p>
          <a:p>
            <a:r>
              <a:rPr lang="en-US" sz="3600" dirty="0"/>
              <a:t>Machine Learning (ML) techniques used to classify prelabelled auroral images.</a:t>
            </a:r>
          </a:p>
          <a:p>
            <a:endParaRPr lang="en-US" sz="3600" dirty="0"/>
          </a:p>
          <a:p>
            <a:r>
              <a:rPr lang="en-US" sz="3600" dirty="0"/>
              <a:t>Studying the role that classified auroral images can play in predicting GICs.</a:t>
            </a:r>
          </a:p>
        </p:txBody>
      </p:sp>
    </p:spTree>
    <p:extLst>
      <p:ext uri="{BB962C8B-B14F-4D97-AF65-F5344CB8AC3E}">
        <p14:creationId xmlns:p14="http://schemas.microsoft.com/office/powerpoint/2010/main" val="427121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9575-C7A5-4C87-AF8B-186E3AE1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259F-0D8F-4935-BEEF-D8093B4B2EE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</a:rPr>
              <a:t>ML, branch of artificial intelligence (AI).</a:t>
            </a:r>
          </a:p>
          <a:p>
            <a:pPr marL="0" indent="0">
              <a:buNone/>
            </a:pPr>
            <a:endParaRPr lang="en-US" sz="3200" dirty="0">
              <a:effectLst/>
              <a:latin typeface="Arial" panose="020B0604020202020204" pitchFamily="34" charset="0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</a:rPr>
              <a:t>Based on the idea that computer systems can learn from data.</a:t>
            </a:r>
          </a:p>
          <a:p>
            <a:pPr marL="0" indent="0">
              <a:buNone/>
            </a:pPr>
            <a:endParaRPr lang="en-US" sz="3200" dirty="0">
              <a:effectLst/>
              <a:latin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M</a:t>
            </a:r>
            <a:r>
              <a:rPr lang="en-US" sz="3200" dirty="0">
                <a:effectLst/>
                <a:latin typeface="Arial" panose="020B0604020202020204" pitchFamily="34" charset="0"/>
              </a:rPr>
              <a:t>odels’ results could be unreliable due to uncertainty.</a:t>
            </a:r>
          </a:p>
          <a:p>
            <a:pPr marL="0" indent="0">
              <a:buNone/>
            </a:pPr>
            <a:endParaRPr lang="en-US" sz="3200" dirty="0">
              <a:effectLst/>
              <a:latin typeface="Arial" panose="020B0604020202020204" pitchFamily="34" charset="0"/>
            </a:endParaRPr>
          </a:p>
          <a:p>
            <a:r>
              <a:rPr lang="en-US" sz="3200" dirty="0"/>
              <a:t>Uncertainty refers to situations involving imperfect knowledge.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Inherent in a stochastic and partially observable environment. </a:t>
            </a:r>
            <a:r>
              <a:rPr lang="en-US" sz="3200" dirty="0" err="1"/>
              <a:t>E.g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no consensus about auroral image labels; </a:t>
            </a:r>
          </a:p>
          <a:p>
            <a:pPr lvl="1"/>
            <a:r>
              <a:rPr lang="en-US" sz="3200" dirty="0"/>
              <a:t>captured images subject to noise and future environmental variability.</a:t>
            </a:r>
          </a:p>
          <a:p>
            <a:pPr marL="725759" lvl="1" indent="0">
              <a:buNone/>
            </a:pPr>
            <a:endParaRPr lang="en-US" sz="3200" dirty="0"/>
          </a:p>
          <a:p>
            <a:r>
              <a:rPr lang="en-US" sz="3200" dirty="0"/>
              <a:t>Uncertainty relevant for real-time ML.</a:t>
            </a:r>
          </a:p>
        </p:txBody>
      </p:sp>
    </p:spTree>
    <p:extLst>
      <p:ext uri="{BB962C8B-B14F-4D97-AF65-F5344CB8AC3E}">
        <p14:creationId xmlns:p14="http://schemas.microsoft.com/office/powerpoint/2010/main" val="13182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0DBE-7387-4ECB-BE32-5CF52C6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8F99-B5F7-4323-A77E-8843991D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Bayesian ML model has been developed to classify prelabeled auroral images.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effectLst/>
                <a:latin typeface="Arial" panose="020B0604020202020204" pitchFamily="34" charset="0"/>
              </a:rPr>
              <a:t>Model leverages Bayesian statistics to:</a:t>
            </a:r>
          </a:p>
          <a:p>
            <a:pPr lvl="1"/>
            <a:r>
              <a:rPr lang="en-US" sz="3600" dirty="0">
                <a:effectLst/>
                <a:latin typeface="Arial" panose="020B0604020202020204" pitchFamily="34" charset="0"/>
              </a:rPr>
              <a:t>quantify data and parameter uncertainty;</a:t>
            </a:r>
          </a:p>
          <a:p>
            <a:pPr lvl="1"/>
            <a:r>
              <a:rPr lang="en-US" sz="3600" dirty="0">
                <a:effectLst/>
                <a:latin typeface="Arial" panose="020B0604020202020204" pitchFamily="34" charset="0"/>
              </a:rPr>
              <a:t>classify the images with 95% confidence level.</a:t>
            </a:r>
          </a:p>
          <a:p>
            <a:pPr marL="725759" lvl="1" indent="0">
              <a:buNone/>
            </a:pPr>
            <a:endParaRPr lang="en-US" sz="3600" dirty="0">
              <a:effectLst/>
              <a:latin typeface="Arial" panose="020B0604020202020204" pitchFamily="34" charset="0"/>
            </a:endParaRPr>
          </a:p>
          <a:p>
            <a:r>
              <a:rPr lang="en-US" sz="3600" dirty="0"/>
              <a:t>Propose how the implemented ML model can be trained using real-time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763D-0407-4222-9725-251B4320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DATA ACQUISITION (KVAMMEN ET AL. 2020)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9A041D-16DA-4C46-9054-96C0973C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247" y="1317812"/>
            <a:ext cx="9681882" cy="713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27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B37ACD-150E-4882-8C6D-54CEF284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 anchor="ctr">
            <a:normAutofit/>
          </a:bodyPr>
          <a:lstStyle/>
          <a:p>
            <a:r>
              <a:rPr lang="en-US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323CB71-9429-4F8E-9D38-9FE4A87AD4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879" y="1890184"/>
                <a:ext cx="7180435" cy="688763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ML technique used- Deep Learning (DL).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DL models problem as a Neural Network (NN).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Our NN is Bayesian.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Model parameter estimate; output prediction; will be a probability distribution not point value.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Bayes Theorem: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𝑃𝑜𝑠𝑡𝑒𝑟𝑖𝑜𝑟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𝑃𝑟𝑜𝑏𝑎𝑏𝑖𝑙𝑖𝑡𝑦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𝐷𝑖𝑠𝑡𝑟𝑖𝑏𝑢𝑡𝑖𝑜𝑛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∝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𝑃𝑟𝑖𝑜𝑟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𝑃𝑟𝑜𝑏𝑎𝑏𝑖𝑙𝑖𝑡𝑦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𝐷𝑖𝑠𝑡𝑟𝑖𝑏𝑢𝑡𝑖𝑜𝑛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𝐿𝑖𝑘𝑒𝑙𝑖h𝑜𝑜𝑑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Variance of Prob. Distribution = Uncertainty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Given, Prob. Distribution, Confidence Interval can be placed.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100" dirty="0">
                  <a:effectLst/>
                </a:endParaRPr>
              </a:p>
              <a:p>
                <a:pPr>
                  <a:lnSpc>
                    <a:spcPct val="90000"/>
                  </a:lnSpc>
                </a:pPr>
                <a:endParaRPr lang="en-US" sz="2100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323CB71-9429-4F8E-9D38-9FE4A87AD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879" y="1890184"/>
                <a:ext cx="7180435" cy="6887632"/>
              </a:xfrm>
              <a:blipFill>
                <a:blip r:embed="rId2"/>
                <a:stretch>
                  <a:fillRect l="-340" t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5C817D2E-5815-4DDF-85D0-565F87756B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28794" y="2133600"/>
            <a:ext cx="7892256" cy="521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32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256D-EA9A-4E78-AC78-386F4E67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 anchor="ctr">
            <a:normAutofit/>
          </a:bodyPr>
          <a:lstStyle/>
          <a:p>
            <a:r>
              <a:rPr lang="en-US" dirty="0"/>
              <a:t>PRELIMINARY RESULT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90EFAA-F922-4ADA-893E-2C0DBC60E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173" y="2133601"/>
            <a:ext cx="14541243" cy="6034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6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514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Myriad Pro</vt:lpstr>
      <vt:lpstr>Office Theme</vt:lpstr>
      <vt:lpstr>Custom Design</vt:lpstr>
      <vt:lpstr>Classification of Auroral Images and Uncertainty:  A Bayesian Machine Learning Approach</vt:lpstr>
      <vt:lpstr>INTRODUCTION</vt:lpstr>
      <vt:lpstr>INTRODUCTION</vt:lpstr>
      <vt:lpstr>INTRODUCTION</vt:lpstr>
      <vt:lpstr>KNOWLEDGE GAP</vt:lpstr>
      <vt:lpstr>OUR WORK</vt:lpstr>
      <vt:lpstr>DATA ACQUISITION (KVAMMEN ET AL. 2020)</vt:lpstr>
      <vt:lpstr>Our Model</vt:lpstr>
      <vt:lpstr>PRELIMINARY RESULT</vt:lpstr>
      <vt:lpstr>FUTURE WORK</vt:lpstr>
      <vt:lpstr>ACKNOWLEDGEMENT</vt:lpstr>
      <vt:lpstr>PowerPoint Presentation</vt:lpstr>
    </vt:vector>
  </TitlesOfParts>
  <Company>University of New Hampshire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cpa.creativeteam@maple.unh.edu</dc:creator>
  <cp:lastModifiedBy>talha siddique</cp:lastModifiedBy>
  <cp:revision>59</cp:revision>
  <dcterms:created xsi:type="dcterms:W3CDTF">2014-01-31T17:10:24Z</dcterms:created>
  <dcterms:modified xsi:type="dcterms:W3CDTF">2021-04-17T22:26:17Z</dcterms:modified>
</cp:coreProperties>
</file>