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0" userDrawn="1">
          <p15:clr>
            <a:srgbClr val="A4A3A4"/>
          </p15:clr>
        </p15:guide>
        <p15:guide id="2" pos="138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EB7C"/>
    <a:srgbClr val="A1B65B"/>
    <a:srgbClr val="C5E387"/>
    <a:srgbClr val="DDF686"/>
    <a:srgbClr val="BFD96F"/>
    <a:srgbClr val="97A136"/>
    <a:srgbClr val="D7E349"/>
    <a:srgbClr val="C2EC4C"/>
    <a:srgbClr val="E7FF8E"/>
    <a:srgbClr val="B2E4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230"/>
    <p:restoredTop sz="94704"/>
  </p:normalViewPr>
  <p:slideViewPr>
    <p:cSldViewPr snapToGrid="0" snapToObjects="1">
      <p:cViewPr varScale="1">
        <p:scale>
          <a:sx n="21" d="100"/>
          <a:sy n="21" d="100"/>
        </p:scale>
        <p:origin x="1008" y="272"/>
      </p:cViewPr>
      <p:guideLst>
        <p:guide orient="horz" pos="10200"/>
        <p:guide pos="138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Lauren/Desktop/Graphs%20for%20Poster.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Users/Lauren/Desktop/Graphs%20for%20Poster.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Users/Lauren/Desktop/960%20Poster%20Presentation/Graphs%20for%20Poster.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dLblPos val="inEnd"/>
          <c:showLegendKey val="0"/>
          <c:showVal val="0"/>
          <c:showCatName val="1"/>
          <c:showSerName val="0"/>
          <c:showPercent val="1"/>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2"/>
              </a:solidFill>
              <a:ln w="19050">
                <a:solidFill>
                  <a:schemeClr val="lt1"/>
                </a:solidFill>
              </a:ln>
              <a:effectLst/>
            </c:spPr>
            <c:extLst>
              <c:ext xmlns:c16="http://schemas.microsoft.com/office/drawing/2014/chart" uri="{C3380CC4-5D6E-409C-BE32-E72D297353CC}">
                <c16:uniqueId val="{00000001-D9AD-9547-9C51-BCE1E4561304}"/>
              </c:ext>
            </c:extLst>
          </c:dPt>
          <c:dPt>
            <c:idx val="1"/>
            <c:bubble3D val="0"/>
            <c:spPr>
              <a:solidFill>
                <a:schemeClr val="accent6"/>
              </a:solidFill>
              <a:ln w="19050">
                <a:solidFill>
                  <a:schemeClr val="lt1"/>
                </a:solidFill>
              </a:ln>
              <a:effectLst/>
            </c:spPr>
            <c:extLst>
              <c:ext xmlns:c16="http://schemas.microsoft.com/office/drawing/2014/chart" uri="{C3380CC4-5D6E-409C-BE32-E72D297353CC}">
                <c16:uniqueId val="{00000003-D9AD-9547-9C51-BCE1E4561304}"/>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D9AD-9547-9C51-BCE1E4561304}"/>
              </c:ext>
            </c:extLst>
          </c:dPt>
          <c:dLbls>
            <c:delete val="1"/>
          </c:dLbls>
          <c:cat>
            <c:strRef>
              <c:f>Sheet1!$A$1:$C$1</c:f>
              <c:strCache>
                <c:ptCount val="3"/>
                <c:pt idx="0">
                  <c:v>None</c:v>
                </c:pt>
                <c:pt idx="1">
                  <c:v>1 to 2</c:v>
                </c:pt>
                <c:pt idx="2">
                  <c:v>3 or more</c:v>
                </c:pt>
              </c:strCache>
            </c:strRef>
          </c:cat>
          <c:val>
            <c:numRef>
              <c:f>Sheet1!$A$2:$C$2</c:f>
              <c:numCache>
                <c:formatCode>0.00%</c:formatCode>
                <c:ptCount val="3"/>
                <c:pt idx="0">
                  <c:v>0.45200000000000001</c:v>
                </c:pt>
                <c:pt idx="1">
                  <c:v>0.48499999999999999</c:v>
                </c:pt>
                <c:pt idx="2">
                  <c:v>6.3E-2</c:v>
                </c:pt>
              </c:numCache>
            </c:numRef>
          </c:val>
          <c:extLst>
            <c:ext xmlns:c16="http://schemas.microsoft.com/office/drawing/2014/chart" uri="{C3380CC4-5D6E-409C-BE32-E72D297353CC}">
              <c16:uniqueId val="{00000006-D9AD-9547-9C51-BCE1E4561304}"/>
            </c:ext>
          </c:extLst>
        </c:ser>
        <c:dLbls>
          <c:dLblPos val="inEnd"/>
          <c:showLegendKey val="0"/>
          <c:showVal val="0"/>
          <c:showCatName val="1"/>
          <c:showSerName val="0"/>
          <c:showPercent val="1"/>
          <c:showBubbleSize val="0"/>
          <c:showLeaderLines val="1"/>
        </c:dLbls>
        <c:firstSliceAng val="0"/>
      </c:pieChart>
      <c:spPr>
        <a:noFill/>
        <a:ln>
          <a:noFill/>
        </a:ln>
        <a:effectLst/>
      </c:spPr>
    </c:plotArea>
    <c:legend>
      <c:legendPos val="b"/>
      <c:legendEntry>
        <c:idx val="0"/>
        <c:txPr>
          <a:bodyPr rot="0" spcFirstLastPara="1" vertOverflow="ellipsis" vert="horz" wrap="square" anchor="ctr" anchorCtr="1"/>
          <a:lstStyle/>
          <a:p>
            <a:pPr>
              <a:defRPr sz="5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Entry>
      <c:legendEntry>
        <c:idx val="1"/>
        <c:txPr>
          <a:bodyPr rot="0" spcFirstLastPara="1" vertOverflow="ellipsis" vert="horz" wrap="square" anchor="ctr" anchorCtr="1"/>
          <a:lstStyle/>
          <a:p>
            <a:pPr>
              <a:defRPr sz="5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Entry>
      <c:legendEntry>
        <c:idx val="2"/>
        <c:txPr>
          <a:bodyPr rot="0" spcFirstLastPara="1" vertOverflow="ellipsis" vert="horz" wrap="square" anchor="ctr" anchorCtr="1"/>
          <a:lstStyle/>
          <a:p>
            <a:pPr>
              <a:defRPr sz="5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legendEntry>
      <c:overlay val="0"/>
      <c:spPr>
        <a:noFill/>
        <a:ln>
          <a:noFill/>
        </a:ln>
        <a:effectLst/>
      </c:spPr>
      <c:txPr>
        <a:bodyPr rot="0" spcFirstLastPara="1" vertOverflow="ellipsis" vert="horz" wrap="square" anchor="ctr" anchorCtr="1"/>
        <a:lstStyle/>
        <a:p>
          <a:pPr>
            <a:defRPr sz="5000"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8322662635780211E-2"/>
          <c:y val="6.2314351304032733E-2"/>
          <c:w val="0.90962615732467544"/>
          <c:h val="0.77263280707695925"/>
        </c:manualLayout>
      </c:layout>
      <c:barChart>
        <c:barDir val="col"/>
        <c:grouping val="clustered"/>
        <c:varyColors val="0"/>
        <c:ser>
          <c:idx val="0"/>
          <c:order val="0"/>
          <c:spPr>
            <a:solidFill>
              <a:srgbClr val="85BC50"/>
            </a:solidFill>
            <a:ln>
              <a:solidFill>
                <a:srgbClr val="85BC50"/>
              </a:solidFill>
            </a:ln>
            <a:effectLst/>
          </c:spPr>
          <c:invertIfNegative val="0"/>
          <c:dPt>
            <c:idx val="0"/>
            <c:invertIfNegative val="0"/>
            <c:bubble3D val="0"/>
            <c:spPr>
              <a:solidFill>
                <a:schemeClr val="accent2"/>
              </a:solidFill>
              <a:ln>
                <a:noFill/>
              </a:ln>
              <a:effectLst/>
            </c:spPr>
            <c:extLst>
              <c:ext xmlns:c16="http://schemas.microsoft.com/office/drawing/2014/chart" uri="{C3380CC4-5D6E-409C-BE32-E72D297353CC}">
                <c16:uniqueId val="{00000001-2CCF-8A40-9E69-C36BE5351AEC}"/>
              </c:ext>
            </c:extLst>
          </c:dPt>
          <c:dPt>
            <c:idx val="1"/>
            <c:invertIfNegative val="0"/>
            <c:bubble3D val="0"/>
            <c:spPr>
              <a:solidFill>
                <a:srgbClr val="85BC50"/>
              </a:solidFill>
              <a:ln>
                <a:noFill/>
              </a:ln>
              <a:effectLst/>
            </c:spPr>
            <c:extLst>
              <c:ext xmlns:c16="http://schemas.microsoft.com/office/drawing/2014/chart" uri="{C3380CC4-5D6E-409C-BE32-E72D297353CC}">
                <c16:uniqueId val="{00000003-2CCF-8A40-9E69-C36BE5351AEC}"/>
              </c:ext>
            </c:extLst>
          </c:dPt>
          <c:dPt>
            <c:idx val="2"/>
            <c:invertIfNegative val="0"/>
            <c:bubble3D val="0"/>
            <c:spPr>
              <a:solidFill>
                <a:schemeClr val="accent4"/>
              </a:solidFill>
              <a:ln>
                <a:noFill/>
              </a:ln>
              <a:effectLst/>
            </c:spPr>
            <c:extLst>
              <c:ext xmlns:c16="http://schemas.microsoft.com/office/drawing/2014/chart" uri="{C3380CC4-5D6E-409C-BE32-E72D297353CC}">
                <c16:uniqueId val="{00000005-2CCF-8A40-9E69-C36BE5351AEC}"/>
              </c:ext>
            </c:extLst>
          </c:dPt>
          <c:dLbls>
            <c:dLbl>
              <c:idx val="0"/>
              <c:tx>
                <c:rich>
                  <a:bodyPr/>
                  <a:lstStyle/>
                  <a:p>
                    <a:fld id="{CEA2AE26-4A6D-FC4B-8D61-289B14D0381A}" type="VALUE">
                      <a:rPr lang="en-US" sz="4000">
                        <a:solidFill>
                          <a:schemeClr val="tx1"/>
                        </a:solidFill>
                        <a:latin typeface="Times New Roman" panose="02020603050405020304" pitchFamily="18" charset="0"/>
                        <a:cs typeface="Times New Roman" panose="02020603050405020304" pitchFamily="18" charset="0"/>
                      </a:rPr>
                      <a:pPr/>
                      <a:t>[VALUE]</a:t>
                    </a:fld>
                    <a:endParaRPr lang="en-US"/>
                  </a:p>
                </c:rich>
              </c:tx>
              <c:dLblPos val="outEnd"/>
              <c:showLegendKey val="0"/>
              <c:showVal val="1"/>
              <c:showCatName val="0"/>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2CCF-8A40-9E69-C36BE5351AEC}"/>
                </c:ext>
              </c:extLst>
            </c:dLbl>
            <c:spPr>
              <a:noFill/>
              <a:ln>
                <a:noFill/>
              </a:ln>
              <a:effectLst/>
            </c:spPr>
            <c:txPr>
              <a:bodyPr rot="0" spcFirstLastPara="1" vertOverflow="ellipsis" vert="horz" wrap="square" lIns="38100" tIns="19050" rIns="38100" bIns="19050" anchor="ctr" anchorCtr="1">
                <a:spAutoFit/>
              </a:bodyPr>
              <a:lstStyle/>
              <a:p>
                <a:pPr>
                  <a:defRPr sz="4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dLblPos val="outEnd"/>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errBars>
            <c:errBarType val="both"/>
            <c:errValType val="stdErr"/>
            <c:noEndCap val="0"/>
            <c:spPr>
              <a:noFill/>
              <a:ln w="9525" cap="flat" cmpd="sng" algn="ctr">
                <a:solidFill>
                  <a:schemeClr val="tx1">
                    <a:lumMod val="65000"/>
                    <a:lumOff val="35000"/>
                  </a:schemeClr>
                </a:solidFill>
                <a:round/>
              </a:ln>
              <a:effectLst/>
            </c:spPr>
          </c:errBars>
          <c:cat>
            <c:strLit>
              <c:ptCount val="3"/>
              <c:pt idx="0">
                <c:v>None</c:v>
              </c:pt>
              <c:pt idx="1">
                <c:v> 1 to 2</c:v>
              </c:pt>
              <c:pt idx="2">
                <c:v> 3 or More</c:v>
              </c:pt>
            </c:strLit>
          </c:cat>
          <c:val>
            <c:numLit>
              <c:formatCode>General</c:formatCode>
              <c:ptCount val="3"/>
              <c:pt idx="0">
                <c:v>12.48</c:v>
              </c:pt>
              <c:pt idx="1">
                <c:v>11.73</c:v>
              </c:pt>
              <c:pt idx="2">
                <c:v>10.84</c:v>
              </c:pt>
            </c:numLit>
          </c:val>
          <c:extLst>
            <c:ext xmlns:c16="http://schemas.microsoft.com/office/drawing/2014/chart" uri="{C3380CC4-5D6E-409C-BE32-E72D297353CC}">
              <c16:uniqueId val="{00000006-2CCF-8A40-9E69-C36BE5351AEC}"/>
            </c:ext>
          </c:extLst>
        </c:ser>
        <c:dLbls>
          <c:showLegendKey val="0"/>
          <c:showVal val="0"/>
          <c:showCatName val="0"/>
          <c:showSerName val="0"/>
          <c:showPercent val="0"/>
          <c:showBubbleSize val="0"/>
        </c:dLbls>
        <c:gapWidth val="232"/>
        <c:overlap val="30"/>
        <c:axId val="1428356464"/>
        <c:axId val="1428358112"/>
      </c:barChart>
      <c:catAx>
        <c:axId val="1428356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428358112"/>
        <c:crosses val="autoZero"/>
        <c:auto val="1"/>
        <c:lblAlgn val="ctr"/>
        <c:lblOffset val="100"/>
        <c:noMultiLvlLbl val="0"/>
      </c:catAx>
      <c:valAx>
        <c:axId val="1428358112"/>
        <c:scaling>
          <c:orientation val="minMax"/>
          <c:max val="13"/>
          <c:min val="4"/>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50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en-US"/>
          </a:p>
        </c:txPr>
        <c:crossAx val="1428356464"/>
        <c:crosses val="autoZero"/>
        <c:crossBetween val="between"/>
        <c:majorUnit val="1.5"/>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0.83429</cdr:x>
      <cdr:y>0.00976</cdr:y>
    </cdr:from>
    <cdr:to>
      <cdr:x>0.87332</cdr:x>
      <cdr:y>0.11193</cdr:y>
    </cdr:to>
    <cdr:sp macro="" textlink="">
      <cdr:nvSpPr>
        <cdr:cNvPr id="2" name="5-Point Star 1">
          <a:extLst xmlns:a="http://schemas.openxmlformats.org/drawingml/2006/main">
            <a:ext uri="{FF2B5EF4-FFF2-40B4-BE49-F238E27FC236}">
              <a16:creationId xmlns:a16="http://schemas.microsoft.com/office/drawing/2014/main" id="{D43BC0E9-86A4-8B4E-B293-D063F48D5C8A}"/>
            </a:ext>
          </a:extLst>
        </cdr:cNvPr>
        <cdr:cNvSpPr/>
      </cdr:nvSpPr>
      <cdr:spPr>
        <a:xfrm xmlns:a="http://schemas.openxmlformats.org/drawingml/2006/main">
          <a:off x="11728570" y="47963"/>
          <a:ext cx="548640" cy="502160"/>
        </a:xfrm>
        <a:prstGeom xmlns:a="http://schemas.openxmlformats.org/drawingml/2006/main" prst="star5">
          <a:avLst/>
        </a:prstGeom>
        <a:solidFill xmlns:a="http://schemas.openxmlformats.org/drawingml/2006/main">
          <a:schemeClr val="accent4"/>
        </a:solidFill>
        <a:ln xmlns:a="http://schemas.openxmlformats.org/drawingml/2006/main">
          <a:solidFill>
            <a:schemeClr val="accent4"/>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endParaRPr lang="en-US" dirty="0">
            <a:solidFill>
              <a:srgbClr val="FFC000"/>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7158B2-E810-764B-A12D-2FE40ECAA769}" type="datetimeFigureOut">
              <a:rPr lang="en-US" smtClean="0"/>
              <a:t>4/17/21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A32F54-B62D-DD46-AA86-C7B0CFEDE729}" type="slidenum">
              <a:rPr lang="en-US" smtClean="0"/>
              <a:t>‹#›</a:t>
            </a:fld>
            <a:endParaRPr lang="en-US"/>
          </a:p>
        </p:txBody>
      </p:sp>
    </p:spTree>
    <p:extLst>
      <p:ext uri="{BB962C8B-B14F-4D97-AF65-F5344CB8AC3E}">
        <p14:creationId xmlns:p14="http://schemas.microsoft.com/office/powerpoint/2010/main" val="1046050964"/>
      </p:ext>
    </p:extLst>
  </p:cSld>
  <p:clrMap bg1="lt1" tx1="dk1" bg2="lt2" tx2="dk2" accent1="accent1" accent2="accent2" accent3="accent3" accent4="accent4" accent5="accent5" accent6="accent6" hlink="hlink" folHlink="folHlink"/>
  <p:notesStyle>
    <a:lvl1pPr marL="0" algn="l" defTabSz="3686861" rtl="0" eaLnBrk="1" latinLnBrk="0" hangingPunct="1">
      <a:defRPr sz="4838" kern="1200">
        <a:solidFill>
          <a:schemeClr val="tx1"/>
        </a:solidFill>
        <a:latin typeface="+mn-lt"/>
        <a:ea typeface="+mn-ea"/>
        <a:cs typeface="+mn-cs"/>
      </a:defRPr>
    </a:lvl1pPr>
    <a:lvl2pPr marL="1843430" algn="l" defTabSz="3686861" rtl="0" eaLnBrk="1" latinLnBrk="0" hangingPunct="1">
      <a:defRPr sz="4838" kern="1200">
        <a:solidFill>
          <a:schemeClr val="tx1"/>
        </a:solidFill>
        <a:latin typeface="+mn-lt"/>
        <a:ea typeface="+mn-ea"/>
        <a:cs typeface="+mn-cs"/>
      </a:defRPr>
    </a:lvl2pPr>
    <a:lvl3pPr marL="3686861" algn="l" defTabSz="3686861" rtl="0" eaLnBrk="1" latinLnBrk="0" hangingPunct="1">
      <a:defRPr sz="4838" kern="1200">
        <a:solidFill>
          <a:schemeClr val="tx1"/>
        </a:solidFill>
        <a:latin typeface="+mn-lt"/>
        <a:ea typeface="+mn-ea"/>
        <a:cs typeface="+mn-cs"/>
      </a:defRPr>
    </a:lvl3pPr>
    <a:lvl4pPr marL="5530291" algn="l" defTabSz="3686861" rtl="0" eaLnBrk="1" latinLnBrk="0" hangingPunct="1">
      <a:defRPr sz="4838" kern="1200">
        <a:solidFill>
          <a:schemeClr val="tx1"/>
        </a:solidFill>
        <a:latin typeface="+mn-lt"/>
        <a:ea typeface="+mn-ea"/>
        <a:cs typeface="+mn-cs"/>
      </a:defRPr>
    </a:lvl4pPr>
    <a:lvl5pPr marL="7373722" algn="l" defTabSz="3686861" rtl="0" eaLnBrk="1" latinLnBrk="0" hangingPunct="1">
      <a:defRPr sz="4838" kern="1200">
        <a:solidFill>
          <a:schemeClr val="tx1"/>
        </a:solidFill>
        <a:latin typeface="+mn-lt"/>
        <a:ea typeface="+mn-ea"/>
        <a:cs typeface="+mn-cs"/>
      </a:defRPr>
    </a:lvl5pPr>
    <a:lvl6pPr marL="9217152" algn="l" defTabSz="3686861" rtl="0" eaLnBrk="1" latinLnBrk="0" hangingPunct="1">
      <a:defRPr sz="4838" kern="1200">
        <a:solidFill>
          <a:schemeClr val="tx1"/>
        </a:solidFill>
        <a:latin typeface="+mn-lt"/>
        <a:ea typeface="+mn-ea"/>
        <a:cs typeface="+mn-cs"/>
      </a:defRPr>
    </a:lvl6pPr>
    <a:lvl7pPr marL="11060582" algn="l" defTabSz="3686861" rtl="0" eaLnBrk="1" latinLnBrk="0" hangingPunct="1">
      <a:defRPr sz="4838" kern="1200">
        <a:solidFill>
          <a:schemeClr val="tx1"/>
        </a:solidFill>
        <a:latin typeface="+mn-lt"/>
        <a:ea typeface="+mn-ea"/>
        <a:cs typeface="+mn-cs"/>
      </a:defRPr>
    </a:lvl7pPr>
    <a:lvl8pPr marL="12904013" algn="l" defTabSz="3686861" rtl="0" eaLnBrk="1" latinLnBrk="0" hangingPunct="1">
      <a:defRPr sz="4838" kern="1200">
        <a:solidFill>
          <a:schemeClr val="tx1"/>
        </a:solidFill>
        <a:latin typeface="+mn-lt"/>
        <a:ea typeface="+mn-ea"/>
        <a:cs typeface="+mn-cs"/>
      </a:defRPr>
    </a:lvl8pPr>
    <a:lvl9pPr marL="14747443" algn="l" defTabSz="3686861" rtl="0" eaLnBrk="1" latinLnBrk="0" hangingPunct="1">
      <a:defRPr sz="483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3686861" rtl="0" eaLnBrk="1" fontAlgn="auto" latinLnBrk="0" hangingPunct="1">
              <a:lnSpc>
                <a:spcPct val="100000"/>
              </a:lnSpc>
              <a:spcBef>
                <a:spcPts val="0"/>
              </a:spcBef>
              <a:spcAft>
                <a:spcPts val="0"/>
              </a:spcAft>
              <a:buClrTx/>
              <a:buSzTx/>
              <a:buFontTx/>
              <a:buNone/>
              <a:tabLst/>
              <a:defRPr/>
            </a:pPr>
            <a:endParaRPr lang="en-US" sz="5400" dirty="0">
              <a:latin typeface="Times New Roman" panose="02020603050405020304" pitchFamily="18" charset="0"/>
              <a:cs typeface="Times New Roman" panose="02020603050405020304" pitchFamily="18" charset="0"/>
            </a:endParaRPr>
          </a:p>
          <a:p>
            <a:endParaRPr lang="en-US" sz="5400" dirty="0">
              <a:latin typeface="Times New Roman" panose="02020603050405020304" pitchFamily="18" charset="0"/>
              <a:cs typeface="Times New Roman" panose="02020603050405020304" pitchFamily="18" charset="0"/>
            </a:endParaRP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BA32F54-B62D-DD46-AA86-C7B0CFEDE729}" type="slidenum">
              <a:rPr lang="en-US" smtClean="0"/>
              <a:t>1</a:t>
            </a:fld>
            <a:endParaRPr lang="en-US"/>
          </a:p>
        </p:txBody>
      </p:sp>
    </p:spTree>
    <p:extLst>
      <p:ext uri="{BB962C8B-B14F-4D97-AF65-F5344CB8AC3E}">
        <p14:creationId xmlns:p14="http://schemas.microsoft.com/office/powerpoint/2010/main" val="185303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dirty="0"/>
              <a:t>Click to edit Master subtitle style</a:t>
            </a:r>
          </a:p>
        </p:txBody>
      </p:sp>
      <p:sp>
        <p:nvSpPr>
          <p:cNvPr id="4" name="Date Placeholder 3"/>
          <p:cNvSpPr>
            <a:spLocks noGrp="1"/>
          </p:cNvSpPr>
          <p:nvPr>
            <p:ph type="dt" sz="half" idx="10"/>
          </p:nvPr>
        </p:nvSpPr>
        <p:spPr/>
        <p:txBody>
          <a:bodyPr/>
          <a:lstStyle/>
          <a:p>
            <a:fld id="{3B23E89F-956F-194B-9AA6-657928497665}" type="datetimeFigureOut">
              <a:rPr lang="en-US" smtClean="0"/>
              <a:t>4/17/21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3495524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23E89F-956F-194B-9AA6-657928497665}" type="datetimeFigureOut">
              <a:rPr lang="en-US" smtClean="0"/>
              <a:t>4/17/21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2402819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23E89F-956F-194B-9AA6-657928497665}" type="datetimeFigureOut">
              <a:rPr lang="en-US" smtClean="0"/>
              <a:t>4/17/21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1580055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23E89F-956F-194B-9AA6-657928497665}" type="datetimeFigureOut">
              <a:rPr lang="en-US" smtClean="0"/>
              <a:t>4/17/21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1983896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23E89F-956F-194B-9AA6-657928497665}" type="datetimeFigureOut">
              <a:rPr lang="en-US" smtClean="0"/>
              <a:t>4/17/21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2645347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23E89F-956F-194B-9AA6-657928497665}" type="datetimeFigureOut">
              <a:rPr lang="en-US" smtClean="0"/>
              <a:t>4/17/21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4185585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23E89F-956F-194B-9AA6-657928497665}" type="datetimeFigureOut">
              <a:rPr lang="en-US" smtClean="0"/>
              <a:t>4/17/21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4002009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23E89F-956F-194B-9AA6-657928497665}" type="datetimeFigureOut">
              <a:rPr lang="en-US" smtClean="0"/>
              <a:t>4/17/21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280328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23E89F-956F-194B-9AA6-657928497665}" type="datetimeFigureOut">
              <a:rPr lang="en-US" smtClean="0"/>
              <a:t>4/17/21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2837689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B23E89F-956F-194B-9AA6-657928497665}" type="datetimeFigureOut">
              <a:rPr lang="en-US" smtClean="0"/>
              <a:t>4/17/21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217502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B23E89F-956F-194B-9AA6-657928497665}" type="datetimeFigureOut">
              <a:rPr lang="en-US" smtClean="0"/>
              <a:t>4/17/21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24A94C-1187-1F46-925C-03352FC0863A}" type="slidenum">
              <a:rPr lang="en-US" smtClean="0"/>
              <a:t>‹#›</a:t>
            </a:fld>
            <a:endParaRPr lang="en-US"/>
          </a:p>
        </p:txBody>
      </p:sp>
    </p:spTree>
    <p:extLst>
      <p:ext uri="{BB962C8B-B14F-4D97-AF65-F5344CB8AC3E}">
        <p14:creationId xmlns:p14="http://schemas.microsoft.com/office/powerpoint/2010/main" val="4440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B23E89F-956F-194B-9AA6-657928497665}" type="datetimeFigureOut">
              <a:rPr lang="en-US" smtClean="0"/>
              <a:t>4/17/21</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DD24A94C-1187-1F46-925C-03352FC0863A}" type="slidenum">
              <a:rPr lang="en-US" smtClean="0"/>
              <a:t>‹#›</a:t>
            </a:fld>
            <a:endParaRPr lang="en-US"/>
          </a:p>
        </p:txBody>
      </p:sp>
    </p:spTree>
    <p:extLst>
      <p:ext uri="{BB962C8B-B14F-4D97-AF65-F5344CB8AC3E}">
        <p14:creationId xmlns:p14="http://schemas.microsoft.com/office/powerpoint/2010/main" val="31216748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2" name="Subtitle 2">
            <a:extLst>
              <a:ext uri="{FF2B5EF4-FFF2-40B4-BE49-F238E27FC236}">
                <a16:creationId xmlns:a16="http://schemas.microsoft.com/office/drawing/2014/main" id="{0733D5A3-8113-B74D-B427-3CF3FA130312}"/>
              </a:ext>
            </a:extLst>
          </p:cNvPr>
          <p:cNvSpPr txBox="1">
            <a:spLocks/>
          </p:cNvSpPr>
          <p:nvPr/>
        </p:nvSpPr>
        <p:spPr>
          <a:xfrm>
            <a:off x="22266516" y="5462834"/>
            <a:ext cx="20809540" cy="7063487"/>
          </a:xfrm>
          <a:prstGeom prst="rect">
            <a:avLst/>
          </a:prstGeom>
          <a:solidFill>
            <a:schemeClr val="accent4">
              <a:lumMod val="20000"/>
              <a:lumOff val="80000"/>
            </a:schemeClr>
          </a:solidFill>
          <a:ln w="38100">
            <a:noFill/>
          </a:ln>
        </p:spPr>
        <p:txBody>
          <a:bodyPr vert="horz" lIns="91440" tIns="45720" rIns="91440" bIns="45720" rtlCol="0" anchor="ctr">
            <a:norm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endParaRPr lang="en-US" sz="6000" dirty="0">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DD99D3E9-D642-C546-A55D-033D8AA69C66}"/>
              </a:ext>
            </a:extLst>
          </p:cNvPr>
          <p:cNvSpPr>
            <a:spLocks noGrp="1"/>
          </p:cNvSpPr>
          <p:nvPr>
            <p:ph type="ctrTitle"/>
          </p:nvPr>
        </p:nvSpPr>
        <p:spPr>
          <a:xfrm>
            <a:off x="815138" y="386891"/>
            <a:ext cx="42222622" cy="4164997"/>
          </a:xfrm>
          <a:solidFill>
            <a:schemeClr val="accent4">
              <a:lumMod val="20000"/>
              <a:lumOff val="80000"/>
            </a:schemeClr>
          </a:solidFill>
          <a:ln w="190500">
            <a:solidFill>
              <a:schemeClr val="accent4">
                <a:lumMod val="60000"/>
                <a:lumOff val="40000"/>
              </a:schemeClr>
            </a:solidFill>
          </a:ln>
        </p:spPr>
        <p:txBody>
          <a:bodyPr anchor="ctr">
            <a:noAutofit/>
          </a:bodyPr>
          <a:lstStyle/>
          <a:p>
            <a:r>
              <a:rPr lang="en-US" sz="8000" b="1" dirty="0"/>
              <a:t>College Student Frequency of Restaurant, Fast-Food Consumption and Impact on Dietary Quality Score</a:t>
            </a:r>
            <a:br>
              <a:rPr lang="en-US" sz="8000" dirty="0"/>
            </a:br>
            <a:r>
              <a:rPr lang="en-US" sz="7500" dirty="0"/>
              <a:t>Lauren Kieffer, B.S. &amp; Jesse Stabile Morrell, PhD</a:t>
            </a:r>
            <a:br>
              <a:rPr lang="en-US" sz="7000" dirty="0"/>
            </a:br>
            <a:r>
              <a:rPr lang="en-US" sz="7000" dirty="0"/>
              <a:t>Department of Agriculture, Nutrition, and Food Systems </a:t>
            </a:r>
            <a:br>
              <a:rPr lang="en-US" sz="7000" dirty="0"/>
            </a:br>
            <a:r>
              <a:rPr lang="en-US" sz="7000" dirty="0"/>
              <a:t>University of New Hampshire </a:t>
            </a:r>
          </a:p>
        </p:txBody>
      </p:sp>
      <p:sp>
        <p:nvSpPr>
          <p:cNvPr id="3" name="Subtitle 2">
            <a:extLst>
              <a:ext uri="{FF2B5EF4-FFF2-40B4-BE49-F238E27FC236}">
                <a16:creationId xmlns:a16="http://schemas.microsoft.com/office/drawing/2014/main" id="{8DDF32CB-A208-1C4D-8555-C05E45A25432}"/>
              </a:ext>
            </a:extLst>
          </p:cNvPr>
          <p:cNvSpPr>
            <a:spLocks noGrp="1"/>
          </p:cNvSpPr>
          <p:nvPr>
            <p:ph type="subTitle" idx="1"/>
          </p:nvPr>
        </p:nvSpPr>
        <p:spPr>
          <a:xfrm>
            <a:off x="815143" y="5389675"/>
            <a:ext cx="20761558" cy="7184109"/>
          </a:xfrm>
          <a:solidFill>
            <a:schemeClr val="accent4">
              <a:lumMod val="20000"/>
              <a:lumOff val="80000"/>
            </a:schemeClr>
          </a:solidFill>
          <a:ln w="38100">
            <a:noFill/>
          </a:ln>
        </p:spPr>
        <p:txBody>
          <a:bodyPr anchor="ctr">
            <a:normAutofit/>
          </a:bodyPr>
          <a:lstStyle/>
          <a:p>
            <a:pPr algn="just">
              <a:lnSpc>
                <a:spcPct val="100000"/>
              </a:lnSpc>
              <a:spcBef>
                <a:spcPts val="1200"/>
              </a:spcBef>
            </a:pPr>
            <a:r>
              <a:rPr lang="en-US" sz="4000" dirty="0">
                <a:latin typeface="Times New Roman" panose="02020603050405020304" pitchFamily="18" charset="0"/>
                <a:cs typeface="Times New Roman" panose="02020603050405020304" pitchFamily="18" charset="0"/>
              </a:rPr>
              <a:t>According to the National Health and Nutrition Examination Survey (NHANES), fast-food and restaurant consumption is the highest among young adults than any other age group. </a:t>
            </a:r>
            <a:r>
              <a:rPr lang="en-US" sz="4000" baseline="30000" dirty="0">
                <a:latin typeface="Times New Roman" panose="02020603050405020304" pitchFamily="18" charset="0"/>
                <a:cs typeface="Times New Roman" panose="02020603050405020304" pitchFamily="18" charset="0"/>
              </a:rPr>
              <a:t>1,2</a:t>
            </a:r>
            <a:endParaRPr lang="en-US" sz="4000" dirty="0">
              <a:latin typeface="Times New Roman" panose="02020603050405020304" pitchFamily="18" charset="0"/>
              <a:cs typeface="Times New Roman" panose="02020603050405020304" pitchFamily="18" charset="0"/>
            </a:endParaRPr>
          </a:p>
          <a:p>
            <a:pPr algn="just">
              <a:lnSpc>
                <a:spcPct val="100000"/>
              </a:lnSpc>
              <a:spcBef>
                <a:spcPts val="1200"/>
              </a:spcBef>
            </a:pPr>
            <a:r>
              <a:rPr lang="en-US" sz="4000" dirty="0">
                <a:latin typeface="Times New Roman" panose="02020603050405020304" pitchFamily="18" charset="0"/>
                <a:cs typeface="Times New Roman" panose="02020603050405020304" pitchFamily="18" charset="0"/>
              </a:rPr>
              <a:t>Despite the evidence on the implications of fast-food on diet quality, fast-food consumption and dietary implications are overlooked in this population.</a:t>
            </a:r>
            <a:r>
              <a:rPr lang="en-US" sz="4000" baseline="30000" dirty="0">
                <a:latin typeface="Times New Roman" panose="02020603050405020304" pitchFamily="18" charset="0"/>
                <a:cs typeface="Times New Roman" panose="02020603050405020304" pitchFamily="18" charset="0"/>
              </a:rPr>
              <a:t>3</a:t>
            </a:r>
            <a:r>
              <a:rPr lang="en-US" sz="4000" dirty="0">
                <a:latin typeface="Times New Roman" panose="02020603050405020304" pitchFamily="18" charset="0"/>
                <a:cs typeface="Times New Roman" panose="02020603050405020304" pitchFamily="18" charset="0"/>
              </a:rPr>
              <a:t> Studies have shown that among the factors influencing dietary choices in college students, convenience tends to be one of three the highest ranked reasons for selected food choices.</a:t>
            </a:r>
            <a:r>
              <a:rPr lang="en-US" sz="4000" baseline="30000" dirty="0">
                <a:latin typeface="Times New Roman" panose="02020603050405020304" pitchFamily="18" charset="0"/>
                <a:cs typeface="Times New Roman" panose="02020603050405020304" pitchFamily="18" charset="0"/>
              </a:rPr>
              <a:t>4</a:t>
            </a:r>
            <a:endParaRPr lang="en-US" sz="4000" dirty="0">
              <a:latin typeface="Times New Roman" panose="02020603050405020304" pitchFamily="18" charset="0"/>
              <a:cs typeface="Times New Roman" panose="02020603050405020304" pitchFamily="18" charset="0"/>
            </a:endParaRPr>
          </a:p>
          <a:p>
            <a:pPr algn="just">
              <a:lnSpc>
                <a:spcPct val="100000"/>
              </a:lnSpc>
              <a:spcBef>
                <a:spcPts val="1200"/>
              </a:spcBef>
            </a:pPr>
            <a:r>
              <a:rPr lang="en-US" sz="4000" dirty="0">
                <a:latin typeface="Times New Roman" panose="02020603050405020304" pitchFamily="18" charset="0"/>
                <a:cs typeface="Times New Roman" panose="02020603050405020304" pitchFamily="18" charset="0"/>
              </a:rPr>
              <a:t>Due to the busy schedule of college students, this population is more susceptible to making food choices based on convenience. Additional barriers to college students consuming healthy diets are snacking as well as the abundance of high-calorie convenience food, the price of healthy food, and stress.</a:t>
            </a:r>
            <a:r>
              <a:rPr lang="en-US" sz="4000" baseline="30000" dirty="0">
                <a:latin typeface="Times New Roman" panose="02020603050405020304" pitchFamily="18" charset="0"/>
                <a:cs typeface="Times New Roman" panose="02020603050405020304" pitchFamily="18" charset="0"/>
              </a:rPr>
              <a:t>4</a:t>
            </a:r>
            <a:endParaRPr lang="en-US" sz="4000" dirty="0">
              <a:latin typeface="Times New Roman" panose="02020603050405020304" pitchFamily="18" charset="0"/>
              <a:cs typeface="Times New Roman" panose="02020603050405020304" pitchFamily="18" charset="0"/>
            </a:endParaRPr>
          </a:p>
        </p:txBody>
      </p:sp>
      <p:sp>
        <p:nvSpPr>
          <p:cNvPr id="6" name="Subtitle 2">
            <a:extLst>
              <a:ext uri="{FF2B5EF4-FFF2-40B4-BE49-F238E27FC236}">
                <a16:creationId xmlns:a16="http://schemas.microsoft.com/office/drawing/2014/main" id="{FDA036E2-F375-FC49-917C-F53DDCE4D584}"/>
              </a:ext>
            </a:extLst>
          </p:cNvPr>
          <p:cNvSpPr txBox="1">
            <a:spLocks/>
          </p:cNvSpPr>
          <p:nvPr/>
        </p:nvSpPr>
        <p:spPr>
          <a:xfrm>
            <a:off x="836791" y="16732161"/>
            <a:ext cx="20727022" cy="12496057"/>
          </a:xfrm>
          <a:prstGeom prst="rect">
            <a:avLst/>
          </a:prstGeom>
          <a:solidFill>
            <a:schemeClr val="accent4">
              <a:lumMod val="20000"/>
              <a:lumOff val="8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pPr marL="91440" algn="l">
              <a:lnSpc>
                <a:spcPct val="120000"/>
              </a:lnSpc>
              <a:spcBef>
                <a:spcPts val="0"/>
              </a:spcBef>
            </a:pPr>
            <a:r>
              <a:rPr lang="en-US" sz="3500" b="1" dirty="0">
                <a:latin typeface="Times New Roman" panose="02020603050405020304" pitchFamily="18" charset="0"/>
                <a:cs typeface="Times New Roman" panose="02020603050405020304" pitchFamily="18" charset="0"/>
              </a:rPr>
              <a:t>Study Design:</a:t>
            </a:r>
          </a:p>
          <a:p>
            <a:pPr marL="91440" algn="just">
              <a:lnSpc>
                <a:spcPct val="120000"/>
              </a:lnSpc>
              <a:spcBef>
                <a:spcPts val="0"/>
              </a:spcBef>
            </a:pPr>
            <a:r>
              <a:rPr lang="en-US" sz="3500" dirty="0">
                <a:latin typeface="Times New Roman" panose="02020603050405020304" pitchFamily="18" charset="0"/>
                <a:cs typeface="Times New Roman" panose="02020603050405020304" pitchFamily="18" charset="0"/>
              </a:rPr>
              <a:t>This data is collected from the College Health and Nutrition Assessment Survey, an ongoing, cross-sectional study on the health-status of college students (18-24 years old) at the University of New Hampshire (UNH IRB # 5524).</a:t>
            </a:r>
          </a:p>
          <a:p>
            <a:pPr marL="91440" algn="l">
              <a:lnSpc>
                <a:spcPct val="120000"/>
              </a:lnSpc>
              <a:spcBef>
                <a:spcPts val="0"/>
              </a:spcBef>
            </a:pPr>
            <a:r>
              <a:rPr lang="en-US" sz="3500" b="1" dirty="0">
                <a:latin typeface="Times New Roman" panose="02020603050405020304" pitchFamily="18" charset="0"/>
                <a:cs typeface="Times New Roman" panose="02020603050405020304" pitchFamily="18" charset="0"/>
              </a:rPr>
              <a:t>Participants:</a:t>
            </a:r>
          </a:p>
          <a:p>
            <a:pPr marL="91440" algn="just">
              <a:lnSpc>
                <a:spcPct val="120000"/>
              </a:lnSpc>
              <a:spcBef>
                <a:spcPts val="0"/>
              </a:spcBef>
            </a:pPr>
            <a:r>
              <a:rPr lang="en-US" sz="3500" dirty="0">
                <a:latin typeface="Times New Roman" panose="02020603050405020304" pitchFamily="18" charset="0"/>
                <a:cs typeface="Times New Roman" panose="02020603050405020304" pitchFamily="18" charset="0"/>
              </a:rPr>
              <a:t>Young adults were recruited from an introductory nutrition course between 2005-2020; all participants provided informed consent to participate, and results from the questionnaire was self-reported.</a:t>
            </a:r>
          </a:p>
          <a:p>
            <a:pPr marL="91440" algn="l">
              <a:lnSpc>
                <a:spcPct val="120000"/>
              </a:lnSpc>
              <a:spcBef>
                <a:spcPts val="0"/>
              </a:spcBef>
            </a:pPr>
            <a:r>
              <a:rPr lang="en-US" sz="3500" b="1" dirty="0">
                <a:latin typeface="Times New Roman" panose="02020603050405020304" pitchFamily="18" charset="0"/>
                <a:cs typeface="Times New Roman" panose="02020603050405020304" pitchFamily="18" charset="0"/>
              </a:rPr>
              <a:t>Data Collection:</a:t>
            </a:r>
          </a:p>
          <a:p>
            <a:pPr marL="548640" indent="-457200" algn="just">
              <a:lnSpc>
                <a:spcPct val="120000"/>
              </a:lnSpc>
              <a:spcBef>
                <a:spcPts val="0"/>
              </a:spcBef>
              <a:buFont typeface="Arial" panose="020B0604020202020204" pitchFamily="34" charset="0"/>
              <a:buChar char="•"/>
            </a:pPr>
            <a:r>
              <a:rPr lang="en-US" sz="3500" dirty="0">
                <a:latin typeface="Times New Roman" panose="02020603050405020304" pitchFamily="18" charset="0"/>
                <a:cs typeface="Times New Roman" panose="02020603050405020304" pitchFamily="18" charset="0"/>
              </a:rPr>
              <a:t>Restaurant meal, fast-food consumption was determined by the question, “On average, how many times a week do you eat at a restaurant or fast-food chain?”</a:t>
            </a:r>
            <a:endParaRPr lang="en-US" sz="3500" b="1" dirty="0">
              <a:latin typeface="Times New Roman" panose="02020603050405020304" pitchFamily="18" charset="0"/>
              <a:cs typeface="Times New Roman" panose="02020603050405020304" pitchFamily="18" charset="0"/>
            </a:endParaRPr>
          </a:p>
          <a:p>
            <a:pPr marL="457200" indent="-457200" algn="just">
              <a:lnSpc>
                <a:spcPct val="120000"/>
              </a:lnSpc>
              <a:spcBef>
                <a:spcPts val="0"/>
              </a:spcBef>
              <a:buFont typeface="Arial" panose="020B0604020202020204" pitchFamily="34" charset="0"/>
              <a:buChar char="•"/>
            </a:pPr>
            <a:r>
              <a:rPr lang="en-US" sz="3500" dirty="0">
                <a:latin typeface="Times New Roman" panose="02020603050405020304" pitchFamily="18" charset="0"/>
                <a:cs typeface="Times New Roman" panose="02020603050405020304" pitchFamily="18" charset="0"/>
              </a:rPr>
              <a:t>Self-reported responses to their weekly frequency of eating meals at a restaurant, fast-food chain  were categorized (None, 1-2, or </a:t>
            </a:r>
            <a:r>
              <a:rPr lang="en-US" sz="3500" dirty="0">
                <a:latin typeface="Times New Roman" panose="02020603050405020304" pitchFamily="18" charset="0"/>
                <a:cs typeface="Times New Roman" panose="02020603050405020304" pitchFamily="18" charset="0"/>
                <a:sym typeface="Symbol" pitchFamily="2" charset="2"/>
              </a:rPr>
              <a:t></a:t>
            </a:r>
            <a:r>
              <a:rPr lang="en-US" sz="3500" dirty="0">
                <a:latin typeface="Times New Roman" panose="02020603050405020304" pitchFamily="18" charset="0"/>
                <a:cs typeface="Times New Roman" panose="02020603050405020304" pitchFamily="18" charset="0"/>
              </a:rPr>
              <a:t> 3).</a:t>
            </a:r>
          </a:p>
          <a:p>
            <a:pPr marL="457200" indent="-457200" algn="just">
              <a:lnSpc>
                <a:spcPct val="120000"/>
              </a:lnSpc>
              <a:spcBef>
                <a:spcPts val="0"/>
              </a:spcBef>
              <a:buFont typeface="Arial" panose="020B0604020202020204" pitchFamily="34" charset="0"/>
              <a:buChar char="•"/>
            </a:pPr>
            <a:r>
              <a:rPr lang="en-US" sz="3500" dirty="0">
                <a:latin typeface="Times New Roman" panose="02020603050405020304" pitchFamily="18" charset="0"/>
                <a:cs typeface="Times New Roman" panose="02020603050405020304" pitchFamily="18" charset="0"/>
              </a:rPr>
              <a:t>Participants also completed 3-day food records; average daily nutrient intake was computed via online software (</a:t>
            </a:r>
            <a:r>
              <a:rPr lang="en-US" sz="3500" dirty="0" err="1">
                <a:latin typeface="Times New Roman" panose="02020603050405020304" pitchFamily="18" charset="0"/>
                <a:cs typeface="Times New Roman" panose="02020603050405020304" pitchFamily="18" charset="0"/>
              </a:rPr>
              <a:t>DietWellness</a:t>
            </a:r>
            <a:r>
              <a:rPr lang="en-US" sz="3500" dirty="0">
                <a:latin typeface="Times New Roman" panose="02020603050405020304" pitchFamily="18" charset="0"/>
                <a:cs typeface="Times New Roman" panose="02020603050405020304" pitchFamily="18" charset="0"/>
              </a:rPr>
              <a:t>+). </a:t>
            </a:r>
          </a:p>
          <a:p>
            <a:pPr marL="91440" algn="l">
              <a:lnSpc>
                <a:spcPct val="120000"/>
              </a:lnSpc>
              <a:spcBef>
                <a:spcPts val="0"/>
              </a:spcBef>
            </a:pPr>
            <a:r>
              <a:rPr lang="en-US" sz="3500" b="1" dirty="0">
                <a:latin typeface="Times New Roman" panose="02020603050405020304" pitchFamily="18" charset="0"/>
                <a:cs typeface="Times New Roman" panose="02020603050405020304" pitchFamily="18" charset="0"/>
              </a:rPr>
              <a:t>Data Management/Analysis:</a:t>
            </a:r>
          </a:p>
          <a:p>
            <a:pPr marL="91440" algn="just">
              <a:lnSpc>
                <a:spcPct val="120000"/>
              </a:lnSpc>
              <a:spcBef>
                <a:spcPts val="0"/>
              </a:spcBef>
            </a:pPr>
            <a:r>
              <a:rPr lang="en-US" sz="3500" dirty="0">
                <a:latin typeface="Times New Roman" panose="02020603050405020304" pitchFamily="18" charset="0"/>
                <a:cs typeface="Times New Roman" panose="02020603050405020304" pitchFamily="18" charset="0"/>
              </a:rPr>
              <a:t>After stratifying by gender, diet quality was scored by creating quintiles of the average intakes of calcium (mg), potassium (mg), fiber (g), and saturated fat (g); scores (1-5) for each nutrient were then summed to create a single diet quality score (4-20). Diet quality scores </a:t>
            </a:r>
            <a:r>
              <a:rPr lang="en-US" sz="3500" dirty="0">
                <a:latin typeface="Times New Roman" panose="02020603050405020304" pitchFamily="18" charset="0"/>
                <a:cs typeface="Times New Roman" panose="02020603050405020304" pitchFamily="18" charset="0"/>
                <a:sym typeface="Symbol" pitchFamily="2" charset="2"/>
              </a:rPr>
              <a:t></a:t>
            </a:r>
            <a:r>
              <a:rPr lang="en-US" sz="3500" dirty="0">
                <a:latin typeface="Times New Roman" panose="02020603050405020304" pitchFamily="18" charset="0"/>
                <a:cs typeface="Times New Roman" panose="02020603050405020304" pitchFamily="18" charset="0"/>
              </a:rPr>
              <a:t> 13 were defined as healthy.</a:t>
            </a:r>
            <a:r>
              <a:rPr lang="en-US" sz="3500" baseline="30000" dirty="0">
                <a:latin typeface="Times New Roman" panose="02020603050405020304" pitchFamily="18" charset="0"/>
                <a:cs typeface="Times New Roman" panose="02020603050405020304" pitchFamily="18" charset="0"/>
              </a:rPr>
              <a:t>5</a:t>
            </a:r>
            <a:r>
              <a:rPr lang="en-US" sz="3500" dirty="0">
                <a:latin typeface="Times New Roman" panose="02020603050405020304" pitchFamily="18" charset="0"/>
                <a:cs typeface="Times New Roman" panose="02020603050405020304" pitchFamily="18" charset="0"/>
              </a:rPr>
              <a:t> Differences in diet scores between restaurant, fast-food groups were examined via ANCOVA; daily kilocalories, BMI, age, race, gender, and year served as covariates. </a:t>
            </a:r>
          </a:p>
        </p:txBody>
      </p:sp>
      <p:sp>
        <p:nvSpPr>
          <p:cNvPr id="11" name="Subtitle 2">
            <a:extLst>
              <a:ext uri="{FF2B5EF4-FFF2-40B4-BE49-F238E27FC236}">
                <a16:creationId xmlns:a16="http://schemas.microsoft.com/office/drawing/2014/main" id="{CC6BDB32-534B-9747-8978-FA615A58B1EE}"/>
              </a:ext>
            </a:extLst>
          </p:cNvPr>
          <p:cNvSpPr txBox="1">
            <a:spLocks/>
          </p:cNvSpPr>
          <p:nvPr/>
        </p:nvSpPr>
        <p:spPr>
          <a:xfrm>
            <a:off x="9111951" y="29208300"/>
            <a:ext cx="12451862" cy="920922"/>
          </a:xfrm>
          <a:prstGeom prst="rect">
            <a:avLst/>
          </a:prstGeom>
          <a:solidFill>
            <a:schemeClr val="accent4">
              <a:lumMod val="60000"/>
              <a:lumOff val="40000"/>
            </a:schemeClr>
          </a:solidFill>
          <a:ln w="38100">
            <a:noFill/>
          </a:ln>
        </p:spPr>
        <p:txBody>
          <a:bodyPr vert="horz" lIns="91440" tIns="45720" rIns="91440" bIns="45720" rtlCol="0">
            <a:norm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6000" dirty="0">
                <a:latin typeface="Times New Roman" panose="02020603050405020304" pitchFamily="18" charset="0"/>
                <a:cs typeface="Times New Roman" panose="02020603050405020304" pitchFamily="18" charset="0"/>
              </a:rPr>
              <a:t>Acknowledgements</a:t>
            </a:r>
          </a:p>
          <a:p>
            <a:endParaRPr lang="en-US" dirty="0"/>
          </a:p>
        </p:txBody>
      </p:sp>
      <p:sp>
        <p:nvSpPr>
          <p:cNvPr id="15" name="TextBox 14">
            <a:extLst>
              <a:ext uri="{FF2B5EF4-FFF2-40B4-BE49-F238E27FC236}">
                <a16:creationId xmlns:a16="http://schemas.microsoft.com/office/drawing/2014/main" id="{CE63E443-5E6A-8E47-9F76-21B20DFBDDE0}"/>
              </a:ext>
            </a:extLst>
          </p:cNvPr>
          <p:cNvSpPr txBox="1"/>
          <p:nvPr/>
        </p:nvSpPr>
        <p:spPr>
          <a:xfrm>
            <a:off x="35600640" y="27188160"/>
            <a:ext cx="184731" cy="369332"/>
          </a:xfrm>
          <a:prstGeom prst="rect">
            <a:avLst/>
          </a:prstGeom>
          <a:noFill/>
        </p:spPr>
        <p:txBody>
          <a:bodyPr wrap="none" rtlCol="0">
            <a:spAutoFit/>
          </a:bodyPr>
          <a:lstStyle/>
          <a:p>
            <a:endParaRPr lang="en-US" dirty="0"/>
          </a:p>
        </p:txBody>
      </p:sp>
      <p:sp>
        <p:nvSpPr>
          <p:cNvPr id="16" name="TextBox 15">
            <a:extLst>
              <a:ext uri="{FF2B5EF4-FFF2-40B4-BE49-F238E27FC236}">
                <a16:creationId xmlns:a16="http://schemas.microsoft.com/office/drawing/2014/main" id="{5550F5AC-0EE6-0C4F-9415-8785851B065D}"/>
              </a:ext>
            </a:extLst>
          </p:cNvPr>
          <p:cNvSpPr txBox="1"/>
          <p:nvPr/>
        </p:nvSpPr>
        <p:spPr>
          <a:xfrm>
            <a:off x="35905440" y="24810720"/>
            <a:ext cx="184731" cy="369332"/>
          </a:xfrm>
          <a:prstGeom prst="rect">
            <a:avLst/>
          </a:prstGeom>
          <a:noFill/>
        </p:spPr>
        <p:txBody>
          <a:bodyPr wrap="none" rtlCol="0">
            <a:spAutoFit/>
          </a:bodyPr>
          <a:lstStyle/>
          <a:p>
            <a:endParaRPr lang="en-US" dirty="0"/>
          </a:p>
        </p:txBody>
      </p:sp>
      <p:sp>
        <p:nvSpPr>
          <p:cNvPr id="17" name="Subtitle 2">
            <a:extLst>
              <a:ext uri="{FF2B5EF4-FFF2-40B4-BE49-F238E27FC236}">
                <a16:creationId xmlns:a16="http://schemas.microsoft.com/office/drawing/2014/main" id="{E95D93FD-F000-B44B-8D02-95EE4143EA24}"/>
              </a:ext>
            </a:extLst>
          </p:cNvPr>
          <p:cNvSpPr txBox="1">
            <a:spLocks/>
          </p:cNvSpPr>
          <p:nvPr/>
        </p:nvSpPr>
        <p:spPr>
          <a:xfrm>
            <a:off x="22276510" y="27672239"/>
            <a:ext cx="20799546" cy="1555979"/>
          </a:xfrm>
          <a:prstGeom prst="rect">
            <a:avLst/>
          </a:prstGeom>
          <a:solidFill>
            <a:schemeClr val="accent4">
              <a:lumMod val="20000"/>
              <a:lumOff val="8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4000" dirty="0">
                <a:latin typeface="Times New Roman" panose="02020603050405020304" pitchFamily="18" charset="0"/>
                <a:cs typeface="Times New Roman" panose="02020603050405020304" pitchFamily="18" charset="0"/>
              </a:rPr>
              <a:t>New Hampshire Agriculture Experiment Stations and the USDA National Institute of Food and Agriculture Hatch Project. </a:t>
            </a:r>
          </a:p>
        </p:txBody>
      </p:sp>
      <p:sp>
        <p:nvSpPr>
          <p:cNvPr id="19" name="Subtitle 2">
            <a:extLst>
              <a:ext uri="{FF2B5EF4-FFF2-40B4-BE49-F238E27FC236}">
                <a16:creationId xmlns:a16="http://schemas.microsoft.com/office/drawing/2014/main" id="{378F4F80-F706-F04C-8F7F-AF5E0E0F11E5}"/>
              </a:ext>
            </a:extLst>
          </p:cNvPr>
          <p:cNvSpPr txBox="1">
            <a:spLocks/>
          </p:cNvSpPr>
          <p:nvPr/>
        </p:nvSpPr>
        <p:spPr>
          <a:xfrm>
            <a:off x="22271511" y="22900611"/>
            <a:ext cx="20804544" cy="4011620"/>
          </a:xfrm>
          <a:prstGeom prst="rect">
            <a:avLst/>
          </a:prstGeom>
          <a:solidFill>
            <a:schemeClr val="accent4">
              <a:lumMod val="20000"/>
              <a:lumOff val="8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pPr algn="just">
              <a:lnSpc>
                <a:spcPct val="100000"/>
              </a:lnSpc>
            </a:pPr>
            <a:r>
              <a:rPr lang="en-US" sz="4000" dirty="0">
                <a:latin typeface="Times New Roman" panose="02020603050405020304" pitchFamily="18" charset="0"/>
                <a:cs typeface="Times New Roman" panose="02020603050405020304" pitchFamily="18" charset="0"/>
              </a:rPr>
              <a:t>Overall, college students didn’t consume healthy diets and those with greater frequency of restaurant, fast-food meals had lower quality diets. Further, diet quality decreased with increasing frequency of meals at restaurant, fast-food chains. Future research from diverse college campuses will aid in the understanding of how eating at restaurant and fast-food chains impacts dietary quality in the college student population. This knowledge can help tailor and promote nutrition education on college campuses. </a:t>
            </a:r>
          </a:p>
        </p:txBody>
      </p:sp>
      <p:sp>
        <p:nvSpPr>
          <p:cNvPr id="21" name="Subtitle 2">
            <a:extLst>
              <a:ext uri="{FF2B5EF4-FFF2-40B4-BE49-F238E27FC236}">
                <a16:creationId xmlns:a16="http://schemas.microsoft.com/office/drawing/2014/main" id="{58047BE9-25E3-2348-A50C-00DAAA4DFF9F}"/>
              </a:ext>
            </a:extLst>
          </p:cNvPr>
          <p:cNvSpPr txBox="1">
            <a:spLocks/>
          </p:cNvSpPr>
          <p:nvPr/>
        </p:nvSpPr>
        <p:spPr>
          <a:xfrm>
            <a:off x="815138" y="13324883"/>
            <a:ext cx="20761563" cy="2618692"/>
          </a:xfrm>
          <a:prstGeom prst="rect">
            <a:avLst/>
          </a:prstGeom>
          <a:solidFill>
            <a:schemeClr val="accent6">
              <a:lumMod val="20000"/>
              <a:lumOff val="80000"/>
            </a:schemeClr>
          </a:solidFill>
          <a:ln w="38100">
            <a:noFill/>
          </a:ln>
        </p:spPr>
        <p:txBody>
          <a:bodyPr vert="horz" lIns="91440" tIns="45720" rIns="91440" bIns="45720" rtlCol="0" anchor="ctr">
            <a:norm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5500" dirty="0">
                <a:latin typeface="Times New Roman" panose="02020603050405020304" pitchFamily="18" charset="0"/>
                <a:cs typeface="Times New Roman" panose="02020603050405020304" pitchFamily="18" charset="0"/>
              </a:rPr>
              <a:t>To assess the differences in dietary quality of undergraduate college students according to their frequency of consumption of restaurant and fast-food chain (RFF) meals.</a:t>
            </a:r>
          </a:p>
        </p:txBody>
      </p:sp>
      <p:sp>
        <p:nvSpPr>
          <p:cNvPr id="22" name="Subtitle 2">
            <a:extLst>
              <a:ext uri="{FF2B5EF4-FFF2-40B4-BE49-F238E27FC236}">
                <a16:creationId xmlns:a16="http://schemas.microsoft.com/office/drawing/2014/main" id="{F5C64B94-ACDF-C841-8F07-29ECD1928280}"/>
              </a:ext>
            </a:extLst>
          </p:cNvPr>
          <p:cNvSpPr txBox="1">
            <a:spLocks/>
          </p:cNvSpPr>
          <p:nvPr/>
        </p:nvSpPr>
        <p:spPr>
          <a:xfrm>
            <a:off x="9111951" y="30059216"/>
            <a:ext cx="12451862" cy="2486030"/>
          </a:xfrm>
          <a:prstGeom prst="rect">
            <a:avLst/>
          </a:prstGeom>
          <a:solidFill>
            <a:schemeClr val="accent4">
              <a:lumMod val="20000"/>
              <a:lumOff val="8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4000" dirty="0">
                <a:latin typeface="Times New Roman" panose="02020603050405020304" pitchFamily="18" charset="0"/>
                <a:cs typeface="Times New Roman" panose="02020603050405020304" pitchFamily="18" charset="0"/>
              </a:rPr>
              <a:t>Thank you to Dr. Jesse Stabile Morrell for  your help and support in this project. Thank you to the NUTR 400 Professor’s and Teaching Assistants for making this research possible.</a:t>
            </a:r>
          </a:p>
        </p:txBody>
      </p:sp>
      <p:pic>
        <p:nvPicPr>
          <p:cNvPr id="12" name="Picture 11" descr="Graphical user interface, text, application&#10;&#10;Description automatically generated">
            <a:extLst>
              <a:ext uri="{FF2B5EF4-FFF2-40B4-BE49-F238E27FC236}">
                <a16:creationId xmlns:a16="http://schemas.microsoft.com/office/drawing/2014/main" id="{B24F2BBE-A2C3-D94F-961F-33A69CE6C648}"/>
              </a:ext>
            </a:extLst>
          </p:cNvPr>
          <p:cNvPicPr>
            <a:picLocks noChangeAspect="1"/>
          </p:cNvPicPr>
          <p:nvPr/>
        </p:nvPicPr>
        <p:blipFill>
          <a:blip r:embed="rId3"/>
          <a:stretch>
            <a:fillRect/>
          </a:stretch>
        </p:blipFill>
        <p:spPr>
          <a:xfrm>
            <a:off x="815138" y="29228218"/>
            <a:ext cx="8296812" cy="3303291"/>
          </a:xfrm>
          <a:prstGeom prst="rect">
            <a:avLst/>
          </a:prstGeom>
          <a:ln w="127000">
            <a:noFill/>
          </a:ln>
        </p:spPr>
      </p:pic>
      <p:sp>
        <p:nvSpPr>
          <p:cNvPr id="23" name="Subtitle 2">
            <a:extLst>
              <a:ext uri="{FF2B5EF4-FFF2-40B4-BE49-F238E27FC236}">
                <a16:creationId xmlns:a16="http://schemas.microsoft.com/office/drawing/2014/main" id="{55802E31-F863-F147-A7FA-F344D956E264}"/>
              </a:ext>
            </a:extLst>
          </p:cNvPr>
          <p:cNvSpPr txBox="1">
            <a:spLocks/>
          </p:cNvSpPr>
          <p:nvPr/>
        </p:nvSpPr>
        <p:spPr>
          <a:xfrm>
            <a:off x="815139" y="4738904"/>
            <a:ext cx="20761562" cy="931243"/>
          </a:xfrm>
          <a:prstGeom prst="rect">
            <a:avLst/>
          </a:prstGeom>
          <a:solidFill>
            <a:schemeClr val="accent4">
              <a:lumMod val="60000"/>
              <a:lumOff val="4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6000" dirty="0">
                <a:latin typeface="Times New Roman" panose="02020603050405020304" pitchFamily="18" charset="0"/>
                <a:cs typeface="Times New Roman" panose="02020603050405020304" pitchFamily="18" charset="0"/>
              </a:rPr>
              <a:t>Introduction</a:t>
            </a:r>
          </a:p>
        </p:txBody>
      </p:sp>
      <p:sp>
        <p:nvSpPr>
          <p:cNvPr id="25" name="Subtitle 2">
            <a:extLst>
              <a:ext uri="{FF2B5EF4-FFF2-40B4-BE49-F238E27FC236}">
                <a16:creationId xmlns:a16="http://schemas.microsoft.com/office/drawing/2014/main" id="{9BF0B6CB-8F6B-2849-A60D-1A509A819F35}"/>
              </a:ext>
            </a:extLst>
          </p:cNvPr>
          <p:cNvSpPr txBox="1">
            <a:spLocks/>
          </p:cNvSpPr>
          <p:nvPr/>
        </p:nvSpPr>
        <p:spPr>
          <a:xfrm>
            <a:off x="815138" y="15861546"/>
            <a:ext cx="20761563" cy="927161"/>
          </a:xfrm>
          <a:prstGeom prst="rect">
            <a:avLst/>
          </a:prstGeom>
          <a:solidFill>
            <a:schemeClr val="accent4">
              <a:lumMod val="60000"/>
              <a:lumOff val="4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6000" dirty="0">
                <a:latin typeface="Times New Roman" panose="02020603050405020304" pitchFamily="18" charset="0"/>
                <a:cs typeface="Times New Roman" panose="02020603050405020304" pitchFamily="18" charset="0"/>
              </a:rPr>
              <a:t>Methods</a:t>
            </a:r>
          </a:p>
        </p:txBody>
      </p:sp>
      <p:sp>
        <p:nvSpPr>
          <p:cNvPr id="26" name="Subtitle 2">
            <a:extLst>
              <a:ext uri="{FF2B5EF4-FFF2-40B4-BE49-F238E27FC236}">
                <a16:creationId xmlns:a16="http://schemas.microsoft.com/office/drawing/2014/main" id="{B8190F3D-8612-1B4A-A92E-E6AF89D86623}"/>
              </a:ext>
            </a:extLst>
          </p:cNvPr>
          <p:cNvSpPr txBox="1">
            <a:spLocks/>
          </p:cNvSpPr>
          <p:nvPr/>
        </p:nvSpPr>
        <p:spPr>
          <a:xfrm>
            <a:off x="22249865" y="4737084"/>
            <a:ext cx="20804544" cy="1513884"/>
          </a:xfrm>
          <a:prstGeom prst="rect">
            <a:avLst/>
          </a:prstGeom>
          <a:solidFill>
            <a:schemeClr val="accent4">
              <a:lumMod val="60000"/>
              <a:lumOff val="4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5800" dirty="0">
                <a:latin typeface="Times New Roman" panose="02020603050405020304" pitchFamily="18" charset="0"/>
                <a:cs typeface="Times New Roman" panose="02020603050405020304" pitchFamily="18" charset="0"/>
              </a:rPr>
              <a:t>Mean Diet Scores Based on Frequency of Restaurant, Fast-Food Consumption</a:t>
            </a:r>
          </a:p>
        </p:txBody>
      </p:sp>
      <p:sp>
        <p:nvSpPr>
          <p:cNvPr id="35" name="Subtitle 2">
            <a:extLst>
              <a:ext uri="{FF2B5EF4-FFF2-40B4-BE49-F238E27FC236}">
                <a16:creationId xmlns:a16="http://schemas.microsoft.com/office/drawing/2014/main" id="{6CCB5F3A-B004-6447-84C7-CFC6A0D8C00A}"/>
              </a:ext>
            </a:extLst>
          </p:cNvPr>
          <p:cNvSpPr txBox="1">
            <a:spLocks/>
          </p:cNvSpPr>
          <p:nvPr/>
        </p:nvSpPr>
        <p:spPr>
          <a:xfrm>
            <a:off x="31542497" y="13722182"/>
            <a:ext cx="11495263" cy="8354613"/>
          </a:xfrm>
          <a:prstGeom prst="rect">
            <a:avLst/>
          </a:prstGeom>
          <a:solidFill>
            <a:schemeClr val="accent4">
              <a:lumMod val="20000"/>
              <a:lumOff val="80000"/>
            </a:schemeClr>
          </a:solidFill>
          <a:ln w="38100">
            <a:noFill/>
          </a:ln>
        </p:spPr>
        <p:txBody>
          <a:bodyPr vert="horz" lIns="91440" tIns="45720" rIns="91440" bIns="45720" rtlCol="0" anchor="ctr">
            <a:norm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endParaRPr lang="en-US" sz="4800" dirty="0">
              <a:latin typeface="Times New Roman" panose="02020603050405020304" pitchFamily="18" charset="0"/>
              <a:cs typeface="Times New Roman" panose="02020603050405020304" pitchFamily="18" charset="0"/>
            </a:endParaRPr>
          </a:p>
        </p:txBody>
      </p:sp>
      <p:sp>
        <p:nvSpPr>
          <p:cNvPr id="34" name="Subtitle 2">
            <a:extLst>
              <a:ext uri="{FF2B5EF4-FFF2-40B4-BE49-F238E27FC236}">
                <a16:creationId xmlns:a16="http://schemas.microsoft.com/office/drawing/2014/main" id="{13571D48-8381-2645-996C-E5BBE90FE109}"/>
              </a:ext>
            </a:extLst>
          </p:cNvPr>
          <p:cNvSpPr txBox="1">
            <a:spLocks/>
          </p:cNvSpPr>
          <p:nvPr/>
        </p:nvSpPr>
        <p:spPr>
          <a:xfrm>
            <a:off x="31530414" y="12479750"/>
            <a:ext cx="11526494" cy="1483485"/>
          </a:xfrm>
          <a:prstGeom prst="rect">
            <a:avLst/>
          </a:prstGeom>
          <a:solidFill>
            <a:schemeClr val="accent4">
              <a:lumMod val="60000"/>
              <a:lumOff val="4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5800" dirty="0">
                <a:latin typeface="Times New Roman" panose="02020603050405020304" pitchFamily="18" charset="0"/>
                <a:cs typeface="Times New Roman" panose="02020603050405020304" pitchFamily="18" charset="0"/>
              </a:rPr>
              <a:t>Reported Weekly Restaurant, Fast-Food Consumption</a:t>
            </a:r>
          </a:p>
        </p:txBody>
      </p:sp>
      <p:sp>
        <p:nvSpPr>
          <p:cNvPr id="37" name="Subtitle 2">
            <a:extLst>
              <a:ext uri="{FF2B5EF4-FFF2-40B4-BE49-F238E27FC236}">
                <a16:creationId xmlns:a16="http://schemas.microsoft.com/office/drawing/2014/main" id="{13DC337C-20C6-2D4B-AAA6-6E849B52D50F}"/>
              </a:ext>
            </a:extLst>
          </p:cNvPr>
          <p:cNvSpPr txBox="1">
            <a:spLocks/>
          </p:cNvSpPr>
          <p:nvPr/>
        </p:nvSpPr>
        <p:spPr>
          <a:xfrm>
            <a:off x="22279403" y="30045480"/>
            <a:ext cx="20783758" cy="2486030"/>
          </a:xfrm>
          <a:prstGeom prst="rect">
            <a:avLst/>
          </a:prstGeom>
          <a:solidFill>
            <a:schemeClr val="accent4">
              <a:lumMod val="20000"/>
              <a:lumOff val="80000"/>
            </a:schemeClr>
          </a:solidFill>
          <a:ln w="38100">
            <a:noFill/>
          </a:ln>
        </p:spPr>
        <p:txBody>
          <a:bodyPr vert="horz" lIns="91440" tIns="45720" rIns="91440" bIns="45720" rtlCol="0" anchor="t">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pPr algn="just">
              <a:lnSpc>
                <a:spcPct val="100000"/>
              </a:lnSpc>
              <a:spcBef>
                <a:spcPts val="0"/>
              </a:spcBef>
            </a:pPr>
            <a:r>
              <a:rPr lang="en-US" sz="1800" dirty="0">
                <a:latin typeface="Times New Roman" panose="02020603050405020304" pitchFamily="18" charset="0"/>
                <a:cs typeface="Times New Roman" panose="02020603050405020304" pitchFamily="18" charset="0"/>
              </a:rPr>
              <a:t>1</a:t>
            </a:r>
            <a:r>
              <a:rPr lang="en-US" sz="2000" dirty="0">
                <a:latin typeface="Times New Roman" panose="02020603050405020304" pitchFamily="18" charset="0"/>
                <a:cs typeface="Times New Roman" panose="02020603050405020304" pitchFamily="18" charset="0"/>
              </a:rPr>
              <a:t>. Fryar CD, Hughes JP, Herrick KA, Ahluwalia N. Fast Food Consumption Among Adults in the United States, 2013-2016. </a:t>
            </a:r>
            <a:r>
              <a:rPr lang="en-US" sz="2000" i="1" dirty="0">
                <a:latin typeface="Times New Roman" panose="02020603050405020304" pitchFamily="18" charset="0"/>
                <a:cs typeface="Times New Roman" panose="02020603050405020304" pitchFamily="18" charset="0"/>
              </a:rPr>
              <a:t>NCHS Data Brief</a:t>
            </a:r>
            <a:r>
              <a:rPr lang="en-US" sz="2000" dirty="0">
                <a:latin typeface="Times New Roman" panose="02020603050405020304" pitchFamily="18" charset="0"/>
                <a:cs typeface="Times New Roman" panose="02020603050405020304" pitchFamily="18" charset="0"/>
              </a:rPr>
              <a:t>. 2018;(3222):1-8. </a:t>
            </a:r>
          </a:p>
          <a:p>
            <a:pPr algn="just">
              <a:lnSpc>
                <a:spcPct val="100000"/>
              </a:lnSpc>
              <a:spcBef>
                <a:spcPts val="0"/>
              </a:spcBef>
            </a:pPr>
            <a:r>
              <a:rPr lang="en-US" sz="2000" dirty="0">
                <a:latin typeface="Times New Roman" panose="02020603050405020304" pitchFamily="18" charset="0"/>
                <a:cs typeface="Times New Roman" panose="02020603050405020304" pitchFamily="18" charset="0"/>
              </a:rPr>
              <a:t>2. Laska MN, Hearst MO, Lust K, Lytle LA, Story M. How we eat what we eat: identifying meal routines and practices most strongly associated with healthy and unhealthy dietary factors among young adults. </a:t>
            </a:r>
            <a:r>
              <a:rPr lang="en-US" sz="2000" i="1" dirty="0">
                <a:latin typeface="Times New Roman" panose="02020603050405020304" pitchFamily="18" charset="0"/>
                <a:cs typeface="Times New Roman" panose="02020603050405020304" pitchFamily="18" charset="0"/>
              </a:rPr>
              <a:t>Public Health Nutrition</a:t>
            </a:r>
            <a:r>
              <a:rPr lang="en-US" sz="2000" dirty="0">
                <a:latin typeface="Times New Roman" panose="02020603050405020304" pitchFamily="18" charset="0"/>
                <a:cs typeface="Times New Roman" panose="02020603050405020304" pitchFamily="18" charset="0"/>
              </a:rPr>
              <a:t>. 2014;18(12):2135-2145. doi:10.1017/s1368980014002717. </a:t>
            </a:r>
          </a:p>
          <a:p>
            <a:pPr algn="just">
              <a:lnSpc>
                <a:spcPct val="100000"/>
              </a:lnSpc>
              <a:spcBef>
                <a:spcPts val="0"/>
              </a:spcBef>
            </a:pPr>
            <a:r>
              <a:rPr lang="en-US" sz="2000" dirty="0">
                <a:latin typeface="Times New Roman" panose="02020603050405020304" pitchFamily="18" charset="0"/>
                <a:cs typeface="Times New Roman" panose="02020603050405020304" pitchFamily="18" charset="0"/>
              </a:rPr>
              <a:t>3. </a:t>
            </a:r>
            <a:r>
              <a:rPr lang="en-US" sz="2000" dirty="0" err="1">
                <a:latin typeface="Times New Roman" panose="02020603050405020304" pitchFamily="18" charset="0"/>
                <a:cs typeface="Times New Roman" panose="02020603050405020304" pitchFamily="18" charset="0"/>
              </a:rPr>
              <a:t>Winpenny</a:t>
            </a:r>
            <a:r>
              <a:rPr lang="en-US" sz="2000" dirty="0">
                <a:latin typeface="Times New Roman" panose="02020603050405020304" pitchFamily="18" charset="0"/>
                <a:cs typeface="Times New Roman" panose="02020603050405020304" pitchFamily="18" charset="0"/>
              </a:rPr>
              <a:t> EM, Winkler MR, </a:t>
            </a:r>
            <a:r>
              <a:rPr lang="en-US" sz="2000" dirty="0" err="1">
                <a:latin typeface="Times New Roman" panose="02020603050405020304" pitchFamily="18" charset="0"/>
                <a:cs typeface="Times New Roman" panose="02020603050405020304" pitchFamily="18" charset="0"/>
              </a:rPr>
              <a:t>Stochl</a:t>
            </a:r>
            <a:r>
              <a:rPr lang="en-US" sz="2000" dirty="0">
                <a:latin typeface="Times New Roman" panose="02020603050405020304" pitchFamily="18" charset="0"/>
                <a:cs typeface="Times New Roman" panose="02020603050405020304" pitchFamily="18" charset="0"/>
              </a:rPr>
              <a:t> J, </a:t>
            </a:r>
            <a:r>
              <a:rPr lang="en-US" sz="2000" dirty="0" err="1">
                <a:latin typeface="Times New Roman" panose="02020603050405020304" pitchFamily="18" charset="0"/>
                <a:cs typeface="Times New Roman" panose="02020603050405020304" pitchFamily="18" charset="0"/>
              </a:rPr>
              <a:t>Sluijs</a:t>
            </a:r>
            <a:r>
              <a:rPr lang="en-US" sz="2000" dirty="0">
                <a:latin typeface="Times New Roman" panose="02020603050405020304" pitchFamily="18" charset="0"/>
                <a:cs typeface="Times New Roman" panose="02020603050405020304" pitchFamily="18" charset="0"/>
              </a:rPr>
              <a:t> EMFV, Larson N, </a:t>
            </a:r>
            <a:r>
              <a:rPr lang="en-US" sz="2000" dirty="0" err="1">
                <a:latin typeface="Times New Roman" panose="02020603050405020304" pitchFamily="18" charset="0"/>
                <a:cs typeface="Times New Roman" panose="02020603050405020304" pitchFamily="18" charset="0"/>
              </a:rPr>
              <a:t>Neumark-Sztainer</a:t>
            </a:r>
            <a:r>
              <a:rPr lang="en-US" sz="2000" dirty="0">
                <a:latin typeface="Times New Roman" panose="02020603050405020304" pitchFamily="18" charset="0"/>
                <a:cs typeface="Times New Roman" panose="02020603050405020304" pitchFamily="18" charset="0"/>
              </a:rPr>
              <a:t> D. Associations of early adulthood life transitions with changes in fast food intake: a latent trajectory analysis. </a:t>
            </a:r>
            <a:r>
              <a:rPr lang="en-US" sz="2000" i="1" dirty="0">
                <a:latin typeface="Times New Roman" panose="02020603050405020304" pitchFamily="18" charset="0"/>
                <a:cs typeface="Times New Roman" panose="02020603050405020304" pitchFamily="18" charset="0"/>
              </a:rPr>
              <a:t>International Journal of Behavioral Nutrition and Physical Activity</a:t>
            </a:r>
            <a:r>
              <a:rPr lang="en-US" sz="2000" dirty="0">
                <a:latin typeface="Times New Roman" panose="02020603050405020304" pitchFamily="18" charset="0"/>
                <a:cs typeface="Times New Roman" panose="02020603050405020304" pitchFamily="18" charset="0"/>
              </a:rPr>
              <a:t>. 2020;17(1). doi:10.1186/s12966-020-01024-4. </a:t>
            </a:r>
          </a:p>
          <a:p>
            <a:pPr algn="just">
              <a:lnSpc>
                <a:spcPct val="100000"/>
              </a:lnSpc>
              <a:spcBef>
                <a:spcPts val="0"/>
              </a:spcBef>
            </a:pPr>
            <a:r>
              <a:rPr lang="en-US" sz="2000" dirty="0">
                <a:latin typeface="Times New Roman" panose="02020603050405020304" pitchFamily="18" charset="0"/>
                <a:cs typeface="Times New Roman" panose="02020603050405020304" pitchFamily="18" charset="0"/>
              </a:rPr>
              <a:t>4. </a:t>
            </a:r>
            <a:r>
              <a:rPr lang="en-US" sz="2000" dirty="0" err="1">
                <a:latin typeface="Times New Roman" panose="02020603050405020304" pitchFamily="18" charset="0"/>
                <a:cs typeface="Times New Roman" panose="02020603050405020304" pitchFamily="18" charset="0"/>
              </a:rPr>
              <a:t>Sogari</a:t>
            </a:r>
            <a:r>
              <a:rPr lang="en-US" sz="2000" dirty="0">
                <a:latin typeface="Times New Roman" panose="02020603050405020304" pitchFamily="18" charset="0"/>
                <a:cs typeface="Times New Roman" panose="02020603050405020304" pitchFamily="18" charset="0"/>
              </a:rPr>
              <a:t>, Giovanni et al. “College Students and Eating Habits: A Study Using an Ecological Model for Healthy Behavior.” </a:t>
            </a:r>
            <a:r>
              <a:rPr lang="en-US" sz="2000" i="1" dirty="0">
                <a:latin typeface="Times New Roman" panose="02020603050405020304" pitchFamily="18" charset="0"/>
                <a:cs typeface="Times New Roman" panose="02020603050405020304" pitchFamily="18" charset="0"/>
              </a:rPr>
              <a:t>Nutrients </a:t>
            </a:r>
            <a:r>
              <a:rPr lang="en-US" sz="2000" dirty="0">
                <a:latin typeface="Times New Roman" panose="02020603050405020304" pitchFamily="18" charset="0"/>
                <a:cs typeface="Times New Roman" panose="02020603050405020304" pitchFamily="18" charset="0"/>
              </a:rPr>
              <a:t>vol. 10,12 1823. 23 Nov. 2018, doi:10.3390/nu10121823</a:t>
            </a:r>
          </a:p>
          <a:p>
            <a:pPr algn="just">
              <a:lnSpc>
                <a:spcPct val="100000"/>
              </a:lnSpc>
              <a:spcBef>
                <a:spcPts val="0"/>
              </a:spcBef>
            </a:pPr>
            <a:r>
              <a:rPr lang="en-US" sz="2000" dirty="0">
                <a:latin typeface="Times New Roman" panose="02020603050405020304" pitchFamily="18" charset="0"/>
                <a:cs typeface="Times New Roman" panose="02020603050405020304" pitchFamily="18" charset="0"/>
              </a:rPr>
              <a:t>5. Pereira MA, </a:t>
            </a:r>
            <a:r>
              <a:rPr lang="en-US" sz="2000" dirty="0" err="1">
                <a:latin typeface="Times New Roman" panose="02020603050405020304" pitchFamily="18" charset="0"/>
                <a:cs typeface="Times New Roman" panose="02020603050405020304" pitchFamily="18" charset="0"/>
              </a:rPr>
              <a:t>Kartashov</a:t>
            </a:r>
            <a:r>
              <a:rPr lang="en-US" sz="2000" dirty="0">
                <a:latin typeface="Times New Roman" panose="02020603050405020304" pitchFamily="18" charset="0"/>
                <a:cs typeface="Times New Roman" panose="02020603050405020304" pitchFamily="18" charset="0"/>
              </a:rPr>
              <a:t> AI, </a:t>
            </a:r>
            <a:r>
              <a:rPr lang="en-US" sz="2000" dirty="0" err="1">
                <a:latin typeface="Times New Roman" panose="02020603050405020304" pitchFamily="18" charset="0"/>
                <a:cs typeface="Times New Roman" panose="02020603050405020304" pitchFamily="18" charset="0"/>
              </a:rPr>
              <a:t>Ebbeling</a:t>
            </a:r>
            <a:r>
              <a:rPr lang="en-US" sz="2000" dirty="0">
                <a:latin typeface="Times New Roman" panose="02020603050405020304" pitchFamily="18" charset="0"/>
                <a:cs typeface="Times New Roman" panose="02020603050405020304" pitchFamily="18" charset="0"/>
              </a:rPr>
              <a:t> CB, et al. Fast-food habits, weight gain, and insulin resistance (the CARDIA study): 15-year prospective analysis. </a:t>
            </a:r>
            <a:r>
              <a:rPr lang="en-US" sz="2000" i="1" dirty="0">
                <a:latin typeface="Times New Roman" panose="02020603050405020304" pitchFamily="18" charset="0"/>
                <a:cs typeface="Times New Roman" panose="02020603050405020304" pitchFamily="18" charset="0"/>
              </a:rPr>
              <a:t>The Lancet</a:t>
            </a:r>
            <a:r>
              <a:rPr lang="en-US" sz="2000" dirty="0">
                <a:latin typeface="Times New Roman" panose="02020603050405020304" pitchFamily="18" charset="0"/>
                <a:cs typeface="Times New Roman" panose="02020603050405020304" pitchFamily="18" charset="0"/>
              </a:rPr>
              <a:t>. 2005;365(9453):36-42. doi:10.1016/s0140-6736(04)17663-0. </a:t>
            </a:r>
          </a:p>
          <a:p>
            <a:pPr algn="l">
              <a:lnSpc>
                <a:spcPct val="100000"/>
              </a:lnSpc>
              <a:spcBef>
                <a:spcPts val="0"/>
              </a:spcBef>
            </a:pPr>
            <a:endParaRPr lang="en-US" sz="2000" dirty="0"/>
          </a:p>
        </p:txBody>
      </p:sp>
      <p:graphicFrame>
        <p:nvGraphicFramePr>
          <p:cNvPr id="38" name="Chart 37">
            <a:extLst>
              <a:ext uri="{FF2B5EF4-FFF2-40B4-BE49-F238E27FC236}">
                <a16:creationId xmlns:a16="http://schemas.microsoft.com/office/drawing/2014/main" id="{D2D59E1E-E054-484D-BFBC-8EA7D690528D}"/>
              </a:ext>
            </a:extLst>
          </p:cNvPr>
          <p:cNvGraphicFramePr>
            <a:graphicFrameLocks/>
          </p:cNvGraphicFramePr>
          <p:nvPr>
            <p:extLst>
              <p:ext uri="{D42A27DB-BD31-4B8C-83A1-F6EECF244321}">
                <p14:modId xmlns:p14="http://schemas.microsoft.com/office/powerpoint/2010/main" val="2894291042"/>
              </p:ext>
            </p:extLst>
          </p:nvPr>
        </p:nvGraphicFramePr>
        <p:xfrm>
          <a:off x="31547494" y="13788730"/>
          <a:ext cx="11490265" cy="739016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9" name="Chart 38">
            <a:extLst>
              <a:ext uri="{FF2B5EF4-FFF2-40B4-BE49-F238E27FC236}">
                <a16:creationId xmlns:a16="http://schemas.microsoft.com/office/drawing/2014/main" id="{D2D59E1E-E054-484D-BFBC-8EA7D690528D}"/>
              </a:ext>
            </a:extLst>
          </p:cNvPr>
          <p:cNvGraphicFramePr>
            <a:graphicFrameLocks/>
          </p:cNvGraphicFramePr>
          <p:nvPr>
            <p:extLst>
              <p:ext uri="{D42A27DB-BD31-4B8C-83A1-F6EECF244321}">
                <p14:modId xmlns:p14="http://schemas.microsoft.com/office/powerpoint/2010/main" val="148910835"/>
              </p:ext>
            </p:extLst>
          </p:nvPr>
        </p:nvGraphicFramePr>
        <p:xfrm>
          <a:off x="31564144" y="14229682"/>
          <a:ext cx="11490265" cy="7773024"/>
        </p:xfrm>
        <a:graphic>
          <a:graphicData uri="http://schemas.openxmlformats.org/drawingml/2006/chart">
            <c:chart xmlns:c="http://schemas.openxmlformats.org/drawingml/2006/chart" xmlns:r="http://schemas.openxmlformats.org/officeDocument/2006/relationships" r:id="rId5"/>
          </a:graphicData>
        </a:graphic>
      </p:graphicFrame>
      <p:sp>
        <p:nvSpPr>
          <p:cNvPr id="40" name="Rectangle 39">
            <a:extLst>
              <a:ext uri="{FF2B5EF4-FFF2-40B4-BE49-F238E27FC236}">
                <a16:creationId xmlns:a16="http://schemas.microsoft.com/office/drawing/2014/main" id="{B59F4E73-1662-F34C-A917-393B97696C15}"/>
              </a:ext>
            </a:extLst>
          </p:cNvPr>
          <p:cNvSpPr/>
          <p:nvPr/>
        </p:nvSpPr>
        <p:spPr>
          <a:xfrm>
            <a:off x="38126098" y="17192864"/>
            <a:ext cx="1927131" cy="923330"/>
          </a:xfrm>
          <a:prstGeom prst="rect">
            <a:avLst/>
          </a:prstGeom>
          <a:noFill/>
        </p:spPr>
        <p:txBody>
          <a:bodyPr wrap="square" lIns="91440" tIns="45720" rIns="91440" bIns="45720">
            <a:spAutoFit/>
          </a:bodyPr>
          <a:lstStyle/>
          <a:p>
            <a:pPr algn="ctr"/>
            <a:r>
              <a:rPr lang="en-US" sz="5400" b="1" cap="none" spc="0" dirty="0">
                <a:ln w="6600">
                  <a:solidFill>
                    <a:schemeClr val="tx1"/>
                  </a:solidFill>
                  <a:prstDash val="solid"/>
                </a:ln>
                <a:solidFill>
                  <a:srgbClr val="FFFFFF"/>
                </a:solidFill>
                <a:effectLst>
                  <a:outerShdw dist="38100" dir="2700000" algn="tl" rotWithShape="0">
                    <a:schemeClr val="accent2"/>
                  </a:outerShdw>
                </a:effectLst>
              </a:rPr>
              <a:t>45.1%</a:t>
            </a:r>
          </a:p>
        </p:txBody>
      </p:sp>
      <p:sp>
        <p:nvSpPr>
          <p:cNvPr id="41" name="Rectangle 40">
            <a:extLst>
              <a:ext uri="{FF2B5EF4-FFF2-40B4-BE49-F238E27FC236}">
                <a16:creationId xmlns:a16="http://schemas.microsoft.com/office/drawing/2014/main" id="{D3D09984-360C-B544-837C-F043F91815F6}"/>
              </a:ext>
            </a:extLst>
          </p:cNvPr>
          <p:cNvSpPr/>
          <p:nvPr/>
        </p:nvSpPr>
        <p:spPr>
          <a:xfrm>
            <a:off x="36090171" y="15006481"/>
            <a:ext cx="1576072" cy="923330"/>
          </a:xfrm>
          <a:prstGeom prst="rect">
            <a:avLst/>
          </a:prstGeom>
          <a:noFill/>
        </p:spPr>
        <p:txBody>
          <a:bodyPr wrap="none" lIns="91440" tIns="45720" rIns="91440" bIns="45720" anchor="ctr">
            <a:spAutoFit/>
          </a:bodyPr>
          <a:lstStyle/>
          <a:p>
            <a:pPr algn="ctr"/>
            <a:r>
              <a:rPr lang="en-US" sz="5400" b="1" cap="none" spc="0" dirty="0">
                <a:ln w="6600">
                  <a:solidFill>
                    <a:schemeClr val="tx1"/>
                  </a:solidFill>
                  <a:prstDash val="solid"/>
                </a:ln>
                <a:solidFill>
                  <a:srgbClr val="FFFFFF"/>
                </a:solidFill>
                <a:effectLst>
                  <a:outerShdw dist="38100" dir="2700000" algn="tl" rotWithShape="0">
                    <a:schemeClr val="accent2"/>
                  </a:outerShdw>
                </a:effectLst>
              </a:rPr>
              <a:t>6.3%</a:t>
            </a:r>
          </a:p>
        </p:txBody>
      </p:sp>
      <p:sp>
        <p:nvSpPr>
          <p:cNvPr id="44" name="Subtitle 2">
            <a:extLst>
              <a:ext uri="{FF2B5EF4-FFF2-40B4-BE49-F238E27FC236}">
                <a16:creationId xmlns:a16="http://schemas.microsoft.com/office/drawing/2014/main" id="{C4BBAC8B-D8A9-6142-B639-ECB0B31B348A}"/>
              </a:ext>
            </a:extLst>
          </p:cNvPr>
          <p:cNvSpPr txBox="1">
            <a:spLocks/>
          </p:cNvSpPr>
          <p:nvPr/>
        </p:nvSpPr>
        <p:spPr>
          <a:xfrm>
            <a:off x="22266516" y="29228218"/>
            <a:ext cx="20809539" cy="830998"/>
          </a:xfrm>
          <a:prstGeom prst="rect">
            <a:avLst/>
          </a:prstGeom>
          <a:solidFill>
            <a:schemeClr val="accent4">
              <a:lumMod val="60000"/>
              <a:lumOff val="4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6000" dirty="0">
                <a:latin typeface="Times New Roman" panose="02020603050405020304" pitchFamily="18" charset="0"/>
                <a:cs typeface="Times New Roman" panose="02020603050405020304" pitchFamily="18" charset="0"/>
              </a:rPr>
              <a:t>References</a:t>
            </a:r>
          </a:p>
        </p:txBody>
      </p:sp>
      <p:sp>
        <p:nvSpPr>
          <p:cNvPr id="29" name="Subtitle 2">
            <a:extLst>
              <a:ext uri="{FF2B5EF4-FFF2-40B4-BE49-F238E27FC236}">
                <a16:creationId xmlns:a16="http://schemas.microsoft.com/office/drawing/2014/main" id="{D5B3BEE8-B996-E740-8F61-91BD0A644D7E}"/>
              </a:ext>
            </a:extLst>
          </p:cNvPr>
          <p:cNvSpPr txBox="1">
            <a:spLocks/>
          </p:cNvSpPr>
          <p:nvPr/>
        </p:nvSpPr>
        <p:spPr>
          <a:xfrm>
            <a:off x="22271512" y="26879132"/>
            <a:ext cx="20804544" cy="830998"/>
          </a:xfrm>
          <a:prstGeom prst="rect">
            <a:avLst/>
          </a:prstGeom>
          <a:solidFill>
            <a:schemeClr val="accent4">
              <a:lumMod val="60000"/>
              <a:lumOff val="4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6000" dirty="0">
                <a:latin typeface="Times New Roman" panose="02020603050405020304" pitchFamily="18" charset="0"/>
                <a:cs typeface="Times New Roman" panose="02020603050405020304" pitchFamily="18" charset="0"/>
              </a:rPr>
              <a:t>Department Funding Source</a:t>
            </a:r>
          </a:p>
        </p:txBody>
      </p:sp>
      <p:graphicFrame>
        <p:nvGraphicFramePr>
          <p:cNvPr id="7" name="Table 8">
            <a:extLst>
              <a:ext uri="{FF2B5EF4-FFF2-40B4-BE49-F238E27FC236}">
                <a16:creationId xmlns:a16="http://schemas.microsoft.com/office/drawing/2014/main" id="{A304EB9B-7335-AD4C-B98B-90850E2D604F}"/>
              </a:ext>
            </a:extLst>
          </p:cNvPr>
          <p:cNvGraphicFramePr>
            <a:graphicFrameLocks noGrp="1"/>
          </p:cNvGraphicFramePr>
          <p:nvPr>
            <p:extLst>
              <p:ext uri="{D42A27DB-BD31-4B8C-83A1-F6EECF244321}">
                <p14:modId xmlns:p14="http://schemas.microsoft.com/office/powerpoint/2010/main" val="2065125329"/>
              </p:ext>
            </p:extLst>
          </p:nvPr>
        </p:nvGraphicFramePr>
        <p:xfrm>
          <a:off x="22266516" y="12498296"/>
          <a:ext cx="9263898" cy="9578499"/>
        </p:xfrm>
        <a:graphic>
          <a:graphicData uri="http://schemas.openxmlformats.org/drawingml/2006/table">
            <a:tbl>
              <a:tblPr firstRow="1" bandRow="1">
                <a:tableStyleId>{21E4AEA4-8DFA-4A89-87EB-49C32662AFE0}</a:tableStyleId>
              </a:tblPr>
              <a:tblGrid>
                <a:gridCol w="6652216">
                  <a:extLst>
                    <a:ext uri="{9D8B030D-6E8A-4147-A177-3AD203B41FA5}">
                      <a16:colId xmlns:a16="http://schemas.microsoft.com/office/drawing/2014/main" val="3777508130"/>
                    </a:ext>
                  </a:extLst>
                </a:gridCol>
                <a:gridCol w="2611682">
                  <a:extLst>
                    <a:ext uri="{9D8B030D-6E8A-4147-A177-3AD203B41FA5}">
                      <a16:colId xmlns:a16="http://schemas.microsoft.com/office/drawing/2014/main" val="1251284896"/>
                    </a:ext>
                  </a:extLst>
                </a:gridCol>
              </a:tblGrid>
              <a:tr h="1456329">
                <a:tc gridSpan="2">
                  <a:txBody>
                    <a:bodyPr/>
                    <a:lstStyle/>
                    <a:p>
                      <a:pPr algn="ctr"/>
                      <a:r>
                        <a:rPr lang="en-US" sz="6000" b="0" dirty="0">
                          <a:solidFill>
                            <a:schemeClr val="bg1"/>
                          </a:solidFill>
                          <a:latin typeface="Times New Roman" panose="02020603050405020304" pitchFamily="18" charset="0"/>
                          <a:cs typeface="Times New Roman" panose="02020603050405020304" pitchFamily="18" charset="0"/>
                        </a:rPr>
                        <a:t>Subject Characteristics</a:t>
                      </a:r>
                    </a:p>
                  </a:txBody>
                  <a:tcPr anchor="ctr"/>
                </a:tc>
                <a:tc hMerge="1">
                  <a:txBody>
                    <a:bodyPr/>
                    <a:lstStyle/>
                    <a:p>
                      <a:endParaRPr lang="en-US" sz="4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359894898"/>
                  </a:ext>
                </a:extLst>
              </a:tr>
              <a:tr h="812217">
                <a:tc>
                  <a:txBody>
                    <a:bodyPr/>
                    <a:lstStyle/>
                    <a:p>
                      <a:r>
                        <a:rPr lang="en-US" sz="4500" b="1" dirty="0">
                          <a:latin typeface="Times New Roman" panose="02020603050405020304" pitchFamily="18" charset="0"/>
                          <a:cs typeface="Times New Roman" panose="02020603050405020304" pitchFamily="18" charset="0"/>
                        </a:rPr>
                        <a:t>Race</a:t>
                      </a:r>
                    </a:p>
                  </a:txBody>
                  <a:tcPr anchor="ctr"/>
                </a:tc>
                <a:tc>
                  <a:txBody>
                    <a:bodyPr/>
                    <a:lstStyle/>
                    <a:p>
                      <a:endParaRPr lang="en-US" sz="45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997772958"/>
                  </a:ext>
                </a:extLst>
              </a:tr>
              <a:tr h="812217">
                <a:tc>
                  <a:txBody>
                    <a:bodyPr/>
                    <a:lstStyle/>
                    <a:p>
                      <a:r>
                        <a:rPr lang="en-US" sz="4500" dirty="0">
                          <a:latin typeface="Times New Roman" panose="02020603050405020304" pitchFamily="18" charset="0"/>
                          <a:cs typeface="Times New Roman" panose="02020603050405020304" pitchFamily="18" charset="0"/>
                        </a:rPr>
                        <a:t>White (n = 9221)</a:t>
                      </a:r>
                    </a:p>
                  </a:txBody>
                  <a:tcPr anchor="ctr"/>
                </a:tc>
                <a:tc>
                  <a:txBody>
                    <a:bodyPr/>
                    <a:lstStyle/>
                    <a:p>
                      <a:pPr algn="ctr"/>
                      <a:r>
                        <a:rPr lang="en-US" sz="4500" dirty="0">
                          <a:latin typeface="Times New Roman" panose="02020603050405020304" pitchFamily="18" charset="0"/>
                          <a:cs typeface="Times New Roman" panose="02020603050405020304" pitchFamily="18" charset="0"/>
                        </a:rPr>
                        <a:t>94%</a:t>
                      </a:r>
                    </a:p>
                  </a:txBody>
                  <a:tcPr anchor="ctr"/>
                </a:tc>
                <a:extLst>
                  <a:ext uri="{0D108BD9-81ED-4DB2-BD59-A6C34878D82A}">
                    <a16:rowId xmlns:a16="http://schemas.microsoft.com/office/drawing/2014/main" val="2605325803"/>
                  </a:ext>
                </a:extLst>
              </a:tr>
              <a:tr h="812217">
                <a:tc>
                  <a:txBody>
                    <a:bodyPr/>
                    <a:lstStyle/>
                    <a:p>
                      <a:r>
                        <a:rPr lang="en-US" sz="4500" dirty="0">
                          <a:latin typeface="Times New Roman" panose="02020603050405020304" pitchFamily="18" charset="0"/>
                          <a:cs typeface="Times New Roman" panose="02020603050405020304" pitchFamily="18" charset="0"/>
                        </a:rPr>
                        <a:t>Race Other (n = 565)</a:t>
                      </a:r>
                    </a:p>
                  </a:txBody>
                  <a:tcPr anchor="ctr"/>
                </a:tc>
                <a:tc>
                  <a:txBody>
                    <a:bodyPr/>
                    <a:lstStyle/>
                    <a:p>
                      <a:pPr algn="ctr"/>
                      <a:r>
                        <a:rPr lang="en-US" sz="4500" dirty="0">
                          <a:latin typeface="Times New Roman" panose="02020603050405020304" pitchFamily="18" charset="0"/>
                          <a:cs typeface="Times New Roman" panose="02020603050405020304" pitchFamily="18" charset="0"/>
                        </a:rPr>
                        <a:t>6%</a:t>
                      </a:r>
                    </a:p>
                  </a:txBody>
                  <a:tcPr anchor="ctr"/>
                </a:tc>
                <a:extLst>
                  <a:ext uri="{0D108BD9-81ED-4DB2-BD59-A6C34878D82A}">
                    <a16:rowId xmlns:a16="http://schemas.microsoft.com/office/drawing/2014/main" val="400335814"/>
                  </a:ext>
                </a:extLst>
              </a:tr>
              <a:tr h="812217">
                <a:tc>
                  <a:txBody>
                    <a:bodyPr/>
                    <a:lstStyle/>
                    <a:p>
                      <a:r>
                        <a:rPr lang="en-US" sz="4500" b="1" dirty="0">
                          <a:latin typeface="Times New Roman" panose="02020603050405020304" pitchFamily="18" charset="0"/>
                          <a:cs typeface="Times New Roman" panose="02020603050405020304" pitchFamily="18" charset="0"/>
                        </a:rPr>
                        <a:t>Gender</a:t>
                      </a:r>
                    </a:p>
                  </a:txBody>
                  <a:tcPr anchor="ctr"/>
                </a:tc>
                <a:tc>
                  <a:txBody>
                    <a:bodyPr/>
                    <a:lstStyle/>
                    <a:p>
                      <a:endParaRPr lang="en-US" sz="45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785056173"/>
                  </a:ext>
                </a:extLst>
              </a:tr>
              <a:tr h="812217">
                <a:tc>
                  <a:txBody>
                    <a:bodyPr/>
                    <a:lstStyle/>
                    <a:p>
                      <a:r>
                        <a:rPr lang="en-US" sz="4500" dirty="0">
                          <a:latin typeface="Times New Roman" panose="02020603050405020304" pitchFamily="18" charset="0"/>
                          <a:cs typeface="Times New Roman" panose="02020603050405020304" pitchFamily="18" charset="0"/>
                        </a:rPr>
                        <a:t>Women (n = 7162)</a:t>
                      </a:r>
                    </a:p>
                  </a:txBody>
                  <a:tcPr anchor="ctr"/>
                </a:tc>
                <a:tc>
                  <a:txBody>
                    <a:bodyPr/>
                    <a:lstStyle/>
                    <a:p>
                      <a:pPr algn="ctr"/>
                      <a:r>
                        <a:rPr lang="en-US" sz="4500" dirty="0">
                          <a:latin typeface="Times New Roman" panose="02020603050405020304" pitchFamily="18" charset="0"/>
                          <a:cs typeface="Times New Roman" panose="02020603050405020304" pitchFamily="18" charset="0"/>
                        </a:rPr>
                        <a:t>70%</a:t>
                      </a:r>
                    </a:p>
                  </a:txBody>
                  <a:tcPr anchor="ctr"/>
                </a:tc>
                <a:extLst>
                  <a:ext uri="{0D108BD9-81ED-4DB2-BD59-A6C34878D82A}">
                    <a16:rowId xmlns:a16="http://schemas.microsoft.com/office/drawing/2014/main" val="2340252582"/>
                  </a:ext>
                </a:extLst>
              </a:tr>
              <a:tr h="812217">
                <a:tc>
                  <a:txBody>
                    <a:bodyPr/>
                    <a:lstStyle/>
                    <a:p>
                      <a:r>
                        <a:rPr lang="en-US" sz="4500" dirty="0">
                          <a:latin typeface="Times New Roman" panose="02020603050405020304" pitchFamily="18" charset="0"/>
                          <a:cs typeface="Times New Roman" panose="02020603050405020304" pitchFamily="18" charset="0"/>
                        </a:rPr>
                        <a:t>Men (n = 3136)</a:t>
                      </a:r>
                    </a:p>
                  </a:txBody>
                  <a:tcPr anchor="ctr"/>
                </a:tc>
                <a:tc>
                  <a:txBody>
                    <a:bodyPr/>
                    <a:lstStyle/>
                    <a:p>
                      <a:pPr algn="ctr"/>
                      <a:r>
                        <a:rPr lang="en-US" sz="4500" dirty="0">
                          <a:latin typeface="Times New Roman" panose="02020603050405020304" pitchFamily="18" charset="0"/>
                          <a:cs typeface="Times New Roman" panose="02020603050405020304" pitchFamily="18" charset="0"/>
                        </a:rPr>
                        <a:t>30%</a:t>
                      </a:r>
                    </a:p>
                  </a:txBody>
                  <a:tcPr anchor="ctr"/>
                </a:tc>
                <a:extLst>
                  <a:ext uri="{0D108BD9-81ED-4DB2-BD59-A6C34878D82A}">
                    <a16:rowId xmlns:a16="http://schemas.microsoft.com/office/drawing/2014/main" val="1171591784"/>
                  </a:ext>
                </a:extLst>
              </a:tr>
              <a:tr h="812217">
                <a:tc>
                  <a:txBody>
                    <a:bodyPr/>
                    <a:lstStyle/>
                    <a:p>
                      <a:r>
                        <a:rPr lang="en-US" sz="4500" b="1" dirty="0">
                          <a:latin typeface="Times New Roman" panose="02020603050405020304" pitchFamily="18" charset="0"/>
                          <a:cs typeface="Times New Roman" panose="02020603050405020304" pitchFamily="18" charset="0"/>
                        </a:rPr>
                        <a:t>Age</a:t>
                      </a:r>
                      <a:r>
                        <a:rPr lang="en-US" sz="4500" dirty="0">
                          <a:latin typeface="Times New Roman" panose="02020603050405020304" pitchFamily="18" charset="0"/>
                          <a:cs typeface="Times New Roman" panose="02020603050405020304" pitchFamily="18" charset="0"/>
                        </a:rPr>
                        <a:t> </a:t>
                      </a:r>
                    </a:p>
                  </a:txBody>
                  <a:tcPr anchor="ctr"/>
                </a:tc>
                <a:tc>
                  <a:txBody>
                    <a:bodyPr/>
                    <a:lstStyle/>
                    <a:p>
                      <a:endParaRPr lang="en-US" sz="4500"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2781406063"/>
                  </a:ext>
                </a:extLst>
              </a:tr>
              <a:tr h="812217">
                <a:tc>
                  <a:txBody>
                    <a:bodyPr/>
                    <a:lstStyle/>
                    <a:p>
                      <a:r>
                        <a:rPr lang="en-US" sz="4500" dirty="0">
                          <a:latin typeface="Times New Roman" panose="02020603050405020304" pitchFamily="18" charset="0"/>
                          <a:cs typeface="Times New Roman" panose="02020603050405020304" pitchFamily="18" charset="0"/>
                        </a:rPr>
                        <a:t>18 (n = 4634)</a:t>
                      </a:r>
                    </a:p>
                  </a:txBody>
                  <a:tcPr anchor="ctr"/>
                </a:tc>
                <a:tc>
                  <a:txBody>
                    <a:bodyPr/>
                    <a:lstStyle/>
                    <a:p>
                      <a:pPr algn="ctr"/>
                      <a:r>
                        <a:rPr lang="en-US" sz="4500" dirty="0">
                          <a:latin typeface="Times New Roman" panose="02020603050405020304" pitchFamily="18" charset="0"/>
                          <a:cs typeface="Times New Roman" panose="02020603050405020304" pitchFamily="18" charset="0"/>
                        </a:rPr>
                        <a:t>45%</a:t>
                      </a:r>
                    </a:p>
                  </a:txBody>
                  <a:tcPr anchor="ctr"/>
                </a:tc>
                <a:extLst>
                  <a:ext uri="{0D108BD9-81ED-4DB2-BD59-A6C34878D82A}">
                    <a16:rowId xmlns:a16="http://schemas.microsoft.com/office/drawing/2014/main" val="2889559927"/>
                  </a:ext>
                </a:extLst>
              </a:tr>
              <a:tr h="812217">
                <a:tc>
                  <a:txBody>
                    <a:bodyPr/>
                    <a:lstStyle/>
                    <a:p>
                      <a:r>
                        <a:rPr lang="en-US" sz="4500" dirty="0">
                          <a:latin typeface="Times New Roman" panose="02020603050405020304" pitchFamily="18" charset="0"/>
                          <a:cs typeface="Times New Roman" panose="02020603050405020304" pitchFamily="18" charset="0"/>
                        </a:rPr>
                        <a:t>19 (n = 3273) </a:t>
                      </a:r>
                    </a:p>
                  </a:txBody>
                  <a:tcPr anchor="ctr"/>
                </a:tc>
                <a:tc>
                  <a:txBody>
                    <a:bodyPr/>
                    <a:lstStyle/>
                    <a:p>
                      <a:pPr algn="ctr"/>
                      <a:r>
                        <a:rPr lang="en-US" sz="4500" dirty="0">
                          <a:latin typeface="Times New Roman" panose="02020603050405020304" pitchFamily="18" charset="0"/>
                          <a:cs typeface="Times New Roman" panose="02020603050405020304" pitchFamily="18" charset="0"/>
                        </a:rPr>
                        <a:t>32%</a:t>
                      </a:r>
                    </a:p>
                  </a:txBody>
                  <a:tcPr anchor="ctr"/>
                </a:tc>
                <a:extLst>
                  <a:ext uri="{0D108BD9-81ED-4DB2-BD59-A6C34878D82A}">
                    <a16:rowId xmlns:a16="http://schemas.microsoft.com/office/drawing/2014/main" val="1380974208"/>
                  </a:ext>
                </a:extLst>
              </a:tr>
              <a:tr h="812217">
                <a:tc>
                  <a:txBody>
                    <a:bodyPr/>
                    <a:lstStyle/>
                    <a:p>
                      <a:r>
                        <a:rPr lang="en-US" sz="4500" dirty="0">
                          <a:latin typeface="Times New Roman" panose="02020603050405020304" pitchFamily="18" charset="0"/>
                          <a:cs typeface="Times New Roman" panose="02020603050405020304" pitchFamily="18" charset="0"/>
                        </a:rPr>
                        <a:t>20-24 (n = 2393)</a:t>
                      </a:r>
                    </a:p>
                  </a:txBody>
                  <a:tcPr anchor="ctr"/>
                </a:tc>
                <a:tc>
                  <a:txBody>
                    <a:bodyPr/>
                    <a:lstStyle/>
                    <a:p>
                      <a:pPr algn="ctr"/>
                      <a:r>
                        <a:rPr lang="en-US" sz="4500" dirty="0">
                          <a:latin typeface="Times New Roman" panose="02020603050405020304" pitchFamily="18" charset="0"/>
                          <a:cs typeface="Times New Roman" panose="02020603050405020304" pitchFamily="18" charset="0"/>
                        </a:rPr>
                        <a:t>23%</a:t>
                      </a:r>
                    </a:p>
                  </a:txBody>
                  <a:tcPr anchor="ctr"/>
                </a:tc>
                <a:extLst>
                  <a:ext uri="{0D108BD9-81ED-4DB2-BD59-A6C34878D82A}">
                    <a16:rowId xmlns:a16="http://schemas.microsoft.com/office/drawing/2014/main" val="4035740759"/>
                  </a:ext>
                </a:extLst>
              </a:tr>
            </a:tbl>
          </a:graphicData>
        </a:graphic>
      </p:graphicFrame>
      <p:sp>
        <p:nvSpPr>
          <p:cNvPr id="28" name="Subtitle 2">
            <a:extLst>
              <a:ext uri="{FF2B5EF4-FFF2-40B4-BE49-F238E27FC236}">
                <a16:creationId xmlns:a16="http://schemas.microsoft.com/office/drawing/2014/main" id="{7159285B-837F-AD4B-BE1F-EFFC6E0DB6BD}"/>
              </a:ext>
            </a:extLst>
          </p:cNvPr>
          <p:cNvSpPr txBox="1">
            <a:spLocks/>
          </p:cNvSpPr>
          <p:nvPr/>
        </p:nvSpPr>
        <p:spPr>
          <a:xfrm>
            <a:off x="22271512" y="22076797"/>
            <a:ext cx="20799546" cy="898626"/>
          </a:xfrm>
          <a:prstGeom prst="rect">
            <a:avLst/>
          </a:prstGeom>
          <a:solidFill>
            <a:schemeClr val="accent4">
              <a:lumMod val="60000"/>
              <a:lumOff val="40000"/>
            </a:schemeClr>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6000" dirty="0">
                <a:latin typeface="Times New Roman" panose="02020603050405020304" pitchFamily="18" charset="0"/>
                <a:cs typeface="Times New Roman" panose="02020603050405020304" pitchFamily="18" charset="0"/>
              </a:rPr>
              <a:t>Findings &amp; Implications</a:t>
            </a:r>
          </a:p>
        </p:txBody>
      </p:sp>
      <p:sp>
        <p:nvSpPr>
          <p:cNvPr id="5" name="Subtitle 2">
            <a:extLst>
              <a:ext uri="{FF2B5EF4-FFF2-40B4-BE49-F238E27FC236}">
                <a16:creationId xmlns:a16="http://schemas.microsoft.com/office/drawing/2014/main" id="{36E316E8-57D2-0B4A-9F86-F78BDDF99499}"/>
              </a:ext>
            </a:extLst>
          </p:cNvPr>
          <p:cNvSpPr txBox="1">
            <a:spLocks/>
          </p:cNvSpPr>
          <p:nvPr/>
        </p:nvSpPr>
        <p:spPr>
          <a:xfrm>
            <a:off x="815138" y="12479751"/>
            <a:ext cx="20799859" cy="931243"/>
          </a:xfrm>
          <a:prstGeom prst="rect">
            <a:avLst/>
          </a:prstGeom>
          <a:solidFill>
            <a:schemeClr val="accent6"/>
          </a:solidFill>
          <a:ln w="38100">
            <a:noFill/>
          </a:ln>
        </p:spPr>
        <p:txBody>
          <a:bodyPr vert="horz" lIns="91440" tIns="45720" rIns="91440" bIns="45720" rtlCol="0" anchor="ctr">
            <a:noAutofit/>
          </a:bodyPr>
          <a:lstStyle>
            <a:lvl1pPr marL="0" indent="0" algn="ctr" defTabSz="4389120" rtl="0" eaLnBrk="1" latinLnBrk="0" hangingPunct="1">
              <a:lnSpc>
                <a:spcPct val="90000"/>
              </a:lnSpc>
              <a:spcBef>
                <a:spcPts val="4800"/>
              </a:spcBef>
              <a:buFont typeface="Arial" panose="020B0604020202020204" pitchFamily="34" charset="0"/>
              <a:buNone/>
              <a:defRPr sz="11520" kern="1200">
                <a:solidFill>
                  <a:schemeClr val="tx1"/>
                </a:solidFill>
                <a:latin typeface="+mn-lt"/>
                <a:ea typeface="+mn-ea"/>
                <a:cs typeface="+mn-cs"/>
              </a:defRPr>
            </a:lvl1pPr>
            <a:lvl2pPr marL="2194560" indent="0" algn="ctr" defTabSz="4389120" rtl="0" eaLnBrk="1" latinLnBrk="0" hangingPunct="1">
              <a:lnSpc>
                <a:spcPct val="90000"/>
              </a:lnSpc>
              <a:spcBef>
                <a:spcPts val="2400"/>
              </a:spcBef>
              <a:buFont typeface="Arial" panose="020B0604020202020204" pitchFamily="34" charset="0"/>
              <a:buNone/>
              <a:defRPr sz="9600" kern="1200">
                <a:solidFill>
                  <a:schemeClr val="tx1"/>
                </a:solidFill>
                <a:latin typeface="+mn-lt"/>
                <a:ea typeface="+mn-ea"/>
                <a:cs typeface="+mn-cs"/>
              </a:defRPr>
            </a:lvl2pPr>
            <a:lvl3pPr marL="4389120" indent="0" algn="ctr" defTabSz="4389120" rtl="0" eaLnBrk="1" latinLnBrk="0" hangingPunct="1">
              <a:lnSpc>
                <a:spcPct val="90000"/>
              </a:lnSpc>
              <a:spcBef>
                <a:spcPts val="2400"/>
              </a:spcBef>
              <a:buFont typeface="Arial" panose="020B0604020202020204" pitchFamily="34" charset="0"/>
              <a:buNone/>
              <a:defRPr sz="8640" kern="1200">
                <a:solidFill>
                  <a:schemeClr val="tx1"/>
                </a:solidFill>
                <a:latin typeface="+mn-lt"/>
                <a:ea typeface="+mn-ea"/>
                <a:cs typeface="+mn-cs"/>
              </a:defRPr>
            </a:lvl3pPr>
            <a:lvl4pPr marL="65836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4pPr>
            <a:lvl5pPr marL="877824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5pPr>
            <a:lvl6pPr marL="1097280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6pPr>
            <a:lvl7pPr marL="1316736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7pPr>
            <a:lvl8pPr marL="1536192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8pPr>
            <a:lvl9pPr marL="17556480" indent="0" algn="ctr" defTabSz="4389120" rtl="0" eaLnBrk="1" latinLnBrk="0" hangingPunct="1">
              <a:lnSpc>
                <a:spcPct val="90000"/>
              </a:lnSpc>
              <a:spcBef>
                <a:spcPts val="2400"/>
              </a:spcBef>
              <a:buFont typeface="Arial" panose="020B0604020202020204" pitchFamily="34" charset="0"/>
              <a:buNone/>
              <a:defRPr sz="7680" kern="1200">
                <a:solidFill>
                  <a:schemeClr val="tx1"/>
                </a:solidFill>
                <a:latin typeface="+mn-lt"/>
                <a:ea typeface="+mn-ea"/>
                <a:cs typeface="+mn-cs"/>
              </a:defRPr>
            </a:lvl9pPr>
          </a:lstStyle>
          <a:p>
            <a:r>
              <a:rPr lang="en-US" sz="6000" dirty="0">
                <a:solidFill>
                  <a:schemeClr val="bg1"/>
                </a:solidFill>
                <a:latin typeface="Times New Roman" panose="02020603050405020304" pitchFamily="18" charset="0"/>
                <a:cs typeface="Times New Roman" panose="02020603050405020304" pitchFamily="18" charset="0"/>
              </a:rPr>
              <a:t>Objective</a:t>
            </a:r>
          </a:p>
        </p:txBody>
      </p:sp>
      <p:sp>
        <p:nvSpPr>
          <p:cNvPr id="24" name="TextBox 23">
            <a:extLst>
              <a:ext uri="{FF2B5EF4-FFF2-40B4-BE49-F238E27FC236}">
                <a16:creationId xmlns:a16="http://schemas.microsoft.com/office/drawing/2014/main" id="{BFA66060-78E5-FD45-9278-1F356742B6F3}"/>
              </a:ext>
            </a:extLst>
          </p:cNvPr>
          <p:cNvSpPr txBox="1"/>
          <p:nvPr/>
        </p:nvSpPr>
        <p:spPr>
          <a:xfrm>
            <a:off x="43313684" y="15929811"/>
            <a:ext cx="184731" cy="369332"/>
          </a:xfrm>
          <a:prstGeom prst="rect">
            <a:avLst/>
          </a:prstGeom>
          <a:noFill/>
        </p:spPr>
        <p:txBody>
          <a:bodyPr wrap="none" rtlCol="0">
            <a:spAutoFit/>
          </a:bodyPr>
          <a:lstStyle/>
          <a:p>
            <a:endParaRPr lang="en-US" dirty="0"/>
          </a:p>
        </p:txBody>
      </p:sp>
      <p:graphicFrame>
        <p:nvGraphicFramePr>
          <p:cNvPr id="33" name="Chart 32">
            <a:extLst>
              <a:ext uri="{FF2B5EF4-FFF2-40B4-BE49-F238E27FC236}">
                <a16:creationId xmlns:a16="http://schemas.microsoft.com/office/drawing/2014/main" id="{289429A3-B501-2A4F-B1F4-289072730860}"/>
              </a:ext>
            </a:extLst>
          </p:cNvPr>
          <p:cNvGraphicFramePr>
            <a:graphicFrameLocks/>
          </p:cNvGraphicFramePr>
          <p:nvPr>
            <p:extLst>
              <p:ext uri="{D42A27DB-BD31-4B8C-83A1-F6EECF244321}">
                <p14:modId xmlns:p14="http://schemas.microsoft.com/office/powerpoint/2010/main" val="1430639819"/>
              </p:ext>
            </p:extLst>
          </p:nvPr>
        </p:nvGraphicFramePr>
        <p:xfrm>
          <a:off x="25580706" y="6677675"/>
          <a:ext cx="14058063" cy="4914748"/>
        </p:xfrm>
        <a:graphic>
          <a:graphicData uri="http://schemas.openxmlformats.org/drawingml/2006/chart">
            <c:chart xmlns:c="http://schemas.openxmlformats.org/drawingml/2006/chart" xmlns:r="http://schemas.openxmlformats.org/officeDocument/2006/relationships" r:id="rId6"/>
          </a:graphicData>
        </a:graphic>
      </p:graphicFrame>
      <p:sp>
        <p:nvSpPr>
          <p:cNvPr id="8" name="TextBox 7">
            <a:extLst>
              <a:ext uri="{FF2B5EF4-FFF2-40B4-BE49-F238E27FC236}">
                <a16:creationId xmlns:a16="http://schemas.microsoft.com/office/drawing/2014/main" id="{F4D7FDC4-0CC0-3A40-A5DD-3263B5DB3C92}"/>
              </a:ext>
            </a:extLst>
          </p:cNvPr>
          <p:cNvSpPr txBox="1"/>
          <p:nvPr/>
        </p:nvSpPr>
        <p:spPr>
          <a:xfrm rot="16200000">
            <a:off x="22364430" y="8616862"/>
            <a:ext cx="4799712" cy="830997"/>
          </a:xfrm>
          <a:prstGeom prst="rect">
            <a:avLst/>
          </a:prstGeom>
          <a:noFill/>
        </p:spPr>
        <p:txBody>
          <a:bodyPr wrap="none" rtlCol="0">
            <a:spAutoFit/>
          </a:bodyPr>
          <a:lstStyle/>
          <a:p>
            <a:r>
              <a:rPr lang="en-US" sz="4800" dirty="0">
                <a:latin typeface="Times New Roman" panose="02020603050405020304" pitchFamily="18" charset="0"/>
                <a:cs typeface="Times New Roman" panose="02020603050405020304" pitchFamily="18" charset="0"/>
              </a:rPr>
              <a:t>Diet Quality Score</a:t>
            </a:r>
          </a:p>
        </p:txBody>
      </p:sp>
      <p:sp>
        <p:nvSpPr>
          <p:cNvPr id="36" name="TextBox 35">
            <a:extLst>
              <a:ext uri="{FF2B5EF4-FFF2-40B4-BE49-F238E27FC236}">
                <a16:creationId xmlns:a16="http://schemas.microsoft.com/office/drawing/2014/main" id="{C63E3BB5-8AF7-6640-965D-B49E9D310A84}"/>
              </a:ext>
            </a:extLst>
          </p:cNvPr>
          <p:cNvSpPr txBox="1"/>
          <p:nvPr/>
        </p:nvSpPr>
        <p:spPr>
          <a:xfrm>
            <a:off x="26094212" y="11479882"/>
            <a:ext cx="14499995" cy="830997"/>
          </a:xfrm>
          <a:prstGeom prst="rect">
            <a:avLst/>
          </a:prstGeom>
          <a:noFill/>
        </p:spPr>
        <p:txBody>
          <a:bodyPr wrap="none" rtlCol="0">
            <a:spAutoFit/>
          </a:bodyPr>
          <a:lstStyle/>
          <a:p>
            <a:r>
              <a:rPr lang="en-US" sz="4800" dirty="0">
                <a:latin typeface="Times New Roman" panose="02020603050405020304" pitchFamily="18" charset="0"/>
                <a:cs typeface="Times New Roman" panose="02020603050405020304" pitchFamily="18" charset="0"/>
              </a:rPr>
              <a:t>Self-reported Weekly Restaurant, Fast-Food Consumption</a:t>
            </a:r>
          </a:p>
        </p:txBody>
      </p:sp>
      <p:sp>
        <p:nvSpPr>
          <p:cNvPr id="9" name="Rectangle 8">
            <a:extLst>
              <a:ext uri="{FF2B5EF4-FFF2-40B4-BE49-F238E27FC236}">
                <a16:creationId xmlns:a16="http://schemas.microsoft.com/office/drawing/2014/main" id="{42D73748-AE67-0C4B-90C1-26958F5587DD}"/>
              </a:ext>
            </a:extLst>
          </p:cNvPr>
          <p:cNvSpPr/>
          <p:nvPr/>
        </p:nvSpPr>
        <p:spPr>
          <a:xfrm>
            <a:off x="34637074" y="17664091"/>
            <a:ext cx="1927131" cy="923330"/>
          </a:xfrm>
          <a:prstGeom prst="rect">
            <a:avLst/>
          </a:prstGeom>
          <a:noFill/>
        </p:spPr>
        <p:txBody>
          <a:bodyPr wrap="none" lIns="91440" tIns="45720" rIns="91440" bIns="45720">
            <a:spAutoFit/>
          </a:bodyPr>
          <a:lstStyle/>
          <a:p>
            <a:pPr algn="ctr"/>
            <a:r>
              <a:rPr lang="en-US" sz="5400" b="1" dirty="0">
                <a:ln w="6600">
                  <a:solidFill>
                    <a:schemeClr val="tx1"/>
                  </a:solidFill>
                  <a:prstDash val="solid"/>
                </a:ln>
                <a:solidFill>
                  <a:schemeClr val="bg1"/>
                </a:solidFill>
                <a:effectLst>
                  <a:outerShdw dist="38100" dir="2700000" algn="tl" rotWithShape="0">
                    <a:schemeClr val="accent2"/>
                  </a:outerShdw>
                </a:effectLst>
              </a:rPr>
              <a:t>48.5</a:t>
            </a:r>
            <a:r>
              <a:rPr lang="en-US" sz="5400" b="1" cap="none" spc="0" dirty="0">
                <a:ln w="6600">
                  <a:solidFill>
                    <a:schemeClr val="tx1"/>
                  </a:solidFill>
                  <a:prstDash val="solid"/>
                </a:ln>
                <a:solidFill>
                  <a:schemeClr val="bg1"/>
                </a:solidFill>
                <a:effectLst>
                  <a:outerShdw dist="38100" dir="2700000" algn="tl" rotWithShape="0">
                    <a:schemeClr val="accent2"/>
                  </a:outerShdw>
                </a:effectLst>
              </a:rPr>
              <a:t>%</a:t>
            </a:r>
          </a:p>
        </p:txBody>
      </p:sp>
      <p:sp>
        <p:nvSpPr>
          <p:cNvPr id="10" name="5-Point Star 9">
            <a:extLst>
              <a:ext uri="{FF2B5EF4-FFF2-40B4-BE49-F238E27FC236}">
                <a16:creationId xmlns:a16="http://schemas.microsoft.com/office/drawing/2014/main" id="{11817343-F43F-5344-9C40-867B5F86569A}"/>
              </a:ext>
            </a:extLst>
          </p:cNvPr>
          <p:cNvSpPr/>
          <p:nvPr/>
        </p:nvSpPr>
        <p:spPr>
          <a:xfrm>
            <a:off x="29050978" y="6238178"/>
            <a:ext cx="548640" cy="502160"/>
          </a:xfrm>
          <a:prstGeom prst="star5">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C000"/>
              </a:solidFill>
            </a:endParaRPr>
          </a:p>
        </p:txBody>
      </p:sp>
      <p:sp>
        <p:nvSpPr>
          <p:cNvPr id="42" name="5-Point Star 41">
            <a:extLst>
              <a:ext uri="{FF2B5EF4-FFF2-40B4-BE49-F238E27FC236}">
                <a16:creationId xmlns:a16="http://schemas.microsoft.com/office/drawing/2014/main" id="{D43BC0E9-86A4-8B4E-B293-D063F48D5C8A}"/>
              </a:ext>
            </a:extLst>
          </p:cNvPr>
          <p:cNvSpPr/>
          <p:nvPr/>
        </p:nvSpPr>
        <p:spPr>
          <a:xfrm>
            <a:off x="33196491" y="6379892"/>
            <a:ext cx="548640" cy="502160"/>
          </a:xfrm>
          <a:prstGeom prst="star5">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C000"/>
              </a:solidFill>
            </a:endParaRPr>
          </a:p>
        </p:txBody>
      </p:sp>
    </p:spTree>
    <p:extLst>
      <p:ext uri="{BB962C8B-B14F-4D97-AF65-F5344CB8AC3E}">
        <p14:creationId xmlns:p14="http://schemas.microsoft.com/office/powerpoint/2010/main" val="40687494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834</TotalTime>
  <Words>930</Words>
  <Application>Microsoft Macintosh PowerPoint</Application>
  <PresentationFormat>Custom</PresentationFormat>
  <Paragraphs>60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College Student Frequency of Restaurant, Fast-Food Consumption and Impact on Dietary Quality Score Lauren Kieffer, B.S. &amp; Jesse Stabile Morrell, PhD Department of Agriculture, Nutrition, and Food Systems  University of New Hampshire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Kieffer, Lauren</dc:creator>
  <cp:lastModifiedBy>Kieffer, Lauren</cp:lastModifiedBy>
  <cp:revision>136</cp:revision>
  <dcterms:created xsi:type="dcterms:W3CDTF">2021-03-17T13:16:44Z</dcterms:created>
  <dcterms:modified xsi:type="dcterms:W3CDTF">2021-04-17T20:56:30Z</dcterms:modified>
</cp:coreProperties>
</file>