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804499B6-3B3A-3B43-B15B-6BC8FAA6C3D1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CF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34"/>
    <p:restoredTop sz="92911"/>
  </p:normalViewPr>
  <p:slideViewPr>
    <p:cSldViewPr snapToGrid="0" snapToObjects="1">
      <p:cViewPr>
        <p:scale>
          <a:sx n="73" d="100"/>
          <a:sy n="73" d="100"/>
        </p:scale>
        <p:origin x="144" y="-7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jessicaletellier/Desktop/FV_bargraph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jessicaletellier/Desktop/NUTR%20961/abstract/FV_bargraph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4000" dirty="0">
                <a:solidFill>
                  <a:schemeClr val="tx1"/>
                </a:solidFill>
              </a:rPr>
              <a:t>Average</a:t>
            </a:r>
            <a:r>
              <a:rPr lang="en-US" sz="4000" baseline="0" dirty="0">
                <a:solidFill>
                  <a:schemeClr val="tx1"/>
                </a:solidFill>
              </a:rPr>
              <a:t> Fruit and Vegetable Intake</a:t>
            </a:r>
            <a:endParaRPr lang="en-US" sz="4000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537318001780547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EF8A-D348-9283-1B6B8741D6BF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F8A-D348-9283-1B6B8741D6BF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EF8A-D348-9283-1B6B8741D6BF}"/>
              </c:ext>
            </c:extLst>
          </c:dPt>
          <c:errBars>
            <c:errBarType val="both"/>
            <c:errValType val="cust"/>
            <c:noEndCap val="0"/>
            <c:plus>
              <c:numRef>
                <c:f>Sheet1!$B$3:$D$3</c:f>
                <c:numCache>
                  <c:formatCode>General</c:formatCode>
                  <c:ptCount val="3"/>
                  <c:pt idx="0">
                    <c:v>0.75</c:v>
                  </c:pt>
                  <c:pt idx="1">
                    <c:v>0.34</c:v>
                  </c:pt>
                  <c:pt idx="2">
                    <c:v>0.46</c:v>
                  </c:pt>
                </c:numCache>
              </c:numRef>
            </c:plus>
            <c:minus>
              <c:numRef>
                <c:f>Sheet1!$B$3:$D$3</c:f>
                <c:numCache>
                  <c:formatCode>General</c:formatCode>
                  <c:ptCount val="3"/>
                  <c:pt idx="0">
                    <c:v>0.75</c:v>
                  </c:pt>
                  <c:pt idx="1">
                    <c:v>0.34</c:v>
                  </c:pt>
                  <c:pt idx="2">
                    <c:v>0.46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Sheet1!$B$2:$D$2</c:f>
              <c:numCache>
                <c:formatCode>General</c:formatCode>
                <c:ptCount val="3"/>
                <c:pt idx="0">
                  <c:v>2.99</c:v>
                </c:pt>
                <c:pt idx="1">
                  <c:v>3.14</c:v>
                </c:pt>
                <c:pt idx="2">
                  <c:v>2.97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B3-0F4C-BD3F-039760B8B6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90991120"/>
        <c:axId val="1113666720"/>
      </c:barChart>
      <c:catAx>
        <c:axId val="109099112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3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3600" dirty="0">
                    <a:solidFill>
                      <a:schemeClr val="tx1"/>
                    </a:solidFill>
                  </a:rPr>
                  <a:t>Sleep groups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3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13666720"/>
        <c:crosses val="autoZero"/>
        <c:auto val="1"/>
        <c:lblAlgn val="ctr"/>
        <c:lblOffset val="100"/>
        <c:noMultiLvlLbl val="0"/>
      </c:catAx>
      <c:valAx>
        <c:axId val="1113666720"/>
        <c:scaling>
          <c:orientation val="minMax"/>
          <c:max val="4"/>
          <c:min val="1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3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3600">
                    <a:solidFill>
                      <a:schemeClr val="tx1"/>
                    </a:solidFill>
                  </a:rPr>
                  <a:t>Cups F&amp;V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3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90991120"/>
        <c:crosses val="autoZero"/>
        <c:crossBetween val="between"/>
        <c:majorUnit val="0.5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4000">
                <a:solidFill>
                  <a:schemeClr val="tx1"/>
                </a:solidFill>
              </a:rPr>
              <a:t>Average Sleep Between Groups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5D7-2C41-BEA8-08916B8E34C6}"/>
              </c:ext>
            </c:extLst>
          </c:dPt>
          <c:dPt>
            <c:idx val="1"/>
            <c:bubble3D val="0"/>
            <c:spPr>
              <a:solidFill>
                <a:schemeClr val="accent6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5D7-2C41-BEA8-08916B8E34C6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5D7-2C41-BEA8-08916B8E34C6}"/>
              </c:ext>
            </c:extLst>
          </c:dPt>
          <c:val>
            <c:numRef>
              <c:f>Sheet1!$D$23:$F$23</c:f>
              <c:numCache>
                <c:formatCode>0.00%</c:formatCode>
                <c:ptCount val="3"/>
                <c:pt idx="0">
                  <c:v>0.121</c:v>
                </c:pt>
                <c:pt idx="1">
                  <c:v>0.56699999999999995</c:v>
                </c:pt>
                <c:pt idx="2">
                  <c:v>0.313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5D7-2C41-BEA8-08916B8E34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5601011053864851"/>
          <c:y val="0.91074388997987599"/>
          <c:w val="0.28797977892270293"/>
          <c:h val="8.925611002012402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3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0.23848</cdr:x>
      <cdr:y>0.33351</cdr:y>
    </cdr:from>
    <cdr:to>
      <cdr:x>0.41582</cdr:x>
      <cdr:y>0.40759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D1F71491-66BE-BC48-AA06-B338DE678686}"/>
            </a:ext>
          </a:extLst>
        </cdr:cNvPr>
        <cdr:cNvSpPr txBox="1"/>
      </cdr:nvSpPr>
      <cdr:spPr>
        <a:xfrm xmlns:a="http://schemas.openxmlformats.org/drawingml/2006/main">
          <a:off x="2188089" y="3177270"/>
          <a:ext cx="1627021" cy="7057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3200" dirty="0">
              <a:solidFill>
                <a:schemeClr val="bg1"/>
              </a:solidFill>
            </a:rPr>
            <a:t>31.3%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4025F-25CC-C74B-9275-CE1D6B3EA638}" type="datetimeFigureOut">
              <a:rPr lang="en-US" smtClean="0"/>
              <a:t>4/17/21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6FB1EF-514B-7645-B773-69F5694BF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57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Consent sentence and IRB number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6FB1EF-514B-7645-B773-69F5694BF0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786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162A9-76D3-2748-866A-6CD464FB19C6}" type="datetimeFigureOut">
              <a:rPr lang="en-US" smtClean="0"/>
              <a:t>4/17/21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60B0C-447D-A747-A6FE-636440C60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860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162A9-76D3-2748-866A-6CD464FB19C6}" type="datetimeFigureOut">
              <a:rPr lang="en-US" smtClean="0"/>
              <a:t>4/17/21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60B0C-447D-A747-A6FE-636440C60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149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162A9-76D3-2748-866A-6CD464FB19C6}" type="datetimeFigureOut">
              <a:rPr lang="en-US" smtClean="0"/>
              <a:t>4/17/21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60B0C-447D-A747-A6FE-636440C60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725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162A9-76D3-2748-866A-6CD464FB19C6}" type="datetimeFigureOut">
              <a:rPr lang="en-US" smtClean="0"/>
              <a:t>4/17/21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60B0C-447D-A747-A6FE-636440C60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324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162A9-76D3-2748-866A-6CD464FB19C6}" type="datetimeFigureOut">
              <a:rPr lang="en-US" smtClean="0"/>
              <a:t>4/17/21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60B0C-447D-A747-A6FE-636440C60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124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162A9-76D3-2748-866A-6CD464FB19C6}" type="datetimeFigureOut">
              <a:rPr lang="en-US" smtClean="0"/>
              <a:t>4/17/21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60B0C-447D-A747-A6FE-636440C60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748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162A9-76D3-2748-866A-6CD464FB19C6}" type="datetimeFigureOut">
              <a:rPr lang="en-US" smtClean="0"/>
              <a:t>4/17/21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60B0C-447D-A747-A6FE-636440C60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842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162A9-76D3-2748-866A-6CD464FB19C6}" type="datetimeFigureOut">
              <a:rPr lang="en-US" smtClean="0"/>
              <a:t>4/17/21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60B0C-447D-A747-A6FE-636440C60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692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162A9-76D3-2748-866A-6CD464FB19C6}" type="datetimeFigureOut">
              <a:rPr lang="en-US" smtClean="0"/>
              <a:t>4/17/21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60B0C-447D-A747-A6FE-636440C60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087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162A9-76D3-2748-866A-6CD464FB19C6}" type="datetimeFigureOut">
              <a:rPr lang="en-US" smtClean="0"/>
              <a:t>4/17/21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60B0C-447D-A747-A6FE-636440C60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164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162A9-76D3-2748-866A-6CD464FB19C6}" type="datetimeFigureOut">
              <a:rPr lang="en-US" smtClean="0"/>
              <a:t>4/17/21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60B0C-447D-A747-A6FE-636440C60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794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162A9-76D3-2748-866A-6CD464FB19C6}" type="datetimeFigureOut">
              <a:rPr lang="en-US" smtClean="0"/>
              <a:t>4/17/21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60B0C-447D-A747-A6FE-636440C60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421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1BB8DA6-1DF2-BE47-9523-056834EE70E2}"/>
              </a:ext>
            </a:extLst>
          </p:cNvPr>
          <p:cNvSpPr/>
          <p:nvPr/>
        </p:nvSpPr>
        <p:spPr>
          <a:xfrm>
            <a:off x="332509" y="104733"/>
            <a:ext cx="43267746" cy="534010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0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Sleep Duration Related to Greater Fruit and Vegetable Consumption in College Students? </a:t>
            </a:r>
          </a:p>
          <a:p>
            <a:pPr algn="ctr"/>
            <a:r>
              <a:rPr lang="en-US" sz="9400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Jessica Letellier, BS and Jesse Stabile Morrell, PhD </a:t>
            </a:r>
          </a:p>
          <a:p>
            <a:pPr algn="ctr"/>
            <a:r>
              <a:rPr lang="en-US" sz="6200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College of Life Sciences and Agriculture, Department of Agriculture, Nutrition, and Food Systems</a:t>
            </a:r>
          </a:p>
          <a:p>
            <a:pPr algn="ctr"/>
            <a:r>
              <a:rPr lang="en-US" sz="6200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University of New Hampshire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6CFA06-D8CD-A149-A416-C39E8D3828AC}"/>
              </a:ext>
            </a:extLst>
          </p:cNvPr>
          <p:cNvSpPr/>
          <p:nvPr/>
        </p:nvSpPr>
        <p:spPr>
          <a:xfrm>
            <a:off x="332509" y="5735782"/>
            <a:ext cx="11055927" cy="1166371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6D57443-50DE-8D49-A4BB-4DF2500F1FA3}"/>
              </a:ext>
            </a:extLst>
          </p:cNvPr>
          <p:cNvSpPr/>
          <p:nvPr/>
        </p:nvSpPr>
        <p:spPr>
          <a:xfrm>
            <a:off x="32520906" y="5761001"/>
            <a:ext cx="11055927" cy="596570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38AF845-26DA-7647-9E6C-DB523CD6EB6C}"/>
              </a:ext>
            </a:extLst>
          </p:cNvPr>
          <p:cNvSpPr txBox="1"/>
          <p:nvPr/>
        </p:nvSpPr>
        <p:spPr>
          <a:xfrm>
            <a:off x="3661751" y="5686234"/>
            <a:ext cx="48213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F50EEA9-1281-4443-8C2E-CD32B4B38EDA}"/>
              </a:ext>
            </a:extLst>
          </p:cNvPr>
          <p:cNvSpPr txBox="1"/>
          <p:nvPr/>
        </p:nvSpPr>
        <p:spPr>
          <a:xfrm>
            <a:off x="33604198" y="5734618"/>
            <a:ext cx="106818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Importance of the Research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8D33D25-61B4-0C48-A6B1-1CDBD053C4CC}"/>
              </a:ext>
            </a:extLst>
          </p:cNvPr>
          <p:cNvSpPr/>
          <p:nvPr/>
        </p:nvSpPr>
        <p:spPr>
          <a:xfrm>
            <a:off x="332508" y="20715837"/>
            <a:ext cx="11055927" cy="1168365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D3F9A56-8095-DD46-84DB-5EAF092658BE}"/>
              </a:ext>
            </a:extLst>
          </p:cNvPr>
          <p:cNvSpPr txBox="1"/>
          <p:nvPr/>
        </p:nvSpPr>
        <p:spPr>
          <a:xfrm>
            <a:off x="4326764" y="20720514"/>
            <a:ext cx="49045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6ECA807-73B2-374C-B23B-9AB6AFF7DBF0}"/>
              </a:ext>
            </a:extLst>
          </p:cNvPr>
          <p:cNvSpPr/>
          <p:nvPr/>
        </p:nvSpPr>
        <p:spPr>
          <a:xfrm>
            <a:off x="332508" y="17640894"/>
            <a:ext cx="11055927" cy="277021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406C877-1A39-BA4E-AA50-6A6B14E863A3}"/>
              </a:ext>
            </a:extLst>
          </p:cNvPr>
          <p:cNvSpPr txBox="1"/>
          <p:nvPr/>
        </p:nvSpPr>
        <p:spPr>
          <a:xfrm>
            <a:off x="3661751" y="17506079"/>
            <a:ext cx="40316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834EB3-9D2A-F349-ACD8-7ADE35C4DE84}"/>
              </a:ext>
            </a:extLst>
          </p:cNvPr>
          <p:cNvSpPr/>
          <p:nvPr/>
        </p:nvSpPr>
        <p:spPr>
          <a:xfrm>
            <a:off x="32502764" y="28415673"/>
            <a:ext cx="11055927" cy="398382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9A01B85-D313-AC4D-AE31-9B8D750E19DF}"/>
              </a:ext>
            </a:extLst>
          </p:cNvPr>
          <p:cNvSpPr txBox="1"/>
          <p:nvPr/>
        </p:nvSpPr>
        <p:spPr>
          <a:xfrm>
            <a:off x="36067455" y="28415673"/>
            <a:ext cx="57553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Acknowledgements 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8FE8DF5-DC5F-0343-AA3D-009F4FA0A471}"/>
              </a:ext>
            </a:extLst>
          </p:cNvPr>
          <p:cNvSpPr/>
          <p:nvPr/>
        </p:nvSpPr>
        <p:spPr>
          <a:xfrm>
            <a:off x="11932920" y="28415673"/>
            <a:ext cx="20025360" cy="398382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FF08CA9-D161-3747-8444-7147BD2286A9}"/>
              </a:ext>
            </a:extLst>
          </p:cNvPr>
          <p:cNvSpPr txBox="1"/>
          <p:nvPr/>
        </p:nvSpPr>
        <p:spPr>
          <a:xfrm>
            <a:off x="20752879" y="28415673"/>
            <a:ext cx="51663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798A156-24D7-3044-9615-DEF79BB1F22A}"/>
              </a:ext>
            </a:extLst>
          </p:cNvPr>
          <p:cNvSpPr/>
          <p:nvPr/>
        </p:nvSpPr>
        <p:spPr>
          <a:xfrm>
            <a:off x="32502756" y="20715836"/>
            <a:ext cx="11055927" cy="75035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14AB16B-5A1A-9342-9561-AA59D30700BC}"/>
              </a:ext>
            </a:extLst>
          </p:cNvPr>
          <p:cNvSpPr/>
          <p:nvPr/>
        </p:nvSpPr>
        <p:spPr>
          <a:xfrm>
            <a:off x="32502752" y="11945748"/>
            <a:ext cx="11055927" cy="855678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FAC5F3A-F3C8-784C-92EA-6449F93543EC}"/>
              </a:ext>
            </a:extLst>
          </p:cNvPr>
          <p:cNvSpPr txBox="1"/>
          <p:nvPr/>
        </p:nvSpPr>
        <p:spPr>
          <a:xfrm>
            <a:off x="36749296" y="11979353"/>
            <a:ext cx="56043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EEB093-72E1-4742-ADB3-D1B0171AD6E2}"/>
              </a:ext>
            </a:extLst>
          </p:cNvPr>
          <p:cNvSpPr txBox="1"/>
          <p:nvPr/>
        </p:nvSpPr>
        <p:spPr>
          <a:xfrm>
            <a:off x="35991889" y="20720514"/>
            <a:ext cx="40776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EF2FFA-257A-114E-991E-2881A1BF909B}"/>
              </a:ext>
            </a:extLst>
          </p:cNvPr>
          <p:cNvSpPr txBox="1"/>
          <p:nvPr/>
        </p:nvSpPr>
        <p:spPr>
          <a:xfrm>
            <a:off x="623263" y="18332705"/>
            <a:ext cx="10769134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/>
              <a:t>To assess the relationship between sleep duration and students’ patterns of fruit and vegetable intake.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5148D0-B282-2F45-84F5-87C8355769F2}"/>
              </a:ext>
            </a:extLst>
          </p:cNvPr>
          <p:cNvSpPr txBox="1"/>
          <p:nvPr/>
        </p:nvSpPr>
        <p:spPr>
          <a:xfrm>
            <a:off x="694595" y="21505707"/>
            <a:ext cx="10405032" cy="110799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 dirty="0"/>
              <a:t>Data are from the College of Health and </a:t>
            </a:r>
            <a:r>
              <a:rPr lang="en-US" sz="4200"/>
              <a:t>Nutrition Assessment </a:t>
            </a:r>
            <a:r>
              <a:rPr lang="en-US" sz="4200" dirty="0"/>
              <a:t>Survey (CHANAS), a cross-sectional study at the University of New Hampshire (UNH), a public, midsized university (UNH IRB 5524). </a:t>
            </a:r>
            <a:r>
              <a:rPr lang="en-US" sz="4200" b="1" dirty="0"/>
              <a:t>Total cohort was 4,726 participants</a:t>
            </a:r>
            <a:r>
              <a:rPr lang="en-US" sz="4200" dirty="0"/>
              <a:t>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 dirty="0"/>
              <a:t>Self-reported sleep data were collected from an online survey; fruit and vegetable intake (cups/day) was collected from 3-day food records at mid-semester.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 dirty="0"/>
              <a:t>Students’ sleep was stratified into three groups, &lt;7 hours, 7-8.9 hours, ≥9 hours.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 dirty="0"/>
              <a:t>Group differences (</a:t>
            </a:r>
            <a:r>
              <a:rPr lang="en-US" sz="4200" dirty="0" err="1"/>
              <a:t>mean</a:t>
            </a:r>
            <a:r>
              <a:rPr lang="en-US" sz="4400" dirty="0" err="1">
                <a:solidFill>
                  <a:schemeClr val="dk1"/>
                </a:solidFill>
              </a:rPr>
              <a:t>±SE</a:t>
            </a:r>
            <a:r>
              <a:rPr lang="en-US" sz="4400" dirty="0">
                <a:solidFill>
                  <a:schemeClr val="dk1"/>
                </a:solidFill>
              </a:rPr>
              <a:t>) </a:t>
            </a:r>
            <a:r>
              <a:rPr lang="en-US" sz="4200" dirty="0"/>
              <a:t>in fruit and vegetable intake were assessed by ANCOVA with covariates: gender, semester, average daily calorie intake, body mass index (BMI), and alcohol intake; p&lt;0.05.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302278-3745-264A-A17E-60EE6DC7432B}"/>
              </a:ext>
            </a:extLst>
          </p:cNvPr>
          <p:cNvSpPr txBox="1"/>
          <p:nvPr/>
        </p:nvSpPr>
        <p:spPr>
          <a:xfrm>
            <a:off x="33030698" y="6789383"/>
            <a:ext cx="10667988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 dirty="0"/>
              <a:t>Diet quality and overall health has been linked to sleep duration.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 dirty="0"/>
              <a:t>Young adults who get less sleep report more irregular eating behaviors and lower diet quality. It’s important to study this relationship to guide potential diet and sleep interventions in a college-setting.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A7CF9A6-8C0F-074B-9422-56A2DBFD0482}"/>
              </a:ext>
            </a:extLst>
          </p:cNvPr>
          <p:cNvSpPr txBox="1"/>
          <p:nvPr/>
        </p:nvSpPr>
        <p:spPr>
          <a:xfrm>
            <a:off x="32890691" y="12915318"/>
            <a:ext cx="10042566" cy="1172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 dirty="0">
                <a:latin typeface="Calibri" panose="020F0502020204030204" pitchFamily="34" charset="0"/>
                <a:cs typeface="Calibri" panose="020F0502020204030204" pitchFamily="34" charset="0"/>
              </a:rPr>
              <a:t>Cohort average nightly sleep was 8.1+/-1.3 hours and their mean fruit and vegetable consumption was 3.04+/-1.8 cups/day.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 b="1" dirty="0"/>
              <a:t>Results showed lower intake of fruits and vegetables for </a:t>
            </a:r>
            <a:r>
              <a:rPr lang="en-US" sz="4200" b="1"/>
              <a:t>students reporting ≥</a:t>
            </a:r>
            <a:r>
              <a:rPr lang="en-US" sz="4200" b="1" dirty="0"/>
              <a:t>9 vs. 7–8.9 hours of sleep (2.97±0.5 vs. 3.14±.03 cups, p&lt;0.05)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 dirty="0"/>
              <a:t>Differences between those who report &lt;7 vs. 7-8.9 hours of sleep were not significantly different (2.99±.08 vs 3.14±.03 cups p=.14). 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2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2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200" dirty="0"/>
          </a:p>
          <a:p>
            <a:endParaRPr lang="en-US" sz="42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2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2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DEC00169-F840-4E4E-A52F-23D4FAAE2C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7407996"/>
              </p:ext>
            </p:extLst>
          </p:nvPr>
        </p:nvGraphicFramePr>
        <p:xfrm>
          <a:off x="21531833" y="17185691"/>
          <a:ext cx="10682110" cy="10599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02D74A8F-14F7-9945-AEC6-A01D91971250}"/>
              </a:ext>
            </a:extLst>
          </p:cNvPr>
          <p:cNvSpPr txBox="1"/>
          <p:nvPr/>
        </p:nvSpPr>
        <p:spPr>
          <a:xfrm>
            <a:off x="17956505" y="26144938"/>
            <a:ext cx="612032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u="sng" dirty="0"/>
              <a:t>Sleep Group Legend</a:t>
            </a:r>
          </a:p>
          <a:p>
            <a:r>
              <a:rPr lang="en-US" sz="3400" dirty="0"/>
              <a:t>1 = &lt;7 hours/night, n= 553 </a:t>
            </a:r>
          </a:p>
          <a:p>
            <a:r>
              <a:rPr lang="en-US" sz="3400" dirty="0"/>
              <a:t>2 = 7–8.9 hours/night, n= 2,597</a:t>
            </a:r>
          </a:p>
          <a:p>
            <a:r>
              <a:rPr lang="en-US" sz="3400" dirty="0"/>
              <a:t>3 = ≥9 hours/night, n= 1,433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ECB55AA-C022-F643-9E21-438E43700C42}"/>
              </a:ext>
            </a:extLst>
          </p:cNvPr>
          <p:cNvSpPr txBox="1"/>
          <p:nvPr/>
        </p:nvSpPr>
        <p:spPr>
          <a:xfrm>
            <a:off x="33030698" y="21483497"/>
            <a:ext cx="10274339" cy="7201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 b="1" dirty="0"/>
              <a:t>Students with adequate sleep had modestly higher fruit and vegetable intake than other sleep groups.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 dirty="0"/>
              <a:t>Results could be used to guide nutrition intervention and education in a college setting.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 dirty="0"/>
              <a:t>Future studies in more diverse populations should assess the potential relationship between sleep and fruit and vegetable intake in young adults. </a:t>
            </a:r>
          </a:p>
          <a:p>
            <a:endParaRPr lang="en-US" sz="42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A1898B7-9200-5C40-A90E-7508A53D96EA}"/>
              </a:ext>
            </a:extLst>
          </p:cNvPr>
          <p:cNvSpPr txBox="1"/>
          <p:nvPr/>
        </p:nvSpPr>
        <p:spPr>
          <a:xfrm>
            <a:off x="449951" y="6633143"/>
            <a:ext cx="10773750" cy="11480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900" dirty="0"/>
              <a:t>Sleep is contributor to diet quality and overall health.</a:t>
            </a:r>
            <a:r>
              <a:rPr lang="en-US" sz="3900" baseline="30000" dirty="0"/>
              <a:t> </a:t>
            </a:r>
            <a:r>
              <a:rPr lang="en-US" sz="3900" dirty="0"/>
              <a:t>College students are often sleep deprived. “Short sleepers” tend to have more irregular eating behaviors, consume more energy-dense, nutrient-poor snacks, and eat more for pleasure.</a:t>
            </a:r>
            <a:r>
              <a:rPr lang="en-US" sz="3900" baseline="30000" dirty="0"/>
              <a:t> 5</a:t>
            </a:r>
            <a:r>
              <a:rPr lang="en-US" sz="3900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900" dirty="0"/>
              <a:t>Adults overall are meeting 12% of their fruit and 9% of their daily vegetable intake. Adequate intake is recommended to prevent chronic diseases.</a:t>
            </a:r>
            <a:r>
              <a:rPr lang="en-US" sz="3900" baseline="30000" dirty="0"/>
              <a:t> 1</a:t>
            </a:r>
            <a:endParaRPr lang="en-US" sz="39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900" dirty="0"/>
              <a:t>Unhealthy dietary behaviors, including low fruit and vegetable intake continue from adolescence, young adulthood, and into adult life.</a:t>
            </a:r>
            <a:r>
              <a:rPr lang="en-US" sz="3900" baseline="30000" dirty="0"/>
              <a:t> 2</a:t>
            </a:r>
            <a:endParaRPr lang="en-US" sz="39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900" dirty="0"/>
              <a:t>College students are newly responsible for making their own dietary choices and often have a decrease in diet quality and fruit and vegetable intake once in college.</a:t>
            </a:r>
            <a:r>
              <a:rPr lang="en-US" sz="3900" baseline="30000" dirty="0"/>
              <a:t> </a:t>
            </a:r>
            <a:r>
              <a:rPr lang="en-US" sz="3900" dirty="0"/>
              <a:t>College students reduce in diet quality leads to weight gain and increases the risk of chronic disease.</a:t>
            </a:r>
            <a:r>
              <a:rPr lang="en-US" sz="3900" baseline="30000" dirty="0"/>
              <a:t> 3,4</a:t>
            </a:r>
            <a:endParaRPr lang="en-US" sz="3900" dirty="0"/>
          </a:p>
          <a:p>
            <a:endParaRPr lang="en-US" sz="38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3A61122-DF0A-924A-ADC3-050810923259}"/>
              </a:ext>
            </a:extLst>
          </p:cNvPr>
          <p:cNvSpPr txBox="1"/>
          <p:nvPr/>
        </p:nvSpPr>
        <p:spPr>
          <a:xfrm>
            <a:off x="12242796" y="29108984"/>
            <a:ext cx="19405599" cy="4993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50" dirty="0"/>
              <a:t>Only 1 in 10 Adults Get Enough Fruits or Vegetables. Centers for Disease Control and Prevention. https://www.cdc.gov/nccdphp/dnpao/division-information/media-tools/adults-fruits-vegetables.html. Published November 12, 2020. Accessed December 10, 2020. 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50" dirty="0"/>
              <a:t>Deforche B, Van Dyck D, Deliens T, De Bourdeaudhuij I. Changes in weight, physical activity, sedentary behaviour and dietary intake during the transition to higher education: a prospective study. </a:t>
            </a:r>
            <a:r>
              <a:rPr lang="en-US" sz="2450" i="1" dirty="0"/>
              <a:t>Int J Behav Nutr Phys Act</a:t>
            </a:r>
            <a:r>
              <a:rPr lang="en-US" sz="2450" dirty="0"/>
              <a:t>. 2015;12:16. 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50" dirty="0"/>
              <a:t>Ledoux TA, Hingle MD, Baranowski T. Relationship of fruit and vegetable intake with adiposity: a systematic review. </a:t>
            </a:r>
            <a:r>
              <a:rPr lang="en-US" sz="2450" i="1" dirty="0"/>
              <a:t>Obes Rev</a:t>
            </a:r>
            <a:r>
              <a:rPr lang="en-US" sz="2450" dirty="0"/>
              <a:t>. 2011;12(5):e143-150. 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50" dirty="0"/>
              <a:t>Sprake EF, Russell JM, Cecil JE, et al. Dietary patterns of university students in the UK: a cross-sectional study. </a:t>
            </a:r>
            <a:r>
              <a:rPr lang="en-US" sz="2450" i="1" dirty="0"/>
              <a:t>Nutr J</a:t>
            </a:r>
            <a:r>
              <a:rPr lang="en-US" sz="2450" dirty="0"/>
              <a:t>. 2018;17(1):90. 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50" dirty="0"/>
              <a:t>Dashti HS, Scheer FA, Jacques PF, Lamon-Fava S, Ordovás JM. Short Sleep Duration and Dietary Intake: Epidemiologic Evidence, Mechanisms, and Health Implications12. </a:t>
            </a:r>
            <a:r>
              <a:rPr lang="en-US" sz="2450" i="1" dirty="0"/>
              <a:t>Adv Nutr</a:t>
            </a:r>
            <a:r>
              <a:rPr lang="en-US" sz="2450" dirty="0"/>
              <a:t>. 2015;6(6):648-659.</a:t>
            </a:r>
          </a:p>
          <a:p>
            <a:pPr marL="342900" indent="-342900">
              <a:buFont typeface="+mj-lt"/>
              <a:buAutoNum type="arabicPeriod"/>
            </a:pPr>
            <a:endParaRPr lang="en-US" sz="2450" dirty="0"/>
          </a:p>
          <a:p>
            <a:pPr marL="342900" indent="-342900">
              <a:buFont typeface="+mj-lt"/>
              <a:buAutoNum type="arabicPeriod"/>
            </a:pPr>
            <a:endParaRPr lang="en-US" sz="2450" dirty="0"/>
          </a:p>
          <a:p>
            <a:pPr marL="342900" indent="-342900">
              <a:buFont typeface="+mj-lt"/>
              <a:buAutoNum type="arabicPeriod"/>
            </a:pPr>
            <a:endParaRPr lang="en-US" sz="2450" dirty="0"/>
          </a:p>
          <a:p>
            <a:pPr marL="342900" indent="-342900">
              <a:buFont typeface="+mj-lt"/>
              <a:buAutoNum type="arabicPeriod"/>
            </a:pPr>
            <a:endParaRPr lang="en-US" sz="2450" dirty="0"/>
          </a:p>
          <a:p>
            <a:pPr marL="342900" indent="-342900">
              <a:buFont typeface="+mj-lt"/>
              <a:buAutoNum type="arabicPeriod"/>
            </a:pPr>
            <a:endParaRPr lang="en-US" sz="2450" dirty="0"/>
          </a:p>
        </p:txBody>
      </p:sp>
      <p:pic>
        <p:nvPicPr>
          <p:cNvPr id="34" name="Picture 33" descr="Text&#10;&#10;Description automatically generated">
            <a:extLst>
              <a:ext uri="{FF2B5EF4-FFF2-40B4-BE49-F238E27FC236}">
                <a16:creationId xmlns:a16="http://schemas.microsoft.com/office/drawing/2014/main" id="{C7F45A46-8DA1-6348-8B1F-783074F878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381208" y="30757530"/>
            <a:ext cx="10490200" cy="2070100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F6FE9717-7F0F-C343-B1AC-A10DCD478454}"/>
              </a:ext>
            </a:extLst>
          </p:cNvPr>
          <p:cNvSpPr txBox="1"/>
          <p:nvPr/>
        </p:nvSpPr>
        <p:spPr>
          <a:xfrm>
            <a:off x="33030698" y="29123559"/>
            <a:ext cx="990255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This research was funded by The New Hampshire Agriculture Experiment Station and the USDA National Institute of Food and Agriculture Hatch Project 1010738.</a:t>
            </a:r>
          </a:p>
          <a:p>
            <a:endParaRPr lang="en-US" sz="3200" dirty="0"/>
          </a:p>
        </p:txBody>
      </p:sp>
      <p:sp>
        <p:nvSpPr>
          <p:cNvPr id="39" name="5-Point Star 38">
            <a:extLst>
              <a:ext uri="{FF2B5EF4-FFF2-40B4-BE49-F238E27FC236}">
                <a16:creationId xmlns:a16="http://schemas.microsoft.com/office/drawing/2014/main" id="{D0608B93-DFD5-6547-B0B2-0367FC2AD5C0}"/>
              </a:ext>
            </a:extLst>
          </p:cNvPr>
          <p:cNvSpPr/>
          <p:nvPr/>
        </p:nvSpPr>
        <p:spPr>
          <a:xfrm>
            <a:off x="27663010" y="19809771"/>
            <a:ext cx="384236" cy="369332"/>
          </a:xfrm>
          <a:prstGeom prst="star5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F268C8E-0011-1C41-82C6-8329AA8C405A}"/>
              </a:ext>
            </a:extLst>
          </p:cNvPr>
          <p:cNvSpPr txBox="1"/>
          <p:nvPr/>
        </p:nvSpPr>
        <p:spPr>
          <a:xfrm>
            <a:off x="24891225" y="27575428"/>
            <a:ext cx="8139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Indicates between group differences, p&lt;0.05</a:t>
            </a:r>
          </a:p>
        </p:txBody>
      </p:sp>
      <p:sp>
        <p:nvSpPr>
          <p:cNvPr id="41" name="5-Point Star 40">
            <a:extLst>
              <a:ext uri="{FF2B5EF4-FFF2-40B4-BE49-F238E27FC236}">
                <a16:creationId xmlns:a16="http://schemas.microsoft.com/office/drawing/2014/main" id="{3F154BC6-7416-694A-8A56-2B583CEE0FFA}"/>
              </a:ext>
            </a:extLst>
          </p:cNvPr>
          <p:cNvSpPr/>
          <p:nvPr/>
        </p:nvSpPr>
        <p:spPr>
          <a:xfrm>
            <a:off x="24518251" y="27585454"/>
            <a:ext cx="372974" cy="398674"/>
          </a:xfrm>
          <a:prstGeom prst="star5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2" name="5-Point Star 41">
            <a:extLst>
              <a:ext uri="{FF2B5EF4-FFF2-40B4-BE49-F238E27FC236}">
                <a16:creationId xmlns:a16="http://schemas.microsoft.com/office/drawing/2014/main" id="{9B7879DA-1019-464E-A840-1BFB072A7F3F}"/>
              </a:ext>
            </a:extLst>
          </p:cNvPr>
          <p:cNvSpPr/>
          <p:nvPr/>
        </p:nvSpPr>
        <p:spPr>
          <a:xfrm>
            <a:off x="30669252" y="20226440"/>
            <a:ext cx="384236" cy="369332"/>
          </a:xfrm>
          <a:prstGeom prst="star5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aphicFrame>
        <p:nvGraphicFramePr>
          <p:cNvPr id="28" name="Table 30">
            <a:extLst>
              <a:ext uri="{FF2B5EF4-FFF2-40B4-BE49-F238E27FC236}">
                <a16:creationId xmlns:a16="http://schemas.microsoft.com/office/drawing/2014/main" id="{46B1BBD7-70BD-CD41-BCBF-ED2D492BA2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208211"/>
              </p:ext>
            </p:extLst>
          </p:nvPr>
        </p:nvGraphicFramePr>
        <p:xfrm>
          <a:off x="11694933" y="5562092"/>
          <a:ext cx="20616186" cy="1133969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70974">
                  <a:extLst>
                    <a:ext uri="{9D8B030D-6E8A-4147-A177-3AD203B41FA5}">
                      <a16:colId xmlns:a16="http://schemas.microsoft.com/office/drawing/2014/main" val="2993715485"/>
                    </a:ext>
                  </a:extLst>
                </a:gridCol>
                <a:gridCol w="5348404">
                  <a:extLst>
                    <a:ext uri="{9D8B030D-6E8A-4147-A177-3AD203B41FA5}">
                      <a16:colId xmlns:a16="http://schemas.microsoft.com/office/drawing/2014/main" val="1293993981"/>
                    </a:ext>
                  </a:extLst>
                </a:gridCol>
                <a:gridCol w="5348404">
                  <a:extLst>
                    <a:ext uri="{9D8B030D-6E8A-4147-A177-3AD203B41FA5}">
                      <a16:colId xmlns:a16="http://schemas.microsoft.com/office/drawing/2014/main" val="2829929549"/>
                    </a:ext>
                  </a:extLst>
                </a:gridCol>
                <a:gridCol w="5348404">
                  <a:extLst>
                    <a:ext uri="{9D8B030D-6E8A-4147-A177-3AD203B41FA5}">
                      <a16:colId xmlns:a16="http://schemas.microsoft.com/office/drawing/2014/main" val="53019677"/>
                    </a:ext>
                  </a:extLst>
                </a:gridCol>
              </a:tblGrid>
              <a:tr h="1209857">
                <a:tc>
                  <a:txBody>
                    <a:bodyPr/>
                    <a:lstStyle/>
                    <a:p>
                      <a:endParaRPr lang="en-US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&lt;7 hours/night</a:t>
                      </a:r>
                    </a:p>
                    <a:p>
                      <a:pPr algn="ctr"/>
                      <a:r>
                        <a:rPr lang="en-US" sz="4000" dirty="0"/>
                        <a:t> (n=553)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7-8.9 hours/night (n=2,597)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≥9 hours/night (n=1,433)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90199173"/>
                  </a:ext>
                </a:extLst>
              </a:tr>
              <a:tr h="749101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Gender (% Female)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63.3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65.4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70.1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36274068"/>
                  </a:ext>
                </a:extLst>
              </a:tr>
              <a:tr h="749101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Age (years)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18.9</a:t>
                      </a:r>
                      <a:r>
                        <a:rPr lang="en-US" sz="4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±.05</a:t>
                      </a:r>
                      <a:endParaRPr lang="en-US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18.9</a:t>
                      </a:r>
                      <a:r>
                        <a:rPr lang="en-US" sz="4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±.02</a:t>
                      </a:r>
                      <a:endParaRPr lang="en-US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18.9</a:t>
                      </a:r>
                      <a:r>
                        <a:rPr lang="en-US" sz="4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±.03</a:t>
                      </a:r>
                      <a:endParaRPr lang="en-US" sz="4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1265474"/>
                  </a:ext>
                </a:extLst>
              </a:tr>
              <a:tr h="749101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Race White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89.7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93.9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95.1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193148"/>
                  </a:ext>
                </a:extLst>
              </a:tr>
              <a:tr h="749101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Other Races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10.3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6.1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4.9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0083342"/>
                  </a:ext>
                </a:extLst>
              </a:tr>
              <a:tr h="749101">
                <a:tc>
                  <a:txBody>
                    <a:bodyPr/>
                    <a:lstStyle/>
                    <a:p>
                      <a:pPr marL="0" marR="0" lvl="0" indent="0" algn="ctr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dirty="0"/>
                        <a:t>BMI &lt;18.5</a:t>
                      </a:r>
                      <a:r>
                        <a:rPr lang="en-US" sz="4000" dirty="0"/>
                        <a:t>kg/m</a:t>
                      </a:r>
                      <a:r>
                        <a:rPr lang="en-US" sz="4000" b="1" baseline="30000" dirty="0"/>
                        <a:t>2 </a:t>
                      </a:r>
                      <a:r>
                        <a:rPr lang="en-US" sz="4000" dirty="0"/>
                        <a:t>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3.4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3.6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4.3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57908591"/>
                  </a:ext>
                </a:extLst>
              </a:tr>
              <a:tr h="749101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BMI 18.5-24.99kg/m</a:t>
                      </a:r>
                      <a:r>
                        <a:rPr lang="en-US" sz="4000" b="1" baseline="30000" dirty="0"/>
                        <a:t>2 </a:t>
                      </a:r>
                      <a:r>
                        <a:rPr lang="en-US" sz="4000" dirty="0"/>
                        <a:t>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67.6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70.4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71.7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0869510"/>
                  </a:ext>
                </a:extLst>
              </a:tr>
              <a:tr h="749101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BMI 25-29.99kg/m</a:t>
                      </a:r>
                      <a:r>
                        <a:rPr lang="en-US" sz="4000" b="1" baseline="30000" dirty="0"/>
                        <a:t>2 </a:t>
                      </a:r>
                      <a:r>
                        <a:rPr lang="en-US" sz="4000" dirty="0"/>
                        <a:t>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22.2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20.5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19.3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6361601"/>
                  </a:ext>
                </a:extLst>
              </a:tr>
              <a:tr h="749101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BMI ≥30kg/m</a:t>
                      </a:r>
                      <a:r>
                        <a:rPr lang="en-US" sz="4000" b="1" baseline="30000" dirty="0"/>
                        <a:t>2 </a:t>
                      </a:r>
                      <a:r>
                        <a:rPr lang="en-US" sz="4000" dirty="0"/>
                        <a:t>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6.9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5.5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4.8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4620756"/>
                  </a:ext>
                </a:extLst>
              </a:tr>
              <a:tr h="749101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Weight (kg)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71.1</a:t>
                      </a:r>
                      <a:r>
                        <a:rPr lang="en-US" sz="4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±1.0</a:t>
                      </a:r>
                      <a:endParaRPr lang="en-US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67.8</a:t>
                      </a:r>
                      <a:r>
                        <a:rPr lang="en-US" sz="4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±.36</a:t>
                      </a:r>
                      <a:endParaRPr lang="en-US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66.8</a:t>
                      </a:r>
                      <a:r>
                        <a:rPr lang="en-US" sz="4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±.47</a:t>
                      </a:r>
                      <a:endParaRPr lang="en-US" sz="4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74988988"/>
                  </a:ext>
                </a:extLst>
              </a:tr>
              <a:tr h="749101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Height (cm)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170.1</a:t>
                      </a:r>
                      <a:r>
                        <a:rPr lang="en-US" sz="4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±.40</a:t>
                      </a:r>
                      <a:endParaRPr lang="en-US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169.3</a:t>
                      </a:r>
                      <a:r>
                        <a:rPr lang="en-US" sz="4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±.18</a:t>
                      </a:r>
                      <a:endParaRPr lang="en-US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168.7</a:t>
                      </a:r>
                      <a:r>
                        <a:rPr lang="en-US" sz="4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±.24</a:t>
                      </a:r>
                      <a:endParaRPr lang="en-US" sz="4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81720440"/>
                  </a:ext>
                </a:extLst>
              </a:tr>
              <a:tr h="1414968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Calorie intake (kcals/d)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2,007.4</a:t>
                      </a:r>
                      <a:r>
                        <a:rPr lang="en-US" sz="4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±32.1</a:t>
                      </a:r>
                      <a:endParaRPr lang="en-US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1,982.7</a:t>
                      </a:r>
                      <a:r>
                        <a:rPr lang="en-US" sz="4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±13.9</a:t>
                      </a:r>
                      <a:endParaRPr lang="en-US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/>
                        <a:t>1,924</a:t>
                      </a:r>
                      <a:r>
                        <a:rPr lang="en-US" sz="4000" b="0" i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±19.3</a:t>
                      </a:r>
                      <a:endParaRPr lang="en-US" sz="4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31881349"/>
                  </a:ext>
                </a:extLst>
              </a:tr>
            </a:tbl>
          </a:graphicData>
        </a:graphic>
      </p:graphicFrame>
      <p:sp>
        <p:nvSpPr>
          <p:cNvPr id="31" name="TextBox 30">
            <a:extLst>
              <a:ext uri="{FF2B5EF4-FFF2-40B4-BE49-F238E27FC236}">
                <a16:creationId xmlns:a16="http://schemas.microsoft.com/office/drawing/2014/main" id="{7E374668-7299-F547-B861-2A3D0C0D8AA8}"/>
              </a:ext>
            </a:extLst>
          </p:cNvPr>
          <p:cNvSpPr txBox="1"/>
          <p:nvPr/>
        </p:nvSpPr>
        <p:spPr>
          <a:xfrm>
            <a:off x="16662845" y="19425312"/>
            <a:ext cx="180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N=553</a:t>
            </a:r>
          </a:p>
          <a:p>
            <a:r>
              <a:rPr lang="en-US" sz="3200" dirty="0">
                <a:solidFill>
                  <a:schemeClr val="bg1"/>
                </a:solidFill>
              </a:rPr>
              <a:t>11.7% </a:t>
            </a:r>
          </a:p>
        </p:txBody>
      </p:sp>
      <p:graphicFrame>
        <p:nvGraphicFramePr>
          <p:cNvPr id="38" name="Chart 37">
            <a:extLst>
              <a:ext uri="{FF2B5EF4-FFF2-40B4-BE49-F238E27FC236}">
                <a16:creationId xmlns:a16="http://schemas.microsoft.com/office/drawing/2014/main" id="{89821875-ABCC-534C-BAE8-4975F27791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1338104"/>
              </p:ext>
            </p:extLst>
          </p:nvPr>
        </p:nvGraphicFramePr>
        <p:xfrm>
          <a:off x="11687280" y="17185691"/>
          <a:ext cx="9174981" cy="9526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2" name="TextBox 31">
            <a:extLst>
              <a:ext uri="{FF2B5EF4-FFF2-40B4-BE49-F238E27FC236}">
                <a16:creationId xmlns:a16="http://schemas.microsoft.com/office/drawing/2014/main" id="{4C2D0942-44E1-7A4C-8E9C-3C54C49213FE}"/>
              </a:ext>
            </a:extLst>
          </p:cNvPr>
          <p:cNvSpPr txBox="1"/>
          <p:nvPr/>
        </p:nvSpPr>
        <p:spPr>
          <a:xfrm>
            <a:off x="16662845" y="19425312"/>
            <a:ext cx="12073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12.1%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9FC5BD7-719F-5849-B7E8-241F8788DB75}"/>
              </a:ext>
            </a:extLst>
          </p:cNvPr>
          <p:cNvSpPr txBox="1"/>
          <p:nvPr/>
        </p:nvSpPr>
        <p:spPr>
          <a:xfrm>
            <a:off x="16334557" y="23250702"/>
            <a:ext cx="18639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56.7%</a:t>
            </a:r>
          </a:p>
        </p:txBody>
      </p:sp>
    </p:spTree>
    <p:extLst>
      <p:ext uri="{BB962C8B-B14F-4D97-AF65-F5344CB8AC3E}">
        <p14:creationId xmlns:p14="http://schemas.microsoft.com/office/powerpoint/2010/main" val="3187078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2772</TotalTime>
  <Words>954</Words>
  <Application>Microsoft Macintosh PowerPoint</Application>
  <PresentationFormat>Custom</PresentationFormat>
  <Paragraphs>107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Letellier, Jessica</dc:creator>
  <cp:lastModifiedBy>Letellier, Jessica</cp:lastModifiedBy>
  <cp:revision>89</cp:revision>
  <dcterms:created xsi:type="dcterms:W3CDTF">2021-03-29T12:22:50Z</dcterms:created>
  <dcterms:modified xsi:type="dcterms:W3CDTF">2021-04-17T20:22:31Z</dcterms:modified>
</cp:coreProperties>
</file>