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72"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F1D1"/>
    <a:srgbClr val="17E7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456" autoAdjust="0"/>
    <p:restoredTop sz="94249" autoAdjust="0"/>
  </p:normalViewPr>
  <p:slideViewPr>
    <p:cSldViewPr snapToGrid="0">
      <p:cViewPr>
        <p:scale>
          <a:sx n="30" d="100"/>
          <a:sy n="30" d="100"/>
        </p:scale>
        <p:origin x="-42" y="30"/>
      </p:cViewPr>
      <p:guideLst>
        <p:guide orient="horz" pos="10272"/>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A15E73-4C80-46C0-B15F-FDE56C962B44}" type="datetimeFigureOut">
              <a:rPr lang="en-US" smtClean="0"/>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6E71F-AF94-44A6-AB61-E0BF4ECAA6B8}" type="slidenum">
              <a:rPr lang="en-US" smtClean="0"/>
              <a:t>‹#›</a:t>
            </a:fld>
            <a:endParaRPr lang="en-US"/>
          </a:p>
        </p:txBody>
      </p:sp>
    </p:spTree>
    <p:extLst>
      <p:ext uri="{BB962C8B-B14F-4D97-AF65-F5344CB8AC3E}">
        <p14:creationId xmlns:p14="http://schemas.microsoft.com/office/powerpoint/2010/main" val="748351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A15E73-4C80-46C0-B15F-FDE56C962B44}" type="datetimeFigureOut">
              <a:rPr lang="en-US" smtClean="0"/>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6E71F-AF94-44A6-AB61-E0BF4ECAA6B8}" type="slidenum">
              <a:rPr lang="en-US" smtClean="0"/>
              <a:t>‹#›</a:t>
            </a:fld>
            <a:endParaRPr lang="en-US"/>
          </a:p>
        </p:txBody>
      </p:sp>
    </p:spTree>
    <p:extLst>
      <p:ext uri="{BB962C8B-B14F-4D97-AF65-F5344CB8AC3E}">
        <p14:creationId xmlns:p14="http://schemas.microsoft.com/office/powerpoint/2010/main" val="369104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A15E73-4C80-46C0-B15F-FDE56C962B44}" type="datetimeFigureOut">
              <a:rPr lang="en-US" smtClean="0"/>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6E71F-AF94-44A6-AB61-E0BF4ECAA6B8}" type="slidenum">
              <a:rPr lang="en-US" smtClean="0"/>
              <a:t>‹#›</a:t>
            </a:fld>
            <a:endParaRPr lang="en-US"/>
          </a:p>
        </p:txBody>
      </p:sp>
    </p:spTree>
    <p:extLst>
      <p:ext uri="{BB962C8B-B14F-4D97-AF65-F5344CB8AC3E}">
        <p14:creationId xmlns:p14="http://schemas.microsoft.com/office/powerpoint/2010/main" val="851282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A15E73-4C80-46C0-B15F-FDE56C962B44}" type="datetimeFigureOut">
              <a:rPr lang="en-US" smtClean="0"/>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6E71F-AF94-44A6-AB61-E0BF4ECAA6B8}" type="slidenum">
              <a:rPr lang="en-US" smtClean="0"/>
              <a:t>‹#›</a:t>
            </a:fld>
            <a:endParaRPr lang="en-US"/>
          </a:p>
        </p:txBody>
      </p:sp>
    </p:spTree>
    <p:extLst>
      <p:ext uri="{BB962C8B-B14F-4D97-AF65-F5344CB8AC3E}">
        <p14:creationId xmlns:p14="http://schemas.microsoft.com/office/powerpoint/2010/main" val="413441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A15E73-4C80-46C0-B15F-FDE56C962B44}" type="datetimeFigureOut">
              <a:rPr lang="en-US" smtClean="0"/>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6E71F-AF94-44A6-AB61-E0BF4ECAA6B8}" type="slidenum">
              <a:rPr lang="en-US" smtClean="0"/>
              <a:t>‹#›</a:t>
            </a:fld>
            <a:endParaRPr lang="en-US"/>
          </a:p>
        </p:txBody>
      </p:sp>
    </p:spTree>
    <p:extLst>
      <p:ext uri="{BB962C8B-B14F-4D97-AF65-F5344CB8AC3E}">
        <p14:creationId xmlns:p14="http://schemas.microsoft.com/office/powerpoint/2010/main" val="262875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A15E73-4C80-46C0-B15F-FDE56C962B44}" type="datetimeFigureOut">
              <a:rPr lang="en-US" smtClean="0"/>
              <a:t>4/17/2021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6E71F-AF94-44A6-AB61-E0BF4ECAA6B8}" type="slidenum">
              <a:rPr lang="en-US" smtClean="0"/>
              <a:t>‹#›</a:t>
            </a:fld>
            <a:endParaRPr lang="en-US"/>
          </a:p>
        </p:txBody>
      </p:sp>
    </p:spTree>
    <p:extLst>
      <p:ext uri="{BB962C8B-B14F-4D97-AF65-F5344CB8AC3E}">
        <p14:creationId xmlns:p14="http://schemas.microsoft.com/office/powerpoint/2010/main" val="28428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A15E73-4C80-46C0-B15F-FDE56C962B44}" type="datetimeFigureOut">
              <a:rPr lang="en-US" smtClean="0"/>
              <a:t>4/17/2021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6E71F-AF94-44A6-AB61-E0BF4ECAA6B8}" type="slidenum">
              <a:rPr lang="en-US" smtClean="0"/>
              <a:t>‹#›</a:t>
            </a:fld>
            <a:endParaRPr lang="en-US"/>
          </a:p>
        </p:txBody>
      </p:sp>
    </p:spTree>
    <p:extLst>
      <p:ext uri="{BB962C8B-B14F-4D97-AF65-F5344CB8AC3E}">
        <p14:creationId xmlns:p14="http://schemas.microsoft.com/office/powerpoint/2010/main" val="3951590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A15E73-4C80-46C0-B15F-FDE56C962B44}" type="datetimeFigureOut">
              <a:rPr lang="en-US" smtClean="0"/>
              <a:t>4/17/2021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6E71F-AF94-44A6-AB61-E0BF4ECAA6B8}" type="slidenum">
              <a:rPr lang="en-US" smtClean="0"/>
              <a:t>‹#›</a:t>
            </a:fld>
            <a:endParaRPr lang="en-US"/>
          </a:p>
        </p:txBody>
      </p:sp>
    </p:spTree>
    <p:extLst>
      <p:ext uri="{BB962C8B-B14F-4D97-AF65-F5344CB8AC3E}">
        <p14:creationId xmlns:p14="http://schemas.microsoft.com/office/powerpoint/2010/main" val="204117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15E73-4C80-46C0-B15F-FDE56C962B44}" type="datetimeFigureOut">
              <a:rPr lang="en-US" smtClean="0"/>
              <a:t>4/17/2021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6E71F-AF94-44A6-AB61-E0BF4ECAA6B8}" type="slidenum">
              <a:rPr lang="en-US" smtClean="0"/>
              <a:t>‹#›</a:t>
            </a:fld>
            <a:endParaRPr lang="en-US"/>
          </a:p>
        </p:txBody>
      </p:sp>
    </p:spTree>
    <p:extLst>
      <p:ext uri="{BB962C8B-B14F-4D97-AF65-F5344CB8AC3E}">
        <p14:creationId xmlns:p14="http://schemas.microsoft.com/office/powerpoint/2010/main" val="1046018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E9A15E73-4C80-46C0-B15F-FDE56C962B44}" type="datetimeFigureOut">
              <a:rPr lang="en-US" smtClean="0"/>
              <a:t>4/17/2021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6E71F-AF94-44A6-AB61-E0BF4ECAA6B8}" type="slidenum">
              <a:rPr lang="en-US" smtClean="0"/>
              <a:t>‹#›</a:t>
            </a:fld>
            <a:endParaRPr lang="en-US"/>
          </a:p>
        </p:txBody>
      </p:sp>
    </p:spTree>
    <p:extLst>
      <p:ext uri="{BB962C8B-B14F-4D97-AF65-F5344CB8AC3E}">
        <p14:creationId xmlns:p14="http://schemas.microsoft.com/office/powerpoint/2010/main" val="4023530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E9A15E73-4C80-46C0-B15F-FDE56C962B44}" type="datetimeFigureOut">
              <a:rPr lang="en-US" smtClean="0"/>
              <a:t>4/17/2021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6E71F-AF94-44A6-AB61-E0BF4ECAA6B8}" type="slidenum">
              <a:rPr lang="en-US" smtClean="0"/>
              <a:t>‹#›</a:t>
            </a:fld>
            <a:endParaRPr lang="en-US"/>
          </a:p>
        </p:txBody>
      </p:sp>
    </p:spTree>
    <p:extLst>
      <p:ext uri="{BB962C8B-B14F-4D97-AF65-F5344CB8AC3E}">
        <p14:creationId xmlns:p14="http://schemas.microsoft.com/office/powerpoint/2010/main" val="50286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7F1D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E9A15E73-4C80-46C0-B15F-FDE56C962B44}" type="datetimeFigureOut">
              <a:rPr lang="en-US" smtClean="0"/>
              <a:t>4/17/2021</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DE76E71F-AF94-44A6-AB61-E0BF4ECAA6B8}" type="slidenum">
              <a:rPr lang="en-US" smtClean="0"/>
              <a:t>‹#›</a:t>
            </a:fld>
            <a:endParaRPr lang="en-US"/>
          </a:p>
        </p:txBody>
      </p:sp>
    </p:spTree>
    <p:extLst>
      <p:ext uri="{BB962C8B-B14F-4D97-AF65-F5344CB8AC3E}">
        <p14:creationId xmlns:p14="http://schemas.microsoft.com/office/powerpoint/2010/main" val="1770950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emf"/><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C61448C-5D91-476A-84F2-00FDDF94F388}"/>
              </a:ext>
            </a:extLst>
          </p:cNvPr>
          <p:cNvCxnSpPr>
            <a:cxnSpLocks/>
          </p:cNvCxnSpPr>
          <p:nvPr/>
        </p:nvCxnSpPr>
        <p:spPr>
          <a:xfrm flipV="1">
            <a:off x="24784050" y="16287750"/>
            <a:ext cx="0" cy="152400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2BA1F28-EBCE-4E76-9DBF-A7BF4E370665}"/>
              </a:ext>
            </a:extLst>
          </p:cNvPr>
          <p:cNvCxnSpPr>
            <a:cxnSpLocks/>
          </p:cNvCxnSpPr>
          <p:nvPr/>
        </p:nvCxnSpPr>
        <p:spPr>
          <a:xfrm flipV="1">
            <a:off x="19869150" y="13011150"/>
            <a:ext cx="0" cy="129540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8D51BF6A-8E26-4C6F-BC20-69E5004DDCDC}"/>
              </a:ext>
            </a:extLst>
          </p:cNvPr>
          <p:cNvSpPr/>
          <p:nvPr/>
        </p:nvSpPr>
        <p:spPr>
          <a:xfrm>
            <a:off x="16459200" y="19978875"/>
            <a:ext cx="11842283" cy="163121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EDECF65-ECEE-4411-8D1B-6EF8388D3F4C}"/>
              </a:ext>
            </a:extLst>
          </p:cNvPr>
          <p:cNvSpPr/>
          <p:nvPr/>
        </p:nvSpPr>
        <p:spPr>
          <a:xfrm>
            <a:off x="16459200" y="3706970"/>
            <a:ext cx="11875629" cy="88757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64266BB5-886A-4715-86AF-CFD6D2B22D11}"/>
              </a:ext>
            </a:extLst>
          </p:cNvPr>
          <p:cNvPicPr>
            <a:picLocks noChangeAspect="1"/>
          </p:cNvPicPr>
          <p:nvPr/>
        </p:nvPicPr>
        <p:blipFill>
          <a:blip r:embed="rId4"/>
          <a:stretch>
            <a:fillRect/>
          </a:stretch>
        </p:blipFill>
        <p:spPr>
          <a:xfrm>
            <a:off x="14861478" y="11576098"/>
            <a:ext cx="13348197" cy="8008920"/>
          </a:xfrm>
          <a:prstGeom prst="rect">
            <a:avLst/>
          </a:prstGeom>
        </p:spPr>
      </p:pic>
      <p:sp>
        <p:nvSpPr>
          <p:cNvPr id="41" name="Rectangle 40">
            <a:extLst>
              <a:ext uri="{FF2B5EF4-FFF2-40B4-BE49-F238E27FC236}">
                <a16:creationId xmlns:a16="http://schemas.microsoft.com/office/drawing/2014/main" id="{EE621061-15E9-41AF-8CFF-22E59EC6EBCD}"/>
              </a:ext>
            </a:extLst>
          </p:cNvPr>
          <p:cNvSpPr/>
          <p:nvPr/>
        </p:nvSpPr>
        <p:spPr>
          <a:xfrm>
            <a:off x="15546893" y="30629753"/>
            <a:ext cx="12754590" cy="1951763"/>
          </a:xfrm>
          <a:prstGeom prst="rect">
            <a:avLst/>
          </a:prstGeom>
          <a:solidFill>
            <a:srgbClr val="77F1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BAB46B9-B425-454B-8BFE-DFDCA8CE770D}"/>
              </a:ext>
            </a:extLst>
          </p:cNvPr>
          <p:cNvSpPr/>
          <p:nvPr/>
        </p:nvSpPr>
        <p:spPr>
          <a:xfrm>
            <a:off x="15568304" y="30629753"/>
            <a:ext cx="12754590" cy="123478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BE36FB7-66CE-4E54-A409-97504986375A}"/>
              </a:ext>
            </a:extLst>
          </p:cNvPr>
          <p:cNvSpPr/>
          <p:nvPr/>
        </p:nvSpPr>
        <p:spPr>
          <a:xfrm>
            <a:off x="30143335" y="28341454"/>
            <a:ext cx="12804611" cy="4305825"/>
          </a:xfrm>
          <a:prstGeom prst="rect">
            <a:avLst/>
          </a:prstGeom>
          <a:solidFill>
            <a:srgbClr val="77F1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9BD3299-2A7B-4721-8014-F5C9ACBECF53}"/>
              </a:ext>
            </a:extLst>
          </p:cNvPr>
          <p:cNvSpPr/>
          <p:nvPr/>
        </p:nvSpPr>
        <p:spPr>
          <a:xfrm>
            <a:off x="30143335" y="28341454"/>
            <a:ext cx="12804611" cy="123000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521AAC3-855D-4930-AA45-5EAF05A033D1}"/>
              </a:ext>
            </a:extLst>
          </p:cNvPr>
          <p:cNvSpPr/>
          <p:nvPr/>
        </p:nvSpPr>
        <p:spPr>
          <a:xfrm>
            <a:off x="30153958" y="22532555"/>
            <a:ext cx="12787937" cy="5371453"/>
          </a:xfrm>
          <a:prstGeom prst="rect">
            <a:avLst/>
          </a:prstGeom>
          <a:solidFill>
            <a:srgbClr val="77F1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B708E06-A701-4709-95D7-BD5EE84E2D44}"/>
              </a:ext>
            </a:extLst>
          </p:cNvPr>
          <p:cNvSpPr/>
          <p:nvPr/>
        </p:nvSpPr>
        <p:spPr>
          <a:xfrm>
            <a:off x="30137282" y="22532555"/>
            <a:ext cx="12804611" cy="160640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84461B8-486A-48C3-B9A4-90313C162CA2}"/>
              </a:ext>
            </a:extLst>
          </p:cNvPr>
          <p:cNvSpPr/>
          <p:nvPr/>
        </p:nvSpPr>
        <p:spPr>
          <a:xfrm>
            <a:off x="30176681" y="14736729"/>
            <a:ext cx="12754590" cy="7358380"/>
          </a:xfrm>
          <a:prstGeom prst="rect">
            <a:avLst/>
          </a:prstGeom>
          <a:solidFill>
            <a:srgbClr val="77F1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81B516B-DC45-4A01-83FB-ABE9C60669B4}"/>
              </a:ext>
            </a:extLst>
          </p:cNvPr>
          <p:cNvSpPr/>
          <p:nvPr/>
        </p:nvSpPr>
        <p:spPr>
          <a:xfrm>
            <a:off x="30182814" y="14736729"/>
            <a:ext cx="12771264" cy="156143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123D6F-0AA7-47A2-9B83-E19AD635DA7A}"/>
              </a:ext>
            </a:extLst>
          </p:cNvPr>
          <p:cNvSpPr/>
          <p:nvPr/>
        </p:nvSpPr>
        <p:spPr>
          <a:xfrm>
            <a:off x="943254" y="21445014"/>
            <a:ext cx="12771263" cy="11113862"/>
          </a:xfrm>
          <a:prstGeom prst="rect">
            <a:avLst/>
          </a:prstGeom>
          <a:solidFill>
            <a:srgbClr val="77F1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352802A-78EA-4653-9D99-33420F923BBE}"/>
              </a:ext>
            </a:extLst>
          </p:cNvPr>
          <p:cNvSpPr/>
          <p:nvPr/>
        </p:nvSpPr>
        <p:spPr>
          <a:xfrm>
            <a:off x="943254" y="21372827"/>
            <a:ext cx="12771263" cy="158696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6A3A18-F042-41BF-884A-862580C6D47C}"/>
              </a:ext>
            </a:extLst>
          </p:cNvPr>
          <p:cNvSpPr/>
          <p:nvPr/>
        </p:nvSpPr>
        <p:spPr>
          <a:xfrm>
            <a:off x="965978" y="17012169"/>
            <a:ext cx="12771263" cy="4014956"/>
          </a:xfrm>
          <a:prstGeom prst="rect">
            <a:avLst/>
          </a:prstGeom>
          <a:solidFill>
            <a:srgbClr val="77F1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B0E1982-671E-44FC-8A24-40C8FE33FD44}"/>
              </a:ext>
            </a:extLst>
          </p:cNvPr>
          <p:cNvSpPr/>
          <p:nvPr/>
        </p:nvSpPr>
        <p:spPr>
          <a:xfrm>
            <a:off x="965979" y="16927993"/>
            <a:ext cx="12771263" cy="154106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382D3BF-D3A7-41DC-9D54-7E8BB98BCC0A}"/>
              </a:ext>
            </a:extLst>
          </p:cNvPr>
          <p:cNvSpPr/>
          <p:nvPr/>
        </p:nvSpPr>
        <p:spPr>
          <a:xfrm>
            <a:off x="943255" y="4165600"/>
            <a:ext cx="12771263" cy="12293600"/>
          </a:xfrm>
          <a:prstGeom prst="rect">
            <a:avLst/>
          </a:prstGeom>
          <a:solidFill>
            <a:srgbClr val="77F1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B5D23E5-0161-4FAF-984A-9A41EEA0A94D}"/>
              </a:ext>
            </a:extLst>
          </p:cNvPr>
          <p:cNvSpPr/>
          <p:nvPr/>
        </p:nvSpPr>
        <p:spPr>
          <a:xfrm>
            <a:off x="943255" y="3706970"/>
            <a:ext cx="12771263" cy="156143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AE6AF2-8D49-432C-8BF5-EC84C9045C7F}"/>
              </a:ext>
            </a:extLst>
          </p:cNvPr>
          <p:cNvSpPr>
            <a:spLocks noGrp="1"/>
          </p:cNvSpPr>
          <p:nvPr>
            <p:ph type="ctrTitle"/>
          </p:nvPr>
        </p:nvSpPr>
        <p:spPr>
          <a:xfrm>
            <a:off x="0" y="0"/>
            <a:ext cx="32918400" cy="1969476"/>
          </a:xfrm>
        </p:spPr>
        <p:txBody>
          <a:bodyPr>
            <a:normAutofit fontScale="90000"/>
          </a:bodyPr>
          <a:lstStyle/>
          <a:p>
            <a:r>
              <a:rPr lang="en-US" sz="13000" dirty="0">
                <a:latin typeface="Times New Roman" panose="02020603050405020304" pitchFamily="18" charset="0"/>
                <a:cs typeface="Times New Roman" panose="02020603050405020304" pitchFamily="18" charset="0"/>
              </a:rPr>
              <a:t>Perceived Stress and Diet Quality in College Females</a:t>
            </a:r>
          </a:p>
        </p:txBody>
      </p:sp>
      <p:sp>
        <p:nvSpPr>
          <p:cNvPr id="3" name="Subtitle 2">
            <a:extLst>
              <a:ext uri="{FF2B5EF4-FFF2-40B4-BE49-F238E27FC236}">
                <a16:creationId xmlns:a16="http://schemas.microsoft.com/office/drawing/2014/main" id="{9C6490B6-5FB0-4BE5-849F-9A9A58F7CB49}"/>
              </a:ext>
            </a:extLst>
          </p:cNvPr>
          <p:cNvSpPr>
            <a:spLocks noGrp="1"/>
          </p:cNvSpPr>
          <p:nvPr>
            <p:ph type="subTitle" idx="1"/>
          </p:nvPr>
        </p:nvSpPr>
        <p:spPr>
          <a:xfrm>
            <a:off x="944895" y="4069762"/>
            <a:ext cx="12771263" cy="12685380"/>
          </a:xfrm>
        </p:spPr>
        <p:txBody>
          <a:bodyPr>
            <a:normAutofit/>
          </a:bodyPr>
          <a:lstStyle/>
          <a:p>
            <a:pPr>
              <a:spcBef>
                <a:spcPts val="0"/>
              </a:spcBef>
            </a:pPr>
            <a:r>
              <a:rPr lang="en-US" sz="7000" dirty="0">
                <a:effectLst/>
                <a:latin typeface="Times New Roman" panose="02020603050405020304" pitchFamily="18" charset="0"/>
                <a:ea typeface="Calibri" panose="020F0502020204030204" pitchFamily="34" charset="0"/>
                <a:cs typeface="Times New Roman" panose="02020603050405020304" pitchFamily="18" charset="0"/>
              </a:rPr>
              <a:t>Introduction</a:t>
            </a:r>
          </a:p>
          <a:p>
            <a:pPr algn="l">
              <a:spcBef>
                <a:spcPts val="0"/>
              </a:spcBef>
            </a:pPr>
            <a:endParaRPr lang="en-US" sz="3700" b="1" dirty="0">
              <a:latin typeface="Times New Roman" panose="02020603050405020304" pitchFamily="18" charset="0"/>
              <a:ea typeface="Calibri" panose="020F0502020204030204" pitchFamily="34" charset="0"/>
              <a:cs typeface="Times New Roman" panose="02020603050405020304" pitchFamily="18" charset="0"/>
            </a:endParaRPr>
          </a:p>
          <a:p>
            <a:pPr algn="l">
              <a:spcBef>
                <a:spcPts val="0"/>
              </a:spcBef>
            </a:pPr>
            <a:r>
              <a:rPr lang="en-US" sz="3700" b="1" dirty="0">
                <a:latin typeface="Times New Roman" panose="02020603050405020304" pitchFamily="18" charset="0"/>
                <a:ea typeface="Calibri" panose="020F0502020204030204" pitchFamily="34" charset="0"/>
                <a:cs typeface="Times New Roman" panose="02020603050405020304" pitchFamily="18" charset="0"/>
              </a:rPr>
              <a:t>    </a:t>
            </a:r>
            <a:r>
              <a:rPr lang="en-US" sz="3700" b="1" dirty="0">
                <a:effectLst/>
                <a:latin typeface="Times New Roman" panose="02020603050405020304" pitchFamily="18" charset="0"/>
                <a:ea typeface="Calibri" panose="020F0502020204030204" pitchFamily="34" charset="0"/>
                <a:cs typeface="Times New Roman" panose="02020603050405020304" pitchFamily="18" charset="0"/>
              </a:rPr>
              <a:t>At any given point in time approximately 20-25% of all college students globally, are experiencing high levels of stress (1,2).</a:t>
            </a: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 Reasons for this include large amounts of schoolwork, financial burden, and potential food insecurity among many others (1–3). </a:t>
            </a:r>
            <a:r>
              <a:rPr lang="en-US" sz="3700" b="1" dirty="0">
                <a:effectLst/>
                <a:latin typeface="Times New Roman" panose="02020603050405020304" pitchFamily="18" charset="0"/>
                <a:ea typeface="Calibri" panose="020F0502020204030204" pitchFamily="34" charset="0"/>
                <a:cs typeface="Times New Roman" panose="02020603050405020304" pitchFamily="18" charset="0"/>
              </a:rPr>
              <a:t>This high stress rate more than doubles when focus is shifted to look only at females, where the percentage feeling extreme stress jumps to 45-65% (4).</a:t>
            </a: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 Studies have shown that female college students are much more prone to stress than their male counterparts. </a:t>
            </a:r>
          </a:p>
          <a:p>
            <a:pPr algn="l">
              <a:spcBef>
                <a:spcPts val="0"/>
              </a:spcBef>
            </a:pPr>
            <a:endParaRPr lang="en-US" sz="37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spcBef>
                <a:spcPts val="0"/>
              </a:spcBef>
            </a:pP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    High stress levels also have been shown to increase cortisol in the body which can lead to increased food intake, particularly increasing cravings for energy dense foods or sweets (2). </a:t>
            </a:r>
            <a:r>
              <a:rPr lang="en-US" sz="3700" b="1" dirty="0">
                <a:effectLst/>
                <a:latin typeface="Times New Roman" panose="02020603050405020304" pitchFamily="18" charset="0"/>
                <a:ea typeface="Calibri" panose="020F0502020204030204" pitchFamily="34" charset="0"/>
                <a:cs typeface="Times New Roman" panose="02020603050405020304" pitchFamily="18" charset="0"/>
              </a:rPr>
              <a:t>While females typically have healthier diets, they are more likely to choose to consume energy dense foods in times of high stress as a coping mechanism (4).</a:t>
            </a: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 This topic deserves attention because the US sees the greatest jump in obesity rates in populations between the ages of 18-29 in those with at least some college education (2). The World Health Organization has investigated young adult patterns and has established that poor choices at this life stage are a large factor in disease risk later in life (3,5).</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Text&#10;&#10;Description automatically generated">
            <a:extLst>
              <a:ext uri="{FF2B5EF4-FFF2-40B4-BE49-F238E27FC236}">
                <a16:creationId xmlns:a16="http://schemas.microsoft.com/office/drawing/2014/main" id="{48EB1AE8-C184-431A-B299-D38901FF08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95704" y="242596"/>
            <a:ext cx="10348097" cy="1969476"/>
          </a:xfrm>
          <a:prstGeom prst="rect">
            <a:avLst/>
          </a:prstGeom>
        </p:spPr>
      </p:pic>
      <p:sp>
        <p:nvSpPr>
          <p:cNvPr id="8" name="TextBox 7">
            <a:extLst>
              <a:ext uri="{FF2B5EF4-FFF2-40B4-BE49-F238E27FC236}">
                <a16:creationId xmlns:a16="http://schemas.microsoft.com/office/drawing/2014/main" id="{41BB42A8-5A0C-406C-8C7A-AED594C73FCA}"/>
              </a:ext>
            </a:extLst>
          </p:cNvPr>
          <p:cNvSpPr txBox="1"/>
          <p:nvPr/>
        </p:nvSpPr>
        <p:spPr>
          <a:xfrm>
            <a:off x="1037106" y="17020157"/>
            <a:ext cx="12771263" cy="3344185"/>
          </a:xfrm>
          <a:prstGeom prst="rect">
            <a:avLst/>
          </a:prstGeom>
          <a:noFill/>
        </p:spPr>
        <p:txBody>
          <a:bodyPr wrap="square" rtlCol="0">
            <a:spAutoFit/>
          </a:bodyPr>
          <a:lstStyle/>
          <a:p>
            <a:pPr marL="0" marR="0" algn="ctr">
              <a:lnSpc>
                <a:spcPct val="107000"/>
              </a:lnSpc>
              <a:spcBef>
                <a:spcPts val="0"/>
              </a:spcBef>
              <a:spcAft>
                <a:spcPts val="800"/>
              </a:spcAft>
            </a:pPr>
            <a:r>
              <a:rPr lang="en-US" sz="7000" dirty="0">
                <a:effectLst/>
                <a:latin typeface="Times New Roman" panose="02020603050405020304" pitchFamily="18" charset="0"/>
                <a:ea typeface="Calibri" panose="020F0502020204030204" pitchFamily="34" charset="0"/>
                <a:cs typeface="Times New Roman" panose="02020603050405020304" pitchFamily="18" charset="0"/>
              </a:rPr>
              <a:t>Objective</a:t>
            </a:r>
          </a:p>
          <a:p>
            <a:pPr marL="0" marR="0" algn="ctr">
              <a:lnSpc>
                <a:spcPct val="107000"/>
              </a:lnSpc>
              <a:spcBef>
                <a:spcPts val="0"/>
              </a:spcBef>
              <a:spcAft>
                <a:spcPts val="800"/>
              </a:spcAft>
            </a:pPr>
            <a:endParaRPr lang="en-US" sz="3700" dirty="0">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To explore the relationship between perceived stress on the diet quality of college females, age 18-24.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DD8D389-354B-4B42-84AA-F41B72CF3E7A}"/>
              </a:ext>
            </a:extLst>
          </p:cNvPr>
          <p:cNvSpPr txBox="1"/>
          <p:nvPr/>
        </p:nvSpPr>
        <p:spPr>
          <a:xfrm>
            <a:off x="920448" y="21368078"/>
            <a:ext cx="12745114" cy="11678069"/>
          </a:xfrm>
          <a:prstGeom prst="rect">
            <a:avLst/>
          </a:prstGeom>
          <a:noFill/>
        </p:spPr>
        <p:txBody>
          <a:bodyPr wrap="square" rtlCol="0">
            <a:spAutoFit/>
          </a:bodyPr>
          <a:lstStyle/>
          <a:p>
            <a:pPr marR="0" lvl="0" algn="ctr">
              <a:lnSpc>
                <a:spcPct val="107000"/>
              </a:lnSpc>
              <a:spcBef>
                <a:spcPts val="0"/>
              </a:spcBef>
              <a:spcAft>
                <a:spcPts val="0"/>
              </a:spcAft>
            </a:pPr>
            <a:r>
              <a:rPr lang="en-US" sz="7000" dirty="0">
                <a:effectLst/>
                <a:latin typeface="Times New Roman" panose="02020603050405020304" pitchFamily="18" charset="0"/>
                <a:ea typeface="Calibri" panose="020F0502020204030204" pitchFamily="34" charset="0"/>
                <a:cs typeface="Times New Roman" panose="02020603050405020304" pitchFamily="18" charset="0"/>
              </a:rPr>
              <a:t>Methods</a:t>
            </a:r>
          </a:p>
          <a:p>
            <a:pPr marR="0" lvl="0" algn="ctr">
              <a:lnSpc>
                <a:spcPct val="107000"/>
              </a:lnSpc>
              <a:spcBef>
                <a:spcPts val="0"/>
              </a:spcBef>
              <a:spcAft>
                <a:spcPts val="0"/>
              </a:spcAft>
            </a:pPr>
            <a:endParaRPr lang="en-US" sz="37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Cross-sectional data collected from female students (n=3113) between 2012-2020 from the College Health and Nutrition Assessment Survey (CHANAS)</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Perceived stress measured via online questionnaire using Cohen’s 10-item Perceived Stress Scale (PSS) in the 3rd or 4th week of the semester</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Quartiles created (low to high stress) from PSS scores</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Self-reported three-day food records collected and analyzed (</a:t>
            </a:r>
            <a:r>
              <a:rPr lang="en-US" sz="3700" dirty="0" err="1">
                <a:effectLst/>
                <a:latin typeface="Times New Roman" panose="02020603050405020304" pitchFamily="18" charset="0"/>
                <a:ea typeface="Calibri" panose="020F0502020204030204" pitchFamily="34" charset="0"/>
                <a:cs typeface="Times New Roman" panose="02020603050405020304" pitchFamily="18" charset="0"/>
              </a:rPr>
              <a:t>DietAnalysis</a:t>
            </a: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 to assess diet quality </a:t>
            </a:r>
          </a:p>
          <a:p>
            <a:pPr marL="342900" marR="0" lvl="0" indent="-342900">
              <a:lnSpc>
                <a:spcPct val="107000"/>
              </a:lnSpc>
              <a:spcBef>
                <a:spcPts val="0"/>
              </a:spcBef>
              <a:spcAft>
                <a:spcPts val="0"/>
              </a:spcAft>
              <a:buFont typeface="Symbol" panose="05050102010706020507" pitchFamily="18" charset="2"/>
              <a:buChar char=""/>
            </a:pP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Calcium, fiber, potassium, and saturated fat intake used to create diet quality scores ranging from 4-20 with scores &gt;13 characterized as a healthy diet (6).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Association between diet quality and perceived stress examined using ANCOVA with anxiety medication, BMI, major, and living arrangement considered as covariates.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E3F2D786-8BA9-447E-9757-68AF031A2189}"/>
              </a:ext>
            </a:extLst>
          </p:cNvPr>
          <p:cNvSpPr txBox="1"/>
          <p:nvPr/>
        </p:nvSpPr>
        <p:spPr>
          <a:xfrm>
            <a:off x="30193354" y="14806308"/>
            <a:ext cx="12771263" cy="7307578"/>
          </a:xfrm>
          <a:prstGeom prst="rect">
            <a:avLst/>
          </a:prstGeom>
          <a:noFill/>
        </p:spPr>
        <p:txBody>
          <a:bodyPr wrap="square" rtlCol="0">
            <a:spAutoFit/>
          </a:bodyPr>
          <a:lstStyle/>
          <a:p>
            <a:pPr marR="0" lvl="0" algn="ctr">
              <a:lnSpc>
                <a:spcPct val="107000"/>
              </a:lnSpc>
              <a:spcBef>
                <a:spcPts val="0"/>
              </a:spcBef>
              <a:spcAft>
                <a:spcPts val="0"/>
              </a:spcAft>
            </a:pPr>
            <a:r>
              <a:rPr lang="en-US" sz="7000" dirty="0">
                <a:effectLst/>
                <a:latin typeface="Times New Roman" panose="02020603050405020304" pitchFamily="18" charset="0"/>
                <a:ea typeface="Calibri" panose="020F0502020204030204" pitchFamily="34" charset="0"/>
                <a:cs typeface="Times New Roman" panose="02020603050405020304" pitchFamily="18" charset="0"/>
              </a:rPr>
              <a:t>Key Findings</a:t>
            </a:r>
          </a:p>
          <a:p>
            <a:pPr marL="342900" marR="0" lvl="0" indent="-342900">
              <a:lnSpc>
                <a:spcPct val="107000"/>
              </a:lnSpc>
              <a:spcBef>
                <a:spcPts val="0"/>
              </a:spcBef>
              <a:spcAft>
                <a:spcPts val="0"/>
              </a:spcAft>
              <a:buFont typeface="Symbol" panose="05050102010706020507" pitchFamily="18" charset="2"/>
              <a:buChar char=""/>
            </a:pPr>
            <a:endParaRPr lang="en-US" sz="37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Mean age of participants was 18.7</a:t>
            </a:r>
            <a:r>
              <a:rPr lang="en-US" sz="3700" dirty="0">
                <a:effectLst/>
                <a:latin typeface="Calibri" panose="020F0502020204030204" pitchFamily="34" charset="0"/>
                <a:ea typeface="Calibri" panose="020F0502020204030204" pitchFamily="34" charset="0"/>
                <a:cs typeface="Times New Roman" panose="02020603050405020304" pitchFamily="18" charset="0"/>
              </a:rPr>
              <a:t> </a:t>
            </a: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 (59% freshmen and 94% white)</a:t>
            </a:r>
          </a:p>
          <a:p>
            <a:pPr marL="342900" marR="0" lvl="0" indent="-342900">
              <a:lnSpc>
                <a:spcPct val="107000"/>
              </a:lnSpc>
              <a:spcBef>
                <a:spcPts val="0"/>
              </a:spcBef>
              <a:spcAft>
                <a:spcPts val="0"/>
              </a:spcAft>
              <a:buFont typeface="Symbol" panose="05050102010706020507" pitchFamily="18" charset="2"/>
              <a:buChar char=""/>
            </a:pP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Only 34% of students were meeting the preset definition of a healthy diet and mean PSS was 16.79±0.12</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About half (51%) of the students fell into the moderate or higher stress categories </a:t>
            </a:r>
          </a:p>
          <a:p>
            <a:pPr marL="342900" indent="-342900">
              <a:lnSpc>
                <a:spcPct val="107000"/>
              </a:lnSpc>
              <a:buFont typeface="Symbol" panose="05050102010706020507" pitchFamily="18" charset="2"/>
              <a:buChar char=""/>
            </a:pP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Diet scores were higher among students in the lowest vs. highest and moderate/high PSS quartile (12.3</a:t>
            </a:r>
            <a:r>
              <a:rPr lang="en-US" sz="37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3700" dirty="0">
                <a:effectLst/>
                <a:latin typeface="Times New Roman" panose="02020603050405020304" pitchFamily="18" charset="0"/>
                <a:ea typeface="Times New Roman" panose="02020603050405020304" pitchFamily="18" charset="0"/>
                <a:cs typeface="Times New Roman" panose="02020603050405020304" pitchFamily="18" charset="0"/>
              </a:rPr>
              <a:t>0.12</a:t>
            </a: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 vs. 11.8</a:t>
            </a:r>
            <a:r>
              <a:rPr lang="en-US" sz="37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3700" dirty="0">
                <a:effectLst/>
                <a:latin typeface="Times New Roman" panose="02020603050405020304" pitchFamily="18" charset="0"/>
                <a:ea typeface="Times New Roman" panose="02020603050405020304" pitchFamily="18" charset="0"/>
                <a:cs typeface="Times New Roman" panose="02020603050405020304" pitchFamily="18" charset="0"/>
              </a:rPr>
              <a:t>0.13</a:t>
            </a: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 and 11.8</a:t>
            </a:r>
            <a:r>
              <a:rPr lang="en-US" sz="37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3700" dirty="0">
                <a:effectLst/>
                <a:latin typeface="Times New Roman" panose="02020603050405020304" pitchFamily="18" charset="0"/>
                <a:ea typeface="Times New Roman" panose="02020603050405020304" pitchFamily="18" charset="0"/>
                <a:cs typeface="Times New Roman" panose="02020603050405020304" pitchFamily="18" charset="0"/>
              </a:rPr>
              <a:t>0.12</a:t>
            </a: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 respectively, p&lt;0.01)</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A29536E5-ACB1-4607-8595-196994DD6652}"/>
              </a:ext>
            </a:extLst>
          </p:cNvPr>
          <p:cNvSpPr txBox="1"/>
          <p:nvPr/>
        </p:nvSpPr>
        <p:spPr>
          <a:xfrm>
            <a:off x="16442525" y="20015516"/>
            <a:ext cx="11880369" cy="1631216"/>
          </a:xfrm>
          <a:prstGeom prst="rect">
            <a:avLst/>
          </a:prstGeom>
          <a:noFill/>
        </p:spPr>
        <p:txBody>
          <a:bodyPr wrap="square" rtlCol="0">
            <a:spAutoFit/>
          </a:bodyPr>
          <a:lstStyle/>
          <a:p>
            <a:pPr algn="ctr"/>
            <a:r>
              <a:rPr lang="en-US" sz="5000" dirty="0">
                <a:latin typeface="Times New Roman" panose="02020603050405020304" pitchFamily="18" charset="0"/>
                <a:cs typeface="Times New Roman" panose="02020603050405020304" pitchFamily="18" charset="0"/>
              </a:rPr>
              <a:t>Perceived Stress Categories and Overall Diet Quality Score</a:t>
            </a:r>
          </a:p>
        </p:txBody>
      </p:sp>
      <p:sp>
        <p:nvSpPr>
          <p:cNvPr id="24" name="TextBox 23">
            <a:extLst>
              <a:ext uri="{FF2B5EF4-FFF2-40B4-BE49-F238E27FC236}">
                <a16:creationId xmlns:a16="http://schemas.microsoft.com/office/drawing/2014/main" id="{CA17573D-13E1-46E9-B8BA-5C14CC931F92}"/>
              </a:ext>
            </a:extLst>
          </p:cNvPr>
          <p:cNvSpPr txBox="1"/>
          <p:nvPr/>
        </p:nvSpPr>
        <p:spPr>
          <a:xfrm>
            <a:off x="17087491" y="29266570"/>
            <a:ext cx="9673389" cy="661720"/>
          </a:xfrm>
          <a:prstGeom prst="rect">
            <a:avLst/>
          </a:prstGeom>
          <a:noFill/>
        </p:spPr>
        <p:txBody>
          <a:bodyPr wrap="square" rtlCol="0">
            <a:spAutoFit/>
          </a:bodyPr>
          <a:lstStyle/>
          <a:p>
            <a:pPr algn="ctr"/>
            <a:r>
              <a:rPr lang="en-US" sz="3700" dirty="0">
                <a:latin typeface="Times New Roman" panose="02020603050405020304" pitchFamily="18" charset="0"/>
                <a:cs typeface="Times New Roman" panose="02020603050405020304" pitchFamily="18" charset="0"/>
              </a:rPr>
              <a:t>Perceived stress categories</a:t>
            </a:r>
          </a:p>
        </p:txBody>
      </p:sp>
      <p:sp>
        <p:nvSpPr>
          <p:cNvPr id="25" name="TextBox 24">
            <a:extLst>
              <a:ext uri="{FF2B5EF4-FFF2-40B4-BE49-F238E27FC236}">
                <a16:creationId xmlns:a16="http://schemas.microsoft.com/office/drawing/2014/main" id="{95B41EE7-5CEB-480C-9665-0CAA187A7ABB}"/>
              </a:ext>
            </a:extLst>
          </p:cNvPr>
          <p:cNvSpPr txBox="1"/>
          <p:nvPr/>
        </p:nvSpPr>
        <p:spPr>
          <a:xfrm rot="16200000">
            <a:off x="12314482" y="24568559"/>
            <a:ext cx="5582653" cy="661720"/>
          </a:xfrm>
          <a:prstGeom prst="rect">
            <a:avLst/>
          </a:prstGeom>
          <a:noFill/>
        </p:spPr>
        <p:txBody>
          <a:bodyPr wrap="square" rtlCol="0">
            <a:spAutoFit/>
          </a:bodyPr>
          <a:lstStyle/>
          <a:p>
            <a:r>
              <a:rPr lang="en-US" sz="3700" dirty="0">
                <a:latin typeface="Times New Roman" panose="02020603050405020304" pitchFamily="18" charset="0"/>
                <a:cs typeface="Times New Roman" panose="02020603050405020304" pitchFamily="18" charset="0"/>
              </a:rPr>
              <a:t>Total Diet Quality Score</a:t>
            </a:r>
          </a:p>
        </p:txBody>
      </p:sp>
      <p:sp>
        <p:nvSpPr>
          <p:cNvPr id="26" name="TextBox 25">
            <a:extLst>
              <a:ext uri="{FF2B5EF4-FFF2-40B4-BE49-F238E27FC236}">
                <a16:creationId xmlns:a16="http://schemas.microsoft.com/office/drawing/2014/main" id="{89ECF821-F727-41D6-8D76-BC1D319013E3}"/>
              </a:ext>
            </a:extLst>
          </p:cNvPr>
          <p:cNvSpPr txBox="1"/>
          <p:nvPr/>
        </p:nvSpPr>
        <p:spPr>
          <a:xfrm>
            <a:off x="15563566" y="29859584"/>
            <a:ext cx="12771263"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Total diet quality score is based on a scale of 4-20 with &gt;13 being considered “healthy”. Perceived stress was broken down into quartiles. Different letter represent significance (p&lt;0.01) between groups. </a:t>
            </a:r>
          </a:p>
        </p:txBody>
      </p:sp>
      <p:sp>
        <p:nvSpPr>
          <p:cNvPr id="27" name="TextBox 26">
            <a:extLst>
              <a:ext uri="{FF2B5EF4-FFF2-40B4-BE49-F238E27FC236}">
                <a16:creationId xmlns:a16="http://schemas.microsoft.com/office/drawing/2014/main" id="{30029579-68BF-4DDD-A3B7-24DE6F9C91D9}"/>
              </a:ext>
            </a:extLst>
          </p:cNvPr>
          <p:cNvSpPr txBox="1"/>
          <p:nvPr/>
        </p:nvSpPr>
        <p:spPr>
          <a:xfrm>
            <a:off x="18256630" y="22553821"/>
            <a:ext cx="433137" cy="369332"/>
          </a:xfrm>
          <a:prstGeom prst="rect">
            <a:avLst/>
          </a:prstGeom>
          <a:noFill/>
        </p:spPr>
        <p:txBody>
          <a:bodyPr wrap="square" rtlCol="0">
            <a:spAutoFit/>
          </a:bodyPr>
          <a:lstStyle/>
          <a:p>
            <a:r>
              <a:rPr lang="en-US" dirty="0"/>
              <a:t>A</a:t>
            </a:r>
          </a:p>
        </p:txBody>
      </p:sp>
      <p:sp>
        <p:nvSpPr>
          <p:cNvPr id="28" name="TextBox 27">
            <a:extLst>
              <a:ext uri="{FF2B5EF4-FFF2-40B4-BE49-F238E27FC236}">
                <a16:creationId xmlns:a16="http://schemas.microsoft.com/office/drawing/2014/main" id="{E7E05443-3740-4F86-8B28-97DCB0B42062}"/>
              </a:ext>
            </a:extLst>
          </p:cNvPr>
          <p:cNvSpPr txBox="1"/>
          <p:nvPr/>
        </p:nvSpPr>
        <p:spPr>
          <a:xfrm>
            <a:off x="21030267" y="23343519"/>
            <a:ext cx="433137" cy="369332"/>
          </a:xfrm>
          <a:prstGeom prst="rect">
            <a:avLst/>
          </a:prstGeom>
          <a:noFill/>
        </p:spPr>
        <p:txBody>
          <a:bodyPr wrap="square" rtlCol="0">
            <a:spAutoFit/>
          </a:bodyPr>
          <a:lstStyle/>
          <a:p>
            <a:r>
              <a:rPr lang="en-US" dirty="0"/>
              <a:t>A</a:t>
            </a:r>
          </a:p>
        </p:txBody>
      </p:sp>
      <p:sp>
        <p:nvSpPr>
          <p:cNvPr id="29" name="TextBox 28">
            <a:extLst>
              <a:ext uri="{FF2B5EF4-FFF2-40B4-BE49-F238E27FC236}">
                <a16:creationId xmlns:a16="http://schemas.microsoft.com/office/drawing/2014/main" id="{773D84E2-9C14-4246-8E47-80E1529510E5}"/>
              </a:ext>
            </a:extLst>
          </p:cNvPr>
          <p:cNvSpPr txBox="1"/>
          <p:nvPr/>
        </p:nvSpPr>
        <p:spPr>
          <a:xfrm>
            <a:off x="23745321" y="25108480"/>
            <a:ext cx="236157" cy="369332"/>
          </a:xfrm>
          <a:prstGeom prst="rect">
            <a:avLst/>
          </a:prstGeom>
          <a:noFill/>
        </p:spPr>
        <p:txBody>
          <a:bodyPr wrap="square" rtlCol="0">
            <a:spAutoFit/>
          </a:bodyPr>
          <a:lstStyle/>
          <a:p>
            <a:r>
              <a:rPr lang="en-US" dirty="0"/>
              <a:t>B</a:t>
            </a:r>
          </a:p>
        </p:txBody>
      </p:sp>
      <p:sp>
        <p:nvSpPr>
          <p:cNvPr id="30" name="TextBox 29">
            <a:extLst>
              <a:ext uri="{FF2B5EF4-FFF2-40B4-BE49-F238E27FC236}">
                <a16:creationId xmlns:a16="http://schemas.microsoft.com/office/drawing/2014/main" id="{FBE62AF7-1CF7-4369-A4A6-CA8250C1F57C}"/>
              </a:ext>
            </a:extLst>
          </p:cNvPr>
          <p:cNvSpPr txBox="1"/>
          <p:nvPr/>
        </p:nvSpPr>
        <p:spPr>
          <a:xfrm>
            <a:off x="26642801" y="25263039"/>
            <a:ext cx="236157" cy="369332"/>
          </a:xfrm>
          <a:prstGeom prst="rect">
            <a:avLst/>
          </a:prstGeom>
          <a:noFill/>
        </p:spPr>
        <p:txBody>
          <a:bodyPr wrap="square" rtlCol="0">
            <a:spAutoFit/>
          </a:bodyPr>
          <a:lstStyle/>
          <a:p>
            <a:r>
              <a:rPr lang="en-US" dirty="0"/>
              <a:t>B</a:t>
            </a:r>
          </a:p>
        </p:txBody>
      </p:sp>
      <p:sp>
        <p:nvSpPr>
          <p:cNvPr id="33" name="TextBox 32">
            <a:extLst>
              <a:ext uri="{FF2B5EF4-FFF2-40B4-BE49-F238E27FC236}">
                <a16:creationId xmlns:a16="http://schemas.microsoft.com/office/drawing/2014/main" id="{14D63011-4F73-4BC2-B9A2-1A9B4A5F644C}"/>
              </a:ext>
            </a:extLst>
          </p:cNvPr>
          <p:cNvSpPr txBox="1"/>
          <p:nvPr/>
        </p:nvSpPr>
        <p:spPr>
          <a:xfrm>
            <a:off x="30162294" y="22865815"/>
            <a:ext cx="12771263" cy="4466416"/>
          </a:xfrm>
          <a:prstGeom prst="rect">
            <a:avLst/>
          </a:prstGeom>
          <a:noFill/>
        </p:spPr>
        <p:txBody>
          <a:bodyPr wrap="square" rtlCol="0">
            <a:spAutoFit/>
          </a:bodyPr>
          <a:lstStyle/>
          <a:p>
            <a:pPr marL="0" marR="0" algn="ctr">
              <a:lnSpc>
                <a:spcPct val="107000"/>
              </a:lnSpc>
              <a:spcBef>
                <a:spcPts val="0"/>
              </a:spcBef>
              <a:spcAft>
                <a:spcPts val="800"/>
              </a:spcAft>
            </a:pPr>
            <a:r>
              <a:rPr lang="en-US" sz="7000" dirty="0">
                <a:effectLst/>
                <a:latin typeface="Times New Roman" panose="02020603050405020304" pitchFamily="18" charset="0"/>
                <a:ea typeface="Calibri" panose="020F0502020204030204" pitchFamily="34" charset="0"/>
                <a:cs typeface="Times New Roman" panose="02020603050405020304" pitchFamily="18" charset="0"/>
              </a:rPr>
              <a:t>Conclusion</a:t>
            </a:r>
          </a:p>
          <a:p>
            <a:pPr marL="0" marR="0" algn="ctr">
              <a:lnSpc>
                <a:spcPct val="107000"/>
              </a:lnSpc>
              <a:spcBef>
                <a:spcPts val="0"/>
              </a:spcBef>
              <a:spcAft>
                <a:spcPts val="800"/>
              </a:spcAft>
            </a:pPr>
            <a:endParaRPr lang="en-US" sz="3700" dirty="0">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Our findings suggest that higher perceived stress is associated with modestly poorer diet quality in college women</a:t>
            </a:r>
            <a:r>
              <a:rPr lang="en-US" sz="3700" dirty="0">
                <a:effectLst/>
                <a:latin typeface="Calibri" panose="020F0502020204030204" pitchFamily="34" charset="0"/>
                <a:ea typeface="Calibri" panose="020F0502020204030204" pitchFamily="34" charset="0"/>
                <a:cs typeface="Times New Roman" panose="02020603050405020304" pitchFamily="18" charset="0"/>
              </a:rPr>
              <a:t> </a:t>
            </a:r>
            <a:r>
              <a:rPr lang="en-US" sz="3700" dirty="0">
                <a:effectLst/>
                <a:latin typeface="Times New Roman" panose="02020603050405020304" pitchFamily="18" charset="0"/>
                <a:ea typeface="Calibri" panose="020F0502020204030204" pitchFamily="34" charset="0"/>
                <a:cs typeface="Times New Roman" panose="02020603050405020304" pitchFamily="18" charset="0"/>
              </a:rPr>
              <a:t>. Research in this area may provide evidence of the importance of wellness programs for students as they navigate the college environment.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E5AC90FB-F680-4639-928A-79BB59EA4CAD}"/>
              </a:ext>
            </a:extLst>
          </p:cNvPr>
          <p:cNvSpPr txBox="1"/>
          <p:nvPr/>
        </p:nvSpPr>
        <p:spPr>
          <a:xfrm>
            <a:off x="30176681" y="28341454"/>
            <a:ext cx="12804611" cy="4473019"/>
          </a:xfrm>
          <a:prstGeom prst="rect">
            <a:avLst/>
          </a:prstGeom>
          <a:noFill/>
        </p:spPr>
        <p:txBody>
          <a:bodyPr wrap="square" rtlCol="0">
            <a:spAutoFit/>
          </a:bodyPr>
          <a:lstStyle/>
          <a:p>
            <a:pPr marL="0" marR="0" algn="ctr">
              <a:spcBef>
                <a:spcPts val="0"/>
              </a:spcBef>
              <a:spcAft>
                <a:spcPts val="800"/>
              </a:spcAft>
            </a:pPr>
            <a:r>
              <a:rPr lang="en-US" sz="7000" dirty="0">
                <a:effectLst/>
                <a:latin typeface="Times New Roman" panose="02020603050405020304" pitchFamily="18" charset="0"/>
                <a:ea typeface="Calibri" panose="020F0502020204030204" pitchFamily="34" charset="0"/>
                <a:cs typeface="Times New Roman" panose="02020603050405020304" pitchFamily="18" charset="0"/>
              </a:rPr>
              <a:t>References</a:t>
            </a:r>
          </a:p>
          <a:p>
            <a:pPr marL="0" marR="0">
              <a:spcBef>
                <a:spcPts val="0"/>
              </a:spcBef>
              <a:spcAft>
                <a:spcPts val="80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1.Haidar SA, de Vries NK,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Karavetian</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M, El-</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Rassi</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R. Stress, Anxiety, and Weight Gain among University and College Students: A Systematic Review. J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Acad</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Nutr</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Diet. 2018</a:t>
            </a:r>
          </a:p>
          <a:p>
            <a:pPr marL="0" marR="0">
              <a:spcBef>
                <a:spcPts val="0"/>
              </a:spcBef>
              <a:spcAft>
                <a:spcPts val="80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Alfreeh</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L,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Abulmeaty</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MMA,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Abudawood</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M,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Aljaser</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F,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Shivappa</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N, Hebert JR,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Almuammar</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M, Al-Sheikh Y,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Aljuraiban</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GS. Association between the Inflammatory Potential of Diet and Stress among Female College Students. Nutrients. 2020</a:t>
            </a:r>
          </a:p>
          <a:p>
            <a:pPr marL="0" marR="0">
              <a:spcBef>
                <a:spcPts val="0"/>
              </a:spcBef>
              <a:spcAft>
                <a:spcPts val="80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Wattick</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R, Hagedorn R, Olfert M. Relationship between Diet and Mental Health in a Young Adult Appalachian College Population. Nutrients. 2018</a:t>
            </a:r>
          </a:p>
          <a:p>
            <a:pPr marL="0" marR="0">
              <a:spcBef>
                <a:spcPts val="0"/>
              </a:spcBef>
              <a:spcAft>
                <a:spcPts val="80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4. Liu H, Yang Q, Luo J, Ouyang Y, Sun M, Xi Y, Yong C, Xiang C, Lin Q. Association between Emotional Eating, Depressive Symptoms and Laryngopharyngeal Reflux Symptoms in College Students: A Cross-Sectional Study in Hunan. Nutrients. 2020</a:t>
            </a:r>
          </a:p>
          <a:p>
            <a:pPr marL="0" marR="0">
              <a:spcBef>
                <a:spcPts val="0"/>
              </a:spcBef>
              <a:spcAft>
                <a:spcPts val="80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Sogari</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G, Velez-</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Argumedo</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C, Gómez M, Mora C. College Students and Eating Habits: A Study Using An Ecological Model for Healthy Behavior. Nutrients. 2018</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800"/>
              </a:spcAft>
            </a:pPr>
            <a:r>
              <a:rPr lang="en-US" sz="1500" dirty="0">
                <a:effectLst/>
                <a:latin typeface="Times New Roman" panose="02020603050405020304" pitchFamily="18" charset="0"/>
                <a:cs typeface="Times New Roman" panose="02020603050405020304" pitchFamily="18" charset="0"/>
              </a:rPr>
              <a:t>6. Liu K, </a:t>
            </a:r>
            <a:r>
              <a:rPr lang="en-US" sz="1500" dirty="0" err="1">
                <a:effectLst/>
                <a:latin typeface="Times New Roman" panose="02020603050405020304" pitchFamily="18" charset="0"/>
                <a:cs typeface="Times New Roman" panose="02020603050405020304" pitchFamily="18" charset="0"/>
              </a:rPr>
              <a:t>Daviglus</a:t>
            </a:r>
            <a:r>
              <a:rPr lang="en-US" sz="1500" dirty="0">
                <a:effectLst/>
                <a:latin typeface="Times New Roman" panose="02020603050405020304" pitchFamily="18" charset="0"/>
                <a:cs typeface="Times New Roman" panose="02020603050405020304" pitchFamily="18" charset="0"/>
              </a:rPr>
              <a:t> ML, Loria CM, Colangelo LA, Spring B, Moller AC, Lloyd-Jones DM. Healthy Lifestyle Through Young Adulthood and the Presence of Low Cardiovascular Disease Risk Profile in Middle Age. </a:t>
            </a:r>
            <a:r>
              <a:rPr lang="en-US" sz="1500" dirty="0">
                <a:latin typeface="Times New Roman" panose="02020603050405020304" pitchFamily="18" charset="0"/>
                <a:cs typeface="Times New Roman" panose="02020603050405020304" pitchFamily="18" charset="0"/>
              </a:rPr>
              <a:t>2012</a:t>
            </a:r>
            <a:endParaRPr lang="en-US" sz="1500" dirty="0">
              <a:effectLst/>
              <a:latin typeface="Times New Roman" panose="02020603050405020304" pitchFamily="18" charset="0"/>
              <a:cs typeface="Times New Roman" panose="02020603050405020304" pitchFamily="18" charset="0"/>
            </a:endParaRPr>
          </a:p>
          <a:p>
            <a:pPr marL="0" marR="0">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C2557962-861A-4122-990A-A244FDA7F8DE}"/>
              </a:ext>
            </a:extLst>
          </p:cNvPr>
          <p:cNvSpPr txBox="1"/>
          <p:nvPr/>
        </p:nvSpPr>
        <p:spPr>
          <a:xfrm>
            <a:off x="15556369" y="30629753"/>
            <a:ext cx="12771263" cy="2000548"/>
          </a:xfrm>
          <a:prstGeom prst="rect">
            <a:avLst/>
          </a:prstGeom>
          <a:noFill/>
        </p:spPr>
        <p:txBody>
          <a:bodyPr wrap="square" rtlCol="0">
            <a:spAutoFit/>
          </a:bodyPr>
          <a:lstStyle/>
          <a:p>
            <a:pPr algn="ctr"/>
            <a:r>
              <a:rPr lang="en-US" sz="7000" dirty="0">
                <a:latin typeface="Times New Roman" panose="02020603050405020304" pitchFamily="18" charset="0"/>
                <a:cs typeface="Times New Roman" panose="02020603050405020304" pitchFamily="18" charset="0"/>
              </a:rPr>
              <a:t>Funding source</a:t>
            </a:r>
          </a:p>
          <a:p>
            <a:pPr algn="ct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New Hampshire Agriculture Experiment Station and USDA National Institute of Food and Agriculture Hatch Project 1010738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738F5C05-22FA-4F24-992A-067FFA6CE98F}"/>
              </a:ext>
            </a:extLst>
          </p:cNvPr>
          <p:cNvSpPr txBox="1"/>
          <p:nvPr/>
        </p:nvSpPr>
        <p:spPr>
          <a:xfrm>
            <a:off x="457200" y="1969476"/>
            <a:ext cx="21488400" cy="1800493"/>
          </a:xfrm>
          <a:prstGeom prst="rect">
            <a:avLst/>
          </a:prstGeom>
          <a:noFill/>
        </p:spPr>
        <p:txBody>
          <a:bodyPr wrap="square" rtlCol="0">
            <a:spAutoFit/>
          </a:bodyPr>
          <a:lstStyle/>
          <a:p>
            <a:r>
              <a:rPr lang="en-US" sz="3700" dirty="0">
                <a:latin typeface="Times New Roman" panose="02020603050405020304" pitchFamily="18" charset="0"/>
                <a:cs typeface="Times New Roman" panose="02020603050405020304" pitchFamily="18" charset="0"/>
              </a:rPr>
              <a:t>Nicole Culligan, BS &amp; Jesse Stabile Morrell, PhD</a:t>
            </a:r>
            <a:br>
              <a:rPr lang="en-US" sz="3700" dirty="0">
                <a:latin typeface="Times New Roman" panose="02020603050405020304" pitchFamily="18" charset="0"/>
                <a:cs typeface="Times New Roman" panose="02020603050405020304" pitchFamily="18" charset="0"/>
              </a:rPr>
            </a:br>
            <a:r>
              <a:rPr lang="en-US" sz="3700" dirty="0">
                <a:latin typeface="Times New Roman" panose="02020603050405020304" pitchFamily="18" charset="0"/>
                <a:cs typeface="Times New Roman" panose="02020603050405020304" pitchFamily="18" charset="0"/>
              </a:rPr>
              <a:t>Department of Agriculture, Nutrition, and Food Systems, University of New Hampshire</a:t>
            </a:r>
          </a:p>
          <a:p>
            <a:r>
              <a:rPr lang="en-US" sz="3700" dirty="0">
                <a:latin typeface="Times New Roman" panose="02020603050405020304" pitchFamily="18" charset="0"/>
                <a:cs typeface="Times New Roman" panose="02020603050405020304" pitchFamily="18" charset="0"/>
              </a:rPr>
              <a:t>Please send any questions to nac1025@wildcats.unh.edu</a:t>
            </a:r>
          </a:p>
        </p:txBody>
      </p:sp>
      <p:sp>
        <p:nvSpPr>
          <p:cNvPr id="45" name="TextBox 44">
            <a:extLst>
              <a:ext uri="{FF2B5EF4-FFF2-40B4-BE49-F238E27FC236}">
                <a16:creationId xmlns:a16="http://schemas.microsoft.com/office/drawing/2014/main" id="{B2B9A181-C2A1-4808-BDB9-AB71799A0E11}"/>
              </a:ext>
            </a:extLst>
          </p:cNvPr>
          <p:cNvSpPr txBox="1"/>
          <p:nvPr/>
        </p:nvSpPr>
        <p:spPr>
          <a:xfrm>
            <a:off x="20457801" y="11842062"/>
            <a:ext cx="387842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Three-day average intake in g/day</a:t>
            </a:r>
          </a:p>
        </p:txBody>
      </p:sp>
      <p:sp>
        <p:nvSpPr>
          <p:cNvPr id="46" name="TextBox 45">
            <a:extLst>
              <a:ext uri="{FF2B5EF4-FFF2-40B4-BE49-F238E27FC236}">
                <a16:creationId xmlns:a16="http://schemas.microsoft.com/office/drawing/2014/main" id="{1594EBD7-60D9-440B-B155-EEC062A2DFA6}"/>
              </a:ext>
            </a:extLst>
          </p:cNvPr>
          <p:cNvSpPr txBox="1"/>
          <p:nvPr/>
        </p:nvSpPr>
        <p:spPr>
          <a:xfrm>
            <a:off x="20163139" y="19360390"/>
            <a:ext cx="431603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Three-day average intake in mg/day</a:t>
            </a:r>
          </a:p>
        </p:txBody>
      </p:sp>
      <p:pic>
        <p:nvPicPr>
          <p:cNvPr id="48" name="Picture 47">
            <a:extLst>
              <a:ext uri="{FF2B5EF4-FFF2-40B4-BE49-F238E27FC236}">
                <a16:creationId xmlns:a16="http://schemas.microsoft.com/office/drawing/2014/main" id="{7E7F501E-6B84-48DD-8E1E-E5779280813A}"/>
              </a:ext>
            </a:extLst>
          </p:cNvPr>
          <p:cNvPicPr>
            <a:picLocks noChangeAspect="1"/>
          </p:cNvPicPr>
          <p:nvPr/>
        </p:nvPicPr>
        <p:blipFill>
          <a:blip r:embed="rId6"/>
          <a:stretch>
            <a:fillRect/>
          </a:stretch>
        </p:blipFill>
        <p:spPr>
          <a:xfrm>
            <a:off x="15436669" y="4354289"/>
            <a:ext cx="12773006" cy="7663805"/>
          </a:xfrm>
          <a:prstGeom prst="rect">
            <a:avLst/>
          </a:prstGeom>
        </p:spPr>
      </p:pic>
      <p:sp>
        <p:nvSpPr>
          <p:cNvPr id="55" name="TextBox 54">
            <a:extLst>
              <a:ext uri="{FF2B5EF4-FFF2-40B4-BE49-F238E27FC236}">
                <a16:creationId xmlns:a16="http://schemas.microsoft.com/office/drawing/2014/main" id="{3194C8AC-D383-43E0-B448-7F700B402B36}"/>
              </a:ext>
            </a:extLst>
          </p:cNvPr>
          <p:cNvSpPr txBox="1"/>
          <p:nvPr/>
        </p:nvSpPr>
        <p:spPr>
          <a:xfrm>
            <a:off x="16818429" y="3706970"/>
            <a:ext cx="11005457" cy="861774"/>
          </a:xfrm>
          <a:prstGeom prst="rect">
            <a:avLst/>
          </a:prstGeom>
          <a:noFill/>
        </p:spPr>
        <p:txBody>
          <a:bodyPr wrap="square" rtlCol="0">
            <a:spAutoFit/>
          </a:bodyPr>
          <a:lstStyle/>
          <a:p>
            <a:pPr algn="ctr"/>
            <a:r>
              <a:rPr lang="en-US" sz="5000" dirty="0">
                <a:latin typeface="Times New Roman" panose="02020603050405020304" pitchFamily="18" charset="0"/>
                <a:cs typeface="Times New Roman" panose="02020603050405020304" pitchFamily="18" charset="0"/>
              </a:rPr>
              <a:t>Mean intakes of Assessed Nutrients</a:t>
            </a:r>
          </a:p>
        </p:txBody>
      </p:sp>
      <p:cxnSp>
        <p:nvCxnSpPr>
          <p:cNvPr id="42" name="Straight Connector 41">
            <a:extLst>
              <a:ext uri="{FF2B5EF4-FFF2-40B4-BE49-F238E27FC236}">
                <a16:creationId xmlns:a16="http://schemas.microsoft.com/office/drawing/2014/main" id="{591AFCE3-512E-4A44-89FB-4D0011305846}"/>
              </a:ext>
            </a:extLst>
          </p:cNvPr>
          <p:cNvCxnSpPr/>
          <p:nvPr/>
        </p:nvCxnSpPr>
        <p:spPr>
          <a:xfrm>
            <a:off x="23488650" y="4972050"/>
            <a:ext cx="1295400"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00D2FC3-E498-499C-A5A6-B39BCFB60513}"/>
              </a:ext>
            </a:extLst>
          </p:cNvPr>
          <p:cNvSpPr txBox="1"/>
          <p:nvPr/>
        </p:nvSpPr>
        <p:spPr>
          <a:xfrm>
            <a:off x="24974550" y="4781550"/>
            <a:ext cx="2849336"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Recommended intake for females</a:t>
            </a:r>
          </a:p>
        </p:txBody>
      </p:sp>
      <p:cxnSp>
        <p:nvCxnSpPr>
          <p:cNvPr id="58" name="Straight Connector 57">
            <a:extLst>
              <a:ext uri="{FF2B5EF4-FFF2-40B4-BE49-F238E27FC236}">
                <a16:creationId xmlns:a16="http://schemas.microsoft.com/office/drawing/2014/main" id="{C59C423E-8B87-4E9C-B836-BBBFCC14ADC2}"/>
              </a:ext>
            </a:extLst>
          </p:cNvPr>
          <p:cNvCxnSpPr>
            <a:cxnSpLocks/>
          </p:cNvCxnSpPr>
          <p:nvPr/>
        </p:nvCxnSpPr>
        <p:spPr>
          <a:xfrm>
            <a:off x="22421850" y="8839200"/>
            <a:ext cx="0" cy="154305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962A0C8-3EE5-4054-B0FA-8912DDC9CF99}"/>
              </a:ext>
            </a:extLst>
          </p:cNvPr>
          <p:cNvCxnSpPr/>
          <p:nvPr/>
        </p:nvCxnSpPr>
        <p:spPr>
          <a:xfrm>
            <a:off x="25793700" y="5718745"/>
            <a:ext cx="0" cy="1367855"/>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B46EBF08-9A16-444D-9243-D8F33ABFB2DC}"/>
              </a:ext>
            </a:extLst>
          </p:cNvPr>
          <p:cNvPicPr>
            <a:picLocks noChangeAspect="1"/>
          </p:cNvPicPr>
          <p:nvPr/>
        </p:nvPicPr>
        <p:blipFill rotWithShape="1">
          <a:blip r:embed="rId7"/>
          <a:srcRect r="51100" b="6413"/>
          <a:stretch/>
        </p:blipFill>
        <p:spPr>
          <a:xfrm>
            <a:off x="31623185" y="2914088"/>
            <a:ext cx="9832804" cy="11473551"/>
          </a:xfrm>
          <a:prstGeom prst="rect">
            <a:avLst/>
          </a:prstGeom>
          <a:ln w="38100">
            <a:solidFill>
              <a:schemeClr val="tx1"/>
            </a:solidFill>
          </a:ln>
        </p:spPr>
      </p:pic>
      <p:pic>
        <p:nvPicPr>
          <p:cNvPr id="32" name="Picture 31">
            <a:extLst>
              <a:ext uri="{FF2B5EF4-FFF2-40B4-BE49-F238E27FC236}">
                <a16:creationId xmlns:a16="http://schemas.microsoft.com/office/drawing/2014/main" id="{C3140C50-4AB6-4BCD-8DB3-4632CA5716DF}"/>
              </a:ext>
            </a:extLst>
          </p:cNvPr>
          <p:cNvPicPr>
            <a:picLocks noChangeAspect="1"/>
          </p:cNvPicPr>
          <p:nvPr/>
        </p:nvPicPr>
        <p:blipFill>
          <a:blip r:embed="rId8"/>
          <a:stretch>
            <a:fillRect/>
          </a:stretch>
        </p:blipFill>
        <p:spPr>
          <a:xfrm>
            <a:off x="15487754" y="21258062"/>
            <a:ext cx="12787937" cy="8469458"/>
          </a:xfrm>
          <a:prstGeom prst="rect">
            <a:avLst/>
          </a:prstGeom>
        </p:spPr>
      </p:pic>
      <p:sp>
        <p:nvSpPr>
          <p:cNvPr id="44" name="TextBox 43">
            <a:extLst>
              <a:ext uri="{FF2B5EF4-FFF2-40B4-BE49-F238E27FC236}">
                <a16:creationId xmlns:a16="http://schemas.microsoft.com/office/drawing/2014/main" id="{B0D77FFA-03A9-4D80-B1F1-31BF213B1C22}"/>
              </a:ext>
            </a:extLst>
          </p:cNvPr>
          <p:cNvSpPr txBox="1"/>
          <p:nvPr/>
        </p:nvSpPr>
        <p:spPr>
          <a:xfrm>
            <a:off x="17038536" y="28865607"/>
            <a:ext cx="2258786" cy="507831"/>
          </a:xfrm>
          <a:prstGeom prst="rect">
            <a:avLst/>
          </a:prstGeom>
          <a:noFill/>
        </p:spPr>
        <p:txBody>
          <a:bodyPr wrap="square" rtlCol="0">
            <a:spAutoFit/>
          </a:bodyPr>
          <a:lstStyle/>
          <a:p>
            <a:r>
              <a:rPr lang="en-US" sz="2700" dirty="0">
                <a:latin typeface="Times New Roman" panose="02020603050405020304" pitchFamily="18" charset="0"/>
                <a:cs typeface="Times New Roman" panose="02020603050405020304" pitchFamily="18" charset="0"/>
              </a:rPr>
              <a:t>Low (n=797)</a:t>
            </a:r>
          </a:p>
        </p:txBody>
      </p:sp>
      <p:sp>
        <p:nvSpPr>
          <p:cNvPr id="50" name="TextBox 49">
            <a:extLst>
              <a:ext uri="{FF2B5EF4-FFF2-40B4-BE49-F238E27FC236}">
                <a16:creationId xmlns:a16="http://schemas.microsoft.com/office/drawing/2014/main" id="{5F6727D9-E8E1-40E8-990E-362BC12C5EA2}"/>
              </a:ext>
            </a:extLst>
          </p:cNvPr>
          <p:cNvSpPr txBox="1"/>
          <p:nvPr/>
        </p:nvSpPr>
        <p:spPr>
          <a:xfrm>
            <a:off x="19528132" y="28865607"/>
            <a:ext cx="2800678" cy="507831"/>
          </a:xfrm>
          <a:prstGeom prst="rect">
            <a:avLst/>
          </a:prstGeom>
          <a:noFill/>
        </p:spPr>
        <p:txBody>
          <a:bodyPr wrap="square" rtlCol="0">
            <a:spAutoFit/>
          </a:bodyPr>
          <a:lstStyle/>
          <a:p>
            <a:r>
              <a:rPr lang="en-US" sz="2700" dirty="0">
                <a:latin typeface="Times New Roman" panose="02020603050405020304" pitchFamily="18" charset="0"/>
                <a:cs typeface="Times New Roman" panose="02020603050405020304" pitchFamily="18" charset="0"/>
              </a:rPr>
              <a:t>Low/Mod (n=654)</a:t>
            </a:r>
          </a:p>
        </p:txBody>
      </p:sp>
      <p:sp>
        <p:nvSpPr>
          <p:cNvPr id="51" name="TextBox 50">
            <a:extLst>
              <a:ext uri="{FF2B5EF4-FFF2-40B4-BE49-F238E27FC236}">
                <a16:creationId xmlns:a16="http://schemas.microsoft.com/office/drawing/2014/main" id="{FFF8C142-C7F4-4807-8E45-013C645D3994}"/>
              </a:ext>
            </a:extLst>
          </p:cNvPr>
          <p:cNvSpPr txBox="1"/>
          <p:nvPr/>
        </p:nvSpPr>
        <p:spPr>
          <a:xfrm>
            <a:off x="22443282" y="28865607"/>
            <a:ext cx="2950368" cy="507831"/>
          </a:xfrm>
          <a:prstGeom prst="rect">
            <a:avLst/>
          </a:prstGeom>
          <a:noFill/>
        </p:spPr>
        <p:txBody>
          <a:bodyPr wrap="square" rtlCol="0">
            <a:spAutoFit/>
          </a:bodyPr>
          <a:lstStyle/>
          <a:p>
            <a:r>
              <a:rPr lang="en-US" sz="2700" dirty="0">
                <a:latin typeface="Times New Roman" panose="02020603050405020304" pitchFamily="18" charset="0"/>
                <a:cs typeface="Times New Roman" panose="02020603050405020304" pitchFamily="18" charset="0"/>
              </a:rPr>
              <a:t>Mod/High (n=825)</a:t>
            </a:r>
          </a:p>
        </p:txBody>
      </p:sp>
      <p:sp>
        <p:nvSpPr>
          <p:cNvPr id="56" name="TextBox 55">
            <a:extLst>
              <a:ext uri="{FF2B5EF4-FFF2-40B4-BE49-F238E27FC236}">
                <a16:creationId xmlns:a16="http://schemas.microsoft.com/office/drawing/2014/main" id="{B85F62F2-4037-4134-BFCD-DE88A51ACC7C}"/>
              </a:ext>
            </a:extLst>
          </p:cNvPr>
          <p:cNvSpPr txBox="1"/>
          <p:nvPr/>
        </p:nvSpPr>
        <p:spPr>
          <a:xfrm>
            <a:off x="25444735" y="28865606"/>
            <a:ext cx="2541129" cy="507831"/>
          </a:xfrm>
          <a:prstGeom prst="rect">
            <a:avLst/>
          </a:prstGeom>
          <a:noFill/>
        </p:spPr>
        <p:txBody>
          <a:bodyPr wrap="square" rtlCol="0">
            <a:spAutoFit/>
          </a:bodyPr>
          <a:lstStyle/>
          <a:p>
            <a:r>
              <a:rPr lang="en-US" sz="2700" dirty="0">
                <a:latin typeface="Times New Roman" panose="02020603050405020304" pitchFamily="18" charset="0"/>
                <a:cs typeface="Times New Roman" panose="02020603050405020304" pitchFamily="18" charset="0"/>
              </a:rPr>
              <a:t>High (n=695)</a:t>
            </a:r>
          </a:p>
        </p:txBody>
      </p:sp>
      <p:pic>
        <p:nvPicPr>
          <p:cNvPr id="14" name="Recorded Sound">
            <a:hlinkClick r:id="" action="ppaction://media"/>
            <a:extLst>
              <a:ext uri="{FF2B5EF4-FFF2-40B4-BE49-F238E27FC236}">
                <a16:creationId xmlns:a16="http://schemas.microsoft.com/office/drawing/2014/main" id="{F07A9041-0F2B-4E55-94C7-6A571A82A9F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4423120" y="508043"/>
            <a:ext cx="609600" cy="609600"/>
          </a:xfrm>
          <a:prstGeom prst="rect">
            <a:avLst/>
          </a:prstGeom>
        </p:spPr>
      </p:pic>
    </p:spTree>
    <p:extLst>
      <p:ext uri="{BB962C8B-B14F-4D97-AF65-F5344CB8AC3E}">
        <p14:creationId xmlns:p14="http://schemas.microsoft.com/office/powerpoint/2010/main" val="246411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7007"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1574</TotalTime>
  <Words>911</Words>
  <Application>Microsoft Office PowerPoint</Application>
  <PresentationFormat>Custom</PresentationFormat>
  <Paragraphs>54</Paragraphs>
  <Slides>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Symbol</vt:lpstr>
      <vt:lpstr>Times New Roman</vt:lpstr>
      <vt:lpstr>Office Theme</vt:lpstr>
      <vt:lpstr>Perceived Stress and Diet Quality in College Females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Perceived Stress and Diet Quality in College Females</dc:title>
  <dc:creator>Culligan, Nicole</dc:creator>
  <cp:lastModifiedBy>Culligan, Nicole</cp:lastModifiedBy>
  <cp:revision>30</cp:revision>
  <dcterms:created xsi:type="dcterms:W3CDTF">2021-03-31T13:41:59Z</dcterms:created>
  <dcterms:modified xsi:type="dcterms:W3CDTF">2021-04-17T18:24:46Z</dcterms:modified>
</cp:coreProperties>
</file>