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43891200" cy="329184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ny, Sophie" initials="KS" lastIdx="3" clrIdx="0">
    <p:extLst>
      <p:ext uri="{19B8F6BF-5375-455C-9EA6-DF929625EA0E}">
        <p15:presenceInfo xmlns:p15="http://schemas.microsoft.com/office/powerpoint/2012/main" userId="S-1-5-21-1343024091-287218729-682003330-1660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3246" autoAdjust="0"/>
  </p:normalViewPr>
  <p:slideViewPr>
    <p:cSldViewPr snapToGrid="0">
      <p:cViewPr>
        <p:scale>
          <a:sx n="20" d="100"/>
          <a:sy n="20" d="100"/>
        </p:scale>
        <p:origin x="516" y="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mk1007\Desktop\961\CHANAS%20Data.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mk1007\Desktop\961\CHANAS%20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smk1007\Desktop\961\CHANAS%20Data.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678248653738564E-2"/>
          <c:y val="9.0024586805535906E-2"/>
          <c:w val="0.98232175134626143"/>
          <c:h val="0.87869765928862797"/>
        </c:manualLayout>
      </c:layout>
      <c:barChart>
        <c:barDir val="col"/>
        <c:grouping val="clustered"/>
        <c:varyColors val="0"/>
        <c:dLbls>
          <c:showLegendKey val="0"/>
          <c:showVal val="0"/>
          <c:showCatName val="0"/>
          <c:showSerName val="0"/>
          <c:showPercent val="0"/>
          <c:showBubbleSize val="0"/>
        </c:dLbls>
        <c:gapWidth val="219"/>
        <c:overlap val="-27"/>
        <c:axId val="774303312"/>
        <c:axId val="774300752"/>
      </c:barChart>
      <c:catAx>
        <c:axId val="774303312"/>
        <c:scaling>
          <c:orientation val="minMax"/>
        </c:scaling>
        <c:delete val="0"/>
        <c:axPos val="b"/>
        <c:title>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mn-cs"/>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j-lt"/>
                <a:ea typeface="+mn-ea"/>
                <a:cs typeface="+mn-cs"/>
              </a:defRPr>
            </a:pPr>
            <a:endParaRPr lang="en-US"/>
          </a:p>
        </c:txPr>
        <c:crossAx val="774300752"/>
        <c:crosses val="autoZero"/>
        <c:auto val="1"/>
        <c:lblAlgn val="ctr"/>
        <c:lblOffset val="100"/>
        <c:noMultiLvlLbl val="0"/>
      </c:catAx>
      <c:valAx>
        <c:axId val="774300752"/>
        <c:scaling>
          <c:orientation val="minMax"/>
        </c:scaling>
        <c:delete val="0"/>
        <c:axPos val="l"/>
        <c:title>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4303312"/>
        <c:crosses val="autoZero"/>
        <c:crossBetween val="between"/>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049825776183865"/>
          <c:y val="4.9543890906628158E-3"/>
          <c:w val="0.77274507487846422"/>
          <c:h val="0.95671632102981075"/>
        </c:manualLayout>
      </c:layout>
      <c:pieChart>
        <c:varyColors val="1"/>
        <c:ser>
          <c:idx val="0"/>
          <c:order val="0"/>
          <c:spPr>
            <a:solidFill>
              <a:schemeClr val="accent1">
                <a:lumMod val="20000"/>
                <a:lumOff val="80000"/>
              </a:schemeClr>
            </a:solidFill>
          </c:spPr>
          <c:dPt>
            <c:idx val="0"/>
            <c:bubble3D val="0"/>
            <c:explosion val="7"/>
            <c:spPr>
              <a:solidFill>
                <a:schemeClr val="accent4">
                  <a:lumMod val="20000"/>
                  <a:lumOff val="80000"/>
                </a:schemeClr>
              </a:solidFill>
              <a:ln w="19050">
                <a:solidFill>
                  <a:schemeClr val="lt1"/>
                </a:solidFill>
              </a:ln>
              <a:effectLst/>
            </c:spPr>
            <c:extLst>
              <c:ext xmlns:c16="http://schemas.microsoft.com/office/drawing/2014/chart" uri="{C3380CC4-5D6E-409C-BE32-E72D297353CC}">
                <c16:uniqueId val="{00000001-4590-4378-A389-B5F7E9C2E18E}"/>
              </c:ext>
            </c:extLst>
          </c:dPt>
          <c:dPt>
            <c:idx val="1"/>
            <c:bubble3D val="0"/>
            <c:explosion val="4"/>
            <c:spPr>
              <a:solidFill>
                <a:schemeClr val="accent1">
                  <a:lumMod val="20000"/>
                  <a:lumOff val="80000"/>
                </a:schemeClr>
              </a:solidFill>
              <a:ln w="19050">
                <a:solidFill>
                  <a:schemeClr val="lt1"/>
                </a:solidFill>
              </a:ln>
              <a:effectLst/>
            </c:spPr>
            <c:extLst>
              <c:ext xmlns:c16="http://schemas.microsoft.com/office/drawing/2014/chart" uri="{C3380CC4-5D6E-409C-BE32-E72D297353CC}">
                <c16:uniqueId val="{00000003-4590-4378-A389-B5F7E9C2E18E}"/>
              </c:ext>
            </c:extLst>
          </c:dPt>
          <c:val>
            <c:numRef>
              <c:f>Sheet3!$B$2:$C$2</c:f>
              <c:numCache>
                <c:formatCode>General</c:formatCode>
                <c:ptCount val="2"/>
                <c:pt idx="0">
                  <c:v>79.400000000000006</c:v>
                </c:pt>
                <c:pt idx="1">
                  <c:v>20.599999999999994</c:v>
                </c:pt>
              </c:numCache>
            </c:numRef>
          </c:val>
          <c:extLst>
            <c:ext xmlns:c16="http://schemas.microsoft.com/office/drawing/2014/chart" uri="{C3380CC4-5D6E-409C-BE32-E72D297353CC}">
              <c16:uniqueId val="{00000004-4590-4378-A389-B5F7E9C2E18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213939623637709E-2"/>
          <c:y val="5.0575223270189908E-2"/>
          <c:w val="0.90286351706036749"/>
          <c:h val="0.90192950064255339"/>
        </c:manualLayout>
      </c:layout>
      <c:barChart>
        <c:barDir val="col"/>
        <c:grouping val="clustered"/>
        <c:varyColors val="0"/>
        <c:ser>
          <c:idx val="0"/>
          <c:order val="0"/>
          <c:tx>
            <c:strRef>
              <c:f>Sheet2!$A$2</c:f>
              <c:strCache>
                <c:ptCount val="1"/>
                <c:pt idx="0">
                  <c:v>Males</c:v>
                </c:pt>
              </c:strCache>
            </c:strRef>
          </c:tx>
          <c:spPr>
            <a:solidFill>
              <a:schemeClr val="bg2">
                <a:lumMod val="90000"/>
              </a:schemeClr>
            </a:solidFill>
            <a:ln w="57150">
              <a:solidFill>
                <a:srgbClr val="7030A0"/>
              </a:solidFill>
            </a:ln>
            <a:effectLst/>
          </c:spPr>
          <c:invertIfNegative val="0"/>
          <c:cat>
            <c:numRef>
              <c:f>Sheet2!$B$1:$F$1</c:f>
              <c:numCache>
                <c:formatCode>General</c:formatCode>
                <c:ptCount val="5"/>
              </c:numCache>
            </c:numRef>
          </c:cat>
          <c:val>
            <c:numRef>
              <c:f>Sheet2!$B$2:$F$2</c:f>
              <c:numCache>
                <c:formatCode>General</c:formatCode>
                <c:ptCount val="5"/>
                <c:pt idx="0">
                  <c:v>4.9000000000000004</c:v>
                </c:pt>
                <c:pt idx="1">
                  <c:v>9.1999999999999993</c:v>
                </c:pt>
                <c:pt idx="2">
                  <c:v>36</c:v>
                </c:pt>
                <c:pt idx="3">
                  <c:v>6.7</c:v>
                </c:pt>
                <c:pt idx="4">
                  <c:v>26.8</c:v>
                </c:pt>
              </c:numCache>
            </c:numRef>
          </c:val>
          <c:extLst>
            <c:ext xmlns:c16="http://schemas.microsoft.com/office/drawing/2014/chart" uri="{C3380CC4-5D6E-409C-BE32-E72D297353CC}">
              <c16:uniqueId val="{00000000-0400-4AD5-9224-4196109126A0}"/>
            </c:ext>
          </c:extLst>
        </c:ser>
        <c:ser>
          <c:idx val="1"/>
          <c:order val="1"/>
          <c:tx>
            <c:strRef>
              <c:f>Sheet2!$A$3</c:f>
              <c:strCache>
                <c:ptCount val="1"/>
                <c:pt idx="0">
                  <c:v>Females</c:v>
                </c:pt>
              </c:strCache>
            </c:strRef>
          </c:tx>
          <c:spPr>
            <a:solidFill>
              <a:schemeClr val="accent2">
                <a:lumMod val="40000"/>
                <a:lumOff val="60000"/>
              </a:schemeClr>
            </a:solidFill>
            <a:ln w="57150">
              <a:solidFill>
                <a:schemeClr val="accent2">
                  <a:lumMod val="50000"/>
                </a:schemeClr>
              </a:solidFill>
            </a:ln>
            <a:effectLst/>
          </c:spPr>
          <c:invertIfNegative val="0"/>
          <c:cat>
            <c:numRef>
              <c:f>Sheet2!$B$1:$F$1</c:f>
              <c:numCache>
                <c:formatCode>General</c:formatCode>
                <c:ptCount val="5"/>
              </c:numCache>
            </c:numRef>
          </c:cat>
          <c:val>
            <c:numRef>
              <c:f>Sheet2!$B$3:$F$3</c:f>
              <c:numCache>
                <c:formatCode>General</c:formatCode>
                <c:ptCount val="5"/>
                <c:pt idx="0">
                  <c:v>17.899999999999999</c:v>
                </c:pt>
                <c:pt idx="1">
                  <c:v>14.8</c:v>
                </c:pt>
                <c:pt idx="2">
                  <c:v>11.7</c:v>
                </c:pt>
                <c:pt idx="3">
                  <c:v>3.3</c:v>
                </c:pt>
                <c:pt idx="4">
                  <c:v>24.9</c:v>
                </c:pt>
              </c:numCache>
            </c:numRef>
          </c:val>
          <c:extLst>
            <c:ext xmlns:c16="http://schemas.microsoft.com/office/drawing/2014/chart" uri="{C3380CC4-5D6E-409C-BE32-E72D297353CC}">
              <c16:uniqueId val="{00000001-0400-4AD5-9224-4196109126A0}"/>
            </c:ext>
          </c:extLst>
        </c:ser>
        <c:dLbls>
          <c:showLegendKey val="0"/>
          <c:showVal val="0"/>
          <c:showCatName val="0"/>
          <c:showSerName val="0"/>
          <c:showPercent val="0"/>
          <c:showBubbleSize val="0"/>
        </c:dLbls>
        <c:gapWidth val="219"/>
        <c:overlap val="-27"/>
        <c:axId val="774303312"/>
        <c:axId val="774300752"/>
      </c:barChart>
      <c:catAx>
        <c:axId val="77430331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4300752"/>
        <c:crosses val="autoZero"/>
        <c:auto val="1"/>
        <c:lblAlgn val="ctr"/>
        <c:lblOffset val="100"/>
        <c:noMultiLvlLbl val="0"/>
      </c:catAx>
      <c:valAx>
        <c:axId val="774300752"/>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4000" b="0" i="0" u="none" strike="noStrike" kern="1200" baseline="0">
                <a:solidFill>
                  <a:schemeClr val="tx1">
                    <a:lumMod val="65000"/>
                    <a:lumOff val="35000"/>
                  </a:schemeClr>
                </a:solidFill>
                <a:latin typeface="+mn-lt"/>
                <a:ea typeface="+mn-ea"/>
                <a:cs typeface="+mn-cs"/>
              </a:defRPr>
            </a:pPr>
            <a:endParaRPr lang="en-US"/>
          </a:p>
        </c:txPr>
        <c:crossAx val="774303312"/>
        <c:crosses val="autoZero"/>
        <c:crossBetween val="between"/>
      </c:valAx>
      <c:spPr>
        <a:noFill/>
        <a:ln>
          <a:solidFill>
            <a:schemeClr val="tx1"/>
          </a:solid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0.29501</cdr:y>
    </cdr:from>
    <cdr:to>
      <cdr:x>1</cdr:x>
      <cdr:y>0.67211</cdr:y>
    </cdr:to>
    <cdr:sp macro="" textlink="">
      <cdr:nvSpPr>
        <cdr:cNvPr id="2" name="TextBox 77"/>
        <cdr:cNvSpPr txBox="1"/>
      </cdr:nvSpPr>
      <cdr:spPr>
        <a:xfrm xmlns:a="http://schemas.openxmlformats.org/drawingml/2006/main" rot="16200000">
          <a:off x="-1830889" y="4901395"/>
          <a:ext cx="4338322" cy="132343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en-US" sz="4000" dirty="0" smtClean="0"/>
            <a:t>% of students who meet criteria </a:t>
          </a:r>
          <a:endParaRPr lang="en-US" sz="4000" dirty="0"/>
        </a:p>
      </cdr:txBody>
    </cdr:sp>
  </cdr:relSizeAnchor>
</c:userShapes>
</file>

<file path=ppt/drawings/drawing2.xml><?xml version="1.0" encoding="utf-8"?>
<c:userShapes xmlns:c="http://schemas.openxmlformats.org/drawingml/2006/chart">
  <cdr:relSizeAnchor xmlns:cdr="http://schemas.openxmlformats.org/drawingml/2006/chartDrawing">
    <cdr:from>
      <cdr:x>0.18478</cdr:x>
      <cdr:y>0.49216</cdr:y>
    </cdr:from>
    <cdr:to>
      <cdr:x>0.25849</cdr:x>
      <cdr:y>0.54702</cdr:y>
    </cdr:to>
    <cdr:sp macro="" textlink="">
      <cdr:nvSpPr>
        <cdr:cNvPr id="3" name="TextBox 2"/>
        <cdr:cNvSpPr txBox="1"/>
      </cdr:nvSpPr>
      <cdr:spPr>
        <a:xfrm xmlns:a="http://schemas.openxmlformats.org/drawingml/2006/main">
          <a:off x="2784364" y="3387839"/>
          <a:ext cx="1110670" cy="37763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t>11.6%</a:t>
          </a:r>
          <a:endParaRPr lang="en-US" sz="1800" dirty="0"/>
        </a:p>
      </cdr:txBody>
    </cdr:sp>
  </cdr:relSizeAnchor>
  <cdr:relSizeAnchor xmlns:cdr="http://schemas.openxmlformats.org/drawingml/2006/chartDrawing">
    <cdr:from>
      <cdr:x>0.31697</cdr:x>
      <cdr:y>0.68544</cdr:y>
    </cdr:from>
    <cdr:to>
      <cdr:x>0.37892</cdr:x>
      <cdr:y>0.82927</cdr:y>
    </cdr:to>
    <cdr:sp macro="" textlink="">
      <cdr:nvSpPr>
        <cdr:cNvPr id="5" name="TextBox 4"/>
        <cdr:cNvSpPr txBox="1"/>
      </cdr:nvSpPr>
      <cdr:spPr>
        <a:xfrm xmlns:a="http://schemas.openxmlformats.org/drawingml/2006/main">
          <a:off x="4776252" y="4718309"/>
          <a:ext cx="933499" cy="99001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t>11.4%</a:t>
          </a:r>
          <a:endParaRPr lang="en-US" sz="1800" dirty="0"/>
        </a:p>
      </cdr:txBody>
    </cdr:sp>
  </cdr:relSizeAnchor>
  <cdr:relSizeAnchor xmlns:cdr="http://schemas.openxmlformats.org/drawingml/2006/chartDrawing">
    <cdr:from>
      <cdr:x>0.36751</cdr:x>
      <cdr:y>0.5718</cdr:y>
    </cdr:from>
    <cdr:to>
      <cdr:x>0.45819</cdr:x>
      <cdr:y>0.63571</cdr:y>
    </cdr:to>
    <cdr:sp macro="" textlink="">
      <cdr:nvSpPr>
        <cdr:cNvPr id="6" name="TextBox 5"/>
        <cdr:cNvSpPr txBox="1"/>
      </cdr:nvSpPr>
      <cdr:spPr>
        <a:xfrm xmlns:a="http://schemas.openxmlformats.org/drawingml/2006/main">
          <a:off x="5537846" y="3936062"/>
          <a:ext cx="1366373" cy="4398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t>16.8%</a:t>
          </a:r>
          <a:endParaRPr lang="en-US" sz="1100" dirty="0"/>
        </a:p>
      </cdr:txBody>
    </cdr:sp>
  </cdr:relSizeAnchor>
  <cdr:relSizeAnchor xmlns:cdr="http://schemas.openxmlformats.org/drawingml/2006/chartDrawing">
    <cdr:from>
      <cdr:x>0.55448</cdr:x>
      <cdr:y>0.63571</cdr:y>
    </cdr:from>
    <cdr:to>
      <cdr:x>0.62557</cdr:x>
      <cdr:y>0.67627</cdr:y>
    </cdr:to>
    <cdr:sp macro="" textlink="">
      <cdr:nvSpPr>
        <cdr:cNvPr id="7" name="TextBox 6"/>
        <cdr:cNvSpPr txBox="1"/>
      </cdr:nvSpPr>
      <cdr:spPr>
        <a:xfrm xmlns:a="http://schemas.openxmlformats.org/drawingml/2006/main">
          <a:off x="8355133" y="4375952"/>
          <a:ext cx="1071285" cy="27918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t>11.7%</a:t>
          </a:r>
          <a:endParaRPr lang="en-US" sz="1800" dirty="0"/>
        </a:p>
      </cdr:txBody>
    </cdr:sp>
  </cdr:relSizeAnchor>
  <cdr:relSizeAnchor xmlns:cdr="http://schemas.openxmlformats.org/drawingml/2006/chartDrawing">
    <cdr:from>
      <cdr:x>0.84822</cdr:x>
      <cdr:y>0.32481</cdr:y>
    </cdr:from>
    <cdr:to>
      <cdr:x>0.90794</cdr:x>
      <cdr:y>0.34471</cdr:y>
    </cdr:to>
    <cdr:sp macro="" textlink="">
      <cdr:nvSpPr>
        <cdr:cNvPr id="8" name="TextBox 7"/>
        <cdr:cNvSpPr txBox="1"/>
      </cdr:nvSpPr>
      <cdr:spPr>
        <a:xfrm xmlns:a="http://schemas.openxmlformats.org/drawingml/2006/main">
          <a:off x="12781480" y="2235870"/>
          <a:ext cx="899883" cy="13694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0.85741</cdr:x>
      <cdr:y>0.29759</cdr:y>
    </cdr:from>
    <cdr:to>
      <cdr:x>0.95049</cdr:x>
      <cdr:y>0.35457</cdr:y>
    </cdr:to>
    <cdr:sp macro="" textlink="">
      <cdr:nvSpPr>
        <cdr:cNvPr id="9" name="TextBox 8"/>
        <cdr:cNvSpPr txBox="1"/>
      </cdr:nvSpPr>
      <cdr:spPr>
        <a:xfrm xmlns:a="http://schemas.openxmlformats.org/drawingml/2006/main">
          <a:off x="12919930" y="2048516"/>
          <a:ext cx="1402513" cy="39220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t>26.8%</a:t>
          </a:r>
          <a:endParaRPr lang="en-US" sz="1800" dirty="0"/>
        </a:p>
      </cdr:txBody>
    </cdr:sp>
  </cdr:relSizeAnchor>
  <cdr:relSizeAnchor xmlns:cdr="http://schemas.openxmlformats.org/drawingml/2006/chartDrawing">
    <cdr:from>
      <cdr:x>0.90681</cdr:x>
      <cdr:y>0.3364</cdr:y>
    </cdr:from>
    <cdr:to>
      <cdr:x>0.97256</cdr:x>
      <cdr:y>0.38781</cdr:y>
    </cdr:to>
    <cdr:sp macro="" textlink="">
      <cdr:nvSpPr>
        <cdr:cNvPr id="10" name="TextBox 9"/>
        <cdr:cNvSpPr txBox="1"/>
      </cdr:nvSpPr>
      <cdr:spPr>
        <a:xfrm xmlns:a="http://schemas.openxmlformats.org/drawingml/2006/main">
          <a:off x="13664258" y="2315612"/>
          <a:ext cx="990780" cy="35394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t>24.9%</a:t>
          </a:r>
          <a:endParaRPr lang="en-US" sz="18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C0637DB1-9B01-4353-98BA-6D614EC4039A}" type="datetimeFigureOut">
              <a:rPr lang="en-US" smtClean="0"/>
              <a:t>4/17/2021</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6A543FB6-5086-4132-97F4-95F2C7D68E8C}" type="slidenum">
              <a:rPr lang="en-US" smtClean="0"/>
              <a:t>‹#›</a:t>
            </a:fld>
            <a:endParaRPr lang="en-US"/>
          </a:p>
        </p:txBody>
      </p:sp>
    </p:spTree>
    <p:extLst>
      <p:ext uri="{BB962C8B-B14F-4D97-AF65-F5344CB8AC3E}">
        <p14:creationId xmlns:p14="http://schemas.microsoft.com/office/powerpoint/2010/main" val="496577084"/>
      </p:ext>
    </p:extLst>
  </p:cSld>
  <p:clrMap bg1="lt1" tx1="dk1" bg2="lt2" tx2="dk2" accent1="accent1" accent2="accent2" accent3="accent3" accent4="accent4" accent5="accent5" accent6="accent6" hlink="hlink" folHlink="folHlink"/>
  <p:notesStyle>
    <a:lvl1pPr marL="0" algn="l" defTabSz="3686861" rtl="0" eaLnBrk="1" latinLnBrk="0" hangingPunct="1">
      <a:defRPr sz="4838" kern="1200">
        <a:solidFill>
          <a:schemeClr val="tx1"/>
        </a:solidFill>
        <a:latin typeface="+mn-lt"/>
        <a:ea typeface="+mn-ea"/>
        <a:cs typeface="+mn-cs"/>
      </a:defRPr>
    </a:lvl1pPr>
    <a:lvl2pPr marL="1843430" algn="l" defTabSz="3686861" rtl="0" eaLnBrk="1" latinLnBrk="0" hangingPunct="1">
      <a:defRPr sz="4838" kern="1200">
        <a:solidFill>
          <a:schemeClr val="tx1"/>
        </a:solidFill>
        <a:latin typeface="+mn-lt"/>
        <a:ea typeface="+mn-ea"/>
        <a:cs typeface="+mn-cs"/>
      </a:defRPr>
    </a:lvl2pPr>
    <a:lvl3pPr marL="3686861" algn="l" defTabSz="3686861" rtl="0" eaLnBrk="1" latinLnBrk="0" hangingPunct="1">
      <a:defRPr sz="4838" kern="1200">
        <a:solidFill>
          <a:schemeClr val="tx1"/>
        </a:solidFill>
        <a:latin typeface="+mn-lt"/>
        <a:ea typeface="+mn-ea"/>
        <a:cs typeface="+mn-cs"/>
      </a:defRPr>
    </a:lvl3pPr>
    <a:lvl4pPr marL="5530291" algn="l" defTabSz="3686861" rtl="0" eaLnBrk="1" latinLnBrk="0" hangingPunct="1">
      <a:defRPr sz="4838" kern="1200">
        <a:solidFill>
          <a:schemeClr val="tx1"/>
        </a:solidFill>
        <a:latin typeface="+mn-lt"/>
        <a:ea typeface="+mn-ea"/>
        <a:cs typeface="+mn-cs"/>
      </a:defRPr>
    </a:lvl4pPr>
    <a:lvl5pPr marL="7373722" algn="l" defTabSz="3686861" rtl="0" eaLnBrk="1" latinLnBrk="0" hangingPunct="1">
      <a:defRPr sz="4838" kern="1200">
        <a:solidFill>
          <a:schemeClr val="tx1"/>
        </a:solidFill>
        <a:latin typeface="+mn-lt"/>
        <a:ea typeface="+mn-ea"/>
        <a:cs typeface="+mn-cs"/>
      </a:defRPr>
    </a:lvl5pPr>
    <a:lvl6pPr marL="9217152" algn="l" defTabSz="3686861" rtl="0" eaLnBrk="1" latinLnBrk="0" hangingPunct="1">
      <a:defRPr sz="4838" kern="1200">
        <a:solidFill>
          <a:schemeClr val="tx1"/>
        </a:solidFill>
        <a:latin typeface="+mn-lt"/>
        <a:ea typeface="+mn-ea"/>
        <a:cs typeface="+mn-cs"/>
      </a:defRPr>
    </a:lvl6pPr>
    <a:lvl7pPr marL="11060582" algn="l" defTabSz="3686861" rtl="0" eaLnBrk="1" latinLnBrk="0" hangingPunct="1">
      <a:defRPr sz="4838" kern="1200">
        <a:solidFill>
          <a:schemeClr val="tx1"/>
        </a:solidFill>
        <a:latin typeface="+mn-lt"/>
        <a:ea typeface="+mn-ea"/>
        <a:cs typeface="+mn-cs"/>
      </a:defRPr>
    </a:lvl7pPr>
    <a:lvl8pPr marL="12904013" algn="l" defTabSz="3686861" rtl="0" eaLnBrk="1" latinLnBrk="0" hangingPunct="1">
      <a:defRPr sz="4838" kern="1200">
        <a:solidFill>
          <a:schemeClr val="tx1"/>
        </a:solidFill>
        <a:latin typeface="+mn-lt"/>
        <a:ea typeface="+mn-ea"/>
        <a:cs typeface="+mn-cs"/>
      </a:defRPr>
    </a:lvl8pPr>
    <a:lvl9pPr marL="14747443" algn="l" defTabSz="3686861" rtl="0" eaLnBrk="1" latinLnBrk="0" hangingPunct="1">
      <a:defRPr sz="483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 and welcome to my project!</a:t>
            </a:r>
            <a:r>
              <a:rPr lang="en-US" baseline="0" dirty="0" smtClean="0"/>
              <a:t> </a:t>
            </a:r>
            <a:r>
              <a:rPr lang="en-US" baseline="0" dirty="0" smtClean="0">
                <a:sym typeface="Wingdings" panose="05000000000000000000" pitchFamily="2" charset="2"/>
              </a:rPr>
              <a:t></a:t>
            </a:r>
          </a:p>
          <a:p>
            <a:endParaRPr lang="en-US" baseline="0" dirty="0" smtClean="0">
              <a:sym typeface="Wingdings" panose="05000000000000000000" pitchFamily="2" charset="2"/>
            </a:endParaRPr>
          </a:p>
          <a:p>
            <a:r>
              <a:rPr lang="en-US" baseline="0" dirty="0" smtClean="0">
                <a:sym typeface="Wingdings" panose="05000000000000000000" pitchFamily="2" charset="2"/>
              </a:rPr>
              <a:t>Today I will be presenting IS low dairy consumption among college students impacting risk of metabolic syndrome?</a:t>
            </a:r>
          </a:p>
          <a:p>
            <a:endParaRPr lang="en-US" baseline="0" dirty="0" smtClean="0">
              <a:sym typeface="Wingdings" panose="05000000000000000000" pitchFamily="2" charset="2"/>
            </a:endParaRPr>
          </a:p>
          <a:p>
            <a:r>
              <a:rPr lang="en-US" baseline="0" dirty="0" smtClean="0">
                <a:sym typeface="Wingdings" panose="05000000000000000000" pitchFamily="2" charset="2"/>
              </a:rPr>
              <a:t>To start…. CHANAS</a:t>
            </a:r>
          </a:p>
          <a:p>
            <a:pPr marL="685800" indent="-685800">
              <a:buFontTx/>
              <a:buChar char="-"/>
            </a:pPr>
            <a:r>
              <a:rPr lang="en-US" baseline="0" dirty="0" smtClean="0">
                <a:sym typeface="Wingdings" panose="05000000000000000000" pitchFamily="2" charset="2"/>
              </a:rPr>
              <a:t>On going cross sectional study</a:t>
            </a:r>
          </a:p>
          <a:p>
            <a:pPr marL="685800" indent="-685800">
              <a:buFontTx/>
              <a:buChar char="-"/>
            </a:pPr>
            <a:r>
              <a:rPr lang="en-US" baseline="0" dirty="0" smtClean="0">
                <a:sym typeface="Wingdings" panose="05000000000000000000" pitchFamily="2" charset="2"/>
              </a:rPr>
              <a:t>UNH since 2005</a:t>
            </a:r>
          </a:p>
          <a:p>
            <a:pPr marL="685800" indent="-685800">
              <a:buFontTx/>
              <a:buChar char="-"/>
            </a:pPr>
            <a:r>
              <a:rPr lang="en-US" baseline="0" dirty="0" smtClean="0">
                <a:sym typeface="Wingdings" panose="05000000000000000000" pitchFamily="2" charset="2"/>
              </a:rPr>
              <a:t>Students in NUTR 400</a:t>
            </a:r>
          </a:p>
          <a:p>
            <a:pPr marL="685800" indent="-685800">
              <a:buFontTx/>
              <a:buChar char="-"/>
            </a:pPr>
            <a:endParaRPr lang="en-US" baseline="0" dirty="0" smtClean="0">
              <a:sym typeface="Wingdings" panose="05000000000000000000" pitchFamily="2" charset="2"/>
            </a:endParaRPr>
          </a:p>
          <a:p>
            <a:pPr marL="0" indent="0">
              <a:buFontTx/>
              <a:buNone/>
            </a:pPr>
            <a:r>
              <a:rPr lang="en-US" baseline="0" dirty="0" smtClean="0">
                <a:sym typeface="Wingdings" panose="05000000000000000000" pitchFamily="2" charset="2"/>
              </a:rPr>
              <a:t>Objective: to examine the relationship between dairy intake and MetS criteria among college students</a:t>
            </a:r>
          </a:p>
          <a:p>
            <a:pPr marL="0" indent="0">
              <a:buFontTx/>
              <a:buNone/>
            </a:pPr>
            <a:endParaRPr lang="en-US" baseline="0" dirty="0" smtClean="0">
              <a:sym typeface="Wingdings" panose="05000000000000000000" pitchFamily="2" charset="2"/>
            </a:endParaRPr>
          </a:p>
          <a:p>
            <a:pPr marL="0" indent="0">
              <a:buFontTx/>
              <a:buNone/>
            </a:pPr>
            <a:r>
              <a:rPr lang="en-US" baseline="0" dirty="0" smtClean="0">
                <a:sym typeface="Wingdings" panose="05000000000000000000" pitchFamily="2" charset="2"/>
              </a:rPr>
              <a:t>Introduction</a:t>
            </a:r>
          </a:p>
          <a:p>
            <a:pPr marL="685800" indent="-685800">
              <a:buFontTx/>
              <a:buChar char="-"/>
            </a:pPr>
            <a:r>
              <a:rPr lang="en-US" baseline="0" dirty="0" smtClean="0">
                <a:sym typeface="Wingdings" panose="05000000000000000000" pitchFamily="2" charset="2"/>
              </a:rPr>
              <a:t>The dietary Guidelines</a:t>
            </a:r>
          </a:p>
          <a:p>
            <a:pPr marL="685800" indent="-685800">
              <a:buFontTx/>
              <a:buChar char="-"/>
            </a:pPr>
            <a:r>
              <a:rPr lang="en-US" baseline="0" dirty="0" smtClean="0">
                <a:sym typeface="Wingdings" panose="05000000000000000000" pitchFamily="2" charset="2"/>
              </a:rPr>
              <a:t>Fruits, vegetables, whole grains, protein, and low fat dairy</a:t>
            </a:r>
          </a:p>
          <a:p>
            <a:pPr marL="685800" indent="-685800">
              <a:buFontTx/>
              <a:buChar char="-"/>
            </a:pPr>
            <a:r>
              <a:rPr lang="en-US" baseline="0" dirty="0" smtClean="0">
                <a:sym typeface="Wingdings" panose="05000000000000000000" pitchFamily="2" charset="2"/>
              </a:rPr>
              <a:t>Most </a:t>
            </a:r>
            <a:r>
              <a:rPr lang="en-US" baseline="0" dirty="0" err="1" smtClean="0">
                <a:sym typeface="Wingdings" panose="05000000000000000000" pitchFamily="2" charset="2"/>
              </a:rPr>
              <a:t>americans</a:t>
            </a:r>
            <a:r>
              <a:rPr lang="en-US" baseline="0" dirty="0" smtClean="0">
                <a:sym typeface="Wingdings" panose="05000000000000000000" pitchFamily="2" charset="2"/>
              </a:rPr>
              <a:t> do not consume enough dairy </a:t>
            </a:r>
          </a:p>
          <a:p>
            <a:pPr marL="685800" indent="-685800">
              <a:buFontTx/>
              <a:buChar char="-"/>
            </a:pPr>
            <a:endParaRPr lang="en-US" baseline="0" dirty="0" smtClean="0">
              <a:sym typeface="Wingdings" panose="05000000000000000000" pitchFamily="2" charset="2"/>
            </a:endParaRPr>
          </a:p>
          <a:p>
            <a:pPr marL="685800" indent="-685800">
              <a:buFontTx/>
              <a:buChar char="-"/>
            </a:pPr>
            <a:r>
              <a:rPr lang="en-US" baseline="0" dirty="0" smtClean="0">
                <a:sym typeface="Wingdings" panose="05000000000000000000" pitchFamily="2" charset="2"/>
              </a:rPr>
              <a:t>Metabolic syndrome is a cluster of risk factors that increase risk of CVD. </a:t>
            </a:r>
          </a:p>
          <a:p>
            <a:pPr marL="685800" indent="-685800">
              <a:buFontTx/>
              <a:buChar char="-"/>
            </a:pPr>
            <a:r>
              <a:rPr lang="en-US" baseline="0" dirty="0" smtClean="0">
                <a:sym typeface="Wingdings" panose="05000000000000000000" pitchFamily="2" charset="2"/>
              </a:rPr>
              <a:t>These include increased abdominal obesity, high triglycerides</a:t>
            </a:r>
          </a:p>
          <a:p>
            <a:pPr marL="685800" indent="-685800">
              <a:buFontTx/>
              <a:buChar char="-"/>
            </a:pPr>
            <a:r>
              <a:rPr lang="en-US" baseline="0" dirty="0" smtClean="0">
                <a:sym typeface="Wingdings" panose="05000000000000000000" pitchFamily="2" charset="2"/>
              </a:rPr>
              <a:t>Most studies currently examine older adults within metabolic syndrome, because </a:t>
            </a:r>
            <a:r>
              <a:rPr lang="en-US" baseline="0" dirty="0" err="1" smtClean="0">
                <a:sym typeface="Wingdings" panose="05000000000000000000" pitchFamily="2" charset="2"/>
              </a:rPr>
              <a:t>ther</a:t>
            </a:r>
            <a:r>
              <a:rPr lang="en-US" baseline="0" dirty="0" smtClean="0">
                <a:sym typeface="Wingdings" panose="05000000000000000000" pitchFamily="2" charset="2"/>
              </a:rPr>
              <a:t> </a:t>
            </a:r>
            <a:r>
              <a:rPr lang="en-US" baseline="0" dirty="0" err="1" smtClean="0">
                <a:sym typeface="Wingdings" panose="05000000000000000000" pitchFamily="2" charset="2"/>
              </a:rPr>
              <a:t>eis</a:t>
            </a:r>
            <a:r>
              <a:rPr lang="en-US" baseline="0" dirty="0" smtClean="0">
                <a:sym typeface="Wingdings" panose="05000000000000000000" pitchFamily="2" charset="2"/>
              </a:rPr>
              <a:t> a higher </a:t>
            </a:r>
            <a:r>
              <a:rPr lang="en-US" baseline="0" dirty="0" err="1" smtClean="0">
                <a:sym typeface="Wingdings" panose="05000000000000000000" pitchFamily="2" charset="2"/>
              </a:rPr>
              <a:t>prevelnece</a:t>
            </a:r>
            <a:r>
              <a:rPr lang="en-US" baseline="0" dirty="0" smtClean="0">
                <a:sym typeface="Wingdings" panose="05000000000000000000" pitchFamily="2" charset="2"/>
              </a:rPr>
              <a:t> of MetS in this population. But there is research to suggest that meeting just one criteria at a younger age will increase the risk of developing more later in life. There have been studies that suggest that dairy does improve MetS criteria in older populations, but to our knowledge there is limited data regarding college students and </a:t>
            </a:r>
          </a:p>
          <a:p>
            <a:pPr marL="0" indent="0">
              <a:buFontTx/>
              <a:buNone/>
            </a:pPr>
            <a:endParaRPr lang="en-US" baseline="0" dirty="0" smtClean="0">
              <a:sym typeface="Wingdings" panose="05000000000000000000" pitchFamily="2" charset="2"/>
            </a:endParaRPr>
          </a:p>
          <a:p>
            <a:pPr marL="0" indent="0">
              <a:buFontTx/>
              <a:buNone/>
            </a:pPr>
            <a:r>
              <a:rPr lang="en-US" baseline="0" dirty="0" smtClean="0">
                <a:sym typeface="Wingdings" panose="05000000000000000000" pitchFamily="2" charset="2"/>
              </a:rPr>
              <a:t>Met</a:t>
            </a:r>
          </a:p>
          <a:p>
            <a:pPr marL="685800" indent="-685800">
              <a:buFontTx/>
              <a:buChar char="-"/>
            </a:pPr>
            <a:endParaRPr lang="en-US" baseline="0" dirty="0" smtClean="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6A543FB6-5086-4132-97F4-95F2C7D68E8C}" type="slidenum">
              <a:rPr lang="en-US" smtClean="0"/>
              <a:t>1</a:t>
            </a:fld>
            <a:endParaRPr lang="en-US"/>
          </a:p>
        </p:txBody>
      </p:sp>
    </p:spTree>
    <p:extLst>
      <p:ext uri="{BB962C8B-B14F-4D97-AF65-F5344CB8AC3E}">
        <p14:creationId xmlns:p14="http://schemas.microsoft.com/office/powerpoint/2010/main" val="3130205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userDrawn="1"/>
        </p:nvSpPr>
        <p:spPr>
          <a:xfrm>
            <a:off x="1874520" y="1005840"/>
            <a:ext cx="40005000" cy="2673025"/>
          </a:xfrm>
          <a:prstGeom prst="rect">
            <a:avLst/>
          </a:prstGeom>
          <a:solidFill>
            <a:schemeClr val="accent6">
              <a:lumMod val="50000"/>
            </a:schemeClr>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947057" y="4607007"/>
            <a:ext cx="12736287" cy="10905136"/>
          </a:xfrm>
          <a:prstGeom prst="rect">
            <a:avLst/>
          </a:prstGeom>
          <a:solidFill>
            <a:schemeClr val="accent6">
              <a:lumMod val="20000"/>
              <a:lumOff val="80000"/>
            </a:schemeClr>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947058" y="16570223"/>
            <a:ext cx="12798256" cy="10930409"/>
          </a:xfrm>
          <a:prstGeom prst="rect">
            <a:avLst/>
          </a:prstGeom>
          <a:solidFill>
            <a:schemeClr val="accent6">
              <a:lumMod val="20000"/>
              <a:lumOff val="80000"/>
            </a:schemeClr>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31187571" y="4662027"/>
            <a:ext cx="11723915" cy="11023205"/>
          </a:xfrm>
          <a:prstGeom prst="rect">
            <a:avLst/>
          </a:prstGeom>
          <a:solidFill>
            <a:schemeClr val="accent6">
              <a:lumMod val="20000"/>
              <a:lumOff val="80000"/>
            </a:schemeClr>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31172077" y="16488364"/>
            <a:ext cx="11723915" cy="4665506"/>
          </a:xfrm>
          <a:prstGeom prst="rect">
            <a:avLst/>
          </a:prstGeom>
          <a:solidFill>
            <a:schemeClr val="accent6">
              <a:lumMod val="20000"/>
              <a:lumOff val="80000"/>
            </a:schemeClr>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31187569" y="21921380"/>
            <a:ext cx="11692930" cy="2004305"/>
          </a:xfrm>
          <a:prstGeom prst="rect">
            <a:avLst/>
          </a:prstGeom>
          <a:solidFill>
            <a:schemeClr val="accent6">
              <a:lumMod val="20000"/>
              <a:lumOff val="80000"/>
            </a:schemeClr>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31218556" y="27500632"/>
            <a:ext cx="11723915" cy="3590628"/>
          </a:xfrm>
          <a:prstGeom prst="rect">
            <a:avLst/>
          </a:prstGeom>
          <a:solidFill>
            <a:schemeClr val="accent6">
              <a:lumMod val="20000"/>
              <a:lumOff val="80000"/>
            </a:schemeClr>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14576019" y="18325062"/>
            <a:ext cx="15811832" cy="10088311"/>
          </a:xfrm>
          <a:prstGeom prst="rect">
            <a:avLst/>
          </a:prstGeom>
          <a:solidFill>
            <a:schemeClr val="accent6">
              <a:lumMod val="20000"/>
              <a:lumOff val="80000"/>
            </a:schemeClr>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947057" y="4607006"/>
            <a:ext cx="12736287" cy="914329"/>
          </a:xfrm>
          <a:prstGeom prst="rect">
            <a:avLst/>
          </a:prstGeom>
          <a:solidFill>
            <a:schemeClr val="accent6">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947057" y="16515471"/>
            <a:ext cx="12829242" cy="903768"/>
          </a:xfrm>
          <a:prstGeom prst="rect">
            <a:avLst/>
          </a:prstGeom>
          <a:solidFill>
            <a:schemeClr val="accent6">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14576019" y="18325063"/>
            <a:ext cx="15780847" cy="877338"/>
          </a:xfrm>
          <a:prstGeom prst="rect">
            <a:avLst/>
          </a:prstGeom>
          <a:solidFill>
            <a:schemeClr val="accent6">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31187571" y="4635793"/>
            <a:ext cx="11723915" cy="777079"/>
          </a:xfrm>
          <a:prstGeom prst="rect">
            <a:avLst/>
          </a:prstGeom>
          <a:solidFill>
            <a:schemeClr val="accent6">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31218556" y="16488364"/>
            <a:ext cx="11692930" cy="905823"/>
          </a:xfrm>
          <a:prstGeom prst="rect">
            <a:avLst/>
          </a:prstGeom>
          <a:solidFill>
            <a:schemeClr val="accent6">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31172077" y="21842231"/>
            <a:ext cx="11692930" cy="911222"/>
          </a:xfrm>
          <a:prstGeom prst="rect">
            <a:avLst/>
          </a:prstGeom>
          <a:solidFill>
            <a:schemeClr val="accent6">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31187570" y="27500632"/>
            <a:ext cx="11723915" cy="912741"/>
          </a:xfrm>
          <a:prstGeom prst="rect">
            <a:avLst/>
          </a:prstGeom>
          <a:solidFill>
            <a:schemeClr val="accent6">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31172077" y="24614046"/>
            <a:ext cx="11692930" cy="2004305"/>
          </a:xfrm>
          <a:prstGeom prst="rect">
            <a:avLst/>
          </a:prstGeom>
          <a:solidFill>
            <a:schemeClr val="accent6">
              <a:lumMod val="20000"/>
              <a:lumOff val="80000"/>
            </a:schemeClr>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31172077" y="24585292"/>
            <a:ext cx="11692930" cy="911222"/>
          </a:xfrm>
          <a:prstGeom prst="rect">
            <a:avLst/>
          </a:prstGeom>
          <a:solidFill>
            <a:schemeClr val="accent6">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486061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368" userDrawn="1">
          <p15:clr>
            <a:srgbClr val="FBAE40"/>
          </p15:clr>
        </p15:guide>
        <p15:guide id="2" pos="1382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904B1C-9817-4A4C-A37A-0C8D26BF5316}" type="datetimeFigureOut">
              <a:rPr lang="en-US" smtClean="0"/>
              <a:t>4/17/2021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FAE2EA-C472-47E8-A05D-7F1C49BE2E42}" type="slidenum">
              <a:rPr lang="en-US" smtClean="0"/>
              <a:t>‹#›</a:t>
            </a:fld>
            <a:endParaRPr lang="en-US"/>
          </a:p>
        </p:txBody>
      </p:sp>
    </p:spTree>
    <p:extLst>
      <p:ext uri="{BB962C8B-B14F-4D97-AF65-F5344CB8AC3E}">
        <p14:creationId xmlns:p14="http://schemas.microsoft.com/office/powerpoint/2010/main" val="3315409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904B1C-9817-4A4C-A37A-0C8D26BF5316}" type="datetimeFigureOut">
              <a:rPr lang="en-US" smtClean="0"/>
              <a:t>4/17/2021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FAE2EA-C472-47E8-A05D-7F1C49BE2E42}" type="slidenum">
              <a:rPr lang="en-US" smtClean="0"/>
              <a:t>‹#›</a:t>
            </a:fld>
            <a:endParaRPr lang="en-US"/>
          </a:p>
        </p:txBody>
      </p:sp>
    </p:spTree>
    <p:extLst>
      <p:ext uri="{BB962C8B-B14F-4D97-AF65-F5344CB8AC3E}">
        <p14:creationId xmlns:p14="http://schemas.microsoft.com/office/powerpoint/2010/main" val="3609618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904B1C-9817-4A4C-A37A-0C8D26BF5316}" type="datetimeFigureOut">
              <a:rPr lang="en-US" smtClean="0"/>
              <a:t>4/17/2021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FAE2EA-C472-47E8-A05D-7F1C49BE2E42}" type="slidenum">
              <a:rPr lang="en-US" smtClean="0"/>
              <a:t>‹#›</a:t>
            </a:fld>
            <a:endParaRPr lang="en-US"/>
          </a:p>
        </p:txBody>
      </p:sp>
    </p:spTree>
    <p:extLst>
      <p:ext uri="{BB962C8B-B14F-4D97-AF65-F5344CB8AC3E}">
        <p14:creationId xmlns:p14="http://schemas.microsoft.com/office/powerpoint/2010/main" val="400665115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smtClean="0"/>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8904B1C-9817-4A4C-A37A-0C8D26BF5316}" type="datetimeFigureOut">
              <a:rPr lang="en-US" smtClean="0"/>
              <a:t>4/17/2021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FAE2EA-C472-47E8-A05D-7F1C49BE2E42}" type="slidenum">
              <a:rPr lang="en-US" smtClean="0"/>
              <a:t>‹#›</a:t>
            </a:fld>
            <a:endParaRPr lang="en-US"/>
          </a:p>
        </p:txBody>
      </p:sp>
    </p:spTree>
    <p:extLst>
      <p:ext uri="{BB962C8B-B14F-4D97-AF65-F5344CB8AC3E}">
        <p14:creationId xmlns:p14="http://schemas.microsoft.com/office/powerpoint/2010/main" val="210754464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8904B1C-9817-4A4C-A37A-0C8D26BF5316}" type="datetimeFigureOut">
              <a:rPr lang="en-US" smtClean="0"/>
              <a:t>4/17/2021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FAE2EA-C472-47E8-A05D-7F1C49BE2E42}" type="slidenum">
              <a:rPr lang="en-US" smtClean="0"/>
              <a:t>‹#›</a:t>
            </a:fld>
            <a:endParaRPr lang="en-US"/>
          </a:p>
        </p:txBody>
      </p:sp>
    </p:spTree>
    <p:extLst>
      <p:ext uri="{BB962C8B-B14F-4D97-AF65-F5344CB8AC3E}">
        <p14:creationId xmlns:p14="http://schemas.microsoft.com/office/powerpoint/2010/main" val="1493117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smtClean="0"/>
              <a:t>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smtClean="0"/>
              <a:t>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8904B1C-9817-4A4C-A37A-0C8D26BF5316}" type="datetimeFigureOut">
              <a:rPr lang="en-US" smtClean="0"/>
              <a:t>4/17/2021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FAE2EA-C472-47E8-A05D-7F1C49BE2E42}" type="slidenum">
              <a:rPr lang="en-US" smtClean="0"/>
              <a:t>‹#›</a:t>
            </a:fld>
            <a:endParaRPr lang="en-US"/>
          </a:p>
        </p:txBody>
      </p:sp>
    </p:spTree>
    <p:extLst>
      <p:ext uri="{BB962C8B-B14F-4D97-AF65-F5344CB8AC3E}">
        <p14:creationId xmlns:p14="http://schemas.microsoft.com/office/powerpoint/2010/main" val="453423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904B1C-9817-4A4C-A37A-0C8D26BF5316}" type="datetimeFigureOut">
              <a:rPr lang="en-US" smtClean="0"/>
              <a:t>4/17/2021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FAE2EA-C472-47E8-A05D-7F1C49BE2E42}" type="slidenum">
              <a:rPr lang="en-US" smtClean="0"/>
              <a:t>‹#›</a:t>
            </a:fld>
            <a:endParaRPr lang="en-US"/>
          </a:p>
        </p:txBody>
      </p:sp>
    </p:spTree>
    <p:extLst>
      <p:ext uri="{BB962C8B-B14F-4D97-AF65-F5344CB8AC3E}">
        <p14:creationId xmlns:p14="http://schemas.microsoft.com/office/powerpoint/2010/main" val="4266363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904B1C-9817-4A4C-A37A-0C8D26BF5316}" type="datetimeFigureOut">
              <a:rPr lang="en-US" smtClean="0"/>
              <a:t>4/17/2021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FAE2EA-C472-47E8-A05D-7F1C49BE2E42}" type="slidenum">
              <a:rPr lang="en-US" smtClean="0"/>
              <a:t>‹#›</a:t>
            </a:fld>
            <a:endParaRPr lang="en-US"/>
          </a:p>
        </p:txBody>
      </p:sp>
    </p:spTree>
    <p:extLst>
      <p:ext uri="{BB962C8B-B14F-4D97-AF65-F5344CB8AC3E}">
        <p14:creationId xmlns:p14="http://schemas.microsoft.com/office/powerpoint/2010/main" val="2757980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smtClean="0"/>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smtClean="0"/>
              <a:t>Edit Master text styles</a:t>
            </a:r>
          </a:p>
        </p:txBody>
      </p:sp>
      <p:sp>
        <p:nvSpPr>
          <p:cNvPr id="5" name="Date Placeholder 4"/>
          <p:cNvSpPr>
            <a:spLocks noGrp="1"/>
          </p:cNvSpPr>
          <p:nvPr>
            <p:ph type="dt" sz="half" idx="10"/>
          </p:nvPr>
        </p:nvSpPr>
        <p:spPr/>
        <p:txBody>
          <a:bodyPr/>
          <a:lstStyle/>
          <a:p>
            <a:fld id="{C8904B1C-9817-4A4C-A37A-0C8D26BF5316}" type="datetimeFigureOut">
              <a:rPr lang="en-US" smtClean="0"/>
              <a:t>4/17/2021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FAE2EA-C472-47E8-A05D-7F1C49BE2E42}" type="slidenum">
              <a:rPr lang="en-US" smtClean="0"/>
              <a:t>‹#›</a:t>
            </a:fld>
            <a:endParaRPr lang="en-US"/>
          </a:p>
        </p:txBody>
      </p:sp>
    </p:spTree>
    <p:extLst>
      <p:ext uri="{BB962C8B-B14F-4D97-AF65-F5344CB8AC3E}">
        <p14:creationId xmlns:p14="http://schemas.microsoft.com/office/powerpoint/2010/main" val="2544083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smtClean="0"/>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smtClean="0"/>
              <a:t>Edit Master text styles</a:t>
            </a:r>
          </a:p>
        </p:txBody>
      </p:sp>
      <p:sp>
        <p:nvSpPr>
          <p:cNvPr id="5" name="Date Placeholder 4"/>
          <p:cNvSpPr>
            <a:spLocks noGrp="1"/>
          </p:cNvSpPr>
          <p:nvPr>
            <p:ph type="dt" sz="half" idx="10"/>
          </p:nvPr>
        </p:nvSpPr>
        <p:spPr/>
        <p:txBody>
          <a:bodyPr/>
          <a:lstStyle/>
          <a:p>
            <a:fld id="{C8904B1C-9817-4A4C-A37A-0C8D26BF5316}" type="datetimeFigureOut">
              <a:rPr lang="en-US" smtClean="0"/>
              <a:t>4/17/2021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FAE2EA-C472-47E8-A05D-7F1C49BE2E42}" type="slidenum">
              <a:rPr lang="en-US" smtClean="0"/>
              <a:t>‹#›</a:t>
            </a:fld>
            <a:endParaRPr lang="en-US"/>
          </a:p>
        </p:txBody>
      </p:sp>
    </p:spTree>
    <p:extLst>
      <p:ext uri="{BB962C8B-B14F-4D97-AF65-F5344CB8AC3E}">
        <p14:creationId xmlns:p14="http://schemas.microsoft.com/office/powerpoint/2010/main" val="4274403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C8904B1C-9817-4A4C-A37A-0C8D26BF5316}" type="datetimeFigureOut">
              <a:rPr lang="en-US" smtClean="0"/>
              <a:t>4/17/2021</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3EFAE2EA-C472-47E8-A05D-7F1C49BE2E42}" type="slidenum">
              <a:rPr lang="en-US" smtClean="0"/>
              <a:t>‹#›</a:t>
            </a:fld>
            <a:endParaRPr lang="en-US"/>
          </a:p>
        </p:txBody>
      </p:sp>
    </p:spTree>
    <p:extLst>
      <p:ext uri="{BB962C8B-B14F-4D97-AF65-F5344CB8AC3E}">
        <p14:creationId xmlns:p14="http://schemas.microsoft.com/office/powerpoint/2010/main" val="33750604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2.xml"/><Relationship Id="rId3" Type="http://schemas.microsoft.com/office/2007/relationships/media" Target="../media/media2.m4a"/><Relationship Id="rId7" Type="http://schemas.openxmlformats.org/officeDocument/2006/relationships/chart" Target="../charts/char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notesSlide" Target="../notesSlides/notesSlide1.xml"/><Relationship Id="rId11" Type="http://schemas.openxmlformats.org/officeDocument/2006/relationships/image" Target="../media/image2.png"/><Relationship Id="rId5" Type="http://schemas.openxmlformats.org/officeDocument/2006/relationships/slideLayout" Target="../slideLayouts/slideLayout1.xml"/><Relationship Id="rId10" Type="http://schemas.openxmlformats.org/officeDocument/2006/relationships/image" Target="../media/image1.png"/><Relationship Id="rId4" Type="http://schemas.openxmlformats.org/officeDocument/2006/relationships/audio" Target="../media/media2.m4a"/><Relationship Id="rId9"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772400" y="1005840"/>
            <a:ext cx="29260800" cy="1938992"/>
          </a:xfrm>
          <a:prstGeom prst="rect">
            <a:avLst/>
          </a:prstGeom>
          <a:noFill/>
        </p:spPr>
        <p:txBody>
          <a:bodyPr wrap="square" rtlCol="0">
            <a:spAutoFit/>
          </a:bodyPr>
          <a:lstStyle/>
          <a:p>
            <a:pPr algn="ctr"/>
            <a:r>
              <a:rPr lang="en-US" sz="6000" b="1" dirty="0" smtClean="0">
                <a:solidFill>
                  <a:schemeClr val="bg1"/>
                </a:solidFill>
                <a:latin typeface="+mj-lt"/>
              </a:rPr>
              <a:t>Is low dairy consumption among college students impacting risk of metabolic </a:t>
            </a:r>
            <a:r>
              <a:rPr lang="en-US" sz="6000" b="1" dirty="0">
                <a:solidFill>
                  <a:schemeClr val="bg1"/>
                </a:solidFill>
                <a:latin typeface="+mj-lt"/>
              </a:rPr>
              <a:t>s</a:t>
            </a:r>
            <a:r>
              <a:rPr lang="en-US" sz="6000" b="1" dirty="0" smtClean="0">
                <a:solidFill>
                  <a:schemeClr val="bg1"/>
                </a:solidFill>
                <a:latin typeface="+mj-lt"/>
              </a:rPr>
              <a:t>yndrome?</a:t>
            </a:r>
          </a:p>
          <a:p>
            <a:pPr algn="ctr"/>
            <a:endParaRPr lang="en-US" sz="6000" dirty="0">
              <a:latin typeface="+mj-lt"/>
            </a:endParaRPr>
          </a:p>
        </p:txBody>
      </p:sp>
      <p:sp>
        <p:nvSpPr>
          <p:cNvPr id="8" name="TextBox 7"/>
          <p:cNvSpPr txBox="1"/>
          <p:nvPr/>
        </p:nvSpPr>
        <p:spPr>
          <a:xfrm>
            <a:off x="16776228" y="1928437"/>
            <a:ext cx="12024360" cy="769441"/>
          </a:xfrm>
          <a:prstGeom prst="rect">
            <a:avLst/>
          </a:prstGeom>
          <a:noFill/>
        </p:spPr>
        <p:txBody>
          <a:bodyPr wrap="square" rtlCol="0">
            <a:spAutoFit/>
          </a:bodyPr>
          <a:lstStyle/>
          <a:p>
            <a:r>
              <a:rPr lang="en-US" sz="4400" dirty="0" smtClean="0">
                <a:solidFill>
                  <a:schemeClr val="bg1"/>
                </a:solidFill>
              </a:rPr>
              <a:t>Sophie Kenny, BS and Jesse Stabile Morrell, PhD</a:t>
            </a:r>
            <a:endParaRPr lang="en-US" sz="4400" dirty="0">
              <a:solidFill>
                <a:schemeClr val="bg1"/>
              </a:solidFill>
            </a:endParaRPr>
          </a:p>
        </p:txBody>
      </p:sp>
      <p:sp>
        <p:nvSpPr>
          <p:cNvPr id="9" name="TextBox 8"/>
          <p:cNvSpPr txBox="1"/>
          <p:nvPr/>
        </p:nvSpPr>
        <p:spPr>
          <a:xfrm>
            <a:off x="15855326" y="2653946"/>
            <a:ext cx="12893040" cy="769441"/>
          </a:xfrm>
          <a:prstGeom prst="rect">
            <a:avLst/>
          </a:prstGeom>
          <a:noFill/>
        </p:spPr>
        <p:txBody>
          <a:bodyPr wrap="square" rtlCol="0">
            <a:spAutoFit/>
          </a:bodyPr>
          <a:lstStyle/>
          <a:p>
            <a:r>
              <a:rPr lang="en-US" sz="4400" dirty="0" smtClean="0">
                <a:solidFill>
                  <a:schemeClr val="bg1"/>
                </a:solidFill>
              </a:rPr>
              <a:t>Department of Agriculture, Nutrition, and Food Systems </a:t>
            </a:r>
            <a:endParaRPr lang="en-US" sz="4400" dirty="0">
              <a:solidFill>
                <a:schemeClr val="bg1"/>
              </a:solidFill>
            </a:endParaRPr>
          </a:p>
        </p:txBody>
      </p:sp>
      <p:sp>
        <p:nvSpPr>
          <p:cNvPr id="11" name="TextBox 10"/>
          <p:cNvSpPr txBox="1"/>
          <p:nvPr/>
        </p:nvSpPr>
        <p:spPr>
          <a:xfrm>
            <a:off x="1012372" y="5534753"/>
            <a:ext cx="12528894" cy="10187404"/>
          </a:xfrm>
          <a:prstGeom prst="rect">
            <a:avLst/>
          </a:prstGeom>
          <a:noFill/>
        </p:spPr>
        <p:txBody>
          <a:bodyPr wrap="square" rtlCol="0">
            <a:spAutoFit/>
          </a:bodyPr>
          <a:lstStyle/>
          <a:p>
            <a:r>
              <a:rPr lang="en-US" sz="3600" b="1" dirty="0">
                <a:latin typeface="+mj-lt"/>
              </a:rPr>
              <a:t>The Dietary Guidelines </a:t>
            </a:r>
            <a:r>
              <a:rPr lang="en-US" sz="3600" dirty="0">
                <a:latin typeface="+mj-lt"/>
              </a:rPr>
              <a:t>are a reference for the American public to reduce the risk of </a:t>
            </a:r>
            <a:r>
              <a:rPr lang="en-US" sz="3600" dirty="0" smtClean="0">
                <a:latin typeface="+mj-lt"/>
              </a:rPr>
              <a:t>disease through diet, </a:t>
            </a:r>
            <a:r>
              <a:rPr lang="en-US" sz="3600" dirty="0">
                <a:latin typeface="+mj-lt"/>
              </a:rPr>
              <a:t>including </a:t>
            </a:r>
            <a:r>
              <a:rPr lang="en-US" sz="3600" dirty="0" smtClean="0">
                <a:latin typeface="+mj-lt"/>
              </a:rPr>
              <a:t>cardiovascular </a:t>
            </a:r>
            <a:r>
              <a:rPr lang="en-US" sz="3600" dirty="0">
                <a:latin typeface="+mj-lt"/>
              </a:rPr>
              <a:t>d</a:t>
            </a:r>
            <a:r>
              <a:rPr lang="en-US" sz="3600" dirty="0" smtClean="0">
                <a:latin typeface="+mj-lt"/>
              </a:rPr>
              <a:t>isease (CVD) </a:t>
            </a:r>
            <a:r>
              <a:rPr lang="en-US" sz="3600" dirty="0">
                <a:latin typeface="+mj-lt"/>
              </a:rPr>
              <a:t>and </a:t>
            </a:r>
            <a:r>
              <a:rPr lang="en-US" sz="3600" dirty="0" smtClean="0">
                <a:latin typeface="+mj-lt"/>
              </a:rPr>
              <a:t>type </a:t>
            </a:r>
            <a:r>
              <a:rPr lang="en-US" sz="3600" dirty="0">
                <a:latin typeface="+mj-lt"/>
              </a:rPr>
              <a:t>2 d</a:t>
            </a:r>
            <a:r>
              <a:rPr lang="en-US" sz="3600" dirty="0" smtClean="0">
                <a:latin typeface="+mj-lt"/>
              </a:rPr>
              <a:t>iabetes (T2DM).</a:t>
            </a:r>
            <a:r>
              <a:rPr lang="en-US" sz="3600" baseline="30000" dirty="0" smtClean="0">
                <a:latin typeface="+mj-lt"/>
              </a:rPr>
              <a:t>1</a:t>
            </a:r>
            <a:r>
              <a:rPr lang="en-US" sz="3600" dirty="0" smtClean="0">
                <a:latin typeface="+mj-lt"/>
              </a:rPr>
              <a:t> </a:t>
            </a:r>
            <a:r>
              <a:rPr lang="en-US" sz="3600" dirty="0">
                <a:latin typeface="+mj-lt"/>
              </a:rPr>
              <a:t>Dairy is a part of a healthy </a:t>
            </a:r>
            <a:r>
              <a:rPr lang="en-US" sz="3600" dirty="0" smtClean="0">
                <a:latin typeface="+mj-lt"/>
              </a:rPr>
              <a:t>diet, according </a:t>
            </a:r>
            <a:r>
              <a:rPr lang="en-US" sz="3600" dirty="0">
                <a:latin typeface="+mj-lt"/>
              </a:rPr>
              <a:t>to these </a:t>
            </a:r>
            <a:r>
              <a:rPr lang="en-US" sz="3600" dirty="0" smtClean="0">
                <a:latin typeface="+mj-lt"/>
              </a:rPr>
              <a:t>guidelines</a:t>
            </a:r>
            <a:r>
              <a:rPr lang="en-US" sz="3600" dirty="0">
                <a:latin typeface="+mj-lt"/>
              </a:rPr>
              <a:t>. </a:t>
            </a:r>
            <a:r>
              <a:rPr lang="en-US" sz="3600" baseline="30000" dirty="0" smtClean="0">
                <a:latin typeface="+mj-lt"/>
              </a:rPr>
              <a:t>1</a:t>
            </a:r>
            <a:r>
              <a:rPr lang="en-US" sz="3600" dirty="0" smtClean="0">
                <a:latin typeface="+mj-lt"/>
              </a:rPr>
              <a:t> Yet</a:t>
            </a:r>
            <a:r>
              <a:rPr lang="en-US" sz="3600" dirty="0">
                <a:latin typeface="+mj-lt"/>
              </a:rPr>
              <a:t>, research suggests a majority of American people do not meet this </a:t>
            </a:r>
            <a:r>
              <a:rPr lang="en-US" sz="3600" dirty="0" smtClean="0">
                <a:latin typeface="+mj-lt"/>
              </a:rPr>
              <a:t>recommendation.</a:t>
            </a:r>
            <a:r>
              <a:rPr lang="en-US" sz="3600" baseline="30000" dirty="0" smtClean="0">
                <a:latin typeface="+mj-lt"/>
              </a:rPr>
              <a:t>2</a:t>
            </a:r>
          </a:p>
          <a:p>
            <a:r>
              <a:rPr lang="en-US" sz="3600" dirty="0" smtClean="0">
                <a:latin typeface="+mj-lt"/>
              </a:rPr>
              <a:t> </a:t>
            </a:r>
          </a:p>
          <a:p>
            <a:r>
              <a:rPr lang="en-US" sz="3600" b="1" dirty="0" smtClean="0">
                <a:latin typeface="+mj-lt"/>
              </a:rPr>
              <a:t>Metabolic Syndrome</a:t>
            </a:r>
            <a:r>
              <a:rPr lang="en-US" sz="3600" b="1" baseline="30000" dirty="0" smtClean="0">
                <a:latin typeface="+mj-lt"/>
              </a:rPr>
              <a:t>3 </a:t>
            </a:r>
            <a:r>
              <a:rPr lang="en-US" sz="3600" b="1" dirty="0" smtClean="0">
                <a:latin typeface="+mj-lt"/>
              </a:rPr>
              <a:t> </a:t>
            </a:r>
            <a:r>
              <a:rPr lang="en-US" sz="3600" dirty="0" smtClean="0">
                <a:latin typeface="+mj-lt"/>
              </a:rPr>
              <a:t>(MetS) </a:t>
            </a:r>
            <a:r>
              <a:rPr lang="en-US" sz="3600" dirty="0">
                <a:latin typeface="+mj-lt"/>
              </a:rPr>
              <a:t>is a cluster of risk factors that increase risk for CVD and T2DM. </a:t>
            </a:r>
            <a:r>
              <a:rPr lang="en-US" sz="3600" dirty="0" smtClean="0">
                <a:latin typeface="+mj-lt"/>
              </a:rPr>
              <a:t>To be diagnosed, an individual meets 3 of the 5 criteria. At </a:t>
            </a:r>
            <a:r>
              <a:rPr lang="en-US" sz="3600" dirty="0">
                <a:latin typeface="+mj-lt"/>
              </a:rPr>
              <a:t>this time, there is some evidence suggesting that dairy intake may decrease risk of MetS in older populations</a:t>
            </a:r>
            <a:r>
              <a:rPr lang="en-US" sz="3600" dirty="0" smtClean="0">
                <a:latin typeface="+mj-lt"/>
              </a:rPr>
              <a:t>.</a:t>
            </a:r>
            <a:r>
              <a:rPr lang="en-US" sz="3600" baseline="30000" dirty="0"/>
              <a:t> </a:t>
            </a:r>
            <a:r>
              <a:rPr lang="en-US" sz="3600" baseline="30000" dirty="0" smtClean="0"/>
              <a:t>4</a:t>
            </a:r>
            <a:r>
              <a:rPr lang="en-US" sz="3600" dirty="0" smtClean="0">
                <a:latin typeface="+mj-lt"/>
              </a:rPr>
              <a:t> </a:t>
            </a:r>
            <a:r>
              <a:rPr lang="en-US" sz="3600" dirty="0">
                <a:latin typeface="+mj-lt"/>
              </a:rPr>
              <a:t>At this time, there is limited research regarding college students and </a:t>
            </a:r>
            <a:r>
              <a:rPr lang="en-US" sz="3600" dirty="0" smtClean="0">
                <a:latin typeface="+mj-lt"/>
              </a:rPr>
              <a:t>MetS.</a:t>
            </a:r>
            <a:r>
              <a:rPr lang="en-US" sz="3600" baseline="30000" dirty="0"/>
              <a:t> </a:t>
            </a:r>
            <a:r>
              <a:rPr lang="en-US" sz="3600" baseline="30000" dirty="0" smtClean="0"/>
              <a:t>4</a:t>
            </a:r>
            <a:r>
              <a:rPr lang="en-US" sz="3600" dirty="0" smtClean="0">
                <a:latin typeface="+mj-lt"/>
              </a:rPr>
              <a:t> </a:t>
            </a:r>
            <a:r>
              <a:rPr lang="en-US" sz="3600" dirty="0">
                <a:latin typeface="+mj-lt"/>
              </a:rPr>
              <a:t>To our knowledge, </a:t>
            </a:r>
            <a:r>
              <a:rPr lang="en-US" sz="3600" dirty="0" smtClean="0">
                <a:latin typeface="+mj-lt"/>
              </a:rPr>
              <a:t>there are </a:t>
            </a:r>
            <a:r>
              <a:rPr lang="en-US" sz="3600" dirty="0">
                <a:latin typeface="+mj-lt"/>
              </a:rPr>
              <a:t>no studies regarding dairy intake and MetS in the college-aged population. </a:t>
            </a:r>
          </a:p>
          <a:p>
            <a:endParaRPr lang="en-US" sz="3800" b="1" dirty="0" smtClean="0">
              <a:latin typeface="+mj-lt"/>
            </a:endParaRPr>
          </a:p>
          <a:p>
            <a:r>
              <a:rPr lang="en-US" sz="3800" b="1" dirty="0" smtClean="0">
                <a:latin typeface="+mj-lt"/>
              </a:rPr>
              <a:t>The </a:t>
            </a:r>
            <a:r>
              <a:rPr lang="en-US" sz="3800" b="1" u="sng" dirty="0" smtClean="0">
                <a:latin typeface="+mj-lt"/>
              </a:rPr>
              <a:t>objective </a:t>
            </a:r>
            <a:r>
              <a:rPr lang="en-US" sz="3800" b="1" dirty="0" smtClean="0">
                <a:latin typeface="+mj-lt"/>
              </a:rPr>
              <a:t>of this study is to examine the relationship between dairy intake and MetS risk factors among college students.</a:t>
            </a:r>
            <a:endParaRPr lang="en-US" sz="3800" b="1" dirty="0">
              <a:latin typeface="+mj-lt"/>
            </a:endParaRPr>
          </a:p>
        </p:txBody>
      </p:sp>
      <p:sp>
        <p:nvSpPr>
          <p:cNvPr id="12" name="TextBox 11"/>
          <p:cNvSpPr txBox="1"/>
          <p:nvPr/>
        </p:nvSpPr>
        <p:spPr>
          <a:xfrm>
            <a:off x="5268184" y="4663935"/>
            <a:ext cx="4017269" cy="800219"/>
          </a:xfrm>
          <a:prstGeom prst="rect">
            <a:avLst/>
          </a:prstGeom>
          <a:noFill/>
        </p:spPr>
        <p:txBody>
          <a:bodyPr wrap="square" rtlCol="0">
            <a:spAutoFit/>
          </a:bodyPr>
          <a:lstStyle/>
          <a:p>
            <a:r>
              <a:rPr lang="en-US" sz="4600" b="1" dirty="0" smtClean="0">
                <a:solidFill>
                  <a:schemeClr val="bg1"/>
                </a:solidFill>
                <a:latin typeface="+mj-lt"/>
              </a:rPr>
              <a:t>INTRODUCTION</a:t>
            </a:r>
            <a:endParaRPr lang="en-US" sz="4600" b="1" dirty="0">
              <a:solidFill>
                <a:schemeClr val="bg1"/>
              </a:solidFill>
              <a:latin typeface="+mj-lt"/>
            </a:endParaRPr>
          </a:p>
        </p:txBody>
      </p:sp>
      <p:sp>
        <p:nvSpPr>
          <p:cNvPr id="26" name="Rectangle 25"/>
          <p:cNvSpPr/>
          <p:nvPr/>
        </p:nvSpPr>
        <p:spPr>
          <a:xfrm>
            <a:off x="5224685" y="16606550"/>
            <a:ext cx="4060768" cy="800219"/>
          </a:xfrm>
          <a:prstGeom prst="rect">
            <a:avLst/>
          </a:prstGeom>
        </p:spPr>
        <p:txBody>
          <a:bodyPr wrap="square">
            <a:spAutoFit/>
          </a:bodyPr>
          <a:lstStyle/>
          <a:p>
            <a:pPr algn="ctr"/>
            <a:r>
              <a:rPr lang="en-US" sz="4600" b="1" dirty="0">
                <a:solidFill>
                  <a:schemeClr val="bg1"/>
                </a:solidFill>
                <a:latin typeface="+mj-lt"/>
              </a:rPr>
              <a:t>METHODS</a:t>
            </a:r>
          </a:p>
        </p:txBody>
      </p:sp>
      <p:sp>
        <p:nvSpPr>
          <p:cNvPr id="27" name="TextBox 26"/>
          <p:cNvSpPr txBox="1"/>
          <p:nvPr/>
        </p:nvSpPr>
        <p:spPr>
          <a:xfrm>
            <a:off x="21458193" y="18280211"/>
            <a:ext cx="2382113" cy="800219"/>
          </a:xfrm>
          <a:prstGeom prst="rect">
            <a:avLst/>
          </a:prstGeom>
          <a:noFill/>
        </p:spPr>
        <p:txBody>
          <a:bodyPr wrap="square" rtlCol="0">
            <a:spAutoFit/>
          </a:bodyPr>
          <a:lstStyle/>
          <a:p>
            <a:r>
              <a:rPr lang="en-US" sz="4600" b="1" dirty="0" smtClean="0">
                <a:solidFill>
                  <a:schemeClr val="bg1"/>
                </a:solidFill>
                <a:latin typeface="+mj-lt"/>
              </a:rPr>
              <a:t>RESULTS</a:t>
            </a:r>
            <a:endParaRPr lang="en-US" sz="4600" b="1" dirty="0">
              <a:solidFill>
                <a:schemeClr val="bg1"/>
              </a:solidFill>
              <a:latin typeface="+mj-lt"/>
            </a:endParaRPr>
          </a:p>
        </p:txBody>
      </p:sp>
      <p:sp>
        <p:nvSpPr>
          <p:cNvPr id="28" name="TextBox 27"/>
          <p:cNvSpPr txBox="1"/>
          <p:nvPr/>
        </p:nvSpPr>
        <p:spPr>
          <a:xfrm>
            <a:off x="35231589" y="16489041"/>
            <a:ext cx="3911267" cy="800219"/>
          </a:xfrm>
          <a:prstGeom prst="rect">
            <a:avLst/>
          </a:prstGeom>
          <a:noFill/>
        </p:spPr>
        <p:txBody>
          <a:bodyPr wrap="square" rtlCol="0">
            <a:spAutoFit/>
          </a:bodyPr>
          <a:lstStyle/>
          <a:p>
            <a:r>
              <a:rPr lang="en-US" sz="4600" b="1" dirty="0" smtClean="0">
                <a:solidFill>
                  <a:schemeClr val="bg1"/>
                </a:solidFill>
                <a:latin typeface="+mj-lt"/>
              </a:rPr>
              <a:t>WHAT’S NEXT?</a:t>
            </a:r>
            <a:endParaRPr lang="en-US" sz="4600" b="1" dirty="0">
              <a:solidFill>
                <a:schemeClr val="bg1"/>
              </a:solidFill>
              <a:latin typeface="+mj-lt"/>
            </a:endParaRPr>
          </a:p>
        </p:txBody>
      </p:sp>
      <p:sp>
        <p:nvSpPr>
          <p:cNvPr id="29" name="TextBox 28"/>
          <p:cNvSpPr txBox="1"/>
          <p:nvPr/>
        </p:nvSpPr>
        <p:spPr>
          <a:xfrm>
            <a:off x="34584574" y="24694785"/>
            <a:ext cx="5496806" cy="800219"/>
          </a:xfrm>
          <a:prstGeom prst="rect">
            <a:avLst/>
          </a:prstGeom>
          <a:noFill/>
        </p:spPr>
        <p:txBody>
          <a:bodyPr wrap="square" rtlCol="0">
            <a:spAutoFit/>
          </a:bodyPr>
          <a:lstStyle/>
          <a:p>
            <a:r>
              <a:rPr lang="en-US" sz="4600" b="1" dirty="0" smtClean="0">
                <a:solidFill>
                  <a:schemeClr val="bg1"/>
                </a:solidFill>
                <a:latin typeface="+mj-lt"/>
              </a:rPr>
              <a:t>ACKNOWLEDGMENTS</a:t>
            </a:r>
            <a:endParaRPr lang="en-US" sz="4600" b="1" dirty="0">
              <a:solidFill>
                <a:schemeClr val="bg1"/>
              </a:solidFill>
              <a:latin typeface="+mj-lt"/>
            </a:endParaRPr>
          </a:p>
        </p:txBody>
      </p:sp>
      <p:sp>
        <p:nvSpPr>
          <p:cNvPr id="32" name="Oval 31"/>
          <p:cNvSpPr/>
          <p:nvPr/>
        </p:nvSpPr>
        <p:spPr>
          <a:xfrm>
            <a:off x="12848639" y="29231203"/>
            <a:ext cx="3657600" cy="2743200"/>
          </a:xfrm>
          <a:prstGeom prst="ellipse">
            <a:avLst/>
          </a:prstGeom>
          <a:solidFill>
            <a:schemeClr val="accent1">
              <a:lumMod val="40000"/>
              <a:lumOff val="60000"/>
            </a:schemeClr>
          </a:soli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solidFill>
                  <a:schemeClr val="accent1">
                    <a:lumMod val="50000"/>
                  </a:schemeClr>
                </a:solidFill>
                <a:latin typeface="+mj-lt"/>
              </a:rPr>
              <a:t>Triglycerides</a:t>
            </a:r>
          </a:p>
          <a:p>
            <a:pPr algn="ctr"/>
            <a:r>
              <a:rPr lang="en-US" sz="2600" dirty="0">
                <a:solidFill>
                  <a:schemeClr val="accent1">
                    <a:lumMod val="50000"/>
                  </a:schemeClr>
                </a:solidFill>
                <a:latin typeface="+mj-lt"/>
              </a:rPr>
              <a:t>≥ </a:t>
            </a:r>
            <a:r>
              <a:rPr lang="en-US" sz="2600" dirty="0" smtClean="0">
                <a:solidFill>
                  <a:schemeClr val="accent1">
                    <a:lumMod val="50000"/>
                  </a:schemeClr>
                </a:solidFill>
                <a:latin typeface="+mj-lt"/>
              </a:rPr>
              <a:t>150 mg/</a:t>
            </a:r>
            <a:r>
              <a:rPr lang="en-US" sz="2600" dirty="0" err="1" smtClean="0">
                <a:solidFill>
                  <a:schemeClr val="accent1">
                    <a:lumMod val="50000"/>
                  </a:schemeClr>
                </a:solidFill>
                <a:latin typeface="+mj-lt"/>
              </a:rPr>
              <a:t>dL</a:t>
            </a:r>
            <a:endParaRPr lang="en-US" sz="2600" dirty="0" smtClean="0">
              <a:solidFill>
                <a:schemeClr val="accent1">
                  <a:lumMod val="50000"/>
                </a:schemeClr>
              </a:solidFill>
              <a:latin typeface="+mj-lt"/>
            </a:endParaRPr>
          </a:p>
        </p:txBody>
      </p:sp>
      <p:sp>
        <p:nvSpPr>
          <p:cNvPr id="41" name="Oval 40"/>
          <p:cNvSpPr/>
          <p:nvPr/>
        </p:nvSpPr>
        <p:spPr>
          <a:xfrm>
            <a:off x="8223732" y="29231203"/>
            <a:ext cx="3657600" cy="2743200"/>
          </a:xfrm>
          <a:prstGeom prst="ellipse">
            <a:avLst/>
          </a:prstGeom>
          <a:solidFill>
            <a:schemeClr val="accent1">
              <a:lumMod val="40000"/>
              <a:lumOff val="60000"/>
            </a:schemeClr>
          </a:solidFill>
          <a:ln w="76200">
            <a:solidFill>
              <a:schemeClr val="accent1">
                <a:lumMod val="50000"/>
                <a:alpha val="9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solidFill>
                  <a:schemeClr val="accent1">
                    <a:lumMod val="50000"/>
                  </a:schemeClr>
                </a:solidFill>
                <a:latin typeface="+mj-lt"/>
              </a:rPr>
              <a:t>Waist Circumference</a:t>
            </a:r>
          </a:p>
          <a:p>
            <a:pPr algn="ctr"/>
            <a:r>
              <a:rPr lang="en-US" sz="2600" dirty="0" smtClean="0">
                <a:solidFill>
                  <a:schemeClr val="accent1">
                    <a:lumMod val="50000"/>
                  </a:schemeClr>
                </a:solidFill>
                <a:latin typeface="+mj-lt"/>
              </a:rPr>
              <a:t>Men: &gt;102cm</a:t>
            </a:r>
          </a:p>
          <a:p>
            <a:pPr algn="ctr"/>
            <a:r>
              <a:rPr lang="en-US" sz="2600" dirty="0" smtClean="0">
                <a:solidFill>
                  <a:schemeClr val="accent1">
                    <a:lumMod val="50000"/>
                  </a:schemeClr>
                </a:solidFill>
                <a:latin typeface="+mj-lt"/>
              </a:rPr>
              <a:t>Women: &gt;88cm</a:t>
            </a:r>
            <a:endParaRPr lang="en-US" sz="2600" dirty="0">
              <a:solidFill>
                <a:schemeClr val="accent1">
                  <a:lumMod val="50000"/>
                </a:schemeClr>
              </a:solidFill>
              <a:latin typeface="+mj-lt"/>
            </a:endParaRPr>
          </a:p>
        </p:txBody>
      </p:sp>
      <p:sp>
        <p:nvSpPr>
          <p:cNvPr id="42" name="Oval 41"/>
          <p:cNvSpPr/>
          <p:nvPr/>
        </p:nvSpPr>
        <p:spPr>
          <a:xfrm>
            <a:off x="17460812" y="29231203"/>
            <a:ext cx="3657600" cy="2743200"/>
          </a:xfrm>
          <a:prstGeom prst="ellipse">
            <a:avLst/>
          </a:prstGeom>
          <a:solidFill>
            <a:schemeClr val="accent1">
              <a:lumMod val="40000"/>
              <a:lumOff val="60000"/>
            </a:schemeClr>
          </a:soli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solidFill>
                  <a:schemeClr val="accent1">
                    <a:lumMod val="50000"/>
                  </a:schemeClr>
                </a:solidFill>
                <a:latin typeface="+mj-lt"/>
              </a:rPr>
              <a:t>Blood Pressure</a:t>
            </a:r>
          </a:p>
          <a:p>
            <a:pPr algn="ctr"/>
            <a:r>
              <a:rPr lang="en-US" sz="2600" dirty="0" smtClean="0">
                <a:solidFill>
                  <a:schemeClr val="accent1">
                    <a:lumMod val="50000"/>
                  </a:schemeClr>
                </a:solidFill>
                <a:latin typeface="+mj-lt"/>
              </a:rPr>
              <a:t>Systolic:≥ 135 AND/OR </a:t>
            </a:r>
          </a:p>
          <a:p>
            <a:pPr algn="ctr"/>
            <a:r>
              <a:rPr lang="en-US" sz="2600" dirty="0" smtClean="0">
                <a:solidFill>
                  <a:schemeClr val="accent1">
                    <a:lumMod val="50000"/>
                  </a:schemeClr>
                </a:solidFill>
                <a:latin typeface="+mj-lt"/>
              </a:rPr>
              <a:t>Diastolic: ≥ 85 mmHg</a:t>
            </a:r>
            <a:endParaRPr lang="en-US" sz="2600" dirty="0">
              <a:solidFill>
                <a:schemeClr val="accent1">
                  <a:lumMod val="50000"/>
                </a:schemeClr>
              </a:solidFill>
              <a:latin typeface="+mj-lt"/>
            </a:endParaRPr>
          </a:p>
        </p:txBody>
      </p:sp>
      <p:sp>
        <p:nvSpPr>
          <p:cNvPr id="43" name="Oval 42"/>
          <p:cNvSpPr/>
          <p:nvPr/>
        </p:nvSpPr>
        <p:spPr>
          <a:xfrm>
            <a:off x="21829565" y="29231203"/>
            <a:ext cx="3657600" cy="2743200"/>
          </a:xfrm>
          <a:prstGeom prst="ellipse">
            <a:avLst/>
          </a:prstGeom>
          <a:solidFill>
            <a:schemeClr val="accent1">
              <a:lumMod val="40000"/>
              <a:lumOff val="60000"/>
            </a:schemeClr>
          </a:soli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solidFill>
                  <a:schemeClr val="accent1">
                    <a:lumMod val="50000"/>
                  </a:schemeClr>
                </a:solidFill>
                <a:latin typeface="+mj-lt"/>
              </a:rPr>
              <a:t>Fasting Blood Glucose</a:t>
            </a:r>
          </a:p>
          <a:p>
            <a:pPr algn="ctr"/>
            <a:r>
              <a:rPr lang="en-US" sz="2600" dirty="0">
                <a:solidFill>
                  <a:schemeClr val="accent1">
                    <a:lumMod val="50000"/>
                  </a:schemeClr>
                </a:solidFill>
                <a:latin typeface="+mj-lt"/>
              </a:rPr>
              <a:t>≥ </a:t>
            </a:r>
            <a:r>
              <a:rPr lang="en-US" sz="2600" dirty="0" smtClean="0">
                <a:solidFill>
                  <a:schemeClr val="accent1">
                    <a:lumMod val="50000"/>
                  </a:schemeClr>
                </a:solidFill>
                <a:latin typeface="+mj-lt"/>
              </a:rPr>
              <a:t>100 mg/</a:t>
            </a:r>
            <a:r>
              <a:rPr lang="en-US" sz="2600" dirty="0" err="1" smtClean="0">
                <a:solidFill>
                  <a:schemeClr val="accent1">
                    <a:lumMod val="50000"/>
                  </a:schemeClr>
                </a:solidFill>
                <a:latin typeface="+mj-lt"/>
              </a:rPr>
              <a:t>dL</a:t>
            </a:r>
            <a:endParaRPr lang="en-US" sz="2600" dirty="0" smtClean="0">
              <a:solidFill>
                <a:schemeClr val="accent1">
                  <a:lumMod val="50000"/>
                </a:schemeClr>
              </a:solidFill>
              <a:latin typeface="+mj-lt"/>
            </a:endParaRPr>
          </a:p>
        </p:txBody>
      </p:sp>
      <p:sp>
        <p:nvSpPr>
          <p:cNvPr id="44" name="Oval 43"/>
          <p:cNvSpPr/>
          <p:nvPr/>
        </p:nvSpPr>
        <p:spPr>
          <a:xfrm>
            <a:off x="26451086" y="29190669"/>
            <a:ext cx="3657600" cy="2743200"/>
          </a:xfrm>
          <a:prstGeom prst="ellipse">
            <a:avLst/>
          </a:prstGeom>
          <a:solidFill>
            <a:schemeClr val="accent1">
              <a:lumMod val="40000"/>
              <a:lumOff val="60000"/>
            </a:schemeClr>
          </a:soli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solidFill>
                  <a:schemeClr val="accent1">
                    <a:lumMod val="50000"/>
                  </a:schemeClr>
                </a:solidFill>
                <a:latin typeface="+mj-lt"/>
              </a:rPr>
              <a:t>HDL Cholesterol</a:t>
            </a:r>
          </a:p>
          <a:p>
            <a:pPr algn="ctr"/>
            <a:r>
              <a:rPr lang="en-US" sz="2600" dirty="0" smtClean="0">
                <a:solidFill>
                  <a:schemeClr val="accent1">
                    <a:lumMod val="50000"/>
                  </a:schemeClr>
                </a:solidFill>
                <a:latin typeface="+mj-lt"/>
              </a:rPr>
              <a:t>Men: &lt;40 </a:t>
            </a:r>
            <a:r>
              <a:rPr lang="en-US" sz="2600" dirty="0">
                <a:solidFill>
                  <a:schemeClr val="accent1">
                    <a:lumMod val="50000"/>
                  </a:schemeClr>
                </a:solidFill>
                <a:latin typeface="+mj-lt"/>
              </a:rPr>
              <a:t>mg/</a:t>
            </a:r>
            <a:r>
              <a:rPr lang="en-US" sz="2600" dirty="0" err="1">
                <a:solidFill>
                  <a:schemeClr val="accent1">
                    <a:lumMod val="50000"/>
                  </a:schemeClr>
                </a:solidFill>
                <a:latin typeface="+mj-lt"/>
              </a:rPr>
              <a:t>dL</a:t>
            </a:r>
            <a:endParaRPr lang="en-US" sz="2600" dirty="0" smtClean="0">
              <a:solidFill>
                <a:schemeClr val="accent1">
                  <a:lumMod val="50000"/>
                </a:schemeClr>
              </a:solidFill>
              <a:latin typeface="+mj-lt"/>
            </a:endParaRPr>
          </a:p>
          <a:p>
            <a:pPr algn="ctr"/>
            <a:r>
              <a:rPr lang="en-US" sz="2600" dirty="0" smtClean="0">
                <a:solidFill>
                  <a:schemeClr val="accent1">
                    <a:lumMod val="50000"/>
                  </a:schemeClr>
                </a:solidFill>
                <a:latin typeface="+mj-lt"/>
              </a:rPr>
              <a:t>Women: &lt;50 </a:t>
            </a:r>
            <a:r>
              <a:rPr lang="en-US" sz="2600" dirty="0">
                <a:solidFill>
                  <a:schemeClr val="accent1">
                    <a:lumMod val="50000"/>
                  </a:schemeClr>
                </a:solidFill>
                <a:latin typeface="+mj-lt"/>
              </a:rPr>
              <a:t>mg/</a:t>
            </a:r>
            <a:r>
              <a:rPr lang="en-US" sz="2600" dirty="0" err="1">
                <a:solidFill>
                  <a:schemeClr val="accent1">
                    <a:lumMod val="50000"/>
                  </a:schemeClr>
                </a:solidFill>
                <a:latin typeface="+mj-lt"/>
              </a:rPr>
              <a:t>dL</a:t>
            </a:r>
            <a:endParaRPr lang="en-US" sz="2600" dirty="0">
              <a:solidFill>
                <a:schemeClr val="accent1">
                  <a:lumMod val="50000"/>
                </a:schemeClr>
              </a:solidFill>
              <a:latin typeface="+mj-lt"/>
            </a:endParaRPr>
          </a:p>
        </p:txBody>
      </p:sp>
      <p:sp>
        <p:nvSpPr>
          <p:cNvPr id="48" name="TextBox 47"/>
          <p:cNvSpPr txBox="1"/>
          <p:nvPr/>
        </p:nvSpPr>
        <p:spPr>
          <a:xfrm>
            <a:off x="1012372" y="17343113"/>
            <a:ext cx="12616666" cy="10064294"/>
          </a:xfrm>
          <a:prstGeom prst="rect">
            <a:avLst/>
          </a:prstGeom>
          <a:noFill/>
        </p:spPr>
        <p:txBody>
          <a:bodyPr wrap="square" rtlCol="0">
            <a:spAutoFit/>
          </a:bodyPr>
          <a:lstStyle/>
          <a:p>
            <a:pPr marL="285750" lvl="0" indent="-285750">
              <a:buFont typeface="Arial" panose="020B0604020202020204" pitchFamily="34" charset="0"/>
              <a:buChar char="•"/>
            </a:pPr>
            <a:r>
              <a:rPr lang="en-US" sz="3600" dirty="0" smtClean="0">
                <a:latin typeface="+mj-lt"/>
              </a:rPr>
              <a:t>Data were collected as part of the College Health and Nutrition Assessment Survey, or CHANAS, (IRB#5524). This is an ongoing cross-sectional study conducted at UNH. Students were enrolled in the introductory nutrition course.</a:t>
            </a:r>
            <a:r>
              <a:rPr lang="en-US" sz="3600" baseline="30000" dirty="0" smtClean="0">
                <a:latin typeface="+mj-lt"/>
              </a:rPr>
              <a:t>5</a:t>
            </a:r>
            <a:endParaRPr lang="en-US" sz="3600" dirty="0" smtClean="0">
              <a:latin typeface="+mj-lt"/>
            </a:endParaRPr>
          </a:p>
          <a:p>
            <a:pPr marL="285750" lvl="0" indent="-285750">
              <a:buFont typeface="Arial" panose="020B0604020202020204" pitchFamily="34" charset="0"/>
              <a:buChar char="•"/>
            </a:pPr>
            <a:r>
              <a:rPr lang="en-US" sz="3600" dirty="0" smtClean="0">
                <a:latin typeface="+mj-lt"/>
              </a:rPr>
              <a:t>Participants</a:t>
            </a:r>
            <a:r>
              <a:rPr lang="en-US" sz="3600" dirty="0" smtClean="0"/>
              <a:t> </a:t>
            </a:r>
            <a:r>
              <a:rPr lang="en-US" sz="3600" b="1" dirty="0">
                <a:latin typeface="+mj-lt"/>
              </a:rPr>
              <a:t>(</a:t>
            </a:r>
            <a:r>
              <a:rPr lang="en-US" sz="3600" b="1" dirty="0" smtClean="0">
                <a:latin typeface="+mj-lt"/>
              </a:rPr>
              <a:t>n=8732) </a:t>
            </a:r>
            <a:r>
              <a:rPr lang="en-US" sz="3600" dirty="0" smtClean="0">
                <a:latin typeface="+mj-lt"/>
              </a:rPr>
              <a:t>were included if they were between 18 and 24 years old, identified as male or female, completed the CHANAS survey, health </a:t>
            </a:r>
            <a:r>
              <a:rPr lang="en-US" sz="3600" dirty="0">
                <a:latin typeface="+mj-lt"/>
              </a:rPr>
              <a:t>r</a:t>
            </a:r>
            <a:r>
              <a:rPr lang="en-US" sz="3600" dirty="0" smtClean="0">
                <a:latin typeface="+mj-lt"/>
              </a:rPr>
              <a:t>isk </a:t>
            </a:r>
            <a:r>
              <a:rPr lang="en-US" sz="3600" dirty="0">
                <a:latin typeface="+mj-lt"/>
              </a:rPr>
              <a:t>s</a:t>
            </a:r>
            <a:r>
              <a:rPr lang="en-US" sz="3600" dirty="0" smtClean="0">
                <a:latin typeface="+mj-lt"/>
              </a:rPr>
              <a:t>creening, and 3-day food record. </a:t>
            </a:r>
          </a:p>
          <a:p>
            <a:pPr marL="285750" indent="-285750">
              <a:buFont typeface="Arial" panose="020B0604020202020204" pitchFamily="34" charset="0"/>
              <a:buChar char="•"/>
            </a:pPr>
            <a:r>
              <a:rPr lang="en-US" sz="3600" dirty="0">
                <a:latin typeface="+mj-lt"/>
              </a:rPr>
              <a:t>Participants </a:t>
            </a:r>
            <a:r>
              <a:rPr lang="en-US" sz="3600" dirty="0" smtClean="0">
                <a:latin typeface="+mj-lt"/>
              </a:rPr>
              <a:t>undergo </a:t>
            </a:r>
            <a:r>
              <a:rPr lang="en-US" sz="3600" dirty="0">
                <a:latin typeface="+mj-lt"/>
              </a:rPr>
              <a:t>a health risk screening in which all five components of MetS are measured by trained technicians</a:t>
            </a:r>
            <a:r>
              <a:rPr lang="en-US" sz="3600" dirty="0" smtClean="0">
                <a:latin typeface="+mj-lt"/>
              </a:rPr>
              <a:t>.</a:t>
            </a:r>
            <a:endParaRPr lang="en-US" sz="3600" dirty="0">
              <a:latin typeface="+mj-lt"/>
            </a:endParaRPr>
          </a:p>
          <a:p>
            <a:pPr marL="285750" lvl="0" indent="-285750">
              <a:buFont typeface="Arial" panose="020B0604020202020204" pitchFamily="34" charset="0"/>
              <a:buChar char="•"/>
            </a:pPr>
            <a:r>
              <a:rPr lang="en-US" sz="3600" dirty="0">
                <a:latin typeface="+mj-lt"/>
              </a:rPr>
              <a:t>Dietary data is </a:t>
            </a:r>
            <a:r>
              <a:rPr lang="en-US" sz="3600" dirty="0" smtClean="0">
                <a:latin typeface="+mj-lt"/>
              </a:rPr>
              <a:t>self reported </a:t>
            </a:r>
            <a:r>
              <a:rPr lang="en-US" sz="3600" dirty="0">
                <a:latin typeface="+mj-lt"/>
              </a:rPr>
              <a:t>via </a:t>
            </a:r>
            <a:r>
              <a:rPr lang="en-US" sz="3600" b="1" dirty="0">
                <a:latin typeface="+mj-lt"/>
              </a:rPr>
              <a:t>3-day food record</a:t>
            </a:r>
            <a:r>
              <a:rPr lang="en-US" sz="3600" dirty="0">
                <a:latin typeface="+mj-lt"/>
              </a:rPr>
              <a:t>, including two weekdays and one weekend </a:t>
            </a:r>
            <a:r>
              <a:rPr lang="en-US" sz="3600" dirty="0" smtClean="0">
                <a:latin typeface="+mj-lt"/>
              </a:rPr>
              <a:t>day.</a:t>
            </a:r>
          </a:p>
          <a:p>
            <a:pPr marL="285750" lvl="0" indent="-285750">
              <a:buFont typeface="Arial" panose="020B0604020202020204" pitchFamily="34" charset="0"/>
              <a:buChar char="•"/>
            </a:pPr>
            <a:r>
              <a:rPr lang="en-US" sz="3600" dirty="0" smtClean="0">
                <a:latin typeface="+mj-lt"/>
              </a:rPr>
              <a:t>Daily average dairy intake was analyzed via computer software (</a:t>
            </a:r>
            <a:r>
              <a:rPr lang="en-US" sz="3600" dirty="0" err="1" smtClean="0">
                <a:latin typeface="+mj-lt"/>
              </a:rPr>
              <a:t>DietWellness</a:t>
            </a:r>
            <a:r>
              <a:rPr lang="en-US" sz="3600" dirty="0" smtClean="0">
                <a:latin typeface="+mj-lt"/>
              </a:rPr>
              <a:t>+) </a:t>
            </a:r>
          </a:p>
          <a:p>
            <a:pPr marL="285750" lvl="0" indent="-285750">
              <a:buFont typeface="Arial" panose="020B0604020202020204" pitchFamily="34" charset="0"/>
              <a:buChar char="•"/>
            </a:pPr>
            <a:r>
              <a:rPr lang="en-US" sz="3600" dirty="0" smtClean="0">
                <a:latin typeface="+mj-lt"/>
              </a:rPr>
              <a:t>Dairy </a:t>
            </a:r>
            <a:r>
              <a:rPr lang="en-US" sz="3600" dirty="0">
                <a:latin typeface="+mj-lt"/>
              </a:rPr>
              <a:t>intake was </a:t>
            </a:r>
            <a:r>
              <a:rPr lang="en-US" sz="3600" dirty="0" smtClean="0">
                <a:latin typeface="+mj-lt"/>
              </a:rPr>
              <a:t>categorized </a:t>
            </a:r>
            <a:r>
              <a:rPr lang="en-US" sz="3600" dirty="0">
                <a:latin typeface="+mj-lt"/>
              </a:rPr>
              <a:t>into </a:t>
            </a:r>
            <a:r>
              <a:rPr lang="en-US" sz="3600" dirty="0" smtClean="0">
                <a:latin typeface="+mj-lt"/>
              </a:rPr>
              <a:t>five groups: &lt;1, 1-&lt;2 , 2-&lt;3, 3-&lt;4, and 4+ cups/2000 kcal/ day.</a:t>
            </a:r>
          </a:p>
          <a:p>
            <a:pPr marL="285750" indent="-285750">
              <a:buFont typeface="Arial" panose="020B0604020202020204" pitchFamily="34" charset="0"/>
              <a:buChar char="•"/>
            </a:pPr>
            <a:r>
              <a:rPr lang="en-US" sz="3600" dirty="0" smtClean="0">
                <a:latin typeface="+mj-lt"/>
              </a:rPr>
              <a:t>MetS criteria was compared continuously to the categorical milk intake using</a:t>
            </a:r>
            <a:r>
              <a:rPr lang="en-US" sz="3600" b="1" dirty="0" smtClean="0">
                <a:latin typeface="+mj-lt"/>
              </a:rPr>
              <a:t> ANCOVA</a:t>
            </a:r>
            <a:r>
              <a:rPr lang="en-US" sz="3600" dirty="0" smtClean="0">
                <a:latin typeface="+mj-lt"/>
              </a:rPr>
              <a:t>; </a:t>
            </a:r>
            <a:r>
              <a:rPr lang="en-US" sz="3600" dirty="0">
                <a:latin typeface="+mj-lt"/>
              </a:rPr>
              <a:t>c</a:t>
            </a:r>
            <a:r>
              <a:rPr lang="en-US" sz="3600" dirty="0" smtClean="0">
                <a:latin typeface="+mj-lt"/>
              </a:rPr>
              <a:t>ovariates included gender, academic year and BMI.</a:t>
            </a:r>
            <a:endParaRPr lang="en-US" sz="3600" dirty="0">
              <a:latin typeface="+mj-lt"/>
            </a:endParaRPr>
          </a:p>
        </p:txBody>
      </p:sp>
      <p:sp>
        <p:nvSpPr>
          <p:cNvPr id="49" name="TextBox 48"/>
          <p:cNvSpPr txBox="1"/>
          <p:nvPr/>
        </p:nvSpPr>
        <p:spPr>
          <a:xfrm>
            <a:off x="31173789" y="25568648"/>
            <a:ext cx="11634537" cy="954107"/>
          </a:xfrm>
          <a:prstGeom prst="rect">
            <a:avLst/>
          </a:prstGeom>
          <a:noFill/>
        </p:spPr>
        <p:txBody>
          <a:bodyPr wrap="square" rtlCol="0">
            <a:spAutoFit/>
          </a:bodyPr>
          <a:lstStyle/>
          <a:p>
            <a:r>
              <a:rPr lang="en-US" sz="2800" b="1" dirty="0">
                <a:latin typeface="+mj-lt"/>
              </a:rPr>
              <a:t>Funding Source </a:t>
            </a:r>
            <a:r>
              <a:rPr lang="en-US" sz="2800" dirty="0">
                <a:latin typeface="+mj-lt"/>
              </a:rPr>
              <a:t>NH Agriculture Experiment Station and USDA National Institute of Food and Agriculture Hatch Project </a:t>
            </a:r>
            <a:r>
              <a:rPr lang="en-US" sz="2800" dirty="0" smtClean="0">
                <a:latin typeface="+mj-lt"/>
              </a:rPr>
              <a:t>1010738</a:t>
            </a:r>
            <a:r>
              <a:rPr lang="en-US" sz="2800" dirty="0"/>
              <a:t>.</a:t>
            </a:r>
            <a:r>
              <a:rPr lang="en-US" sz="2800" dirty="0" smtClean="0"/>
              <a:t> </a:t>
            </a:r>
            <a:endParaRPr lang="en-US" sz="2800" dirty="0"/>
          </a:p>
        </p:txBody>
      </p:sp>
      <p:graphicFrame>
        <p:nvGraphicFramePr>
          <p:cNvPr id="52" name="Chart 51">
            <a:extLst>
              <a:ext uri="{FF2B5EF4-FFF2-40B4-BE49-F238E27FC236}">
                <a16:creationId xmlns:a16="http://schemas.microsoft.com/office/drawing/2014/main" id="{49D8DBAD-23B1-4A6C-9855-8B644B40575C}"/>
              </a:ext>
            </a:extLst>
          </p:cNvPr>
          <p:cNvGraphicFramePr>
            <a:graphicFrameLocks/>
          </p:cNvGraphicFramePr>
          <p:nvPr>
            <p:extLst>
              <p:ext uri="{D42A27DB-BD31-4B8C-83A1-F6EECF244321}">
                <p14:modId xmlns:p14="http://schemas.microsoft.com/office/powerpoint/2010/main" val="2901851835"/>
              </p:ext>
            </p:extLst>
          </p:nvPr>
        </p:nvGraphicFramePr>
        <p:xfrm>
          <a:off x="14677439" y="14026877"/>
          <a:ext cx="1020151" cy="1905523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3" name="Chart 52">
            <a:extLst>
              <a:ext uri="{FF2B5EF4-FFF2-40B4-BE49-F238E27FC236}">
                <a16:creationId xmlns:a16="http://schemas.microsoft.com/office/drawing/2014/main" id="{85674AD4-52DC-4A9D-A56E-503D09684FB8}"/>
              </a:ext>
            </a:extLst>
          </p:cNvPr>
          <p:cNvGraphicFramePr>
            <a:graphicFrameLocks/>
          </p:cNvGraphicFramePr>
          <p:nvPr>
            <p:extLst>
              <p:ext uri="{D42A27DB-BD31-4B8C-83A1-F6EECF244321}">
                <p14:modId xmlns:p14="http://schemas.microsoft.com/office/powerpoint/2010/main" val="3830464362"/>
              </p:ext>
            </p:extLst>
          </p:nvPr>
        </p:nvGraphicFramePr>
        <p:xfrm>
          <a:off x="29743484" y="10770745"/>
          <a:ext cx="7247574" cy="4710167"/>
        </p:xfrm>
        <a:graphic>
          <a:graphicData uri="http://schemas.openxmlformats.org/drawingml/2006/chart">
            <c:chart xmlns:c="http://schemas.openxmlformats.org/drawingml/2006/chart" xmlns:r="http://schemas.openxmlformats.org/officeDocument/2006/relationships" r:id="rId8"/>
          </a:graphicData>
        </a:graphic>
      </p:graphicFrame>
      <p:sp>
        <p:nvSpPr>
          <p:cNvPr id="54" name="TextBox 53"/>
          <p:cNvSpPr txBox="1"/>
          <p:nvPr/>
        </p:nvSpPr>
        <p:spPr>
          <a:xfrm>
            <a:off x="34637353" y="27606888"/>
            <a:ext cx="4791693" cy="800219"/>
          </a:xfrm>
          <a:prstGeom prst="rect">
            <a:avLst/>
          </a:prstGeom>
          <a:noFill/>
        </p:spPr>
        <p:txBody>
          <a:bodyPr wrap="square" rtlCol="0">
            <a:spAutoFit/>
          </a:bodyPr>
          <a:lstStyle/>
          <a:p>
            <a:pPr algn="ctr"/>
            <a:r>
              <a:rPr lang="en-US" sz="4600" b="1" dirty="0" smtClean="0">
                <a:solidFill>
                  <a:schemeClr val="bg1"/>
                </a:solidFill>
                <a:latin typeface="+mj-lt"/>
              </a:rPr>
              <a:t>REFERENCES</a:t>
            </a:r>
            <a:endParaRPr lang="en-US" sz="4600" b="1" dirty="0">
              <a:solidFill>
                <a:schemeClr val="bg1"/>
              </a:solidFill>
              <a:latin typeface="+mj-lt"/>
            </a:endParaRPr>
          </a:p>
        </p:txBody>
      </p:sp>
      <p:sp>
        <p:nvSpPr>
          <p:cNvPr id="73" name="Rectangle 72"/>
          <p:cNvSpPr/>
          <p:nvPr/>
        </p:nvSpPr>
        <p:spPr>
          <a:xfrm>
            <a:off x="34941280" y="4606417"/>
            <a:ext cx="4266874" cy="800219"/>
          </a:xfrm>
          <a:prstGeom prst="rect">
            <a:avLst/>
          </a:prstGeom>
        </p:spPr>
        <p:txBody>
          <a:bodyPr wrap="none">
            <a:spAutoFit/>
          </a:bodyPr>
          <a:lstStyle/>
          <a:p>
            <a:r>
              <a:rPr lang="en-US" sz="4600" b="1" dirty="0" smtClean="0">
                <a:solidFill>
                  <a:schemeClr val="bg1"/>
                </a:solidFill>
                <a:latin typeface="Calibri Light" panose="020F0302020204030204"/>
              </a:rPr>
              <a:t>MAJOR FINDINGS</a:t>
            </a:r>
            <a:endParaRPr lang="en-US" sz="4600" dirty="0">
              <a:solidFill>
                <a:schemeClr val="bg1"/>
              </a:solidFill>
            </a:endParaRPr>
          </a:p>
        </p:txBody>
      </p:sp>
      <p:sp>
        <p:nvSpPr>
          <p:cNvPr id="76" name="TextBox 75"/>
          <p:cNvSpPr txBox="1"/>
          <p:nvPr/>
        </p:nvSpPr>
        <p:spPr>
          <a:xfrm>
            <a:off x="30946646" y="11726276"/>
            <a:ext cx="4050987" cy="646331"/>
          </a:xfrm>
          <a:prstGeom prst="rect">
            <a:avLst/>
          </a:prstGeom>
          <a:noFill/>
        </p:spPr>
        <p:txBody>
          <a:bodyPr wrap="square" rtlCol="0">
            <a:spAutoFit/>
          </a:bodyPr>
          <a:lstStyle/>
          <a:p>
            <a:pPr algn="ctr"/>
            <a:r>
              <a:rPr lang="en-US" sz="3600" dirty="0" smtClean="0"/>
              <a:t>20.7%</a:t>
            </a:r>
            <a:endParaRPr lang="en-US" sz="3600" dirty="0"/>
          </a:p>
        </p:txBody>
      </p:sp>
      <p:sp>
        <p:nvSpPr>
          <p:cNvPr id="77" name="TextBox 76"/>
          <p:cNvSpPr txBox="1"/>
          <p:nvPr/>
        </p:nvSpPr>
        <p:spPr>
          <a:xfrm>
            <a:off x="31467952" y="13969801"/>
            <a:ext cx="4727229" cy="646331"/>
          </a:xfrm>
          <a:prstGeom prst="rect">
            <a:avLst/>
          </a:prstGeom>
          <a:noFill/>
        </p:spPr>
        <p:txBody>
          <a:bodyPr wrap="square" rtlCol="0">
            <a:spAutoFit/>
          </a:bodyPr>
          <a:lstStyle/>
          <a:p>
            <a:pPr algn="ctr"/>
            <a:r>
              <a:rPr lang="en-US" sz="3600" dirty="0" smtClean="0"/>
              <a:t>79.3%</a:t>
            </a:r>
            <a:endParaRPr lang="en-US" sz="3600" dirty="0"/>
          </a:p>
        </p:txBody>
      </p:sp>
      <p:sp>
        <p:nvSpPr>
          <p:cNvPr id="78" name="TextBox 77"/>
          <p:cNvSpPr txBox="1"/>
          <p:nvPr/>
        </p:nvSpPr>
        <p:spPr>
          <a:xfrm>
            <a:off x="15939683" y="26658119"/>
            <a:ext cx="3476745" cy="1015663"/>
          </a:xfrm>
          <a:prstGeom prst="rect">
            <a:avLst/>
          </a:prstGeom>
          <a:noFill/>
        </p:spPr>
        <p:txBody>
          <a:bodyPr wrap="square" rtlCol="0">
            <a:spAutoFit/>
          </a:bodyPr>
          <a:lstStyle/>
          <a:p>
            <a:pPr algn="ctr"/>
            <a:r>
              <a:rPr lang="en-US" sz="3000" dirty="0" smtClean="0"/>
              <a:t>High Waist Circumference</a:t>
            </a:r>
            <a:endParaRPr lang="en-US" sz="3000" dirty="0"/>
          </a:p>
        </p:txBody>
      </p:sp>
      <p:sp>
        <p:nvSpPr>
          <p:cNvPr id="79" name="TextBox 78"/>
          <p:cNvSpPr txBox="1"/>
          <p:nvPr/>
        </p:nvSpPr>
        <p:spPr>
          <a:xfrm>
            <a:off x="18955482" y="26690843"/>
            <a:ext cx="2743899" cy="1015663"/>
          </a:xfrm>
          <a:prstGeom prst="rect">
            <a:avLst/>
          </a:prstGeom>
          <a:noFill/>
        </p:spPr>
        <p:txBody>
          <a:bodyPr wrap="square" rtlCol="0">
            <a:spAutoFit/>
          </a:bodyPr>
          <a:lstStyle/>
          <a:p>
            <a:pPr algn="ctr"/>
            <a:r>
              <a:rPr lang="en-US" sz="3000" dirty="0" smtClean="0"/>
              <a:t>High Triglycerides</a:t>
            </a:r>
            <a:endParaRPr lang="en-US" sz="3000" dirty="0"/>
          </a:p>
        </p:txBody>
      </p:sp>
      <p:sp>
        <p:nvSpPr>
          <p:cNvPr id="80" name="TextBox 79"/>
          <p:cNvSpPr txBox="1"/>
          <p:nvPr/>
        </p:nvSpPr>
        <p:spPr>
          <a:xfrm>
            <a:off x="21440526" y="26723567"/>
            <a:ext cx="3299639" cy="1015663"/>
          </a:xfrm>
          <a:prstGeom prst="rect">
            <a:avLst/>
          </a:prstGeom>
          <a:noFill/>
        </p:spPr>
        <p:txBody>
          <a:bodyPr wrap="square" rtlCol="0">
            <a:spAutoFit/>
          </a:bodyPr>
          <a:lstStyle/>
          <a:p>
            <a:pPr algn="ctr"/>
            <a:r>
              <a:rPr lang="en-US" sz="3000" dirty="0" smtClean="0"/>
              <a:t>High</a:t>
            </a:r>
          </a:p>
          <a:p>
            <a:pPr algn="ctr"/>
            <a:r>
              <a:rPr lang="en-US" sz="3000" dirty="0" smtClean="0"/>
              <a:t> Blood Pressure</a:t>
            </a:r>
            <a:endParaRPr lang="en-US" sz="3000" dirty="0"/>
          </a:p>
        </p:txBody>
      </p:sp>
      <p:sp>
        <p:nvSpPr>
          <p:cNvPr id="81" name="TextBox 80"/>
          <p:cNvSpPr txBox="1"/>
          <p:nvPr/>
        </p:nvSpPr>
        <p:spPr>
          <a:xfrm>
            <a:off x="24462680" y="26703425"/>
            <a:ext cx="2995554" cy="1015663"/>
          </a:xfrm>
          <a:prstGeom prst="rect">
            <a:avLst/>
          </a:prstGeom>
          <a:noFill/>
        </p:spPr>
        <p:txBody>
          <a:bodyPr wrap="square" rtlCol="0">
            <a:spAutoFit/>
          </a:bodyPr>
          <a:lstStyle/>
          <a:p>
            <a:pPr algn="ctr"/>
            <a:r>
              <a:rPr lang="en-US" sz="3000" dirty="0" smtClean="0"/>
              <a:t>High Fasting Blood </a:t>
            </a:r>
            <a:r>
              <a:rPr lang="en-US" sz="3000" dirty="0"/>
              <a:t>G</a:t>
            </a:r>
            <a:r>
              <a:rPr lang="en-US" sz="3000" dirty="0" smtClean="0"/>
              <a:t>lucose</a:t>
            </a:r>
            <a:endParaRPr lang="en-US" sz="3000" dirty="0"/>
          </a:p>
        </p:txBody>
      </p:sp>
      <p:sp>
        <p:nvSpPr>
          <p:cNvPr id="82" name="TextBox 81"/>
          <p:cNvSpPr txBox="1"/>
          <p:nvPr/>
        </p:nvSpPr>
        <p:spPr>
          <a:xfrm>
            <a:off x="26935482" y="26713496"/>
            <a:ext cx="3286051" cy="1015663"/>
          </a:xfrm>
          <a:prstGeom prst="rect">
            <a:avLst/>
          </a:prstGeom>
          <a:noFill/>
        </p:spPr>
        <p:txBody>
          <a:bodyPr wrap="square" rtlCol="0">
            <a:spAutoFit/>
          </a:bodyPr>
          <a:lstStyle/>
          <a:p>
            <a:pPr algn="ctr"/>
            <a:r>
              <a:rPr lang="en-US" sz="3000" dirty="0" smtClean="0"/>
              <a:t>Low</a:t>
            </a:r>
            <a:r>
              <a:rPr lang="en-US" sz="3000" dirty="0" smtClean="0"/>
              <a:t> </a:t>
            </a:r>
            <a:r>
              <a:rPr lang="en-US" sz="3000" dirty="0" smtClean="0"/>
              <a:t>HDL cholesterol</a:t>
            </a:r>
            <a:endParaRPr lang="en-US" sz="3000" dirty="0"/>
          </a:p>
        </p:txBody>
      </p:sp>
      <p:sp>
        <p:nvSpPr>
          <p:cNvPr id="83" name="Rectangle 82"/>
          <p:cNvSpPr/>
          <p:nvPr/>
        </p:nvSpPr>
        <p:spPr>
          <a:xfrm>
            <a:off x="27279679" y="20641894"/>
            <a:ext cx="426822" cy="575456"/>
          </a:xfrm>
          <a:prstGeom prst="rect">
            <a:avLst/>
          </a:prstGeom>
          <a:solidFill>
            <a:schemeClr val="bg1">
              <a:lumMod val="85000"/>
            </a:schemeClr>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27274905" y="21472635"/>
            <a:ext cx="426821" cy="641580"/>
          </a:xfrm>
          <a:prstGeom prst="rect">
            <a:avLst/>
          </a:prstGeom>
          <a:solidFill>
            <a:schemeClr val="accent2">
              <a:lumMod val="40000"/>
              <a:lumOff val="60000"/>
            </a:schemeClr>
          </a:solidFill>
          <a:ln w="762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27687519" y="20535249"/>
            <a:ext cx="2419590" cy="461665"/>
          </a:xfrm>
          <a:prstGeom prst="rect">
            <a:avLst/>
          </a:prstGeom>
          <a:noFill/>
        </p:spPr>
        <p:txBody>
          <a:bodyPr wrap="square" rtlCol="0">
            <a:spAutoFit/>
          </a:bodyPr>
          <a:lstStyle/>
          <a:p>
            <a:r>
              <a:rPr lang="en-US" sz="2400" dirty="0" smtClean="0"/>
              <a:t>Men</a:t>
            </a:r>
            <a:endParaRPr lang="en-US" sz="2400" dirty="0"/>
          </a:p>
        </p:txBody>
      </p:sp>
      <p:sp>
        <p:nvSpPr>
          <p:cNvPr id="86" name="TextBox 85"/>
          <p:cNvSpPr txBox="1"/>
          <p:nvPr/>
        </p:nvSpPr>
        <p:spPr>
          <a:xfrm>
            <a:off x="27689096" y="21473004"/>
            <a:ext cx="2419590" cy="461665"/>
          </a:xfrm>
          <a:prstGeom prst="rect">
            <a:avLst/>
          </a:prstGeom>
          <a:noFill/>
        </p:spPr>
        <p:txBody>
          <a:bodyPr wrap="square" rtlCol="0">
            <a:spAutoFit/>
          </a:bodyPr>
          <a:lstStyle/>
          <a:p>
            <a:r>
              <a:rPr lang="en-US" sz="2400" dirty="0" smtClean="0"/>
              <a:t>Women</a:t>
            </a:r>
            <a:endParaRPr lang="en-US" sz="2400" dirty="0"/>
          </a:p>
        </p:txBody>
      </p:sp>
      <p:sp>
        <p:nvSpPr>
          <p:cNvPr id="87" name="TextBox 86"/>
          <p:cNvSpPr txBox="1"/>
          <p:nvPr/>
        </p:nvSpPr>
        <p:spPr>
          <a:xfrm>
            <a:off x="31174789" y="5553897"/>
            <a:ext cx="11671381" cy="3416320"/>
          </a:xfrm>
          <a:prstGeom prst="rect">
            <a:avLst/>
          </a:prstGeom>
          <a:noFill/>
        </p:spPr>
        <p:txBody>
          <a:bodyPr wrap="square" rtlCol="0">
            <a:spAutoFit/>
          </a:bodyPr>
          <a:lstStyle/>
          <a:p>
            <a:pPr marL="285750" indent="-285750">
              <a:buFont typeface="Arial" panose="020B0604020202020204" pitchFamily="34" charset="0"/>
              <a:buChar char="•"/>
            </a:pPr>
            <a:r>
              <a:rPr lang="en-US" sz="3600" b="1" dirty="0" smtClean="0">
                <a:latin typeface="+mj-lt"/>
              </a:rPr>
              <a:t>55.1% </a:t>
            </a:r>
            <a:r>
              <a:rPr lang="en-US" sz="3600" dirty="0" smtClean="0">
                <a:latin typeface="+mj-lt"/>
              </a:rPr>
              <a:t>of </a:t>
            </a:r>
            <a:r>
              <a:rPr lang="en-US" sz="3600" dirty="0" smtClean="0">
                <a:latin typeface="+mj-lt"/>
              </a:rPr>
              <a:t>students had at least one risk factor of MetS</a:t>
            </a:r>
          </a:p>
          <a:p>
            <a:pPr marL="285750" indent="-285750">
              <a:buFont typeface="Arial" panose="020B0604020202020204" pitchFamily="34" charset="0"/>
              <a:buChar char="•"/>
            </a:pPr>
            <a:r>
              <a:rPr lang="en-US" sz="3600" b="1" dirty="0" smtClean="0">
                <a:latin typeface="+mj-lt"/>
              </a:rPr>
              <a:t>4.7% </a:t>
            </a:r>
            <a:r>
              <a:rPr lang="en-US" sz="3600" dirty="0" smtClean="0">
                <a:latin typeface="+mj-lt"/>
              </a:rPr>
              <a:t>of students met at least 3 risk factors for MetS</a:t>
            </a:r>
          </a:p>
          <a:p>
            <a:pPr marL="285750" indent="-285750">
              <a:buFont typeface="Arial" panose="020B0604020202020204" pitchFamily="34" charset="0"/>
              <a:buChar char="•"/>
            </a:pPr>
            <a:r>
              <a:rPr lang="en-US" sz="3600" dirty="0" smtClean="0">
                <a:latin typeface="+mj-lt"/>
              </a:rPr>
              <a:t>Mean </a:t>
            </a:r>
            <a:r>
              <a:rPr lang="en-US" sz="3600" dirty="0" smtClean="0">
                <a:latin typeface="+mj-lt"/>
              </a:rPr>
              <a:t>dairy</a:t>
            </a:r>
            <a:r>
              <a:rPr lang="en-US" sz="3600" dirty="0" smtClean="0">
                <a:latin typeface="+mj-lt"/>
              </a:rPr>
              <a:t> </a:t>
            </a:r>
            <a:r>
              <a:rPr lang="en-US" sz="3600" dirty="0" smtClean="0">
                <a:latin typeface="+mj-lt"/>
              </a:rPr>
              <a:t>intake </a:t>
            </a:r>
            <a:r>
              <a:rPr lang="en-US" sz="3600" dirty="0">
                <a:latin typeface="+mj-lt"/>
              </a:rPr>
              <a:t>was </a:t>
            </a:r>
            <a:r>
              <a:rPr lang="en-US" sz="3600" b="1" dirty="0" smtClean="0">
                <a:latin typeface="+mj-lt"/>
              </a:rPr>
              <a:t>2.8 </a:t>
            </a:r>
            <a:r>
              <a:rPr lang="en-US" sz="3600" b="1" dirty="0" smtClean="0">
                <a:latin typeface="+mj-lt"/>
                <a:sym typeface="Symbol" panose="05050102010706020507" pitchFamily="18" charset="2"/>
              </a:rPr>
              <a:t></a:t>
            </a:r>
            <a:r>
              <a:rPr lang="en-US" sz="3600" b="1" dirty="0">
                <a:latin typeface="+mj-lt"/>
              </a:rPr>
              <a:t>1.9 </a:t>
            </a:r>
            <a:r>
              <a:rPr lang="en-US" sz="3600" dirty="0">
                <a:latin typeface="+mj-lt"/>
              </a:rPr>
              <a:t>and </a:t>
            </a:r>
            <a:r>
              <a:rPr lang="en-US" sz="3600" b="1" dirty="0">
                <a:latin typeface="+mj-lt"/>
              </a:rPr>
              <a:t>1.9</a:t>
            </a:r>
            <a:r>
              <a:rPr lang="en-US" sz="3600" b="1" dirty="0">
                <a:latin typeface="+mj-lt"/>
                <a:sym typeface="Symbol" panose="05050102010706020507" pitchFamily="18" charset="2"/>
              </a:rPr>
              <a:t></a:t>
            </a:r>
            <a:r>
              <a:rPr lang="en-US" sz="3600" b="1" dirty="0">
                <a:latin typeface="+mj-lt"/>
              </a:rPr>
              <a:t>1.3 </a:t>
            </a:r>
            <a:r>
              <a:rPr lang="en-US" sz="3600" dirty="0">
                <a:latin typeface="+mj-lt"/>
              </a:rPr>
              <a:t>cups/day for men and women, respectively</a:t>
            </a:r>
            <a:r>
              <a:rPr lang="en-US" sz="3600" dirty="0" smtClean="0">
                <a:latin typeface="+mj-lt"/>
              </a:rPr>
              <a:t>.</a:t>
            </a:r>
          </a:p>
          <a:p>
            <a:pPr marL="285750" indent="-285750">
              <a:buFont typeface="Arial" panose="020B0604020202020204" pitchFamily="34" charset="0"/>
              <a:buChar char="•"/>
            </a:pPr>
            <a:r>
              <a:rPr lang="en-US" sz="3600" dirty="0" smtClean="0">
                <a:latin typeface="+mj-lt"/>
              </a:rPr>
              <a:t>There were no associations found between dairy intake and MetS criteria. </a:t>
            </a:r>
            <a:endParaRPr lang="en-US" sz="3600" dirty="0">
              <a:latin typeface="+mj-lt"/>
            </a:endParaRPr>
          </a:p>
        </p:txBody>
      </p:sp>
      <p:sp>
        <p:nvSpPr>
          <p:cNvPr id="88" name="TextBox 87"/>
          <p:cNvSpPr txBox="1"/>
          <p:nvPr/>
        </p:nvSpPr>
        <p:spPr>
          <a:xfrm>
            <a:off x="31155367" y="17343113"/>
            <a:ext cx="11690802" cy="3970318"/>
          </a:xfrm>
          <a:prstGeom prst="rect">
            <a:avLst/>
          </a:prstGeom>
          <a:noFill/>
        </p:spPr>
        <p:txBody>
          <a:bodyPr wrap="square" rtlCol="0">
            <a:spAutoFit/>
          </a:bodyPr>
          <a:lstStyle/>
          <a:p>
            <a:r>
              <a:rPr lang="en-US" sz="3500" dirty="0" smtClean="0">
                <a:latin typeface="+mj-lt"/>
              </a:rPr>
              <a:t>While dairy levels may not have an apparent impact on MetS criteria, research has shown that younger aged people having at least one MetS risk factor increases the likelihood of developing more criteria later in life, putting them at risk for CVD and T2DM. Future research should examine diary intake types and dairy alternatives in relation to MetS, as this may be impacting students reporting of dairy and milk products.</a:t>
            </a:r>
            <a:endParaRPr lang="en-US" sz="3500" dirty="0">
              <a:latin typeface="+mj-lt"/>
            </a:endParaRPr>
          </a:p>
        </p:txBody>
      </p:sp>
      <p:sp>
        <p:nvSpPr>
          <p:cNvPr id="89" name="TextBox 88"/>
          <p:cNvSpPr txBox="1"/>
          <p:nvPr/>
        </p:nvSpPr>
        <p:spPr>
          <a:xfrm>
            <a:off x="31257449" y="28472314"/>
            <a:ext cx="11588720" cy="2462213"/>
          </a:xfrm>
          <a:prstGeom prst="rect">
            <a:avLst/>
          </a:prstGeom>
          <a:noFill/>
        </p:spPr>
        <p:txBody>
          <a:bodyPr wrap="square" rtlCol="0">
            <a:spAutoFit/>
          </a:bodyPr>
          <a:lstStyle/>
          <a:p>
            <a:pPr marL="342900" indent="-342900">
              <a:buAutoNum type="arabicPeriod"/>
            </a:pPr>
            <a:r>
              <a:rPr lang="en-US" sz="1400" dirty="0"/>
              <a:t>U.S. Department of Agriculture and U.S. Department of Health and Human Services. </a:t>
            </a:r>
            <a:r>
              <a:rPr lang="en-US" sz="1400" i="1" dirty="0"/>
              <a:t>Dietary Guidelines for Americans, 2020-2025</a:t>
            </a:r>
            <a:r>
              <a:rPr lang="en-US" sz="1400" dirty="0"/>
              <a:t>. 9th Edition. December 2020. Available at DietaryGuidelines.gov</a:t>
            </a:r>
            <a:r>
              <a:rPr lang="en-US" sz="1400" dirty="0" smtClean="0"/>
              <a:t>.</a:t>
            </a:r>
          </a:p>
          <a:p>
            <a:pPr marL="342900" indent="-342900">
              <a:buAutoNum type="arabicPeriod"/>
            </a:pPr>
            <a:r>
              <a:rPr lang="en-US" sz="1400" dirty="0" err="1"/>
              <a:t>Quann</a:t>
            </a:r>
            <a:r>
              <a:rPr lang="en-US" sz="1400" dirty="0"/>
              <a:t> EE, </a:t>
            </a:r>
            <a:r>
              <a:rPr lang="en-US" sz="1400" dirty="0" err="1"/>
              <a:t>Fulgoni</a:t>
            </a:r>
            <a:r>
              <a:rPr lang="en-US" sz="1400" dirty="0"/>
              <a:t> VL, </a:t>
            </a:r>
            <a:r>
              <a:rPr lang="en-US" sz="1400" dirty="0" err="1"/>
              <a:t>Auestad</a:t>
            </a:r>
            <a:r>
              <a:rPr lang="en-US" sz="1400" dirty="0"/>
              <a:t> N. Consuming the daily recommended amounts of dairy products would reduce the prevalence of inadequate micronutrient intakes in the United States: diet modeling study based on NHANES 2007–2010</a:t>
            </a:r>
            <a:r>
              <a:rPr lang="en-US" sz="1400" i="1" dirty="0"/>
              <a:t>. </a:t>
            </a:r>
            <a:r>
              <a:rPr lang="en-US" sz="1400" i="1" dirty="0" err="1"/>
              <a:t>Nutr</a:t>
            </a:r>
            <a:r>
              <a:rPr lang="en-US" sz="1400" i="1" dirty="0"/>
              <a:t> J.</a:t>
            </a:r>
            <a:r>
              <a:rPr lang="en-US" sz="1400" dirty="0"/>
              <a:t> 2015;14</a:t>
            </a:r>
            <a:r>
              <a:rPr lang="en-US" sz="1400" dirty="0" smtClean="0"/>
              <a:t>.</a:t>
            </a:r>
          </a:p>
          <a:p>
            <a:pPr marL="342900" indent="-342900">
              <a:buAutoNum type="arabicPeriod" startAt="3"/>
            </a:pPr>
            <a:r>
              <a:rPr lang="en-US" sz="1400" dirty="0" err="1" smtClean="0"/>
              <a:t>Alberti</a:t>
            </a:r>
            <a:r>
              <a:rPr lang="en-US" sz="1400" dirty="0" smtClean="0"/>
              <a:t> </a:t>
            </a:r>
            <a:r>
              <a:rPr lang="en-US" sz="1400" dirty="0"/>
              <a:t>KGMM, </a:t>
            </a:r>
            <a:r>
              <a:rPr lang="en-US" sz="1400" dirty="0" err="1"/>
              <a:t>Eckel</a:t>
            </a:r>
            <a:r>
              <a:rPr lang="en-US" sz="1400" dirty="0"/>
              <a:t> RH, Grundy SM, et al. Harmonizing the Metabolic Syndrome: A Joint Interim Statement of the International Diabetes Federation Task Force on Epidemiology and Prevention; National Heart, Lung, and Blood Institute; American Heart Association; World Heart Federation; International Atherosclerosis Society; and International Association for the Study of Obesity. </a:t>
            </a:r>
            <a:r>
              <a:rPr lang="en-US" sz="1400" i="1" dirty="0"/>
              <a:t>Circulation</a:t>
            </a:r>
            <a:r>
              <a:rPr lang="en-US" sz="1400" dirty="0"/>
              <a:t>. 2009;120(16):1640-1645. </a:t>
            </a:r>
          </a:p>
          <a:p>
            <a:pPr marL="342900" indent="-342900">
              <a:buAutoNum type="arabicPeriod" startAt="3"/>
            </a:pPr>
            <a:r>
              <a:rPr lang="en-US" sz="1400" dirty="0" smtClean="0"/>
              <a:t>Mena-Sánchez </a:t>
            </a:r>
            <a:r>
              <a:rPr lang="en-US" sz="1400" dirty="0"/>
              <a:t>G, Becerra-</a:t>
            </a:r>
            <a:r>
              <a:rPr lang="en-US" sz="1400" dirty="0" err="1"/>
              <a:t>Tomás</a:t>
            </a:r>
            <a:r>
              <a:rPr lang="en-US" sz="1400" dirty="0"/>
              <a:t> N, </a:t>
            </a:r>
            <a:r>
              <a:rPr lang="en-US" sz="1400" dirty="0" err="1"/>
              <a:t>Babio</a:t>
            </a:r>
            <a:r>
              <a:rPr lang="en-US" sz="1400" dirty="0"/>
              <a:t> N, Salas-</a:t>
            </a:r>
            <a:r>
              <a:rPr lang="en-US" sz="1400" dirty="0" err="1"/>
              <a:t>Salvadó</a:t>
            </a:r>
            <a:r>
              <a:rPr lang="en-US" sz="1400" dirty="0"/>
              <a:t> J. Dairy Product Consumption in the Prevention of Metabolic Syndrome: A Systematic Review and Meta-Analysis of Prospective Cohort Studies. </a:t>
            </a:r>
            <a:r>
              <a:rPr lang="en-US" sz="1400" i="1" dirty="0" err="1"/>
              <a:t>Adv</a:t>
            </a:r>
            <a:r>
              <a:rPr lang="en-US" sz="1400" i="1" dirty="0"/>
              <a:t> </a:t>
            </a:r>
            <a:r>
              <a:rPr lang="en-US" sz="1400" i="1" dirty="0" err="1"/>
              <a:t>Nutr</a:t>
            </a:r>
            <a:r>
              <a:rPr lang="en-US" sz="1400" i="1" dirty="0"/>
              <a:t>.</a:t>
            </a:r>
            <a:r>
              <a:rPr lang="en-US" sz="1400" dirty="0"/>
              <a:t> 2019;10:S144-S153. </a:t>
            </a:r>
          </a:p>
          <a:p>
            <a:pPr marL="342900" indent="-342900">
              <a:buAutoNum type="arabicPeriod" startAt="3"/>
            </a:pPr>
            <a:r>
              <a:rPr lang="en-US" sz="1400" dirty="0" smtClean="0"/>
              <a:t>Morrell </a:t>
            </a:r>
            <a:r>
              <a:rPr lang="en-US" sz="1400" dirty="0"/>
              <a:t>J, Lofgren I, Burke J, Reilly R. Metabolic Syndrome, Obesity, and Related Risk Factors Among College Men and Women. </a:t>
            </a:r>
            <a:r>
              <a:rPr lang="en-US" sz="1400" i="1" dirty="0"/>
              <a:t>Journal of American College Health</a:t>
            </a:r>
            <a:r>
              <a:rPr lang="en-US" sz="1400" dirty="0"/>
              <a:t>. 2012;60(1):</a:t>
            </a:r>
            <a:r>
              <a:rPr lang="en-US" sz="1400" dirty="0" smtClean="0"/>
              <a:t>82-89.</a:t>
            </a:r>
            <a:endParaRPr lang="en-US" sz="1400" dirty="0"/>
          </a:p>
        </p:txBody>
      </p:sp>
      <p:graphicFrame>
        <p:nvGraphicFramePr>
          <p:cNvPr id="96" name="Chart 95">
            <a:extLst>
              <a:ext uri="{FF2B5EF4-FFF2-40B4-BE49-F238E27FC236}">
                <a16:creationId xmlns:a16="http://schemas.microsoft.com/office/drawing/2014/main" id="{49D8DBAD-23B1-4A6C-9855-8B644B40575C}"/>
              </a:ext>
            </a:extLst>
          </p:cNvPr>
          <p:cNvGraphicFramePr>
            <a:graphicFrameLocks/>
          </p:cNvGraphicFramePr>
          <p:nvPr>
            <p:extLst>
              <p:ext uri="{D42A27DB-BD31-4B8C-83A1-F6EECF244321}">
                <p14:modId xmlns:p14="http://schemas.microsoft.com/office/powerpoint/2010/main" val="2378859845"/>
              </p:ext>
            </p:extLst>
          </p:nvPr>
        </p:nvGraphicFramePr>
        <p:xfrm>
          <a:off x="14868543" y="20171705"/>
          <a:ext cx="15068513" cy="6883588"/>
        </p:xfrm>
        <a:graphic>
          <a:graphicData uri="http://schemas.openxmlformats.org/drawingml/2006/chart">
            <c:chart xmlns:c="http://schemas.openxmlformats.org/drawingml/2006/chart" xmlns:r="http://schemas.openxmlformats.org/officeDocument/2006/relationships" r:id="rId9"/>
          </a:graphicData>
        </a:graphic>
      </p:graphicFrame>
      <p:sp>
        <p:nvSpPr>
          <p:cNvPr id="99" name="Rectangle 98"/>
          <p:cNvSpPr/>
          <p:nvPr/>
        </p:nvSpPr>
        <p:spPr>
          <a:xfrm>
            <a:off x="21751954" y="27759372"/>
            <a:ext cx="2931956" cy="707886"/>
          </a:xfrm>
          <a:prstGeom prst="rect">
            <a:avLst/>
          </a:prstGeom>
        </p:spPr>
        <p:txBody>
          <a:bodyPr wrap="none">
            <a:spAutoFit/>
          </a:bodyPr>
          <a:lstStyle/>
          <a:p>
            <a:pPr algn="ctr"/>
            <a:r>
              <a:rPr lang="en-US" sz="4000" dirty="0" smtClean="0"/>
              <a:t>MetS Criteria</a:t>
            </a:r>
            <a:endParaRPr lang="en-US" sz="4000" dirty="0"/>
          </a:p>
        </p:txBody>
      </p:sp>
      <p:sp>
        <p:nvSpPr>
          <p:cNvPr id="100" name="Rectangle 99"/>
          <p:cNvSpPr/>
          <p:nvPr/>
        </p:nvSpPr>
        <p:spPr>
          <a:xfrm>
            <a:off x="17180317" y="19357813"/>
            <a:ext cx="10937867" cy="707886"/>
          </a:xfrm>
          <a:prstGeom prst="rect">
            <a:avLst/>
          </a:prstGeom>
        </p:spPr>
        <p:txBody>
          <a:bodyPr wrap="none">
            <a:spAutoFit/>
          </a:bodyPr>
          <a:lstStyle/>
          <a:p>
            <a:pPr algn="ctr"/>
            <a:r>
              <a:rPr lang="en-US" sz="4000" dirty="0" smtClean="0"/>
              <a:t>Participants who meet Metabolic Syndrome Criteria</a:t>
            </a:r>
            <a:endParaRPr lang="en-US" sz="4000" dirty="0"/>
          </a:p>
        </p:txBody>
      </p:sp>
      <p:pic>
        <p:nvPicPr>
          <p:cNvPr id="101" name="Picture 10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022980" y="1656338"/>
            <a:ext cx="10058400" cy="2170154"/>
          </a:xfrm>
          <a:prstGeom prst="rect">
            <a:avLst/>
          </a:prstGeom>
        </p:spPr>
      </p:pic>
      <p:sp>
        <p:nvSpPr>
          <p:cNvPr id="103" name="Rectangle 102"/>
          <p:cNvSpPr/>
          <p:nvPr/>
        </p:nvSpPr>
        <p:spPr>
          <a:xfrm>
            <a:off x="32714647" y="9618054"/>
            <a:ext cx="9069535" cy="707886"/>
          </a:xfrm>
          <a:prstGeom prst="rect">
            <a:avLst/>
          </a:prstGeom>
        </p:spPr>
        <p:txBody>
          <a:bodyPr wrap="none">
            <a:spAutoFit/>
          </a:bodyPr>
          <a:lstStyle/>
          <a:p>
            <a:pPr algn="ctr"/>
            <a:r>
              <a:rPr lang="en-US" sz="4000" dirty="0" smtClean="0"/>
              <a:t>Students meeting Dairy Recommendations</a:t>
            </a:r>
            <a:endParaRPr lang="en-US" sz="4000" dirty="0"/>
          </a:p>
        </p:txBody>
      </p:sp>
      <p:sp>
        <p:nvSpPr>
          <p:cNvPr id="104" name="Rectangle 103"/>
          <p:cNvSpPr/>
          <p:nvPr/>
        </p:nvSpPr>
        <p:spPr>
          <a:xfrm>
            <a:off x="35991990" y="10932337"/>
            <a:ext cx="406382" cy="46171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35991990" y="11698944"/>
            <a:ext cx="406382" cy="46171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p:cNvSpPr txBox="1"/>
          <p:nvPr/>
        </p:nvSpPr>
        <p:spPr>
          <a:xfrm>
            <a:off x="36398372" y="10933371"/>
            <a:ext cx="5605404" cy="492443"/>
          </a:xfrm>
          <a:prstGeom prst="rect">
            <a:avLst/>
          </a:prstGeom>
          <a:noFill/>
        </p:spPr>
        <p:txBody>
          <a:bodyPr wrap="square" rtlCol="0">
            <a:spAutoFit/>
          </a:bodyPr>
          <a:lstStyle/>
          <a:p>
            <a:r>
              <a:rPr lang="en-US" sz="2600" dirty="0" smtClean="0"/>
              <a:t>Meets recommendation (n=1,849)</a:t>
            </a:r>
            <a:endParaRPr lang="en-US" sz="2600" dirty="0"/>
          </a:p>
        </p:txBody>
      </p:sp>
      <p:sp>
        <p:nvSpPr>
          <p:cNvPr id="109" name="Rectangle 108"/>
          <p:cNvSpPr/>
          <p:nvPr/>
        </p:nvSpPr>
        <p:spPr>
          <a:xfrm>
            <a:off x="36398372" y="11683896"/>
            <a:ext cx="6044412" cy="492443"/>
          </a:xfrm>
          <a:prstGeom prst="rect">
            <a:avLst/>
          </a:prstGeom>
        </p:spPr>
        <p:txBody>
          <a:bodyPr wrap="none">
            <a:spAutoFit/>
          </a:bodyPr>
          <a:lstStyle/>
          <a:p>
            <a:r>
              <a:rPr lang="en-US" sz="2600" dirty="0" smtClean="0"/>
              <a:t>Does not meet recommendation (n=7,083) </a:t>
            </a:r>
            <a:endParaRPr lang="en-US" sz="2600" dirty="0"/>
          </a:p>
        </p:txBody>
      </p:sp>
      <p:sp>
        <p:nvSpPr>
          <p:cNvPr id="121" name="Rectangle 120"/>
          <p:cNvSpPr/>
          <p:nvPr/>
        </p:nvSpPr>
        <p:spPr>
          <a:xfrm>
            <a:off x="1057381" y="28370835"/>
            <a:ext cx="6278782" cy="3603568"/>
          </a:xfrm>
          <a:prstGeom prst="rect">
            <a:avLst/>
          </a:prstGeom>
          <a:solidFill>
            <a:schemeClr val="accent1">
              <a:lumMod val="20000"/>
              <a:lumOff val="80000"/>
            </a:schemeClr>
          </a:soli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1355404" y="29231203"/>
            <a:ext cx="5593474" cy="1938992"/>
          </a:xfrm>
          <a:prstGeom prst="rect">
            <a:avLst/>
          </a:prstGeom>
          <a:noFill/>
        </p:spPr>
        <p:txBody>
          <a:bodyPr wrap="square" rtlCol="0">
            <a:spAutoFit/>
          </a:bodyPr>
          <a:lstStyle/>
          <a:p>
            <a:pPr algn="ctr"/>
            <a:r>
              <a:rPr lang="en-US" sz="4000" b="1" dirty="0" smtClean="0">
                <a:solidFill>
                  <a:schemeClr val="accent1">
                    <a:lumMod val="50000"/>
                  </a:schemeClr>
                </a:solidFill>
                <a:latin typeface="+mj-lt"/>
              </a:rPr>
              <a:t>METABOLIC SYNDROME</a:t>
            </a:r>
            <a:r>
              <a:rPr lang="en-US" sz="4000" b="1" baseline="30000" dirty="0" smtClean="0">
                <a:solidFill>
                  <a:schemeClr val="accent1">
                    <a:lumMod val="50000"/>
                  </a:schemeClr>
                </a:solidFill>
                <a:latin typeface="+mj-lt"/>
              </a:rPr>
              <a:t>3</a:t>
            </a:r>
            <a:r>
              <a:rPr lang="en-US" sz="4000" b="1" dirty="0" smtClean="0">
                <a:solidFill>
                  <a:schemeClr val="accent1">
                    <a:lumMod val="50000"/>
                  </a:schemeClr>
                </a:solidFill>
                <a:latin typeface="+mj-lt"/>
              </a:rPr>
              <a:t> is defined as three or more of the following criteria: </a:t>
            </a:r>
            <a:endParaRPr lang="en-US" sz="4000" b="1" dirty="0">
              <a:solidFill>
                <a:schemeClr val="accent1">
                  <a:lumMod val="50000"/>
                </a:schemeClr>
              </a:solidFill>
              <a:latin typeface="+mj-lt"/>
            </a:endParaRPr>
          </a:p>
        </p:txBody>
      </p:sp>
      <p:sp>
        <p:nvSpPr>
          <p:cNvPr id="2" name="TextBox 1"/>
          <p:cNvSpPr txBox="1"/>
          <p:nvPr/>
        </p:nvSpPr>
        <p:spPr>
          <a:xfrm>
            <a:off x="16883402" y="25628865"/>
            <a:ext cx="762723" cy="369332"/>
          </a:xfrm>
          <a:prstGeom prst="rect">
            <a:avLst/>
          </a:prstGeom>
          <a:noFill/>
        </p:spPr>
        <p:txBody>
          <a:bodyPr wrap="square" rtlCol="0">
            <a:spAutoFit/>
          </a:bodyPr>
          <a:lstStyle/>
          <a:p>
            <a:r>
              <a:rPr lang="en-US" dirty="0" smtClean="0"/>
              <a:t>4.9%</a:t>
            </a:r>
            <a:endParaRPr lang="en-US" dirty="0"/>
          </a:p>
        </p:txBody>
      </p:sp>
      <p:sp>
        <p:nvSpPr>
          <p:cNvPr id="3" name="TextBox 2"/>
          <p:cNvSpPr txBox="1"/>
          <p:nvPr/>
        </p:nvSpPr>
        <p:spPr>
          <a:xfrm>
            <a:off x="22258370" y="20799345"/>
            <a:ext cx="1919123" cy="369332"/>
          </a:xfrm>
          <a:prstGeom prst="rect">
            <a:avLst/>
          </a:prstGeom>
          <a:noFill/>
        </p:spPr>
        <p:txBody>
          <a:bodyPr wrap="square" rtlCol="0">
            <a:spAutoFit/>
          </a:bodyPr>
          <a:lstStyle/>
          <a:p>
            <a:r>
              <a:rPr lang="en-US" dirty="0" smtClean="0"/>
              <a:t>36.0%</a:t>
            </a:r>
            <a:endParaRPr lang="en-US" dirty="0"/>
          </a:p>
        </p:txBody>
      </p:sp>
      <p:sp>
        <p:nvSpPr>
          <p:cNvPr id="4" name="TextBox 3"/>
          <p:cNvSpPr txBox="1"/>
          <p:nvPr/>
        </p:nvSpPr>
        <p:spPr>
          <a:xfrm>
            <a:off x="25096314" y="25367108"/>
            <a:ext cx="1164469" cy="369332"/>
          </a:xfrm>
          <a:prstGeom prst="rect">
            <a:avLst/>
          </a:prstGeom>
          <a:noFill/>
        </p:spPr>
        <p:txBody>
          <a:bodyPr wrap="square" rtlCol="0">
            <a:spAutoFit/>
          </a:bodyPr>
          <a:lstStyle/>
          <a:p>
            <a:r>
              <a:rPr lang="en-US" dirty="0" smtClean="0"/>
              <a:t>6.7%</a:t>
            </a:r>
          </a:p>
        </p:txBody>
      </p:sp>
      <p:sp>
        <p:nvSpPr>
          <p:cNvPr id="5" name="TextBox 4"/>
          <p:cNvSpPr txBox="1"/>
          <p:nvPr/>
        </p:nvSpPr>
        <p:spPr>
          <a:xfrm>
            <a:off x="25828687" y="25883289"/>
            <a:ext cx="1106795" cy="369332"/>
          </a:xfrm>
          <a:prstGeom prst="rect">
            <a:avLst/>
          </a:prstGeom>
          <a:noFill/>
        </p:spPr>
        <p:txBody>
          <a:bodyPr wrap="square" rtlCol="0">
            <a:spAutoFit/>
          </a:bodyPr>
          <a:lstStyle/>
          <a:p>
            <a:r>
              <a:rPr lang="en-US" dirty="0" smtClean="0"/>
              <a:t>3.3%</a:t>
            </a:r>
            <a:endParaRPr lang="en-US" dirty="0"/>
          </a:p>
        </p:txBody>
      </p:sp>
      <p:graphicFrame>
        <p:nvGraphicFramePr>
          <p:cNvPr id="14" name="Table 13"/>
          <p:cNvGraphicFramePr>
            <a:graphicFrameLocks noGrp="1"/>
          </p:cNvGraphicFramePr>
          <p:nvPr>
            <p:extLst>
              <p:ext uri="{D42A27DB-BD31-4B8C-83A1-F6EECF244321}">
                <p14:modId xmlns:p14="http://schemas.microsoft.com/office/powerpoint/2010/main" val="2247402621"/>
              </p:ext>
            </p:extLst>
          </p:nvPr>
        </p:nvGraphicFramePr>
        <p:xfrm>
          <a:off x="14677439" y="4678590"/>
          <a:ext cx="15522955" cy="11810451"/>
        </p:xfrm>
        <a:graphic>
          <a:graphicData uri="http://schemas.openxmlformats.org/drawingml/2006/table">
            <a:tbl>
              <a:tblPr firstRow="1" firstCol="1" bandRow="1">
                <a:tableStyleId>{5C22544A-7EE6-4342-B048-85BDC9FD1C3A}</a:tableStyleId>
              </a:tblPr>
              <a:tblGrid>
                <a:gridCol w="3171637">
                  <a:extLst>
                    <a:ext uri="{9D8B030D-6E8A-4147-A177-3AD203B41FA5}">
                      <a16:colId xmlns:a16="http://schemas.microsoft.com/office/drawing/2014/main" val="2961652642"/>
                    </a:ext>
                  </a:extLst>
                </a:gridCol>
                <a:gridCol w="2056573">
                  <a:extLst>
                    <a:ext uri="{9D8B030D-6E8A-4147-A177-3AD203B41FA5}">
                      <a16:colId xmlns:a16="http://schemas.microsoft.com/office/drawing/2014/main" val="2931438896"/>
                    </a:ext>
                  </a:extLst>
                </a:gridCol>
                <a:gridCol w="2058949">
                  <a:extLst>
                    <a:ext uri="{9D8B030D-6E8A-4147-A177-3AD203B41FA5}">
                      <a16:colId xmlns:a16="http://schemas.microsoft.com/office/drawing/2014/main" val="1403237376"/>
                    </a:ext>
                  </a:extLst>
                </a:gridCol>
                <a:gridCol w="2058949">
                  <a:extLst>
                    <a:ext uri="{9D8B030D-6E8A-4147-A177-3AD203B41FA5}">
                      <a16:colId xmlns:a16="http://schemas.microsoft.com/office/drawing/2014/main" val="1662637417"/>
                    </a:ext>
                  </a:extLst>
                </a:gridCol>
                <a:gridCol w="2058949">
                  <a:extLst>
                    <a:ext uri="{9D8B030D-6E8A-4147-A177-3AD203B41FA5}">
                      <a16:colId xmlns:a16="http://schemas.microsoft.com/office/drawing/2014/main" val="2469181669"/>
                    </a:ext>
                  </a:extLst>
                </a:gridCol>
                <a:gridCol w="2058949">
                  <a:extLst>
                    <a:ext uri="{9D8B030D-6E8A-4147-A177-3AD203B41FA5}">
                      <a16:colId xmlns:a16="http://schemas.microsoft.com/office/drawing/2014/main" val="1695631495"/>
                    </a:ext>
                  </a:extLst>
                </a:gridCol>
                <a:gridCol w="2058949">
                  <a:extLst>
                    <a:ext uri="{9D8B030D-6E8A-4147-A177-3AD203B41FA5}">
                      <a16:colId xmlns:a16="http://schemas.microsoft.com/office/drawing/2014/main" val="2406639391"/>
                    </a:ext>
                  </a:extLst>
                </a:gridCol>
              </a:tblGrid>
              <a:tr h="461768">
                <a:tc>
                  <a:txBody>
                    <a:bodyPr/>
                    <a:lstStyle/>
                    <a:p>
                      <a:pPr marL="0" marR="0" algn="ctr">
                        <a:lnSpc>
                          <a:spcPct val="107000"/>
                        </a:lnSpc>
                        <a:spcBef>
                          <a:spcPts val="0"/>
                        </a:spcBef>
                        <a:spcAft>
                          <a:spcPts val="0"/>
                        </a:spcAft>
                      </a:pPr>
                      <a:r>
                        <a:rPr lang="en-US" sz="1600" dirty="0">
                          <a:effectLst/>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709" marR="41709" marT="0" marB="0" anchor="ctr" anchorCtr="1"/>
                </a:tc>
                <a:tc>
                  <a:txBody>
                    <a:bodyPr/>
                    <a:lstStyle/>
                    <a:p>
                      <a:pPr marL="0" marR="0" algn="ctr">
                        <a:lnSpc>
                          <a:spcPct val="107000"/>
                        </a:lnSpc>
                        <a:spcBef>
                          <a:spcPts val="0"/>
                        </a:spcBef>
                        <a:spcAft>
                          <a:spcPts val="0"/>
                        </a:spcAft>
                      </a:pPr>
                      <a:r>
                        <a:rPr lang="en-US" sz="2800" dirty="0">
                          <a:effectLst/>
                        </a:rPr>
                        <a:t>Total 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1709" marR="41709" marT="0" marB="0" anchor="ctr" anchorCtr="1"/>
                </a:tc>
                <a:tc gridSpan="5">
                  <a:txBody>
                    <a:bodyPr/>
                    <a:lstStyle/>
                    <a:p>
                      <a:pPr marL="0" marR="0" algn="ctr">
                        <a:lnSpc>
                          <a:spcPct val="107000"/>
                        </a:lnSpc>
                        <a:spcBef>
                          <a:spcPts val="0"/>
                        </a:spcBef>
                        <a:spcAft>
                          <a:spcPts val="0"/>
                        </a:spcAft>
                      </a:pPr>
                      <a:r>
                        <a:rPr lang="en-US" sz="2800" dirty="0">
                          <a:effectLst/>
                        </a:rPr>
                        <a:t>Dairy Group (cups/2000 kcal/day)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1709" marR="41709" marT="0" marB="0" anchor="ctr" anchorCtr="1"/>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66772168"/>
                  </a:ext>
                </a:extLst>
              </a:tr>
              <a:tr h="461768">
                <a:tc>
                  <a:txBody>
                    <a:bodyPr/>
                    <a:lstStyle/>
                    <a:p>
                      <a:pPr marL="0" marR="0" algn="ctr">
                        <a:lnSpc>
                          <a:spcPct val="107000"/>
                        </a:lnSpc>
                        <a:spcBef>
                          <a:spcPts val="0"/>
                        </a:spcBef>
                        <a:spcAft>
                          <a:spcPts val="0"/>
                        </a:spcAft>
                      </a:pPr>
                      <a:r>
                        <a:rPr lang="en-US" sz="1600" dirty="0">
                          <a:effectLst/>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709" marR="41709" marT="0" marB="0" anchor="ctr" anchorCtr="1"/>
                </a:tc>
                <a:tc>
                  <a:txBody>
                    <a:bodyPr/>
                    <a:lstStyle/>
                    <a:p>
                      <a:pPr marL="0" marR="0" algn="ctr">
                        <a:lnSpc>
                          <a:spcPct val="107000"/>
                        </a:lnSpc>
                        <a:spcBef>
                          <a:spcPts val="0"/>
                        </a:spcBef>
                        <a:spcAft>
                          <a:spcPts val="0"/>
                        </a:spcAft>
                      </a:pPr>
                      <a:r>
                        <a:rPr lang="en-US" sz="2800">
                          <a:effectLst/>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41709" marR="41709" marT="0" marB="0" anchor="ctr" anchorCtr="1"/>
                </a:tc>
                <a:tc>
                  <a:txBody>
                    <a:bodyPr/>
                    <a:lstStyle/>
                    <a:p>
                      <a:pPr marL="0" marR="0" algn="ctr">
                        <a:lnSpc>
                          <a:spcPct val="107000"/>
                        </a:lnSpc>
                        <a:spcBef>
                          <a:spcPts val="0"/>
                        </a:spcBef>
                        <a:spcAft>
                          <a:spcPts val="0"/>
                        </a:spcAft>
                      </a:pPr>
                      <a:r>
                        <a:rPr lang="en-US" sz="2800" dirty="0">
                          <a:effectLst/>
                        </a:rPr>
                        <a:t>&lt;1</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1709" marR="41709" marT="0" marB="0" anchor="ctr" anchorCtr="1"/>
                </a:tc>
                <a:tc>
                  <a:txBody>
                    <a:bodyPr/>
                    <a:lstStyle/>
                    <a:p>
                      <a:pPr marL="0" marR="0" algn="ctr">
                        <a:lnSpc>
                          <a:spcPct val="107000"/>
                        </a:lnSpc>
                        <a:spcBef>
                          <a:spcPts val="0"/>
                        </a:spcBef>
                        <a:spcAft>
                          <a:spcPts val="0"/>
                        </a:spcAft>
                      </a:pPr>
                      <a:r>
                        <a:rPr lang="en-US" sz="2800" dirty="0">
                          <a:effectLst/>
                        </a:rPr>
                        <a:t>1-&lt;2</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1709" marR="41709" marT="0" marB="0" anchor="ctr" anchorCtr="1"/>
                </a:tc>
                <a:tc>
                  <a:txBody>
                    <a:bodyPr/>
                    <a:lstStyle/>
                    <a:p>
                      <a:pPr marL="0" marR="0" algn="ctr">
                        <a:lnSpc>
                          <a:spcPct val="107000"/>
                        </a:lnSpc>
                        <a:spcBef>
                          <a:spcPts val="0"/>
                        </a:spcBef>
                        <a:spcAft>
                          <a:spcPts val="0"/>
                        </a:spcAft>
                      </a:pPr>
                      <a:r>
                        <a:rPr lang="en-US" sz="2800">
                          <a:effectLst/>
                        </a:rPr>
                        <a:t>2-&lt;3</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41709" marR="41709" marT="0" marB="0" anchor="ctr" anchorCtr="1"/>
                </a:tc>
                <a:tc>
                  <a:txBody>
                    <a:bodyPr/>
                    <a:lstStyle/>
                    <a:p>
                      <a:pPr marL="0" marR="0" algn="ctr">
                        <a:lnSpc>
                          <a:spcPct val="107000"/>
                        </a:lnSpc>
                        <a:spcBef>
                          <a:spcPts val="0"/>
                        </a:spcBef>
                        <a:spcAft>
                          <a:spcPts val="0"/>
                        </a:spcAft>
                      </a:pPr>
                      <a:r>
                        <a:rPr lang="en-US" sz="2800" dirty="0">
                          <a:effectLst/>
                        </a:rPr>
                        <a:t>3-&lt;4</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1709" marR="41709" marT="0" marB="0" anchor="ctr" anchorCtr="1"/>
                </a:tc>
                <a:tc>
                  <a:txBody>
                    <a:bodyPr/>
                    <a:lstStyle/>
                    <a:p>
                      <a:pPr marL="0" marR="0" algn="ctr">
                        <a:lnSpc>
                          <a:spcPct val="107000"/>
                        </a:lnSpc>
                        <a:spcBef>
                          <a:spcPts val="0"/>
                        </a:spcBef>
                        <a:spcAft>
                          <a:spcPts val="0"/>
                        </a:spcAft>
                      </a:pPr>
                      <a:r>
                        <a:rPr lang="en-US" sz="2800" dirty="0">
                          <a:effectLst/>
                        </a:rPr>
                        <a:t>4+</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1709" marR="41709" marT="0" marB="0" anchor="ctr" anchorCtr="1"/>
                </a:tc>
                <a:extLst>
                  <a:ext uri="{0D108BD9-81ED-4DB2-BD59-A6C34878D82A}">
                    <a16:rowId xmlns:a16="http://schemas.microsoft.com/office/drawing/2014/main" val="3811799486"/>
                  </a:ext>
                </a:extLst>
              </a:tr>
              <a:tr h="691901">
                <a:tc>
                  <a:txBody>
                    <a:bodyPr/>
                    <a:lstStyle/>
                    <a:p>
                      <a:pPr marL="0" marR="0" algn="ctr">
                        <a:lnSpc>
                          <a:spcPct val="107000"/>
                        </a:lnSpc>
                        <a:spcBef>
                          <a:spcPts val="0"/>
                        </a:spcBef>
                        <a:spcAft>
                          <a:spcPts val="0"/>
                        </a:spcAft>
                      </a:pPr>
                      <a:r>
                        <a:rPr lang="en-US" sz="2600" dirty="0">
                          <a:effectLst/>
                        </a:rPr>
                        <a:t>Total n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41709" marR="41709" marT="0" marB="0" anchor="ctr" anchorCtr="1"/>
                </a:tc>
                <a:tc>
                  <a:txBody>
                    <a:bodyPr/>
                    <a:lstStyle/>
                    <a:p>
                      <a:pPr marL="0" marR="0" algn="ctr">
                        <a:lnSpc>
                          <a:spcPct val="107000"/>
                        </a:lnSpc>
                        <a:spcBef>
                          <a:spcPts val="0"/>
                        </a:spcBef>
                        <a:spcAft>
                          <a:spcPts val="0"/>
                        </a:spcAft>
                      </a:pPr>
                      <a:r>
                        <a:rPr lang="en-US" sz="2600" dirty="0" smtClean="0">
                          <a:effectLst/>
                        </a:rPr>
                        <a:t>8732</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41709" marR="41709" marT="0" marB="0" anchor="ctr" anchorCtr="1"/>
                </a:tc>
                <a:tc>
                  <a:txBody>
                    <a:bodyPr/>
                    <a:lstStyle/>
                    <a:p>
                      <a:pPr marL="0" marR="0" algn="ctr">
                        <a:lnSpc>
                          <a:spcPct val="107000"/>
                        </a:lnSpc>
                        <a:spcBef>
                          <a:spcPts val="0"/>
                        </a:spcBef>
                        <a:spcAft>
                          <a:spcPts val="0"/>
                        </a:spcAft>
                      </a:pPr>
                      <a:r>
                        <a:rPr lang="en-US" sz="2600">
                          <a:effectLst/>
                        </a:rPr>
                        <a:t>1548 (17.7)</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41709" marR="41709" marT="0" marB="0" anchor="ctr" anchorCtr="1"/>
                </a:tc>
                <a:tc>
                  <a:txBody>
                    <a:bodyPr/>
                    <a:lstStyle/>
                    <a:p>
                      <a:pPr marL="0" marR="0" algn="ctr">
                        <a:lnSpc>
                          <a:spcPct val="107000"/>
                        </a:lnSpc>
                        <a:spcBef>
                          <a:spcPts val="0"/>
                        </a:spcBef>
                        <a:spcAft>
                          <a:spcPts val="0"/>
                        </a:spcAft>
                      </a:pPr>
                      <a:r>
                        <a:rPr lang="en-US" sz="2600">
                          <a:effectLst/>
                        </a:rPr>
                        <a:t>3006 (34.4)</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41709" marR="41709" marT="0" marB="0" anchor="ctr" anchorCtr="1"/>
                </a:tc>
                <a:tc>
                  <a:txBody>
                    <a:bodyPr/>
                    <a:lstStyle/>
                    <a:p>
                      <a:pPr marL="0" marR="0" algn="ctr">
                        <a:lnSpc>
                          <a:spcPct val="107000"/>
                        </a:lnSpc>
                        <a:spcBef>
                          <a:spcPts val="0"/>
                        </a:spcBef>
                        <a:spcAft>
                          <a:spcPts val="0"/>
                        </a:spcAft>
                      </a:pPr>
                      <a:r>
                        <a:rPr lang="en-US" sz="2600">
                          <a:effectLst/>
                        </a:rPr>
                        <a:t>2529</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41709" marR="41709" marT="0" marB="0" anchor="ctr" anchorCtr="1"/>
                </a:tc>
                <a:tc>
                  <a:txBody>
                    <a:bodyPr/>
                    <a:lstStyle/>
                    <a:p>
                      <a:pPr marL="0" marR="0" algn="ctr">
                        <a:lnSpc>
                          <a:spcPct val="107000"/>
                        </a:lnSpc>
                        <a:spcBef>
                          <a:spcPts val="0"/>
                        </a:spcBef>
                        <a:spcAft>
                          <a:spcPts val="0"/>
                        </a:spcAft>
                      </a:pPr>
                      <a:r>
                        <a:rPr lang="en-US" sz="2600">
                          <a:effectLst/>
                        </a:rPr>
                        <a:t>1177 (29.0)</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41709" marR="41709" marT="0" marB="0" anchor="ctr" anchorCtr="1"/>
                </a:tc>
                <a:tc>
                  <a:txBody>
                    <a:bodyPr/>
                    <a:lstStyle/>
                    <a:p>
                      <a:pPr marL="0" marR="0" algn="ctr">
                        <a:lnSpc>
                          <a:spcPct val="107000"/>
                        </a:lnSpc>
                        <a:spcBef>
                          <a:spcPts val="0"/>
                        </a:spcBef>
                        <a:spcAft>
                          <a:spcPts val="0"/>
                        </a:spcAft>
                      </a:pPr>
                      <a:r>
                        <a:rPr lang="en-US" sz="2600" dirty="0">
                          <a:effectLst/>
                        </a:rPr>
                        <a:t>672 (7.7)</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41709" marR="41709" marT="0" marB="0" anchor="ctr" anchorCtr="1"/>
                </a:tc>
                <a:extLst>
                  <a:ext uri="{0D108BD9-81ED-4DB2-BD59-A6C34878D82A}">
                    <a16:rowId xmlns:a16="http://schemas.microsoft.com/office/drawing/2014/main" val="123534137"/>
                  </a:ext>
                </a:extLst>
              </a:tr>
              <a:tr h="553522">
                <a:tc>
                  <a:txBody>
                    <a:bodyPr/>
                    <a:lstStyle/>
                    <a:p>
                      <a:pPr marL="0" marR="0" algn="ctr">
                        <a:lnSpc>
                          <a:spcPct val="107000"/>
                        </a:lnSpc>
                        <a:spcBef>
                          <a:spcPts val="0"/>
                        </a:spcBef>
                        <a:spcAft>
                          <a:spcPts val="0"/>
                        </a:spcAft>
                      </a:pPr>
                      <a:r>
                        <a:rPr lang="en-US" sz="2600" dirty="0">
                          <a:effectLst/>
                        </a:rPr>
                        <a:t>Age (years)</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41709" marR="41709" marT="0" marB="0" anchor="ctr" anchorCtr="1"/>
                </a:tc>
                <a:tc>
                  <a:txBody>
                    <a:bodyPr/>
                    <a:lstStyle/>
                    <a:p>
                      <a:pPr marL="0" marR="0" algn="ctr">
                        <a:lnSpc>
                          <a:spcPct val="107000"/>
                        </a:lnSpc>
                        <a:spcBef>
                          <a:spcPts val="0"/>
                        </a:spcBef>
                        <a:spcAft>
                          <a:spcPts val="0"/>
                        </a:spcAft>
                      </a:pPr>
                      <a:r>
                        <a:rPr lang="en-US" sz="2600" dirty="0" smtClean="0">
                          <a:effectLst/>
                        </a:rPr>
                        <a:t>8732</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41709" marR="41709" marT="0" marB="0" anchor="ctr" anchorCtr="1"/>
                </a:tc>
                <a:tc>
                  <a:txBody>
                    <a:bodyPr/>
                    <a:lstStyle/>
                    <a:p>
                      <a:pPr marL="0" marR="0" algn="ctr">
                        <a:lnSpc>
                          <a:spcPct val="107000"/>
                        </a:lnSpc>
                        <a:spcBef>
                          <a:spcPts val="0"/>
                        </a:spcBef>
                        <a:spcAft>
                          <a:spcPts val="0"/>
                        </a:spcAft>
                      </a:pPr>
                      <a:r>
                        <a:rPr lang="en-US" sz="2600">
                          <a:effectLst/>
                        </a:rPr>
                        <a:t>19 (1.3)</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41709" marR="41709" marT="0" marB="0" anchor="ctr" anchorCtr="1"/>
                </a:tc>
                <a:tc>
                  <a:txBody>
                    <a:bodyPr/>
                    <a:lstStyle/>
                    <a:p>
                      <a:pPr marL="0" marR="0" algn="ctr">
                        <a:lnSpc>
                          <a:spcPct val="107000"/>
                        </a:lnSpc>
                        <a:spcBef>
                          <a:spcPts val="0"/>
                        </a:spcBef>
                        <a:spcAft>
                          <a:spcPts val="0"/>
                        </a:spcAft>
                      </a:pPr>
                      <a:r>
                        <a:rPr lang="en-US" sz="2600">
                          <a:effectLst/>
                        </a:rPr>
                        <a:t>18.9 (1.1)</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41709" marR="41709" marT="0" marB="0" anchor="ctr" anchorCtr="1"/>
                </a:tc>
                <a:tc>
                  <a:txBody>
                    <a:bodyPr/>
                    <a:lstStyle/>
                    <a:p>
                      <a:pPr marL="0" marR="0" algn="ctr">
                        <a:lnSpc>
                          <a:spcPct val="107000"/>
                        </a:lnSpc>
                        <a:spcBef>
                          <a:spcPts val="0"/>
                        </a:spcBef>
                        <a:spcAft>
                          <a:spcPts val="0"/>
                        </a:spcAft>
                      </a:pPr>
                      <a:r>
                        <a:rPr lang="en-US" sz="2600">
                          <a:effectLst/>
                        </a:rPr>
                        <a:t>18.9 (1.1)</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41709" marR="41709" marT="0" marB="0" anchor="ctr" anchorCtr="1"/>
                </a:tc>
                <a:tc>
                  <a:txBody>
                    <a:bodyPr/>
                    <a:lstStyle/>
                    <a:p>
                      <a:pPr marL="0" marR="0" algn="ctr">
                        <a:lnSpc>
                          <a:spcPct val="107000"/>
                        </a:lnSpc>
                        <a:spcBef>
                          <a:spcPts val="0"/>
                        </a:spcBef>
                        <a:spcAft>
                          <a:spcPts val="0"/>
                        </a:spcAft>
                      </a:pPr>
                      <a:r>
                        <a:rPr lang="en-US" sz="2600">
                          <a:effectLst/>
                        </a:rPr>
                        <a:t>18.8 (1.1)</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41709" marR="41709" marT="0" marB="0" anchor="ctr" anchorCtr="1"/>
                </a:tc>
                <a:tc>
                  <a:txBody>
                    <a:bodyPr/>
                    <a:lstStyle/>
                    <a:p>
                      <a:pPr marL="0" marR="0" algn="ctr">
                        <a:lnSpc>
                          <a:spcPct val="107000"/>
                        </a:lnSpc>
                        <a:spcBef>
                          <a:spcPts val="0"/>
                        </a:spcBef>
                        <a:spcAft>
                          <a:spcPts val="0"/>
                        </a:spcAft>
                      </a:pPr>
                      <a:r>
                        <a:rPr lang="en-US" sz="2600">
                          <a:effectLst/>
                        </a:rPr>
                        <a:t>19.9 (1.1)</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41709" marR="41709" marT="0" marB="0" anchor="ctr" anchorCtr="1"/>
                </a:tc>
                <a:extLst>
                  <a:ext uri="{0D108BD9-81ED-4DB2-BD59-A6C34878D82A}">
                    <a16:rowId xmlns:a16="http://schemas.microsoft.com/office/drawing/2014/main" val="3231107582"/>
                  </a:ext>
                </a:extLst>
              </a:tr>
              <a:tr h="830282">
                <a:tc>
                  <a:txBody>
                    <a:bodyPr/>
                    <a:lstStyle/>
                    <a:p>
                      <a:pPr marL="0" marR="0" algn="ctr">
                        <a:lnSpc>
                          <a:spcPct val="107000"/>
                        </a:lnSpc>
                        <a:spcBef>
                          <a:spcPts val="0"/>
                        </a:spcBef>
                        <a:spcAft>
                          <a:spcPts val="0"/>
                        </a:spcAft>
                      </a:pPr>
                      <a:r>
                        <a:rPr lang="en-US" sz="2600" dirty="0">
                          <a:effectLst/>
                        </a:rPr>
                        <a:t>Female n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41709" marR="41709" marT="0" marB="0" anchor="ctr" anchorCtr="1"/>
                </a:tc>
                <a:tc>
                  <a:txBody>
                    <a:bodyPr/>
                    <a:lstStyle/>
                    <a:p>
                      <a:pPr marL="0" marR="0" algn="ctr">
                        <a:lnSpc>
                          <a:spcPct val="107000"/>
                        </a:lnSpc>
                        <a:spcBef>
                          <a:spcPts val="0"/>
                        </a:spcBef>
                        <a:spcAft>
                          <a:spcPts val="0"/>
                        </a:spcAft>
                      </a:pPr>
                      <a:r>
                        <a:rPr lang="en-US" sz="2600" dirty="0" smtClean="0">
                          <a:effectLst/>
                        </a:rPr>
                        <a:t>5929 </a:t>
                      </a:r>
                      <a:r>
                        <a:rPr lang="en-US" sz="2600" dirty="0">
                          <a:effectLst/>
                        </a:rPr>
                        <a:t>(67.8)</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41709" marR="41709" marT="0" marB="0" anchor="ctr" anchorCtr="1"/>
                </a:tc>
                <a:tc>
                  <a:txBody>
                    <a:bodyPr/>
                    <a:lstStyle/>
                    <a:p>
                      <a:pPr marL="0" marR="0" algn="ctr">
                        <a:lnSpc>
                          <a:spcPct val="107000"/>
                        </a:lnSpc>
                        <a:spcBef>
                          <a:spcPts val="0"/>
                        </a:spcBef>
                        <a:spcAft>
                          <a:spcPts val="0"/>
                        </a:spcAft>
                      </a:pPr>
                      <a:r>
                        <a:rPr lang="en-US" sz="2600">
                          <a:effectLst/>
                        </a:rPr>
                        <a:t>1104 (71.3)</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41709" marR="41709" marT="0" marB="0" anchor="ctr" anchorCtr="1"/>
                </a:tc>
                <a:tc>
                  <a:txBody>
                    <a:bodyPr/>
                    <a:lstStyle/>
                    <a:p>
                      <a:pPr marL="0" marR="0" algn="ctr">
                        <a:lnSpc>
                          <a:spcPct val="107000"/>
                        </a:lnSpc>
                        <a:spcBef>
                          <a:spcPts val="0"/>
                        </a:spcBef>
                        <a:spcAft>
                          <a:spcPts val="0"/>
                        </a:spcAft>
                      </a:pPr>
                      <a:r>
                        <a:rPr lang="en-US" sz="2600">
                          <a:effectLst/>
                        </a:rPr>
                        <a:t>2091 (69.6)</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41709" marR="41709" marT="0" marB="0" anchor="ctr" anchorCtr="1"/>
                </a:tc>
                <a:tc>
                  <a:txBody>
                    <a:bodyPr/>
                    <a:lstStyle/>
                    <a:p>
                      <a:pPr marL="0" marR="0" algn="ctr">
                        <a:lnSpc>
                          <a:spcPct val="107000"/>
                        </a:lnSpc>
                        <a:spcBef>
                          <a:spcPts val="0"/>
                        </a:spcBef>
                        <a:spcAft>
                          <a:spcPts val="0"/>
                        </a:spcAft>
                      </a:pPr>
                      <a:r>
                        <a:rPr lang="en-US" sz="2600">
                          <a:effectLst/>
                        </a:rPr>
                        <a:t>1442 (57.0)</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41709" marR="41709" marT="0" marB="0" anchor="ctr" anchorCtr="1"/>
                </a:tc>
                <a:tc>
                  <a:txBody>
                    <a:bodyPr/>
                    <a:lstStyle/>
                    <a:p>
                      <a:pPr marL="0" marR="0" algn="ctr">
                        <a:lnSpc>
                          <a:spcPct val="107000"/>
                        </a:lnSpc>
                        <a:spcBef>
                          <a:spcPts val="0"/>
                        </a:spcBef>
                        <a:spcAft>
                          <a:spcPts val="0"/>
                        </a:spcAft>
                      </a:pPr>
                      <a:r>
                        <a:rPr lang="en-US" sz="2600">
                          <a:effectLst/>
                        </a:rPr>
                        <a:t>811 (74.9)</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41709" marR="41709" marT="0" marB="0" anchor="ctr" anchorCtr="1"/>
                </a:tc>
                <a:tc>
                  <a:txBody>
                    <a:bodyPr/>
                    <a:lstStyle/>
                    <a:p>
                      <a:pPr marL="0" marR="0" algn="ctr">
                        <a:lnSpc>
                          <a:spcPct val="107000"/>
                        </a:lnSpc>
                        <a:spcBef>
                          <a:spcPts val="0"/>
                        </a:spcBef>
                        <a:spcAft>
                          <a:spcPts val="0"/>
                        </a:spcAft>
                      </a:pPr>
                      <a:r>
                        <a:rPr lang="en-US" sz="2600">
                          <a:effectLst/>
                        </a:rPr>
                        <a:t>481 (71.6)</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41709" marR="41709" marT="0" marB="0" anchor="ctr" anchorCtr="1"/>
                </a:tc>
                <a:extLst>
                  <a:ext uri="{0D108BD9-81ED-4DB2-BD59-A6C34878D82A}">
                    <a16:rowId xmlns:a16="http://schemas.microsoft.com/office/drawing/2014/main" val="1165562019"/>
                  </a:ext>
                </a:extLst>
              </a:tr>
              <a:tr h="920869">
                <a:tc>
                  <a:txBody>
                    <a:bodyPr/>
                    <a:lstStyle/>
                    <a:p>
                      <a:pPr marL="0" marR="0" algn="ctr">
                        <a:lnSpc>
                          <a:spcPct val="107000"/>
                        </a:lnSpc>
                        <a:spcBef>
                          <a:spcPts val="0"/>
                        </a:spcBef>
                        <a:spcAft>
                          <a:spcPts val="0"/>
                        </a:spcAft>
                      </a:pPr>
                      <a:r>
                        <a:rPr lang="en-US" sz="2600" dirty="0">
                          <a:effectLst/>
                        </a:rPr>
                        <a:t>Freshman n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41709" marR="41709" marT="0" marB="0" anchor="ctr" anchorCtr="1"/>
                </a:tc>
                <a:tc>
                  <a:txBody>
                    <a:bodyPr/>
                    <a:lstStyle/>
                    <a:p>
                      <a:pPr marL="0" marR="0" algn="ctr">
                        <a:lnSpc>
                          <a:spcPct val="107000"/>
                        </a:lnSpc>
                        <a:spcBef>
                          <a:spcPts val="0"/>
                        </a:spcBef>
                        <a:spcAft>
                          <a:spcPts val="0"/>
                        </a:spcAft>
                      </a:pPr>
                      <a:r>
                        <a:rPr lang="en-US" sz="2600" dirty="0">
                          <a:effectLst/>
                        </a:rPr>
                        <a:t>4963</a:t>
                      </a:r>
                    </a:p>
                    <a:p>
                      <a:pPr marL="0" marR="0" algn="ctr">
                        <a:lnSpc>
                          <a:spcPct val="107000"/>
                        </a:lnSpc>
                        <a:spcBef>
                          <a:spcPts val="0"/>
                        </a:spcBef>
                        <a:spcAft>
                          <a:spcPts val="0"/>
                        </a:spcAft>
                      </a:pPr>
                      <a:r>
                        <a:rPr lang="en-US" sz="2600" dirty="0">
                          <a:effectLst/>
                        </a:rPr>
                        <a:t>(56.8)</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41709" marR="41709" marT="0" marB="0" anchor="ctr" anchorCtr="1"/>
                </a:tc>
                <a:tc>
                  <a:txBody>
                    <a:bodyPr/>
                    <a:lstStyle/>
                    <a:p>
                      <a:pPr marL="0" marR="0" algn="ctr">
                        <a:lnSpc>
                          <a:spcPct val="107000"/>
                        </a:lnSpc>
                        <a:spcBef>
                          <a:spcPts val="0"/>
                        </a:spcBef>
                        <a:spcAft>
                          <a:spcPts val="0"/>
                        </a:spcAft>
                      </a:pPr>
                      <a:r>
                        <a:rPr lang="en-US" sz="2600" dirty="0">
                          <a:effectLst/>
                        </a:rPr>
                        <a:t>819 (52.9)</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41709" marR="41709" marT="0" marB="0" anchor="ctr" anchorCtr="1"/>
                </a:tc>
                <a:tc>
                  <a:txBody>
                    <a:bodyPr/>
                    <a:lstStyle/>
                    <a:p>
                      <a:pPr marL="0" marR="0" algn="ctr">
                        <a:lnSpc>
                          <a:spcPct val="107000"/>
                        </a:lnSpc>
                        <a:spcBef>
                          <a:spcPts val="0"/>
                        </a:spcBef>
                        <a:spcAft>
                          <a:spcPts val="0"/>
                        </a:spcAft>
                      </a:pPr>
                      <a:r>
                        <a:rPr lang="en-US" sz="2600">
                          <a:effectLst/>
                        </a:rPr>
                        <a:t>1616 (53.8)</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41709" marR="41709" marT="0" marB="0" anchor="ctr" anchorCtr="1"/>
                </a:tc>
                <a:tc>
                  <a:txBody>
                    <a:bodyPr/>
                    <a:lstStyle/>
                    <a:p>
                      <a:pPr marL="0" marR="0" algn="ctr">
                        <a:lnSpc>
                          <a:spcPct val="107000"/>
                        </a:lnSpc>
                        <a:spcBef>
                          <a:spcPts val="0"/>
                        </a:spcBef>
                        <a:spcAft>
                          <a:spcPts val="0"/>
                        </a:spcAft>
                      </a:pPr>
                      <a:r>
                        <a:rPr lang="en-US" sz="2600">
                          <a:effectLst/>
                        </a:rPr>
                        <a:t>1453 (57.5)</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41709" marR="41709" marT="0" marB="0" anchor="ctr" anchorCtr="1"/>
                </a:tc>
                <a:tc>
                  <a:txBody>
                    <a:bodyPr/>
                    <a:lstStyle/>
                    <a:p>
                      <a:pPr marL="0" marR="0" algn="ctr">
                        <a:lnSpc>
                          <a:spcPct val="107000"/>
                        </a:lnSpc>
                        <a:spcBef>
                          <a:spcPts val="0"/>
                        </a:spcBef>
                        <a:spcAft>
                          <a:spcPts val="0"/>
                        </a:spcAft>
                      </a:pPr>
                      <a:r>
                        <a:rPr lang="en-US" sz="2600">
                          <a:effectLst/>
                        </a:rPr>
                        <a:t>685 (58.2)</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41709" marR="41709" marT="0" marB="0" anchor="ctr" anchorCtr="1"/>
                </a:tc>
                <a:tc>
                  <a:txBody>
                    <a:bodyPr/>
                    <a:lstStyle/>
                    <a:p>
                      <a:pPr marL="0" marR="0" algn="ctr">
                        <a:lnSpc>
                          <a:spcPct val="107000"/>
                        </a:lnSpc>
                        <a:spcBef>
                          <a:spcPts val="0"/>
                        </a:spcBef>
                        <a:spcAft>
                          <a:spcPts val="0"/>
                        </a:spcAft>
                      </a:pPr>
                      <a:r>
                        <a:rPr lang="en-US" sz="2600">
                          <a:effectLst/>
                        </a:rPr>
                        <a:t>390 (58.0)</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41709" marR="41709" marT="0" marB="0" anchor="ctr" anchorCtr="1"/>
                </a:tc>
                <a:extLst>
                  <a:ext uri="{0D108BD9-81ED-4DB2-BD59-A6C34878D82A}">
                    <a16:rowId xmlns:a16="http://schemas.microsoft.com/office/drawing/2014/main" val="3983973729"/>
                  </a:ext>
                </a:extLst>
              </a:tr>
              <a:tr h="553522">
                <a:tc>
                  <a:txBody>
                    <a:bodyPr/>
                    <a:lstStyle/>
                    <a:p>
                      <a:pPr marL="0" marR="0" algn="ctr">
                        <a:lnSpc>
                          <a:spcPct val="107000"/>
                        </a:lnSpc>
                        <a:spcBef>
                          <a:spcPts val="0"/>
                        </a:spcBef>
                        <a:spcAft>
                          <a:spcPts val="0"/>
                        </a:spcAft>
                      </a:pPr>
                      <a:r>
                        <a:rPr lang="en-US" sz="2600" dirty="0">
                          <a:effectLst/>
                        </a:rPr>
                        <a:t>BMI (kg/m</a:t>
                      </a:r>
                      <a:r>
                        <a:rPr lang="en-US" sz="2600" baseline="30000" dirty="0">
                          <a:effectLst/>
                        </a:rPr>
                        <a:t>2</a:t>
                      </a:r>
                      <a:r>
                        <a:rPr lang="en-US" sz="2600" dirty="0">
                          <a:effectLst/>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41709" marR="41709" marT="0" marB="0" anchor="ctr" anchorCtr="1"/>
                </a:tc>
                <a:tc>
                  <a:txBody>
                    <a:bodyPr/>
                    <a:lstStyle/>
                    <a:p>
                      <a:pPr marL="0" marR="0" algn="ctr">
                        <a:lnSpc>
                          <a:spcPct val="107000"/>
                        </a:lnSpc>
                        <a:spcBef>
                          <a:spcPts val="0"/>
                        </a:spcBef>
                        <a:spcAft>
                          <a:spcPts val="0"/>
                        </a:spcAft>
                      </a:pPr>
                      <a:r>
                        <a:rPr lang="en-US" sz="2600" dirty="0">
                          <a:effectLst/>
                        </a:rPr>
                        <a:t>8654</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41709" marR="41709" marT="0" marB="0" anchor="ctr" anchorCtr="1"/>
                </a:tc>
                <a:tc>
                  <a:txBody>
                    <a:bodyPr/>
                    <a:lstStyle/>
                    <a:p>
                      <a:pPr marL="0" marR="0" algn="ctr">
                        <a:lnSpc>
                          <a:spcPct val="107000"/>
                        </a:lnSpc>
                        <a:spcBef>
                          <a:spcPts val="0"/>
                        </a:spcBef>
                        <a:spcAft>
                          <a:spcPts val="0"/>
                        </a:spcAft>
                      </a:pPr>
                      <a:r>
                        <a:rPr lang="en-US" sz="2600">
                          <a:effectLst/>
                        </a:rPr>
                        <a:t>23.6 (3.9)</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41709" marR="41709" marT="0" marB="0" anchor="ctr" anchorCtr="1"/>
                </a:tc>
                <a:tc>
                  <a:txBody>
                    <a:bodyPr/>
                    <a:lstStyle/>
                    <a:p>
                      <a:pPr marL="0" marR="0" algn="ctr">
                        <a:lnSpc>
                          <a:spcPct val="107000"/>
                        </a:lnSpc>
                        <a:spcBef>
                          <a:spcPts val="0"/>
                        </a:spcBef>
                        <a:spcAft>
                          <a:spcPts val="0"/>
                        </a:spcAft>
                      </a:pPr>
                      <a:r>
                        <a:rPr lang="en-US" sz="2600">
                          <a:effectLst/>
                        </a:rPr>
                        <a:t>23.5 (3.7)</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41709" marR="41709" marT="0" marB="0" anchor="ctr" anchorCtr="1"/>
                </a:tc>
                <a:tc>
                  <a:txBody>
                    <a:bodyPr/>
                    <a:lstStyle/>
                    <a:p>
                      <a:pPr marL="0" marR="0" algn="ctr">
                        <a:lnSpc>
                          <a:spcPct val="107000"/>
                        </a:lnSpc>
                        <a:spcBef>
                          <a:spcPts val="0"/>
                        </a:spcBef>
                        <a:spcAft>
                          <a:spcPts val="0"/>
                        </a:spcAft>
                      </a:pPr>
                      <a:r>
                        <a:rPr lang="en-US" sz="2600">
                          <a:effectLst/>
                        </a:rPr>
                        <a:t>23.6 (3.7)</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41709" marR="41709" marT="0" marB="0" anchor="ctr" anchorCtr="1"/>
                </a:tc>
                <a:tc>
                  <a:txBody>
                    <a:bodyPr/>
                    <a:lstStyle/>
                    <a:p>
                      <a:pPr marL="0" marR="0" algn="ctr">
                        <a:lnSpc>
                          <a:spcPct val="107000"/>
                        </a:lnSpc>
                        <a:spcBef>
                          <a:spcPts val="0"/>
                        </a:spcBef>
                        <a:spcAft>
                          <a:spcPts val="0"/>
                        </a:spcAft>
                      </a:pPr>
                      <a:r>
                        <a:rPr lang="en-US" sz="2600">
                          <a:effectLst/>
                        </a:rPr>
                        <a:t>23.6 (3.6)</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41709" marR="41709" marT="0" marB="0" anchor="ctr" anchorCtr="1"/>
                </a:tc>
                <a:tc>
                  <a:txBody>
                    <a:bodyPr/>
                    <a:lstStyle/>
                    <a:p>
                      <a:pPr marL="0" marR="0" algn="ctr">
                        <a:lnSpc>
                          <a:spcPct val="107000"/>
                        </a:lnSpc>
                        <a:spcBef>
                          <a:spcPts val="0"/>
                        </a:spcBef>
                        <a:spcAft>
                          <a:spcPts val="0"/>
                        </a:spcAft>
                      </a:pPr>
                      <a:r>
                        <a:rPr lang="en-US" sz="2600">
                          <a:effectLst/>
                        </a:rPr>
                        <a:t>24.1 (4.0)</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41709" marR="41709" marT="0" marB="0" anchor="ctr" anchorCtr="1"/>
                </a:tc>
                <a:extLst>
                  <a:ext uri="{0D108BD9-81ED-4DB2-BD59-A6C34878D82A}">
                    <a16:rowId xmlns:a16="http://schemas.microsoft.com/office/drawing/2014/main" val="2036583146"/>
                  </a:ext>
                </a:extLst>
              </a:tr>
              <a:tr h="857641">
                <a:tc>
                  <a:txBody>
                    <a:bodyPr/>
                    <a:lstStyle/>
                    <a:p>
                      <a:pPr marL="0" marR="0" algn="ctr">
                        <a:lnSpc>
                          <a:spcPct val="107000"/>
                        </a:lnSpc>
                        <a:spcBef>
                          <a:spcPts val="0"/>
                        </a:spcBef>
                        <a:spcAft>
                          <a:spcPts val="0"/>
                        </a:spcAft>
                      </a:pPr>
                      <a:r>
                        <a:rPr lang="en-US" sz="2600" dirty="0" smtClean="0">
                          <a:effectLst/>
                        </a:rPr>
                        <a:t>Energy Intake (kcal/day)</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41709" marR="41709" marT="0" marB="0" anchor="ctr" anchorCtr="1"/>
                </a:tc>
                <a:tc>
                  <a:txBody>
                    <a:bodyPr/>
                    <a:lstStyle/>
                    <a:p>
                      <a:pPr marL="0" marR="0" algn="ctr">
                        <a:lnSpc>
                          <a:spcPct val="107000"/>
                        </a:lnSpc>
                        <a:spcBef>
                          <a:spcPts val="0"/>
                        </a:spcBef>
                        <a:spcAft>
                          <a:spcPts val="0"/>
                        </a:spcAft>
                      </a:pPr>
                      <a:r>
                        <a:rPr lang="en-US" sz="2600" dirty="0">
                          <a:effectLst/>
                        </a:rPr>
                        <a:t>8932</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41709" marR="41709" marT="0" marB="0" anchor="ctr" anchorCtr="1"/>
                </a:tc>
                <a:tc>
                  <a:txBody>
                    <a:bodyPr/>
                    <a:lstStyle/>
                    <a:p>
                      <a:pPr marL="0" marR="0" algn="ctr">
                        <a:lnSpc>
                          <a:spcPct val="107000"/>
                        </a:lnSpc>
                        <a:spcBef>
                          <a:spcPts val="0"/>
                        </a:spcBef>
                        <a:spcAft>
                          <a:spcPts val="0"/>
                        </a:spcAft>
                      </a:pPr>
                      <a:r>
                        <a:rPr lang="en-US" sz="2600" dirty="0">
                          <a:effectLst/>
                        </a:rPr>
                        <a:t>1956.3 (772.8)</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41709" marR="41709" marT="0" marB="0" anchor="ctr" anchorCtr="1"/>
                </a:tc>
                <a:tc>
                  <a:txBody>
                    <a:bodyPr/>
                    <a:lstStyle/>
                    <a:p>
                      <a:pPr marL="0" marR="0" algn="ctr">
                        <a:lnSpc>
                          <a:spcPct val="107000"/>
                        </a:lnSpc>
                        <a:spcBef>
                          <a:spcPts val="0"/>
                        </a:spcBef>
                        <a:spcAft>
                          <a:spcPts val="0"/>
                        </a:spcAft>
                      </a:pPr>
                      <a:r>
                        <a:rPr lang="en-US" sz="2600" dirty="0">
                          <a:effectLst/>
                        </a:rPr>
                        <a:t>2057.3 (734.6)</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41709" marR="41709" marT="0" marB="0" anchor="ctr" anchorCtr="1"/>
                </a:tc>
                <a:tc>
                  <a:txBody>
                    <a:bodyPr/>
                    <a:lstStyle/>
                    <a:p>
                      <a:pPr marL="0" marR="0" algn="ctr">
                        <a:lnSpc>
                          <a:spcPct val="107000"/>
                        </a:lnSpc>
                        <a:spcBef>
                          <a:spcPts val="0"/>
                        </a:spcBef>
                        <a:spcAft>
                          <a:spcPts val="0"/>
                        </a:spcAft>
                      </a:pPr>
                      <a:r>
                        <a:rPr lang="en-US" sz="2600">
                          <a:effectLst/>
                        </a:rPr>
                        <a:t>2055.7 (719.6)</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41709" marR="41709" marT="0" marB="0" anchor="ctr" anchorCtr="1"/>
                </a:tc>
                <a:tc>
                  <a:txBody>
                    <a:bodyPr/>
                    <a:lstStyle/>
                    <a:p>
                      <a:pPr marL="0" marR="0" algn="ctr">
                        <a:lnSpc>
                          <a:spcPct val="107000"/>
                        </a:lnSpc>
                        <a:spcBef>
                          <a:spcPts val="0"/>
                        </a:spcBef>
                        <a:spcAft>
                          <a:spcPts val="0"/>
                        </a:spcAft>
                      </a:pPr>
                      <a:r>
                        <a:rPr lang="en-US" sz="2600">
                          <a:effectLst/>
                        </a:rPr>
                        <a:t>2038.4 (670.3)</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41709" marR="41709" marT="0" marB="0" anchor="ctr" anchorCtr="1"/>
                </a:tc>
                <a:tc>
                  <a:txBody>
                    <a:bodyPr/>
                    <a:lstStyle/>
                    <a:p>
                      <a:pPr marL="0" marR="0" algn="ctr">
                        <a:lnSpc>
                          <a:spcPct val="107000"/>
                        </a:lnSpc>
                        <a:spcBef>
                          <a:spcPts val="0"/>
                        </a:spcBef>
                        <a:spcAft>
                          <a:spcPts val="0"/>
                        </a:spcAft>
                      </a:pPr>
                      <a:r>
                        <a:rPr lang="en-US" sz="2600">
                          <a:effectLst/>
                        </a:rPr>
                        <a:t>1954.6 (738.1)</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41709" marR="41709" marT="0" marB="0" anchor="ctr" anchorCtr="1"/>
                </a:tc>
                <a:extLst>
                  <a:ext uri="{0D108BD9-81ED-4DB2-BD59-A6C34878D82A}">
                    <a16:rowId xmlns:a16="http://schemas.microsoft.com/office/drawing/2014/main" val="1731451911"/>
                  </a:ext>
                </a:extLst>
              </a:tr>
              <a:tr h="855572">
                <a:tc>
                  <a:txBody>
                    <a:bodyPr/>
                    <a:lstStyle/>
                    <a:p>
                      <a:pPr marL="0" marR="0" algn="ctr">
                        <a:lnSpc>
                          <a:spcPct val="107000"/>
                        </a:lnSpc>
                        <a:spcBef>
                          <a:spcPts val="0"/>
                        </a:spcBef>
                        <a:spcAft>
                          <a:spcPts val="0"/>
                        </a:spcAft>
                      </a:pPr>
                      <a:r>
                        <a:rPr lang="en-US" sz="2600">
                          <a:effectLst/>
                        </a:rPr>
                        <a:t>Dairy intake (cup/day)</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41709" marR="41709" marT="0" marB="0" anchor="ctr" anchorCtr="1"/>
                </a:tc>
                <a:tc>
                  <a:txBody>
                    <a:bodyPr/>
                    <a:lstStyle/>
                    <a:p>
                      <a:pPr marL="0" marR="0" algn="ctr">
                        <a:lnSpc>
                          <a:spcPct val="107000"/>
                        </a:lnSpc>
                        <a:spcBef>
                          <a:spcPts val="0"/>
                        </a:spcBef>
                        <a:spcAft>
                          <a:spcPts val="0"/>
                        </a:spcAft>
                      </a:pPr>
                      <a:r>
                        <a:rPr lang="en-US" sz="2600" dirty="0">
                          <a:effectLst/>
                        </a:rPr>
                        <a:t>8932</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41709" marR="41709" marT="0" marB="0" anchor="ctr" anchorCtr="1"/>
                </a:tc>
                <a:tc>
                  <a:txBody>
                    <a:bodyPr/>
                    <a:lstStyle/>
                    <a:p>
                      <a:pPr marL="0" marR="0" algn="ctr">
                        <a:lnSpc>
                          <a:spcPct val="107000"/>
                        </a:lnSpc>
                        <a:spcBef>
                          <a:spcPts val="0"/>
                        </a:spcBef>
                        <a:spcAft>
                          <a:spcPts val="0"/>
                        </a:spcAft>
                      </a:pPr>
                      <a:r>
                        <a:rPr lang="en-US" sz="2600" dirty="0">
                          <a:effectLst/>
                        </a:rPr>
                        <a:t>0.56 (0.4)</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41709" marR="41709" marT="0" marB="0" anchor="ctr" anchorCtr="1"/>
                </a:tc>
                <a:tc>
                  <a:txBody>
                    <a:bodyPr/>
                    <a:lstStyle/>
                    <a:p>
                      <a:pPr marL="0" marR="0" algn="ctr">
                        <a:lnSpc>
                          <a:spcPct val="107000"/>
                        </a:lnSpc>
                        <a:spcBef>
                          <a:spcPts val="0"/>
                        </a:spcBef>
                        <a:spcAft>
                          <a:spcPts val="0"/>
                        </a:spcAft>
                      </a:pPr>
                      <a:r>
                        <a:rPr lang="en-US" sz="2600">
                          <a:effectLst/>
                        </a:rPr>
                        <a:t>1.6 (0.6)</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41709" marR="41709" marT="0" marB="0" anchor="ctr" anchorCtr="1"/>
                </a:tc>
                <a:tc>
                  <a:txBody>
                    <a:bodyPr/>
                    <a:lstStyle/>
                    <a:p>
                      <a:pPr marL="0" marR="0" algn="ctr">
                        <a:lnSpc>
                          <a:spcPct val="107000"/>
                        </a:lnSpc>
                        <a:spcBef>
                          <a:spcPts val="0"/>
                        </a:spcBef>
                        <a:spcAft>
                          <a:spcPts val="0"/>
                        </a:spcAft>
                      </a:pPr>
                      <a:r>
                        <a:rPr lang="en-US" sz="2600">
                          <a:effectLst/>
                        </a:rPr>
                        <a:t>2.5 (0.9)</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41709" marR="41709" marT="0" marB="0" anchor="ctr" anchorCtr="1"/>
                </a:tc>
                <a:tc>
                  <a:txBody>
                    <a:bodyPr/>
                    <a:lstStyle/>
                    <a:p>
                      <a:pPr marL="0" marR="0" algn="ctr">
                        <a:lnSpc>
                          <a:spcPct val="107000"/>
                        </a:lnSpc>
                        <a:spcBef>
                          <a:spcPts val="0"/>
                        </a:spcBef>
                        <a:spcAft>
                          <a:spcPts val="0"/>
                        </a:spcAft>
                      </a:pPr>
                      <a:r>
                        <a:rPr lang="en-US" sz="2600">
                          <a:effectLst/>
                        </a:rPr>
                        <a:t>3.5 (1.2)</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41709" marR="41709" marT="0" marB="0" anchor="ctr" anchorCtr="1"/>
                </a:tc>
                <a:tc>
                  <a:txBody>
                    <a:bodyPr/>
                    <a:lstStyle/>
                    <a:p>
                      <a:pPr marL="0" marR="0" algn="ctr">
                        <a:lnSpc>
                          <a:spcPct val="107000"/>
                        </a:lnSpc>
                        <a:spcBef>
                          <a:spcPts val="0"/>
                        </a:spcBef>
                        <a:spcAft>
                          <a:spcPts val="0"/>
                        </a:spcAft>
                      </a:pPr>
                      <a:r>
                        <a:rPr lang="en-US" sz="2600">
                          <a:effectLst/>
                        </a:rPr>
                        <a:t>5.0 (2.4)</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41709" marR="41709" marT="0" marB="0" anchor="ctr" anchorCtr="1"/>
                </a:tc>
                <a:extLst>
                  <a:ext uri="{0D108BD9-81ED-4DB2-BD59-A6C34878D82A}">
                    <a16:rowId xmlns:a16="http://schemas.microsoft.com/office/drawing/2014/main" val="16204391"/>
                  </a:ext>
                </a:extLst>
              </a:tr>
              <a:tr h="920869">
                <a:tc>
                  <a:txBody>
                    <a:bodyPr/>
                    <a:lstStyle/>
                    <a:p>
                      <a:pPr marL="0" marR="0" algn="ctr">
                        <a:lnSpc>
                          <a:spcPct val="107000"/>
                        </a:lnSpc>
                        <a:spcBef>
                          <a:spcPts val="0"/>
                        </a:spcBef>
                        <a:spcAft>
                          <a:spcPts val="0"/>
                        </a:spcAft>
                      </a:pPr>
                      <a:r>
                        <a:rPr lang="en-US" sz="2600" dirty="0">
                          <a:effectLst/>
                        </a:rPr>
                        <a:t>Waist Circumference (cm)</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41709" marR="41709" marT="0" marB="0" anchor="ctr" anchorCtr="1"/>
                </a:tc>
                <a:tc>
                  <a:txBody>
                    <a:bodyPr/>
                    <a:lstStyle/>
                    <a:p>
                      <a:pPr marL="0" marR="0" algn="ctr">
                        <a:lnSpc>
                          <a:spcPct val="107000"/>
                        </a:lnSpc>
                        <a:spcBef>
                          <a:spcPts val="0"/>
                        </a:spcBef>
                        <a:spcAft>
                          <a:spcPts val="0"/>
                        </a:spcAft>
                      </a:pPr>
                      <a:r>
                        <a:rPr lang="en-US" sz="2600" dirty="0">
                          <a:effectLst/>
                        </a:rPr>
                        <a:t>7515</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41709" marR="41709" marT="0" marB="0" anchor="ctr" anchorCtr="1"/>
                </a:tc>
                <a:tc>
                  <a:txBody>
                    <a:bodyPr/>
                    <a:lstStyle/>
                    <a:p>
                      <a:pPr marL="0" marR="0" algn="ctr">
                        <a:lnSpc>
                          <a:spcPct val="107000"/>
                        </a:lnSpc>
                        <a:spcBef>
                          <a:spcPts val="0"/>
                        </a:spcBef>
                        <a:spcAft>
                          <a:spcPts val="0"/>
                        </a:spcAft>
                      </a:pPr>
                      <a:r>
                        <a:rPr lang="en-US" sz="2600" dirty="0">
                          <a:effectLst/>
                        </a:rPr>
                        <a:t>81.4 (11.4)</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41709" marR="41709" marT="0" marB="0" anchor="ctr" anchorCtr="1"/>
                </a:tc>
                <a:tc>
                  <a:txBody>
                    <a:bodyPr/>
                    <a:lstStyle/>
                    <a:p>
                      <a:pPr marL="0" marR="0" algn="ctr">
                        <a:lnSpc>
                          <a:spcPct val="107000"/>
                        </a:lnSpc>
                        <a:spcBef>
                          <a:spcPts val="0"/>
                        </a:spcBef>
                        <a:spcAft>
                          <a:spcPts val="0"/>
                        </a:spcAft>
                      </a:pPr>
                      <a:r>
                        <a:rPr lang="en-US" sz="2600">
                          <a:effectLst/>
                        </a:rPr>
                        <a:t>81.8 (9.3)</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41709" marR="41709" marT="0" marB="0" anchor="ctr" anchorCtr="1"/>
                </a:tc>
                <a:tc>
                  <a:txBody>
                    <a:bodyPr/>
                    <a:lstStyle/>
                    <a:p>
                      <a:pPr marL="0" marR="0" algn="ctr">
                        <a:lnSpc>
                          <a:spcPct val="107000"/>
                        </a:lnSpc>
                        <a:spcBef>
                          <a:spcPts val="0"/>
                        </a:spcBef>
                        <a:spcAft>
                          <a:spcPts val="0"/>
                        </a:spcAft>
                      </a:pPr>
                      <a:r>
                        <a:rPr lang="en-US" sz="2600">
                          <a:effectLst/>
                        </a:rPr>
                        <a:t>82.3 (9.3)</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41709" marR="41709" marT="0" marB="0" anchor="ctr" anchorCtr="1"/>
                </a:tc>
                <a:tc>
                  <a:txBody>
                    <a:bodyPr/>
                    <a:lstStyle/>
                    <a:p>
                      <a:pPr marL="0" marR="0" algn="ctr">
                        <a:lnSpc>
                          <a:spcPct val="107000"/>
                        </a:lnSpc>
                        <a:spcBef>
                          <a:spcPts val="0"/>
                        </a:spcBef>
                        <a:spcAft>
                          <a:spcPts val="0"/>
                        </a:spcAft>
                      </a:pPr>
                      <a:r>
                        <a:rPr lang="en-US" sz="2600">
                          <a:effectLst/>
                        </a:rPr>
                        <a:t>82.7 (9.2)</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41709" marR="41709" marT="0" marB="0" anchor="ctr" anchorCtr="1"/>
                </a:tc>
                <a:tc>
                  <a:txBody>
                    <a:bodyPr/>
                    <a:lstStyle/>
                    <a:p>
                      <a:pPr marL="0" marR="0" algn="ctr">
                        <a:lnSpc>
                          <a:spcPct val="107000"/>
                        </a:lnSpc>
                        <a:spcBef>
                          <a:spcPts val="0"/>
                        </a:spcBef>
                        <a:spcAft>
                          <a:spcPts val="0"/>
                        </a:spcAft>
                      </a:pPr>
                      <a:r>
                        <a:rPr lang="en-US" sz="2600">
                          <a:effectLst/>
                        </a:rPr>
                        <a:t>82.9 (10.1)</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41709" marR="41709" marT="0" marB="0" anchor="ctr" anchorCtr="1"/>
                </a:tc>
                <a:extLst>
                  <a:ext uri="{0D108BD9-81ED-4DB2-BD59-A6C34878D82A}">
                    <a16:rowId xmlns:a16="http://schemas.microsoft.com/office/drawing/2014/main" val="1950053800"/>
                  </a:ext>
                </a:extLst>
              </a:tr>
              <a:tr h="920869">
                <a:tc>
                  <a:txBody>
                    <a:bodyPr/>
                    <a:lstStyle/>
                    <a:p>
                      <a:pPr marL="0" marR="0" algn="ctr">
                        <a:lnSpc>
                          <a:spcPct val="107000"/>
                        </a:lnSpc>
                        <a:spcBef>
                          <a:spcPts val="0"/>
                        </a:spcBef>
                        <a:spcAft>
                          <a:spcPts val="0"/>
                        </a:spcAft>
                      </a:pPr>
                      <a:r>
                        <a:rPr lang="en-US" sz="2600" dirty="0">
                          <a:effectLst/>
                        </a:rPr>
                        <a:t>HDL-C </a:t>
                      </a:r>
                    </a:p>
                    <a:p>
                      <a:pPr marL="0" marR="0" algn="ctr">
                        <a:lnSpc>
                          <a:spcPct val="107000"/>
                        </a:lnSpc>
                        <a:spcBef>
                          <a:spcPts val="0"/>
                        </a:spcBef>
                        <a:spcAft>
                          <a:spcPts val="0"/>
                        </a:spcAft>
                      </a:pPr>
                      <a:r>
                        <a:rPr lang="en-US" sz="2600" dirty="0">
                          <a:effectLst/>
                        </a:rPr>
                        <a:t>(mg/</a:t>
                      </a:r>
                      <a:r>
                        <a:rPr lang="en-US" sz="2600" dirty="0" err="1">
                          <a:effectLst/>
                        </a:rPr>
                        <a:t>dL</a:t>
                      </a:r>
                      <a:r>
                        <a:rPr lang="en-US" sz="2600" dirty="0">
                          <a:effectLst/>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41709" marR="41709" marT="0" marB="0" anchor="ctr" anchorCtr="1"/>
                </a:tc>
                <a:tc>
                  <a:txBody>
                    <a:bodyPr/>
                    <a:lstStyle/>
                    <a:p>
                      <a:pPr marL="0" marR="0" algn="ctr">
                        <a:lnSpc>
                          <a:spcPct val="107000"/>
                        </a:lnSpc>
                        <a:spcBef>
                          <a:spcPts val="0"/>
                        </a:spcBef>
                        <a:spcAft>
                          <a:spcPts val="0"/>
                        </a:spcAft>
                      </a:pPr>
                      <a:r>
                        <a:rPr lang="en-US" sz="2600">
                          <a:effectLst/>
                        </a:rPr>
                        <a:t>8432</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41709" marR="41709" marT="0" marB="0" anchor="ctr" anchorCtr="1"/>
                </a:tc>
                <a:tc>
                  <a:txBody>
                    <a:bodyPr/>
                    <a:lstStyle/>
                    <a:p>
                      <a:pPr marL="0" marR="0" algn="ctr">
                        <a:lnSpc>
                          <a:spcPct val="107000"/>
                        </a:lnSpc>
                        <a:spcBef>
                          <a:spcPts val="0"/>
                        </a:spcBef>
                        <a:spcAft>
                          <a:spcPts val="0"/>
                        </a:spcAft>
                      </a:pPr>
                      <a:r>
                        <a:rPr lang="en-US" sz="2600">
                          <a:effectLst/>
                        </a:rPr>
                        <a:t>56.1 (15.1)</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41709" marR="41709" marT="0" marB="0" anchor="ctr" anchorCtr="1"/>
                </a:tc>
                <a:tc>
                  <a:txBody>
                    <a:bodyPr/>
                    <a:lstStyle/>
                    <a:p>
                      <a:pPr marL="0" marR="0" algn="ctr">
                        <a:lnSpc>
                          <a:spcPct val="107000"/>
                        </a:lnSpc>
                        <a:spcBef>
                          <a:spcPts val="0"/>
                        </a:spcBef>
                        <a:spcAft>
                          <a:spcPts val="0"/>
                        </a:spcAft>
                      </a:pPr>
                      <a:r>
                        <a:rPr lang="en-US" sz="2600" dirty="0">
                          <a:effectLst/>
                        </a:rPr>
                        <a:t>56.2 (14.7)</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41709" marR="41709" marT="0" marB="0" anchor="ctr" anchorCtr="1"/>
                </a:tc>
                <a:tc>
                  <a:txBody>
                    <a:bodyPr/>
                    <a:lstStyle/>
                    <a:p>
                      <a:pPr marL="0" marR="0" algn="ctr">
                        <a:lnSpc>
                          <a:spcPct val="107000"/>
                        </a:lnSpc>
                        <a:spcBef>
                          <a:spcPts val="0"/>
                        </a:spcBef>
                        <a:spcAft>
                          <a:spcPts val="0"/>
                        </a:spcAft>
                      </a:pPr>
                      <a:r>
                        <a:rPr lang="en-US" sz="2600" dirty="0">
                          <a:effectLst/>
                        </a:rPr>
                        <a:t>55.3 (14.6)</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41709" marR="41709" marT="0" marB="0" anchor="ctr" anchorCtr="1"/>
                </a:tc>
                <a:tc>
                  <a:txBody>
                    <a:bodyPr/>
                    <a:lstStyle/>
                    <a:p>
                      <a:pPr marL="0" marR="0" algn="ctr">
                        <a:lnSpc>
                          <a:spcPct val="107000"/>
                        </a:lnSpc>
                        <a:spcBef>
                          <a:spcPts val="0"/>
                        </a:spcBef>
                        <a:spcAft>
                          <a:spcPts val="0"/>
                        </a:spcAft>
                      </a:pPr>
                      <a:r>
                        <a:rPr lang="en-US" sz="2600">
                          <a:effectLst/>
                        </a:rPr>
                        <a:t>56.1 (14.2)</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41709" marR="41709" marT="0" marB="0" anchor="ctr" anchorCtr="1"/>
                </a:tc>
                <a:tc>
                  <a:txBody>
                    <a:bodyPr/>
                    <a:lstStyle/>
                    <a:p>
                      <a:pPr marL="0" marR="0" algn="ctr">
                        <a:lnSpc>
                          <a:spcPct val="107000"/>
                        </a:lnSpc>
                        <a:spcBef>
                          <a:spcPts val="0"/>
                        </a:spcBef>
                        <a:spcAft>
                          <a:spcPts val="0"/>
                        </a:spcAft>
                      </a:pPr>
                      <a:r>
                        <a:rPr lang="en-US" sz="2600">
                          <a:effectLst/>
                        </a:rPr>
                        <a:t>54.9 (14.5)</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41709" marR="41709" marT="0" marB="0" anchor="ctr" anchorCtr="1"/>
                </a:tc>
                <a:extLst>
                  <a:ext uri="{0D108BD9-81ED-4DB2-BD59-A6C34878D82A}">
                    <a16:rowId xmlns:a16="http://schemas.microsoft.com/office/drawing/2014/main" val="349593400"/>
                  </a:ext>
                </a:extLst>
              </a:tr>
              <a:tr h="920869">
                <a:tc>
                  <a:txBody>
                    <a:bodyPr/>
                    <a:lstStyle/>
                    <a:p>
                      <a:pPr marL="0" marR="0" algn="ctr">
                        <a:lnSpc>
                          <a:spcPct val="107000"/>
                        </a:lnSpc>
                        <a:spcBef>
                          <a:spcPts val="0"/>
                        </a:spcBef>
                        <a:spcAft>
                          <a:spcPts val="0"/>
                        </a:spcAft>
                      </a:pPr>
                      <a:r>
                        <a:rPr lang="en-US" sz="2600">
                          <a:effectLst/>
                        </a:rPr>
                        <a:t>Triglycerides</a:t>
                      </a:r>
                    </a:p>
                    <a:p>
                      <a:pPr marL="0" marR="0" algn="ctr">
                        <a:lnSpc>
                          <a:spcPct val="107000"/>
                        </a:lnSpc>
                        <a:spcBef>
                          <a:spcPts val="0"/>
                        </a:spcBef>
                        <a:spcAft>
                          <a:spcPts val="0"/>
                        </a:spcAft>
                      </a:pPr>
                      <a:r>
                        <a:rPr lang="en-US" sz="2600">
                          <a:effectLst/>
                        </a:rPr>
                        <a:t>(mg/dL)</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41709" marR="41709" marT="0" marB="0" anchor="ctr" anchorCtr="1"/>
                </a:tc>
                <a:tc>
                  <a:txBody>
                    <a:bodyPr/>
                    <a:lstStyle/>
                    <a:p>
                      <a:pPr marL="0" marR="0" algn="ctr">
                        <a:lnSpc>
                          <a:spcPct val="107000"/>
                        </a:lnSpc>
                        <a:spcBef>
                          <a:spcPts val="0"/>
                        </a:spcBef>
                        <a:spcAft>
                          <a:spcPts val="0"/>
                        </a:spcAft>
                      </a:pPr>
                      <a:r>
                        <a:rPr lang="en-US" sz="2600">
                          <a:effectLst/>
                        </a:rPr>
                        <a:t>7712</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41709" marR="41709" marT="0" marB="0" anchor="ctr" anchorCtr="1"/>
                </a:tc>
                <a:tc>
                  <a:txBody>
                    <a:bodyPr/>
                    <a:lstStyle/>
                    <a:p>
                      <a:pPr marL="0" marR="0" algn="ctr">
                        <a:lnSpc>
                          <a:spcPct val="107000"/>
                        </a:lnSpc>
                        <a:spcBef>
                          <a:spcPts val="0"/>
                        </a:spcBef>
                        <a:spcAft>
                          <a:spcPts val="0"/>
                        </a:spcAft>
                      </a:pPr>
                      <a:r>
                        <a:rPr lang="en-US" sz="2600">
                          <a:effectLst/>
                        </a:rPr>
                        <a:t>103.4 (49.5)</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41709" marR="41709" marT="0" marB="0" anchor="ctr" anchorCtr="1"/>
                </a:tc>
                <a:tc>
                  <a:txBody>
                    <a:bodyPr/>
                    <a:lstStyle/>
                    <a:p>
                      <a:pPr marL="0" marR="0" algn="ctr">
                        <a:lnSpc>
                          <a:spcPct val="107000"/>
                        </a:lnSpc>
                        <a:spcBef>
                          <a:spcPts val="0"/>
                        </a:spcBef>
                        <a:spcAft>
                          <a:spcPts val="0"/>
                        </a:spcAft>
                      </a:pPr>
                      <a:r>
                        <a:rPr lang="en-US" sz="2600" dirty="0">
                          <a:effectLst/>
                        </a:rPr>
                        <a:t>107.1 (50.1)</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41709" marR="41709" marT="0" marB="0" anchor="ctr" anchorCtr="1"/>
                </a:tc>
                <a:tc>
                  <a:txBody>
                    <a:bodyPr/>
                    <a:lstStyle/>
                    <a:p>
                      <a:pPr marL="0" marR="0" algn="ctr">
                        <a:lnSpc>
                          <a:spcPct val="107000"/>
                        </a:lnSpc>
                        <a:spcBef>
                          <a:spcPts val="0"/>
                        </a:spcBef>
                        <a:spcAft>
                          <a:spcPts val="0"/>
                        </a:spcAft>
                      </a:pPr>
                      <a:r>
                        <a:rPr lang="en-US" sz="2600" dirty="0">
                          <a:effectLst/>
                        </a:rPr>
                        <a:t>105.6 (50.2)</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41709" marR="41709" marT="0" marB="0" anchor="ctr" anchorCtr="1"/>
                </a:tc>
                <a:tc>
                  <a:txBody>
                    <a:bodyPr/>
                    <a:lstStyle/>
                    <a:p>
                      <a:pPr marL="0" marR="0" algn="ctr">
                        <a:lnSpc>
                          <a:spcPct val="107000"/>
                        </a:lnSpc>
                        <a:spcBef>
                          <a:spcPts val="0"/>
                        </a:spcBef>
                        <a:spcAft>
                          <a:spcPts val="0"/>
                        </a:spcAft>
                      </a:pPr>
                      <a:r>
                        <a:rPr lang="en-US" sz="2600">
                          <a:effectLst/>
                        </a:rPr>
                        <a:t>106.8 (53.2)</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41709" marR="41709" marT="0" marB="0" anchor="ctr" anchorCtr="1"/>
                </a:tc>
                <a:tc>
                  <a:txBody>
                    <a:bodyPr/>
                    <a:lstStyle/>
                    <a:p>
                      <a:pPr marL="0" marR="0" algn="ctr">
                        <a:lnSpc>
                          <a:spcPct val="107000"/>
                        </a:lnSpc>
                        <a:spcBef>
                          <a:spcPts val="0"/>
                        </a:spcBef>
                        <a:spcAft>
                          <a:spcPts val="0"/>
                        </a:spcAft>
                      </a:pPr>
                      <a:r>
                        <a:rPr lang="en-US" sz="2600">
                          <a:effectLst/>
                        </a:rPr>
                        <a:t>108.3 (47.7)</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41709" marR="41709" marT="0" marB="0" anchor="ctr" anchorCtr="1"/>
                </a:tc>
                <a:extLst>
                  <a:ext uri="{0D108BD9-81ED-4DB2-BD59-A6C34878D82A}">
                    <a16:rowId xmlns:a16="http://schemas.microsoft.com/office/drawing/2014/main" val="344651739"/>
                  </a:ext>
                </a:extLst>
              </a:tr>
              <a:tr h="905319">
                <a:tc>
                  <a:txBody>
                    <a:bodyPr/>
                    <a:lstStyle/>
                    <a:p>
                      <a:pPr marL="0" marR="0" algn="ctr">
                        <a:lnSpc>
                          <a:spcPct val="107000"/>
                        </a:lnSpc>
                        <a:spcBef>
                          <a:spcPts val="0"/>
                        </a:spcBef>
                        <a:spcAft>
                          <a:spcPts val="0"/>
                        </a:spcAft>
                      </a:pPr>
                      <a:r>
                        <a:rPr lang="en-US" sz="2600" dirty="0" smtClean="0">
                          <a:effectLst/>
                        </a:rPr>
                        <a:t>Blood </a:t>
                      </a:r>
                      <a:r>
                        <a:rPr lang="en-US" sz="2600" dirty="0">
                          <a:effectLst/>
                        </a:rPr>
                        <a:t>Glucose</a:t>
                      </a:r>
                    </a:p>
                    <a:p>
                      <a:pPr marL="0" marR="0" algn="ctr">
                        <a:lnSpc>
                          <a:spcPct val="107000"/>
                        </a:lnSpc>
                        <a:spcBef>
                          <a:spcPts val="0"/>
                        </a:spcBef>
                        <a:spcAft>
                          <a:spcPts val="0"/>
                        </a:spcAft>
                      </a:pPr>
                      <a:r>
                        <a:rPr lang="en-US" sz="2600" dirty="0">
                          <a:effectLst/>
                        </a:rPr>
                        <a:t>(mg/</a:t>
                      </a:r>
                      <a:r>
                        <a:rPr lang="en-US" sz="2600" dirty="0" err="1">
                          <a:effectLst/>
                        </a:rPr>
                        <a:t>dL</a:t>
                      </a:r>
                      <a:r>
                        <a:rPr lang="en-US" sz="2600" dirty="0">
                          <a:effectLst/>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41709" marR="41709" marT="0" marB="0" anchor="ctr" anchorCtr="1"/>
                </a:tc>
                <a:tc>
                  <a:txBody>
                    <a:bodyPr/>
                    <a:lstStyle/>
                    <a:p>
                      <a:pPr marL="0" marR="0" algn="ctr">
                        <a:lnSpc>
                          <a:spcPct val="107000"/>
                        </a:lnSpc>
                        <a:spcBef>
                          <a:spcPts val="0"/>
                        </a:spcBef>
                        <a:spcAft>
                          <a:spcPts val="0"/>
                        </a:spcAft>
                      </a:pPr>
                      <a:r>
                        <a:rPr lang="en-US" sz="2600" dirty="0">
                          <a:effectLst/>
                        </a:rPr>
                        <a:t>8553</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41709" marR="41709" marT="0" marB="0" anchor="ctr" anchorCtr="1"/>
                </a:tc>
                <a:tc>
                  <a:txBody>
                    <a:bodyPr/>
                    <a:lstStyle/>
                    <a:p>
                      <a:pPr marL="0" marR="0" algn="ctr">
                        <a:lnSpc>
                          <a:spcPct val="107000"/>
                        </a:lnSpc>
                        <a:spcBef>
                          <a:spcPts val="0"/>
                        </a:spcBef>
                        <a:spcAft>
                          <a:spcPts val="0"/>
                        </a:spcAft>
                      </a:pPr>
                      <a:r>
                        <a:rPr lang="en-US" sz="2600">
                          <a:effectLst/>
                        </a:rPr>
                        <a:t>86.0 (10.1)</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41709" marR="41709" marT="0" marB="0" anchor="ctr" anchorCtr="1"/>
                </a:tc>
                <a:tc>
                  <a:txBody>
                    <a:bodyPr/>
                    <a:lstStyle/>
                    <a:p>
                      <a:pPr marL="0" marR="0" algn="ctr">
                        <a:lnSpc>
                          <a:spcPct val="107000"/>
                        </a:lnSpc>
                        <a:spcBef>
                          <a:spcPts val="0"/>
                        </a:spcBef>
                        <a:spcAft>
                          <a:spcPts val="0"/>
                        </a:spcAft>
                      </a:pPr>
                      <a:r>
                        <a:rPr lang="en-US" sz="2600">
                          <a:effectLst/>
                        </a:rPr>
                        <a:t>86.8 (20.2)</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41709" marR="41709" marT="0" marB="0" anchor="ctr" anchorCtr="1"/>
                </a:tc>
                <a:tc>
                  <a:txBody>
                    <a:bodyPr/>
                    <a:lstStyle/>
                    <a:p>
                      <a:pPr marL="0" marR="0" algn="ctr">
                        <a:lnSpc>
                          <a:spcPct val="107000"/>
                        </a:lnSpc>
                        <a:spcBef>
                          <a:spcPts val="0"/>
                        </a:spcBef>
                        <a:spcAft>
                          <a:spcPts val="0"/>
                        </a:spcAft>
                      </a:pPr>
                      <a:r>
                        <a:rPr lang="en-US" sz="2600" dirty="0">
                          <a:effectLst/>
                        </a:rPr>
                        <a:t>86.4 (20.2)</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41709" marR="41709" marT="0" marB="0" anchor="ctr" anchorCtr="1"/>
                </a:tc>
                <a:tc>
                  <a:txBody>
                    <a:bodyPr/>
                    <a:lstStyle/>
                    <a:p>
                      <a:pPr marL="0" marR="0" algn="ctr">
                        <a:lnSpc>
                          <a:spcPct val="107000"/>
                        </a:lnSpc>
                        <a:spcBef>
                          <a:spcPts val="0"/>
                        </a:spcBef>
                        <a:spcAft>
                          <a:spcPts val="0"/>
                        </a:spcAft>
                      </a:pPr>
                      <a:r>
                        <a:rPr lang="en-US" sz="2600" dirty="0">
                          <a:effectLst/>
                        </a:rPr>
                        <a:t>86.2 (10.0)</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41709" marR="41709" marT="0" marB="0" anchor="ctr" anchorCtr="1"/>
                </a:tc>
                <a:tc>
                  <a:txBody>
                    <a:bodyPr/>
                    <a:lstStyle/>
                    <a:p>
                      <a:pPr marL="0" marR="0" algn="ctr">
                        <a:lnSpc>
                          <a:spcPct val="107000"/>
                        </a:lnSpc>
                        <a:spcBef>
                          <a:spcPts val="0"/>
                        </a:spcBef>
                        <a:spcAft>
                          <a:spcPts val="0"/>
                        </a:spcAft>
                      </a:pPr>
                      <a:r>
                        <a:rPr lang="en-US" sz="2600" dirty="0">
                          <a:effectLst/>
                        </a:rPr>
                        <a:t>85.6 (10.0)</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41709" marR="41709" marT="0" marB="0" anchor="ctr" anchorCtr="1"/>
                </a:tc>
                <a:extLst>
                  <a:ext uri="{0D108BD9-81ED-4DB2-BD59-A6C34878D82A}">
                    <a16:rowId xmlns:a16="http://schemas.microsoft.com/office/drawing/2014/main" val="2018367698"/>
                  </a:ext>
                </a:extLst>
              </a:tr>
              <a:tr h="1091750">
                <a:tc>
                  <a:txBody>
                    <a:bodyPr/>
                    <a:lstStyle/>
                    <a:p>
                      <a:pPr marL="0" marR="0" algn="ctr">
                        <a:lnSpc>
                          <a:spcPct val="107000"/>
                        </a:lnSpc>
                        <a:spcBef>
                          <a:spcPts val="0"/>
                        </a:spcBef>
                        <a:spcAft>
                          <a:spcPts val="0"/>
                        </a:spcAft>
                      </a:pPr>
                      <a:r>
                        <a:rPr lang="en-US" sz="2600" dirty="0">
                          <a:effectLst/>
                        </a:rPr>
                        <a:t>Systolic </a:t>
                      </a:r>
                      <a:r>
                        <a:rPr lang="en-US" sz="2600" dirty="0" smtClean="0">
                          <a:effectLst/>
                        </a:rPr>
                        <a:t>BP</a:t>
                      </a:r>
                      <a:endParaRPr lang="en-US" sz="2600" dirty="0">
                        <a:effectLst/>
                      </a:endParaRPr>
                    </a:p>
                    <a:p>
                      <a:pPr marL="0" marR="0" algn="ctr">
                        <a:lnSpc>
                          <a:spcPct val="107000"/>
                        </a:lnSpc>
                        <a:spcBef>
                          <a:spcPts val="0"/>
                        </a:spcBef>
                        <a:spcAft>
                          <a:spcPts val="0"/>
                        </a:spcAft>
                      </a:pPr>
                      <a:r>
                        <a:rPr lang="en-US" sz="2600" dirty="0">
                          <a:effectLst/>
                        </a:rPr>
                        <a:t>(mmHg)</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41709" marR="41709" marT="0" marB="0" anchor="ctr" anchorCtr="1"/>
                </a:tc>
                <a:tc>
                  <a:txBody>
                    <a:bodyPr/>
                    <a:lstStyle/>
                    <a:p>
                      <a:pPr marL="0" marR="0" algn="ctr">
                        <a:lnSpc>
                          <a:spcPct val="107000"/>
                        </a:lnSpc>
                        <a:spcBef>
                          <a:spcPts val="0"/>
                        </a:spcBef>
                        <a:spcAft>
                          <a:spcPts val="0"/>
                        </a:spcAft>
                      </a:pPr>
                      <a:r>
                        <a:rPr lang="en-US" sz="2600" dirty="0">
                          <a:effectLst/>
                        </a:rPr>
                        <a:t>8531</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41709" marR="41709" marT="0" marB="0" anchor="ctr" anchorCtr="1"/>
                </a:tc>
                <a:tc>
                  <a:txBody>
                    <a:bodyPr/>
                    <a:lstStyle/>
                    <a:p>
                      <a:pPr marL="0" marR="0" algn="ctr">
                        <a:lnSpc>
                          <a:spcPct val="107000"/>
                        </a:lnSpc>
                        <a:spcBef>
                          <a:spcPts val="0"/>
                        </a:spcBef>
                        <a:spcAft>
                          <a:spcPts val="0"/>
                        </a:spcAft>
                      </a:pPr>
                      <a:r>
                        <a:rPr lang="en-US" sz="2600" dirty="0">
                          <a:effectLst/>
                        </a:rPr>
                        <a:t>116.5 (13.2)</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41709" marR="41709" marT="0" marB="0" anchor="ctr" anchorCtr="1"/>
                </a:tc>
                <a:tc>
                  <a:txBody>
                    <a:bodyPr/>
                    <a:lstStyle/>
                    <a:p>
                      <a:pPr marL="0" marR="0" algn="ctr">
                        <a:lnSpc>
                          <a:spcPct val="107000"/>
                        </a:lnSpc>
                        <a:spcBef>
                          <a:spcPts val="0"/>
                        </a:spcBef>
                        <a:spcAft>
                          <a:spcPts val="0"/>
                        </a:spcAft>
                      </a:pPr>
                      <a:r>
                        <a:rPr lang="en-US" sz="2600" dirty="0">
                          <a:effectLst/>
                        </a:rPr>
                        <a:t>117.6 (12.5)</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41709" marR="41709" marT="0" marB="0" anchor="ctr" anchorCtr="1"/>
                </a:tc>
                <a:tc>
                  <a:txBody>
                    <a:bodyPr/>
                    <a:lstStyle/>
                    <a:p>
                      <a:pPr marL="0" marR="0" algn="ctr">
                        <a:lnSpc>
                          <a:spcPct val="107000"/>
                        </a:lnSpc>
                        <a:spcBef>
                          <a:spcPts val="0"/>
                        </a:spcBef>
                        <a:spcAft>
                          <a:spcPts val="0"/>
                        </a:spcAft>
                      </a:pPr>
                      <a:r>
                        <a:rPr lang="en-US" sz="2600" dirty="0">
                          <a:effectLst/>
                        </a:rPr>
                        <a:t>118.2 (12.9)</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41709" marR="41709" marT="0" marB="0" anchor="ctr" anchorCtr="1"/>
                </a:tc>
                <a:tc>
                  <a:txBody>
                    <a:bodyPr/>
                    <a:lstStyle/>
                    <a:p>
                      <a:pPr marL="0" marR="0" algn="ctr">
                        <a:lnSpc>
                          <a:spcPct val="107000"/>
                        </a:lnSpc>
                        <a:spcBef>
                          <a:spcPts val="0"/>
                        </a:spcBef>
                        <a:spcAft>
                          <a:spcPts val="0"/>
                        </a:spcAft>
                      </a:pPr>
                      <a:r>
                        <a:rPr lang="en-US" sz="2600" dirty="0">
                          <a:effectLst/>
                        </a:rPr>
                        <a:t>118.9 (13.1)</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41709" marR="41709" marT="0" marB="0" anchor="ctr" anchorCtr="1"/>
                </a:tc>
                <a:tc>
                  <a:txBody>
                    <a:bodyPr/>
                    <a:lstStyle/>
                    <a:p>
                      <a:pPr marL="0" marR="0" algn="ctr">
                        <a:lnSpc>
                          <a:spcPct val="107000"/>
                        </a:lnSpc>
                        <a:spcBef>
                          <a:spcPts val="0"/>
                        </a:spcBef>
                        <a:spcAft>
                          <a:spcPts val="0"/>
                        </a:spcAft>
                      </a:pPr>
                      <a:r>
                        <a:rPr lang="en-US" sz="2600" dirty="0">
                          <a:effectLst/>
                        </a:rPr>
                        <a:t>118.7 (13.2)</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41709" marR="41709" marT="0" marB="0" anchor="ctr" anchorCtr="1"/>
                </a:tc>
                <a:extLst>
                  <a:ext uri="{0D108BD9-81ED-4DB2-BD59-A6C34878D82A}">
                    <a16:rowId xmlns:a16="http://schemas.microsoft.com/office/drawing/2014/main" val="1735318502"/>
                  </a:ext>
                </a:extLst>
              </a:tr>
              <a:tr h="863930">
                <a:tc>
                  <a:txBody>
                    <a:bodyPr/>
                    <a:lstStyle/>
                    <a:p>
                      <a:pPr marL="0" marR="0" algn="ctr">
                        <a:lnSpc>
                          <a:spcPct val="107000"/>
                        </a:lnSpc>
                        <a:spcBef>
                          <a:spcPts val="0"/>
                        </a:spcBef>
                        <a:spcAft>
                          <a:spcPts val="0"/>
                        </a:spcAft>
                      </a:pPr>
                      <a:r>
                        <a:rPr lang="en-US" sz="2600" dirty="0">
                          <a:effectLst/>
                        </a:rPr>
                        <a:t>Diastolic </a:t>
                      </a:r>
                      <a:r>
                        <a:rPr lang="en-US" sz="2600" dirty="0" smtClean="0">
                          <a:effectLst/>
                        </a:rPr>
                        <a:t>BP</a:t>
                      </a:r>
                      <a:endParaRPr lang="en-US" sz="2600" dirty="0">
                        <a:effectLst/>
                      </a:endParaRPr>
                    </a:p>
                    <a:p>
                      <a:pPr marL="0" marR="0" algn="ctr">
                        <a:lnSpc>
                          <a:spcPct val="107000"/>
                        </a:lnSpc>
                        <a:spcBef>
                          <a:spcPts val="0"/>
                        </a:spcBef>
                        <a:spcAft>
                          <a:spcPts val="0"/>
                        </a:spcAft>
                      </a:pPr>
                      <a:r>
                        <a:rPr lang="en-US" sz="2600" dirty="0">
                          <a:effectLst/>
                        </a:rPr>
                        <a:t>(mmHg)</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41709" marR="41709" marT="0" marB="0" anchor="ctr" anchorCtr="1"/>
                </a:tc>
                <a:tc>
                  <a:txBody>
                    <a:bodyPr/>
                    <a:lstStyle/>
                    <a:p>
                      <a:pPr marL="0" marR="0" algn="ctr">
                        <a:lnSpc>
                          <a:spcPct val="107000"/>
                        </a:lnSpc>
                        <a:spcBef>
                          <a:spcPts val="0"/>
                        </a:spcBef>
                        <a:spcAft>
                          <a:spcPts val="0"/>
                        </a:spcAft>
                      </a:pPr>
                      <a:r>
                        <a:rPr lang="en-US" sz="2600" dirty="0">
                          <a:effectLst/>
                        </a:rPr>
                        <a:t>8627</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41709" marR="41709" marT="0" marB="0" anchor="ctr" anchorCtr="1"/>
                </a:tc>
                <a:tc>
                  <a:txBody>
                    <a:bodyPr/>
                    <a:lstStyle/>
                    <a:p>
                      <a:pPr marL="0" marR="0" algn="ctr">
                        <a:lnSpc>
                          <a:spcPct val="107000"/>
                        </a:lnSpc>
                        <a:spcBef>
                          <a:spcPts val="0"/>
                        </a:spcBef>
                        <a:spcAft>
                          <a:spcPts val="0"/>
                        </a:spcAft>
                      </a:pPr>
                      <a:r>
                        <a:rPr lang="en-US" sz="2600" dirty="0">
                          <a:effectLst/>
                        </a:rPr>
                        <a:t>73.0 (9.4)</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41709" marR="41709" marT="0" marB="0" anchor="ctr" anchorCtr="1"/>
                </a:tc>
                <a:tc>
                  <a:txBody>
                    <a:bodyPr/>
                    <a:lstStyle/>
                    <a:p>
                      <a:pPr marL="0" marR="0" algn="ctr">
                        <a:lnSpc>
                          <a:spcPct val="107000"/>
                        </a:lnSpc>
                        <a:spcBef>
                          <a:spcPts val="0"/>
                        </a:spcBef>
                        <a:spcAft>
                          <a:spcPts val="0"/>
                        </a:spcAft>
                      </a:pPr>
                      <a:r>
                        <a:rPr lang="en-US" sz="2600" dirty="0">
                          <a:effectLst/>
                        </a:rPr>
                        <a:t>73.9 (8.9)</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41709" marR="41709" marT="0" marB="0" anchor="ctr" anchorCtr="1"/>
                </a:tc>
                <a:tc>
                  <a:txBody>
                    <a:bodyPr/>
                    <a:lstStyle/>
                    <a:p>
                      <a:pPr marL="0" marR="0" algn="ctr">
                        <a:lnSpc>
                          <a:spcPct val="107000"/>
                        </a:lnSpc>
                        <a:spcBef>
                          <a:spcPts val="0"/>
                        </a:spcBef>
                        <a:spcAft>
                          <a:spcPts val="0"/>
                        </a:spcAft>
                      </a:pPr>
                      <a:r>
                        <a:rPr lang="en-US" sz="2600" dirty="0">
                          <a:effectLst/>
                        </a:rPr>
                        <a:t>74.6 (9.1)</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41709" marR="41709" marT="0" marB="0" anchor="ctr" anchorCtr="1"/>
                </a:tc>
                <a:tc>
                  <a:txBody>
                    <a:bodyPr/>
                    <a:lstStyle/>
                    <a:p>
                      <a:pPr marL="0" marR="0" algn="ctr">
                        <a:lnSpc>
                          <a:spcPct val="107000"/>
                        </a:lnSpc>
                        <a:spcBef>
                          <a:spcPts val="0"/>
                        </a:spcBef>
                        <a:spcAft>
                          <a:spcPts val="0"/>
                        </a:spcAft>
                      </a:pPr>
                      <a:r>
                        <a:rPr lang="en-US" sz="2600" dirty="0">
                          <a:effectLst/>
                        </a:rPr>
                        <a:t>74.9 (9.1)</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41709" marR="41709" marT="0" marB="0" anchor="ctr" anchorCtr="1"/>
                </a:tc>
                <a:tc>
                  <a:txBody>
                    <a:bodyPr/>
                    <a:lstStyle/>
                    <a:p>
                      <a:pPr marL="0" marR="0" algn="ctr">
                        <a:lnSpc>
                          <a:spcPct val="107000"/>
                        </a:lnSpc>
                        <a:spcBef>
                          <a:spcPts val="0"/>
                        </a:spcBef>
                        <a:spcAft>
                          <a:spcPts val="0"/>
                        </a:spcAft>
                      </a:pPr>
                      <a:r>
                        <a:rPr lang="en-US" sz="2600" dirty="0">
                          <a:effectLst/>
                        </a:rPr>
                        <a:t>75.4 (9.5)</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41709" marR="41709" marT="0" marB="0" anchor="ctr" anchorCtr="1"/>
                </a:tc>
                <a:extLst>
                  <a:ext uri="{0D108BD9-81ED-4DB2-BD59-A6C34878D82A}">
                    <a16:rowId xmlns:a16="http://schemas.microsoft.com/office/drawing/2014/main" val="2075469919"/>
                  </a:ext>
                </a:extLst>
              </a:tr>
            </a:tbl>
          </a:graphicData>
        </a:graphic>
      </p:graphicFrame>
      <p:sp>
        <p:nvSpPr>
          <p:cNvPr id="63" name="TextBox 62"/>
          <p:cNvSpPr txBox="1"/>
          <p:nvPr/>
        </p:nvSpPr>
        <p:spPr>
          <a:xfrm>
            <a:off x="35231589" y="21986720"/>
            <a:ext cx="4023023" cy="800219"/>
          </a:xfrm>
          <a:prstGeom prst="rect">
            <a:avLst/>
          </a:prstGeom>
          <a:noFill/>
        </p:spPr>
        <p:txBody>
          <a:bodyPr wrap="square" rtlCol="0">
            <a:spAutoFit/>
          </a:bodyPr>
          <a:lstStyle/>
          <a:p>
            <a:r>
              <a:rPr lang="en-US" sz="4600" b="1" dirty="0" smtClean="0">
                <a:solidFill>
                  <a:schemeClr val="bg1"/>
                </a:solidFill>
                <a:latin typeface="+mj-lt"/>
              </a:rPr>
              <a:t>CONTACT INFO</a:t>
            </a:r>
            <a:endParaRPr lang="en-US" sz="4600" b="1" dirty="0">
              <a:solidFill>
                <a:schemeClr val="bg1"/>
              </a:solidFill>
              <a:latin typeface="+mj-lt"/>
            </a:endParaRPr>
          </a:p>
        </p:txBody>
      </p:sp>
      <p:sp>
        <p:nvSpPr>
          <p:cNvPr id="64" name="TextBox 63"/>
          <p:cNvSpPr txBox="1"/>
          <p:nvPr/>
        </p:nvSpPr>
        <p:spPr>
          <a:xfrm>
            <a:off x="31257449" y="23044919"/>
            <a:ext cx="11634537" cy="523220"/>
          </a:xfrm>
          <a:prstGeom prst="rect">
            <a:avLst/>
          </a:prstGeom>
          <a:noFill/>
        </p:spPr>
        <p:txBody>
          <a:bodyPr wrap="square" rtlCol="0">
            <a:spAutoFit/>
          </a:bodyPr>
          <a:lstStyle/>
          <a:p>
            <a:r>
              <a:rPr lang="en-US" sz="2800" dirty="0" smtClean="0"/>
              <a:t>With any questions, please contact Sophie Kenny at smk1007@wilcats.unh.edu</a:t>
            </a:r>
            <a:endParaRPr lang="en-US" sz="2800" dirty="0"/>
          </a:p>
        </p:txBody>
      </p:sp>
      <p:sp>
        <p:nvSpPr>
          <p:cNvPr id="16" name="Rectangle 15"/>
          <p:cNvSpPr/>
          <p:nvPr/>
        </p:nvSpPr>
        <p:spPr>
          <a:xfrm>
            <a:off x="14677439" y="16437301"/>
            <a:ext cx="15544094" cy="763945"/>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rot="10800000" flipV="1">
            <a:off x="14711436" y="16577103"/>
            <a:ext cx="6987944" cy="492443"/>
          </a:xfrm>
          <a:prstGeom prst="rect">
            <a:avLst/>
          </a:prstGeom>
          <a:noFill/>
        </p:spPr>
        <p:txBody>
          <a:bodyPr wrap="square" rtlCol="0">
            <a:spAutoFit/>
          </a:bodyPr>
          <a:lstStyle/>
          <a:p>
            <a:r>
              <a:rPr lang="en-US" sz="2600" b="1" dirty="0" smtClean="0">
                <a:solidFill>
                  <a:schemeClr val="bg1"/>
                </a:solidFill>
              </a:rPr>
              <a:t>Reported as mean (SD) unless otherwise noted.</a:t>
            </a:r>
            <a:endParaRPr lang="en-US" sz="2600" b="1" dirty="0">
              <a:solidFill>
                <a:schemeClr val="bg1"/>
              </a:solidFill>
            </a:endParaRPr>
          </a:p>
        </p:txBody>
      </p:sp>
      <p:sp>
        <p:nvSpPr>
          <p:cNvPr id="18" name="TextBox 17"/>
          <p:cNvSpPr txBox="1"/>
          <p:nvPr/>
        </p:nvSpPr>
        <p:spPr>
          <a:xfrm>
            <a:off x="28278226" y="20567002"/>
            <a:ext cx="1358549" cy="383809"/>
          </a:xfrm>
          <a:prstGeom prst="rect">
            <a:avLst/>
          </a:prstGeom>
          <a:noFill/>
        </p:spPr>
        <p:txBody>
          <a:bodyPr wrap="square" rtlCol="0">
            <a:spAutoFit/>
          </a:bodyPr>
          <a:lstStyle/>
          <a:p>
            <a:r>
              <a:rPr lang="en-US" dirty="0" smtClean="0"/>
              <a:t>(N=1631)</a:t>
            </a:r>
            <a:endParaRPr lang="en-US" dirty="0"/>
          </a:p>
        </p:txBody>
      </p:sp>
      <p:sp>
        <p:nvSpPr>
          <p:cNvPr id="19" name="TextBox 18"/>
          <p:cNvSpPr txBox="1"/>
          <p:nvPr/>
        </p:nvSpPr>
        <p:spPr>
          <a:xfrm>
            <a:off x="28723824" y="21526103"/>
            <a:ext cx="1438394" cy="369332"/>
          </a:xfrm>
          <a:prstGeom prst="rect">
            <a:avLst/>
          </a:prstGeom>
          <a:noFill/>
        </p:spPr>
        <p:txBody>
          <a:bodyPr wrap="square" rtlCol="0">
            <a:spAutoFit/>
          </a:bodyPr>
          <a:lstStyle/>
          <a:p>
            <a:r>
              <a:rPr lang="en-US" dirty="0" smtClean="0"/>
              <a:t>(N=4179)</a:t>
            </a:r>
            <a:endParaRPr lang="en-US" dirty="0"/>
          </a:p>
        </p:txBody>
      </p:sp>
      <p:pic>
        <p:nvPicPr>
          <p:cNvPr id="6" name="Titl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21742400" y="16256000"/>
            <a:ext cx="406400" cy="406400"/>
          </a:xfrm>
          <a:prstGeom prst="rect">
            <a:avLst/>
          </a:prstGeom>
        </p:spPr>
      </p:pic>
      <p:pic>
        <p:nvPicPr>
          <p:cNvPr id="13"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827616" y="732332"/>
            <a:ext cx="3215548" cy="3215548"/>
          </a:xfrm>
          <a:prstGeom prst="rect">
            <a:avLst/>
          </a:prstGeom>
        </p:spPr>
      </p:pic>
    </p:spTree>
    <p:extLst>
      <p:ext uri="{BB962C8B-B14F-4D97-AF65-F5344CB8AC3E}">
        <p14:creationId xmlns:p14="http://schemas.microsoft.com/office/powerpoint/2010/main" val="21524105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156"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95258" fill="hold"/>
                                        <p:tgtEl>
                                          <p:spTgt spid="13"/>
                                        </p:tgtEl>
                                      </p:cBhvr>
                                    </p:cmd>
                                  </p:childTnLst>
                                </p:cTn>
                              </p:par>
                            </p:childTnLst>
                          </p:cTn>
                        </p:par>
                      </p:childTnLst>
                    </p:cTn>
                  </p:par>
                </p:childTnLst>
              </p:cTn>
              <p:nextCondLst>
                <p:cond evt="onClick" delay="0">
                  <p:tgtEl>
                    <p:spTgt spid="13"/>
                  </p:tgtEl>
                </p:cond>
              </p:nextCondLst>
            </p:seq>
            <p:audio>
              <p:cMediaNode vol="80000">
                <p:cTn id="13" fill="hold" display="0">
                  <p:stCondLst>
                    <p:cond delay="indefinite"/>
                  </p:stCondLst>
                  <p:endCondLst>
                    <p:cond evt="onStopAudio" delay="0">
                      <p:tgtEl>
                        <p:sldTgt/>
                      </p:tgtEl>
                    </p:cond>
                  </p:endCondLst>
                </p:cTn>
                <p:tgtEl>
                  <p:spTgt spid="13"/>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26448</TotalTime>
  <Words>1457</Words>
  <Application>Microsoft Office PowerPoint</Application>
  <PresentationFormat>Custom</PresentationFormat>
  <Paragraphs>209</Paragraphs>
  <Slides>1</Slides>
  <Notes>1</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Symbol</vt:lpstr>
      <vt:lpstr>Times New Roman</vt:lpstr>
      <vt:lpstr>Wingdings</vt:lpstr>
      <vt:lpstr>Office Theme</vt:lpstr>
      <vt:lpstr>PowerPoint Presentation</vt:lpstr>
    </vt:vector>
  </TitlesOfParts>
  <Company>University of New Hampshire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Kenny, Sophie</dc:creator>
  <cp:lastModifiedBy>Kenny, Sophie</cp:lastModifiedBy>
  <cp:revision>197</cp:revision>
  <cp:lastPrinted>2021-04-07T18:17:45Z</cp:lastPrinted>
  <dcterms:created xsi:type="dcterms:W3CDTF">2021-03-29T13:34:28Z</dcterms:created>
  <dcterms:modified xsi:type="dcterms:W3CDTF">2021-04-17T17:33:19Z</dcterms:modified>
</cp:coreProperties>
</file>