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Jones" initials="EJ" lastIdx="1" clrIdx="0">
    <p:extLst>
      <p:ext uri="{19B8F6BF-5375-455C-9EA6-DF929625EA0E}">
        <p15:presenceInfo xmlns:p15="http://schemas.microsoft.com/office/powerpoint/2012/main" userId="0ba15d2463049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FF"/>
    <a:srgbClr val="0099FF"/>
    <a:srgbClr val="113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7" autoAdjust="0"/>
    <p:restoredTop sz="94660"/>
  </p:normalViewPr>
  <p:slideViewPr>
    <p:cSldViewPr snapToGrid="0">
      <p:cViewPr varScale="1">
        <p:scale>
          <a:sx n="14" d="100"/>
          <a:sy n="14" d="100"/>
        </p:scale>
        <p:origin x="1348" y="92"/>
      </p:cViewPr>
      <p:guideLst>
        <p:guide orient="horz" pos="10368"/>
        <p:guide pos="1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a\OneDrive\Desktop\UNH%20MSDI\NUTR%20960_Research%20Methods\Research%20Project\GRC%20Graphs%20and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a\OneDrive\Desktop\UNH%20MSDI\NUTR%20960_Research%20Methods\Research%20Project\GRC%20Graphs%20and%20Tabl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a\OneDrive\Desktop\UNH%20MSDI\NUTR%20960_Research%20Methods\Research%20Project\GRC%20Graphs%20and%20Tabl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60-4B1A-94F0-DBD9A52EF469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60-4B1A-94F0-DBD9A52EF4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B562022-C471-4259-8F1D-8BCC53D07F4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60-4B1A-94F0-DBD9A52EF4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97D27D-F108-4E7E-9E68-601EDBA1CB2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60-4B1A-94F0-DBD9A52EF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Sheet1!$B$52:$C$52</c:f>
              <c:strCache>
                <c:ptCount val="2"/>
                <c:pt idx="0">
                  <c:v>FG</c:v>
                </c:pt>
                <c:pt idx="1">
                  <c:v>Non-FG</c:v>
                </c:pt>
              </c:strCache>
            </c:strRef>
          </c:cat>
          <c:val>
            <c:numRef>
              <c:f>Sheet1!$B$53:$C$53</c:f>
              <c:numCache>
                <c:formatCode>General</c:formatCode>
                <c:ptCount val="2"/>
                <c:pt idx="0">
                  <c:v>25.4</c:v>
                </c:pt>
                <c:pt idx="1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60-4B1A-94F0-DBD9A52EF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031898031242142"/>
          <c:y val="0.19853935103884629"/>
          <c:w val="0.20327384941518858"/>
          <c:h val="0.12891295859682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48205727085911E-2"/>
          <c:y val="0.14332635764072699"/>
          <c:w val="0.9333110166253632"/>
          <c:h val="0.68983753898836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Sheet1!$G$7</c:f>
              <c:strCache>
                <c:ptCount val="1"/>
                <c:pt idx="0">
                  <c:v>FG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Sheet1!$H$10:$K$10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0.11</c:v>
                  </c:pt>
                  <c:pt idx="2">
                    <c:v>0.11</c:v>
                  </c:pt>
                  <c:pt idx="3">
                    <c:v>0.1</c:v>
                  </c:pt>
                </c:numCache>
              </c:numRef>
            </c:plus>
            <c:minus>
              <c:numRef>
                <c:f>Sheet1!$H$10:$K$10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0.11</c:v>
                  </c:pt>
                  <c:pt idx="2">
                    <c:v>0.11</c:v>
                  </c:pt>
                  <c:pt idx="3">
                    <c:v>0.1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Sheet1!$H$6:$K$6</c:f>
              <c:strCache>
                <c:ptCount val="4"/>
                <c:pt idx="0">
                  <c:v>Eating  Attitudes</c:v>
                </c:pt>
                <c:pt idx="1">
                  <c:v>Food Acceptance</c:v>
                </c:pt>
                <c:pt idx="2">
                  <c:v>Food Regulation</c:v>
                </c:pt>
                <c:pt idx="3">
                  <c:v>Contextual Skills</c:v>
                </c:pt>
              </c:strCache>
            </c:strRef>
          </c:cat>
          <c:val>
            <c:numRef>
              <c:f>Sheet1!$H$7:$K$7</c:f>
              <c:numCache>
                <c:formatCode>General</c:formatCode>
                <c:ptCount val="4"/>
                <c:pt idx="0">
                  <c:v>10.9</c:v>
                </c:pt>
                <c:pt idx="1">
                  <c:v>5.0999999999999996</c:v>
                </c:pt>
                <c:pt idx="2">
                  <c:v>6.4</c:v>
                </c:pt>
                <c:pt idx="3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A-442A-9A82-19C8BB6E3C2F}"/>
            </c:ext>
          </c:extLst>
        </c:ser>
        <c:ser>
          <c:idx val="1"/>
          <c:order val="1"/>
          <c:tx>
            <c:strRef>
              <c:f>Sheet1!$G$8</c:f>
              <c:strCache>
                <c:ptCount val="1"/>
                <c:pt idx="0">
                  <c:v>Non-FG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Sheet1!$H$11:$K$11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7.0000000000000007E-2</c:v>
                  </c:pt>
                  <c:pt idx="2">
                    <c:v>0.05</c:v>
                  </c:pt>
                  <c:pt idx="3">
                    <c:v>0.08</c:v>
                  </c:pt>
                </c:numCache>
              </c:numRef>
            </c:plus>
            <c:minus>
              <c:numRef>
                <c:f>Sheet1!$H$11:$K$11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7.0000000000000007E-2</c:v>
                  </c:pt>
                  <c:pt idx="2">
                    <c:v>0.05</c:v>
                  </c:pt>
                  <c:pt idx="3">
                    <c:v>0.08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Sheet1!$H$6:$K$6</c:f>
              <c:strCache>
                <c:ptCount val="4"/>
                <c:pt idx="0">
                  <c:v>Eating  Attitudes</c:v>
                </c:pt>
                <c:pt idx="1">
                  <c:v>Food Acceptance</c:v>
                </c:pt>
                <c:pt idx="2">
                  <c:v>Food Regulation</c:v>
                </c:pt>
                <c:pt idx="3">
                  <c:v>Contextual Skills</c:v>
                </c:pt>
              </c:strCache>
            </c:strRef>
          </c:cat>
          <c:val>
            <c:numRef>
              <c:f>Sheet1!$H$8:$K$8</c:f>
              <c:numCache>
                <c:formatCode>General</c:formatCode>
                <c:ptCount val="4"/>
                <c:pt idx="0">
                  <c:v>11</c:v>
                </c:pt>
                <c:pt idx="1">
                  <c:v>5.4</c:v>
                </c:pt>
                <c:pt idx="2">
                  <c:v>6.6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A-442A-9A82-19C8BB6E3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7"/>
        <c:axId val="442668271"/>
        <c:axId val="442643311"/>
      </c:barChart>
      <c:catAx>
        <c:axId val="44266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43311"/>
        <c:crosses val="autoZero"/>
        <c:auto val="1"/>
        <c:lblAlgn val="ctr"/>
        <c:lblOffset val="100"/>
        <c:noMultiLvlLbl val="0"/>
      </c:catAx>
      <c:valAx>
        <c:axId val="442643311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668271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176673401328285"/>
          <c:y val="5.9268802202811596E-2"/>
          <c:w val="0.26074888811158997"/>
          <c:h val="0.12075660354601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0" spc="-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4063831900209"/>
          <c:y val="3.5175589570176247E-2"/>
          <c:w val="0.87310387864823347"/>
          <c:h val="0.79478812817811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FG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plus>
            <c:minus>
              <c:numRef>
                <c:f>Sheet1!$D$2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1-4CBF-B3F7-488168783E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Non-FG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Sheet1!$D$3</c:f>
                <c:numCache>
                  <c:formatCode>General</c:formatCode>
                  <c:ptCount val="1"/>
                  <c:pt idx="0">
                    <c:v>0.2</c:v>
                  </c:pt>
                </c:numCache>
              </c:numRef>
            </c:plus>
            <c:minus>
              <c:numRef>
                <c:f>Sheet1!$D$3</c:f>
                <c:numCache>
                  <c:formatCode>General</c:formatCode>
                  <c:ptCount val="1"/>
                  <c:pt idx="0">
                    <c:v>0.2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1-4CBF-B3F7-488168783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7"/>
        <c:axId val="575987231"/>
        <c:axId val="575980159"/>
      </c:barChart>
      <c:catAx>
        <c:axId val="575987231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/>
                  <a:t>Total Eating Competence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75980159"/>
        <c:crosses val="autoZero"/>
        <c:auto val="1"/>
        <c:lblAlgn val="ctr"/>
        <c:lblOffset val="100"/>
        <c:noMultiLvlLbl val="0"/>
      </c:catAx>
      <c:valAx>
        <c:axId val="575980159"/>
        <c:scaling>
          <c:orientation val="minMax"/>
          <c:max val="42"/>
          <c:min val="2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8723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7920493631603431"/>
          <c:y val="1.7305339781523949E-2"/>
          <c:w val="0.248399298814999"/>
          <c:h val="0.16982002485621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0.57217</cdr:x>
      <cdr:y>0.0512</cdr:y>
    </cdr:from>
    <cdr:to>
      <cdr:x>0.8053</cdr:x>
      <cdr:y>0.11838</cdr:y>
    </cdr:to>
    <cdr:sp macro="" textlink="">
      <cdr:nvSpPr>
        <cdr:cNvPr id="3" name="TextBox 21">
          <a:extLst xmlns:a="http://schemas.openxmlformats.org/drawingml/2006/main">
            <a:ext uri="{FF2B5EF4-FFF2-40B4-BE49-F238E27FC236}">
              <a16:creationId xmlns:a16="http://schemas.microsoft.com/office/drawing/2014/main" id="{F2C49B88-4515-412D-8D90-BA9421BDF83A}"/>
            </a:ext>
          </a:extLst>
        </cdr:cNvPr>
        <cdr:cNvSpPr txBox="1"/>
      </cdr:nvSpPr>
      <cdr:spPr>
        <a:xfrm xmlns:a="http://schemas.openxmlformats.org/drawingml/2006/main">
          <a:off x="5554058" y="445668"/>
          <a:ext cx="226294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 n= 653</a:t>
          </a:r>
        </a:p>
      </cdr:txBody>
    </cdr:sp>
  </cdr:relSizeAnchor>
  <cdr:relSizeAnchor xmlns:cdr="http://schemas.openxmlformats.org/drawingml/2006/chartDrawing">
    <cdr:from>
      <cdr:x>0.6412</cdr:x>
      <cdr:y>0.10889</cdr:y>
    </cdr:from>
    <cdr:to>
      <cdr:x>0.84954</cdr:x>
      <cdr:y>0.17607</cdr:y>
    </cdr:to>
    <cdr:sp macro="" textlink="">
      <cdr:nvSpPr>
        <cdr:cNvPr id="4" name="TextBox 21">
          <a:extLst xmlns:a="http://schemas.openxmlformats.org/drawingml/2006/main">
            <a:ext uri="{FF2B5EF4-FFF2-40B4-BE49-F238E27FC236}">
              <a16:creationId xmlns:a16="http://schemas.microsoft.com/office/drawing/2014/main" id="{F2C49B88-4515-412D-8D90-BA9421BDF83A}"/>
            </a:ext>
          </a:extLst>
        </cdr:cNvPr>
        <cdr:cNvSpPr txBox="1"/>
      </cdr:nvSpPr>
      <cdr:spPr>
        <a:xfrm xmlns:a="http://schemas.openxmlformats.org/drawingml/2006/main">
          <a:off x="6224135" y="947799"/>
          <a:ext cx="202236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/>
            <a:t> n= 1918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0.45127</cdr:x>
      <cdr:y>0.43553</cdr:y>
    </cdr:from>
    <cdr:to>
      <cdr:x>0.54873</cdr:x>
      <cdr:y>0.56447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EB34B3-6595-4FB6-8B7B-C58D2A6FFA12}"/>
            </a:ext>
          </a:extLst>
        </cdr:cNvPr>
        <cdr:cNvSpPr txBox="1"/>
      </cdr:nvSpPr>
      <cdr:spPr>
        <a:xfrm xmlns:a="http://schemas.openxmlformats.org/drawingml/2006/main">
          <a:off x="4233762" y="30884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0.80326</cdr:x>
      <cdr:y>0.09235</cdr:y>
    </cdr:from>
    <cdr:to>
      <cdr:x>0.97717</cdr:x>
      <cdr:y>0.1914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C5CEFA7-AD6C-4324-A1BE-07FA51E33BDA}"/>
            </a:ext>
          </a:extLst>
        </cdr:cNvPr>
        <cdr:cNvSpPr txBox="1"/>
      </cdr:nvSpPr>
      <cdr:spPr>
        <a:xfrm xmlns:a="http://schemas.openxmlformats.org/drawingml/2006/main">
          <a:off x="7797204" y="654891"/>
          <a:ext cx="1688136" cy="702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/>
            <a:t>n= 1918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982BA-4B8D-4636-B8E4-41D31C97C33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EF8C5-F3C2-45E9-B437-438D52D1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BD116-0C9F-4DED-8CE6-FD42FB86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680" y="30510487"/>
            <a:ext cx="11018520" cy="2407913"/>
          </a:xfrm>
          <a:prstGeom prst="rect">
            <a:avLst/>
          </a:prstGeom>
          <a:solidFill>
            <a:srgbClr val="0066FF"/>
          </a:solidFill>
        </p:spPr>
      </p:pic>
    </p:spTree>
    <p:extLst>
      <p:ext uri="{BB962C8B-B14F-4D97-AF65-F5344CB8AC3E}">
        <p14:creationId xmlns:p14="http://schemas.microsoft.com/office/powerpoint/2010/main" val="24943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4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9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1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5202-42D8-482E-897E-8CE5C88CD0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E9338-267D-4A2A-833C-FAA0397E6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80DDE-34B9-41A5-9B28-75751B3DDF40}"/>
              </a:ext>
            </a:extLst>
          </p:cNvPr>
          <p:cNvSpPr txBox="1"/>
          <p:nvPr/>
        </p:nvSpPr>
        <p:spPr>
          <a:xfrm>
            <a:off x="0" y="-1828"/>
            <a:ext cx="43891200" cy="4026658"/>
          </a:xfrm>
          <a:prstGeom prst="rect">
            <a:avLst/>
          </a:prstGeom>
          <a:solidFill>
            <a:srgbClr val="0066FF"/>
          </a:solidFill>
          <a:ln w="762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 Competence in First-Generation Students at a Large, Northeastern, Public University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Erica Jones, B.S. and  Jesse Stabile Morrell, Ph.D.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Agriculture, Nutrition, and Food Systems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Life Sciences and Agriculture, University of New Hampshire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76049-3E3B-4C7C-8527-85D450C225F2}"/>
              </a:ext>
            </a:extLst>
          </p:cNvPr>
          <p:cNvSpPr txBox="1"/>
          <p:nvPr/>
        </p:nvSpPr>
        <p:spPr>
          <a:xfrm>
            <a:off x="694440" y="4420986"/>
            <a:ext cx="10492393" cy="1354307"/>
          </a:xfrm>
          <a:prstGeom prst="rect">
            <a:avLst/>
          </a:prstGeom>
          <a:solidFill>
            <a:srgbClr val="0066FF"/>
          </a:solidFill>
          <a:ln w="762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F08E8-CFE3-4C39-B05F-6754FB136C04}"/>
              </a:ext>
            </a:extLst>
          </p:cNvPr>
          <p:cNvSpPr txBox="1"/>
          <p:nvPr/>
        </p:nvSpPr>
        <p:spPr>
          <a:xfrm>
            <a:off x="11981330" y="16713654"/>
            <a:ext cx="9964270" cy="1178109"/>
          </a:xfrm>
          <a:prstGeom prst="rect">
            <a:avLst/>
          </a:prstGeom>
          <a:solidFill>
            <a:srgbClr val="0066FF"/>
          </a:solidFill>
          <a:ln w="762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9E3D5-D01D-45D4-93B8-C651AED44D9B}"/>
              </a:ext>
            </a:extLst>
          </p:cNvPr>
          <p:cNvSpPr txBox="1"/>
          <p:nvPr/>
        </p:nvSpPr>
        <p:spPr>
          <a:xfrm>
            <a:off x="32708750" y="13697932"/>
            <a:ext cx="10464798" cy="1282262"/>
          </a:xfrm>
          <a:prstGeom prst="rect">
            <a:avLst/>
          </a:prstGeom>
          <a:solidFill>
            <a:srgbClr val="0066FF"/>
          </a:solidFill>
          <a:ln w="762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339D3-F254-4031-93F1-0C3F1B9C5148}"/>
              </a:ext>
            </a:extLst>
          </p:cNvPr>
          <p:cNvSpPr txBox="1"/>
          <p:nvPr/>
        </p:nvSpPr>
        <p:spPr>
          <a:xfrm>
            <a:off x="694439" y="19222417"/>
            <a:ext cx="10492394" cy="1354307"/>
          </a:xfrm>
          <a:prstGeom prst="rect">
            <a:avLst/>
          </a:prstGeom>
          <a:solidFill>
            <a:srgbClr val="0066FF"/>
          </a:solidFill>
          <a:ln w="762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EA899-ABCD-4423-A5DC-1819C1CC7828}"/>
              </a:ext>
            </a:extLst>
          </p:cNvPr>
          <p:cNvSpPr txBox="1"/>
          <p:nvPr/>
        </p:nvSpPr>
        <p:spPr>
          <a:xfrm>
            <a:off x="32787842" y="4400188"/>
            <a:ext cx="10408918" cy="1200440"/>
          </a:xfrm>
          <a:prstGeom prst="rect">
            <a:avLst/>
          </a:prstGeom>
          <a:solidFill>
            <a:srgbClr val="0066FF"/>
          </a:solidFill>
          <a:ln w="762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1DB86-CF46-483D-8334-7A05296D2EF4}"/>
              </a:ext>
            </a:extLst>
          </p:cNvPr>
          <p:cNvSpPr txBox="1"/>
          <p:nvPr/>
        </p:nvSpPr>
        <p:spPr>
          <a:xfrm>
            <a:off x="722033" y="5953498"/>
            <a:ext cx="10464800" cy="1303774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182880" rIns="182880" rtlCol="0">
            <a:no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Eating competence (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defined by the Ellyn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Satter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Model, as “being positive, comfortable, and flexible with eating as well as matter-of-fact and reliable about getting enough to eat of enjoyable and nourishing food.”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 have stated that college students lean toward having lower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scores, but 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first-generation (FG)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have yet to be studied.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Once students leave the dorms, most must learn to shop and cook for themselves.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undetermined if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students are more impacted by these changes in a negative or positive manner. After reviewing the current literature, it is likely that FG students will experience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differently and it is hypothesized that they will have lower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scores than their peers.</a:t>
            </a:r>
            <a:r>
              <a:rPr lang="en-US" sz="4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7B3B3-9FC7-4DF6-AA3E-5FC0FB3304C1}"/>
              </a:ext>
            </a:extLst>
          </p:cNvPr>
          <p:cNvSpPr txBox="1"/>
          <p:nvPr/>
        </p:nvSpPr>
        <p:spPr>
          <a:xfrm>
            <a:off x="934168" y="20734274"/>
            <a:ext cx="10252665" cy="342770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182880" rIns="182880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differences in eating competence between first-generation students and students with one or more parents who graduated from college, in students 18-24 years old.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57CD2-B7C9-4B34-B82F-E0BD74A76C81}"/>
              </a:ext>
            </a:extLst>
          </p:cNvPr>
          <p:cNvSpPr txBox="1"/>
          <p:nvPr/>
        </p:nvSpPr>
        <p:spPr>
          <a:xfrm>
            <a:off x="11690943" y="18015145"/>
            <a:ext cx="10772446" cy="1203631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182880" rIns="182880" rtlCol="0">
            <a:no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(n=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2571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completed the Eating Competence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Satter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Inventory (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ecSI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2.0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self-reported the education status of both parents through an online survey (Qualtrics).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 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scores range from 0-48, with eating competent defined as ≥32.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Subscores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include Eating Attitudes, Food Acceptance, Food Regulation and Contextual Skills. Students were classified as FG if neither parent obtained college degree.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ANCOVA was used to evaluate mean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scores between FG students (n=496) and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non-FG students 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(n=1478). Covariates were age, gender, race, Pell Grant status, dining hall usage, athlete status and kitchen availability.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9B3DB-D48B-415E-BE48-F773B8F1B115}"/>
              </a:ext>
            </a:extLst>
          </p:cNvPr>
          <p:cNvSpPr txBox="1"/>
          <p:nvPr/>
        </p:nvSpPr>
        <p:spPr>
          <a:xfrm>
            <a:off x="32718046" y="15227279"/>
            <a:ext cx="10464799" cy="1184340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182880" rIns="182880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suggest FG students have lower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 scores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their counterparts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however, neither group had low EC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(&lt;32).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Subgroups identify more specifically where FG students may need more support to achieve a higher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order to gain greater achievement throughout college and more favorable weight and health outcomes throughout life.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Findings suggests food concerns surrounding food acceptance, food regulation, and contextual skills should be addressed in FG students.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research is still preliminary, and more research should be conducted in more diverse communities to allow results to be more generalizable.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98AB5-7A2D-4CEF-9A16-4583BC965523}"/>
              </a:ext>
            </a:extLst>
          </p:cNvPr>
          <p:cNvSpPr txBox="1"/>
          <p:nvPr/>
        </p:nvSpPr>
        <p:spPr>
          <a:xfrm>
            <a:off x="693856" y="30744714"/>
            <a:ext cx="31072168" cy="202151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Satter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 Eating Competence: Definition and Evidence for the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Satter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Eating Competence Model.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Educ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2007;39:S142–53.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Clifford D, Keeler LA, Gray K,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Steingrube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Neyman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Morris M. Weight Attitudes Predict Eating Competence among College Students.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 Res J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2010;39:184–93.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Jenkins SR, Belan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 A, Connally ML,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Boals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Duron, KM. First-generation undergraduate students’ social support, depression, and life satisfaction.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 Coll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Couns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2013;16(2):129-142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9830C0-5A07-4A97-8768-1355AE5F6CD7}"/>
              </a:ext>
            </a:extLst>
          </p:cNvPr>
          <p:cNvSpPr txBox="1"/>
          <p:nvPr/>
        </p:nvSpPr>
        <p:spPr>
          <a:xfrm>
            <a:off x="32731962" y="5847713"/>
            <a:ext cx="10464798" cy="760313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182880" rIns="182880" rtlCol="0">
            <a:no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FG students had a slightly lower mean EC score than non-FG students (32.7±8.96 vs. 34.0±8.71, p=0.03), 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although both were considered eating competent with mean scores ≥32.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 subscale scores for Food Acceptance (0 – 9), Food Regulation (0 – 9) and Contextual Skills (0 – 12) were lower in FG students (5.1±2.5 vs. 5.4±2.5, p=0.03, 6.3±2.1 vs. 6.6±2.1, p=0.05, and 10.4±3.4 vs. 11.0±3.2, p&lt;0.01 respectively).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4A41B0-7A48-4651-B72D-DA8135F50ED0}"/>
              </a:ext>
            </a:extLst>
          </p:cNvPr>
          <p:cNvSpPr txBox="1"/>
          <p:nvPr/>
        </p:nvSpPr>
        <p:spPr>
          <a:xfrm>
            <a:off x="694439" y="24641582"/>
            <a:ext cx="10492394" cy="1372944"/>
          </a:xfrm>
          <a:prstGeom prst="rect">
            <a:avLst/>
          </a:prstGeom>
          <a:solidFill>
            <a:srgbClr val="0066FF"/>
          </a:solidFill>
          <a:ln w="762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B0BB44-CD19-4656-9BEE-630CE5E2DE32}"/>
              </a:ext>
            </a:extLst>
          </p:cNvPr>
          <p:cNvSpPr txBox="1"/>
          <p:nvPr/>
        </p:nvSpPr>
        <p:spPr>
          <a:xfrm>
            <a:off x="693856" y="26245705"/>
            <a:ext cx="10464800" cy="342770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182880" rIns="182880" rtlCol="0">
            <a:no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were collected between 2015-2020, pre-COVID-19, from the College Health and Nutrition Assessment Survey, an ongoing, cross-sectional study at a northeastern university (UNH IRB #5524).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9AA63F-F88D-460C-B7D3-F0A981142386}"/>
              </a:ext>
            </a:extLst>
          </p:cNvPr>
          <p:cNvSpPr txBox="1"/>
          <p:nvPr/>
        </p:nvSpPr>
        <p:spPr>
          <a:xfrm>
            <a:off x="32845701" y="27402475"/>
            <a:ext cx="114553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Acknowledgements:</a:t>
            </a: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Hampshire Agriculture Experiment Stations and the USDA National Institute of Food and Agriculture Hatch Project 1010738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4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420197-39A4-4931-80E0-34DBB915D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49812"/>
              </p:ext>
            </p:extLst>
          </p:nvPr>
        </p:nvGraphicFramePr>
        <p:xfrm>
          <a:off x="12029844" y="4534346"/>
          <a:ext cx="9706996" cy="11664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8071">
                  <a:extLst>
                    <a:ext uri="{9D8B030D-6E8A-4147-A177-3AD203B41FA5}">
                      <a16:colId xmlns:a16="http://schemas.microsoft.com/office/drawing/2014/main" val="1617359949"/>
                    </a:ext>
                  </a:extLst>
                </a:gridCol>
                <a:gridCol w="2626468">
                  <a:extLst>
                    <a:ext uri="{9D8B030D-6E8A-4147-A177-3AD203B41FA5}">
                      <a16:colId xmlns:a16="http://schemas.microsoft.com/office/drawing/2014/main" val="1399065657"/>
                    </a:ext>
                  </a:extLst>
                </a:gridCol>
                <a:gridCol w="2962457">
                  <a:extLst>
                    <a:ext uri="{9D8B030D-6E8A-4147-A177-3AD203B41FA5}">
                      <a16:colId xmlns:a16="http://schemas.microsoft.com/office/drawing/2014/main" val="331772063"/>
                    </a:ext>
                  </a:extLst>
                </a:gridCol>
              </a:tblGrid>
              <a:tr h="7583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Table 1: Demographics</a:t>
                      </a: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4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4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2042560"/>
                  </a:ext>
                </a:extLst>
              </a:tr>
              <a:tr h="75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 </a:t>
                      </a:r>
                      <a:endParaRPr lang="en-US" sz="4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u="none" strike="noStrike" dirty="0">
                          <a:effectLst/>
                        </a:rPr>
                        <a:t>N</a:t>
                      </a:r>
                      <a:endParaRPr lang="en-US" sz="4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u="none" strike="noStrike" dirty="0">
                          <a:effectLst/>
                        </a:rPr>
                        <a:t>Percentage</a:t>
                      </a:r>
                      <a:endParaRPr lang="en-US" sz="4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1031297"/>
                  </a:ext>
                </a:extLst>
              </a:tr>
              <a:tr h="61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u="none" strike="noStrike" dirty="0">
                          <a:effectLst/>
                        </a:rPr>
                        <a:t>Gender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9089525"/>
                  </a:ext>
                </a:extLst>
              </a:tr>
              <a:tr h="61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Female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1683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64.9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899725"/>
                  </a:ext>
                </a:extLst>
              </a:tr>
              <a:tr h="61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u="none" strike="noStrike" dirty="0">
                          <a:effectLst/>
                        </a:rPr>
                        <a:t>Race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5492895"/>
                  </a:ext>
                </a:extLst>
              </a:tr>
              <a:tr h="61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>
                          <a:effectLst/>
                        </a:rPr>
                        <a:t>White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2325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93.5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3968750"/>
                  </a:ext>
                </a:extLst>
              </a:tr>
              <a:tr h="645079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u="none" strike="noStrike" dirty="0">
                          <a:effectLst/>
                        </a:rPr>
                        <a:t>FG Status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3528676"/>
                  </a:ext>
                </a:extLst>
              </a:tr>
              <a:tr h="612510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>
                          <a:effectLst/>
                        </a:rPr>
                        <a:t>FG 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653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25.4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7526501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4658300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Available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0948287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Uses Dining Hall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1005721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7556527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u="none" strike="noStrike" dirty="0">
                          <a:effectLst/>
                        </a:rPr>
                        <a:t>Athlete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9987967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No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2184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7905958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Receives Pell Grant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0325655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96090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9CB60C-97AE-43A2-9F91-00FA1ED03601}"/>
              </a:ext>
            </a:extLst>
          </p:cNvPr>
          <p:cNvSpPr txBox="1"/>
          <p:nvPr/>
        </p:nvSpPr>
        <p:spPr>
          <a:xfrm>
            <a:off x="23001711" y="11714322"/>
            <a:ext cx="856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Figure 2: </a:t>
            </a:r>
            <a:r>
              <a:rPr lang="en-US" sz="3600" dirty="0"/>
              <a:t>Total eating competence between FG and non-FG students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6A7D6D1-5F30-483E-991E-65A4F74E6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504853"/>
              </p:ext>
            </p:extLst>
          </p:nvPr>
        </p:nvGraphicFramePr>
        <p:xfrm>
          <a:off x="22181955" y="5164599"/>
          <a:ext cx="10062690" cy="734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32A6FC-CAC9-4F74-A81B-F5E62F5080EB}"/>
              </a:ext>
            </a:extLst>
          </p:cNvPr>
          <p:cNvSpPr txBox="1"/>
          <p:nvPr/>
        </p:nvSpPr>
        <p:spPr>
          <a:xfrm>
            <a:off x="22939341" y="4668304"/>
            <a:ext cx="900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Figure 1: </a:t>
            </a:r>
            <a:r>
              <a:rPr lang="en-US" sz="3600" dirty="0"/>
              <a:t>Proportion of FG and non-FG 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5B795-5BAC-4A43-BBCB-B4B1637DD6B7}"/>
              </a:ext>
            </a:extLst>
          </p:cNvPr>
          <p:cNvSpPr txBox="1"/>
          <p:nvPr/>
        </p:nvSpPr>
        <p:spPr>
          <a:xfrm>
            <a:off x="22936407" y="20558859"/>
            <a:ext cx="8770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Figure 3: </a:t>
            </a:r>
            <a:r>
              <a:rPr lang="en-US" sz="3600" dirty="0"/>
              <a:t>Eating competence inventory subgroups between FG and non-FG students</a:t>
            </a:r>
          </a:p>
          <a:p>
            <a:endParaRPr lang="en-US" dirty="0"/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CF66E531-4FD0-4720-BC2B-BF09BAB42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766000"/>
              </p:ext>
            </p:extLst>
          </p:nvPr>
        </p:nvGraphicFramePr>
        <p:xfrm>
          <a:off x="22801047" y="21413205"/>
          <a:ext cx="9706996" cy="870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4CAC7BF-3024-4BA9-B8BF-B0393650C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392186"/>
              </p:ext>
            </p:extLst>
          </p:nvPr>
        </p:nvGraphicFramePr>
        <p:xfrm>
          <a:off x="22667826" y="13103180"/>
          <a:ext cx="9706996" cy="709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4A5D146-DDF3-4DFB-8839-00CF1578D323}"/>
              </a:ext>
            </a:extLst>
          </p:cNvPr>
          <p:cNvSpPr txBox="1"/>
          <p:nvPr/>
        </p:nvSpPr>
        <p:spPr>
          <a:xfrm>
            <a:off x="27136755" y="25417316"/>
            <a:ext cx="36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9BC29A-6033-481B-8814-EB9476D21910}"/>
              </a:ext>
            </a:extLst>
          </p:cNvPr>
          <p:cNvSpPr txBox="1"/>
          <p:nvPr/>
        </p:nvSpPr>
        <p:spPr>
          <a:xfrm>
            <a:off x="29407211" y="24777147"/>
            <a:ext cx="36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1BC950-0B41-43DB-9B9E-4891F09A7EA7}"/>
              </a:ext>
            </a:extLst>
          </p:cNvPr>
          <p:cNvSpPr txBox="1"/>
          <p:nvPr/>
        </p:nvSpPr>
        <p:spPr>
          <a:xfrm>
            <a:off x="31619880" y="22672751"/>
            <a:ext cx="32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517C53-15AC-4916-8D66-3095D0B3C63E}"/>
              </a:ext>
            </a:extLst>
          </p:cNvPr>
          <p:cNvSpPr txBox="1"/>
          <p:nvPr/>
        </p:nvSpPr>
        <p:spPr>
          <a:xfrm>
            <a:off x="29143438" y="14835021"/>
            <a:ext cx="36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98BB2-311B-4C67-AD90-DADF7EC38EC3}"/>
              </a:ext>
            </a:extLst>
          </p:cNvPr>
          <p:cNvSpPr txBox="1"/>
          <p:nvPr/>
        </p:nvSpPr>
        <p:spPr>
          <a:xfrm>
            <a:off x="23418638" y="30349307"/>
            <a:ext cx="38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vs. FG students, &lt; 0.05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69CBB3-BAEE-42DF-97C8-390471A21A6E}"/>
              </a:ext>
            </a:extLst>
          </p:cNvPr>
          <p:cNvSpPr txBox="1"/>
          <p:nvPr/>
        </p:nvSpPr>
        <p:spPr>
          <a:xfrm>
            <a:off x="23418638" y="19799367"/>
            <a:ext cx="7730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* vs. FG students, p &lt; 0.05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0424D6-015A-4B92-9F1E-0E091E950FEC}"/>
              </a:ext>
            </a:extLst>
          </p:cNvPr>
          <p:cNvSpPr txBox="1"/>
          <p:nvPr/>
        </p:nvSpPr>
        <p:spPr>
          <a:xfrm>
            <a:off x="22318568" y="23464790"/>
            <a:ext cx="677108" cy="3970318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3200" dirty="0"/>
              <a:t>EC Subgroup Scores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978973-D789-4BBA-B647-507BE92DCA17}"/>
              </a:ext>
            </a:extLst>
          </p:cNvPr>
          <p:cNvSpPr txBox="1"/>
          <p:nvPr/>
        </p:nvSpPr>
        <p:spPr>
          <a:xfrm>
            <a:off x="22318568" y="13730060"/>
            <a:ext cx="677108" cy="5198300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US" sz="3200" dirty="0"/>
              <a:t>EC Score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C49B88-4515-412D-8D90-BA9421BDF83A}"/>
              </a:ext>
            </a:extLst>
          </p:cNvPr>
          <p:cNvSpPr txBox="1"/>
          <p:nvPr/>
        </p:nvSpPr>
        <p:spPr>
          <a:xfrm>
            <a:off x="29513089" y="13158459"/>
            <a:ext cx="183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n= 653</a:t>
            </a:r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53136AF9-5BB3-49AF-905C-D153144D4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32400" y="32359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202"/>
    </mc:Choice>
    <mc:Fallback xmlns="">
      <p:transition spd="slow" advTm="30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16477</TotalTime>
  <Words>800</Words>
  <Application>Microsoft Office PowerPoint</Application>
  <PresentationFormat>Custom</PresentationFormat>
  <Paragraphs>80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Jones</dc:creator>
  <cp:lastModifiedBy>Erica Jones</cp:lastModifiedBy>
  <cp:revision>78</cp:revision>
  <dcterms:created xsi:type="dcterms:W3CDTF">2021-04-03T15:57:11Z</dcterms:created>
  <dcterms:modified xsi:type="dcterms:W3CDTF">2021-04-17T16:30:31Z</dcterms:modified>
</cp:coreProperties>
</file>