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43891200" cy="32918400"/>
  <p:notesSz cx="6858000" cy="9144000"/>
  <p:defaultTextStyle>
    <a:defPPr>
      <a:defRPr lang="en-US"/>
    </a:defPPr>
    <a:lvl1pPr marL="0" algn="l" defTabSz="4388419" rtl="0" eaLnBrk="1" latinLnBrk="0" hangingPunct="1">
      <a:defRPr sz="8600" kern="1200">
        <a:solidFill>
          <a:schemeClr val="tx1"/>
        </a:solidFill>
        <a:latin typeface="+mn-lt"/>
        <a:ea typeface="+mn-ea"/>
        <a:cs typeface="+mn-cs"/>
      </a:defRPr>
    </a:lvl1pPr>
    <a:lvl2pPr marL="2194210" algn="l" defTabSz="4388419" rtl="0" eaLnBrk="1" latinLnBrk="0" hangingPunct="1">
      <a:defRPr sz="8600" kern="1200">
        <a:solidFill>
          <a:schemeClr val="tx1"/>
        </a:solidFill>
        <a:latin typeface="+mn-lt"/>
        <a:ea typeface="+mn-ea"/>
        <a:cs typeface="+mn-cs"/>
      </a:defRPr>
    </a:lvl2pPr>
    <a:lvl3pPr marL="4388419" algn="l" defTabSz="4388419" rtl="0" eaLnBrk="1" latinLnBrk="0" hangingPunct="1">
      <a:defRPr sz="8600" kern="1200">
        <a:solidFill>
          <a:schemeClr val="tx1"/>
        </a:solidFill>
        <a:latin typeface="+mn-lt"/>
        <a:ea typeface="+mn-ea"/>
        <a:cs typeface="+mn-cs"/>
      </a:defRPr>
    </a:lvl3pPr>
    <a:lvl4pPr marL="6582629" algn="l" defTabSz="4388419" rtl="0" eaLnBrk="1" latinLnBrk="0" hangingPunct="1">
      <a:defRPr sz="8600" kern="1200">
        <a:solidFill>
          <a:schemeClr val="tx1"/>
        </a:solidFill>
        <a:latin typeface="+mn-lt"/>
        <a:ea typeface="+mn-ea"/>
        <a:cs typeface="+mn-cs"/>
      </a:defRPr>
    </a:lvl4pPr>
    <a:lvl5pPr marL="8776834" algn="l" defTabSz="4388419" rtl="0" eaLnBrk="1" latinLnBrk="0" hangingPunct="1">
      <a:defRPr sz="8600" kern="1200">
        <a:solidFill>
          <a:schemeClr val="tx1"/>
        </a:solidFill>
        <a:latin typeface="+mn-lt"/>
        <a:ea typeface="+mn-ea"/>
        <a:cs typeface="+mn-cs"/>
      </a:defRPr>
    </a:lvl5pPr>
    <a:lvl6pPr marL="10971043" algn="l" defTabSz="4388419" rtl="0" eaLnBrk="1" latinLnBrk="0" hangingPunct="1">
      <a:defRPr sz="8600" kern="1200">
        <a:solidFill>
          <a:schemeClr val="tx1"/>
        </a:solidFill>
        <a:latin typeface="+mn-lt"/>
        <a:ea typeface="+mn-ea"/>
        <a:cs typeface="+mn-cs"/>
      </a:defRPr>
    </a:lvl6pPr>
    <a:lvl7pPr marL="13165253" algn="l" defTabSz="4388419" rtl="0" eaLnBrk="1" latinLnBrk="0" hangingPunct="1">
      <a:defRPr sz="8600" kern="1200">
        <a:solidFill>
          <a:schemeClr val="tx1"/>
        </a:solidFill>
        <a:latin typeface="+mn-lt"/>
        <a:ea typeface="+mn-ea"/>
        <a:cs typeface="+mn-cs"/>
      </a:defRPr>
    </a:lvl7pPr>
    <a:lvl8pPr marL="15359462" algn="l" defTabSz="4388419" rtl="0" eaLnBrk="1" latinLnBrk="0" hangingPunct="1">
      <a:defRPr sz="8600" kern="1200">
        <a:solidFill>
          <a:schemeClr val="tx1"/>
        </a:solidFill>
        <a:latin typeface="+mn-lt"/>
        <a:ea typeface="+mn-ea"/>
        <a:cs typeface="+mn-cs"/>
      </a:defRPr>
    </a:lvl8pPr>
    <a:lvl9pPr marL="17553672" algn="l" defTabSz="4388419" rtl="0" eaLnBrk="1" latinLnBrk="0" hangingPunct="1">
      <a:defRPr sz="86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55694" autoAdjust="0"/>
  </p:normalViewPr>
  <p:slideViewPr>
    <p:cSldViewPr>
      <p:cViewPr>
        <p:scale>
          <a:sx n="20" d="100"/>
          <a:sy n="20" d="100"/>
        </p:scale>
        <p:origin x="-660" y="-126"/>
      </p:cViewPr>
      <p:guideLst>
        <p:guide orient="horz" pos="10368"/>
        <p:guide pos="13824"/>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D7C185F-FA72-4470-A5DF-3FF189D80BD2}" type="datetimeFigureOut">
              <a:rPr lang="en-US" smtClean="0"/>
              <a:t>4/16/2021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C863FC9-6A16-458D-98A6-BC0DE820726C}" type="slidenum">
              <a:rPr lang="en-US" smtClean="0"/>
              <a:t>‹#›</a:t>
            </a:fld>
            <a:endParaRPr lang="en-US"/>
          </a:p>
        </p:txBody>
      </p:sp>
    </p:spTree>
    <p:extLst>
      <p:ext uri="{BB962C8B-B14F-4D97-AF65-F5344CB8AC3E}">
        <p14:creationId xmlns:p14="http://schemas.microsoft.com/office/powerpoint/2010/main" val="123489238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Introduction</a:t>
            </a:r>
            <a:r>
              <a:rPr lang="en-US" baseline="0" dirty="0" smtClean="0"/>
              <a:t> of myself and project</a:t>
            </a:r>
          </a:p>
          <a:p>
            <a:r>
              <a:rPr lang="en-US" baseline="0" dirty="0" smtClean="0"/>
              <a:t>Literature suggests that female college students experience high levels of stress, and college students are at risk for high levels of stress due to moving through a transition period in life.</a:t>
            </a:r>
          </a:p>
          <a:p>
            <a:r>
              <a:rPr lang="en-US" baseline="0" dirty="0" smtClean="0"/>
              <a:t>Literature also shows that A higher BMI also correlates with increased stress levels in women and Female students and students have higher stress levels than male students.  Stress in students may reduce academic achievement or lead to anxiety.  Vigorous activity, especially when done multiple times a week may reduce stress levels.  The college population is understudied and overlooked in policymaking, and as a result research regarding stress reduction in students can be used to create interventions that benefit this population.  </a:t>
            </a:r>
          </a:p>
          <a:p>
            <a:r>
              <a:rPr lang="en-US" baseline="0" dirty="0" smtClean="0"/>
              <a:t>My objective</a:t>
            </a:r>
          </a:p>
          <a:p>
            <a:r>
              <a:rPr lang="en-US" baseline="0" dirty="0" smtClean="0"/>
              <a:t>Methods- students filled out a questionnaire which included Cohens 10-iten perceived stress scale, which measures how much someone perceives their life as stressful. It gives a perceived stress score which goes from 0-40, with 40 being the highest level of perceived stress.  </a:t>
            </a:r>
          </a:p>
          <a:p>
            <a:r>
              <a:rPr lang="en-US" baseline="0" dirty="0" smtClean="0"/>
              <a:t>This questionnaire also asked students how many days of vigorous activity they participated in within the past week. </a:t>
            </a:r>
          </a:p>
          <a:p>
            <a:r>
              <a:rPr lang="en-US" baseline="0" dirty="0" smtClean="0"/>
              <a:t>During health assessment week, students had their height and weight measured in duplicated by trained technicians, and BMI was calculated.  and for this research I only included female students with a BMI of 25 or higher.  </a:t>
            </a:r>
          </a:p>
          <a:p>
            <a:r>
              <a:rPr lang="en-US" baseline="0" dirty="0" smtClean="0"/>
              <a:t>Students were split into 4 groups by days of PA, 0 days, 1 day, 2 or 3 or more days.  Mean differences between the Perceived stress scores these groups were examined via ANCOVA.  Age and major as covariates (health major vs. not health major). </a:t>
            </a:r>
          </a:p>
          <a:p>
            <a:r>
              <a:rPr lang="en-US" dirty="0" smtClean="0"/>
              <a:t>Final sample of 622 students,</a:t>
            </a:r>
            <a:r>
              <a:rPr lang="en-US" baseline="0" dirty="0" smtClean="0"/>
              <a:t> mostly freshmen with an average age of 18.8 years and BMI of 28.1kg/m^2</a:t>
            </a:r>
          </a:p>
          <a:p>
            <a:r>
              <a:rPr lang="en-US" baseline="0" dirty="0" smtClean="0"/>
              <a:t>As shown in this graph, 17.8% of students reported no days of vigorous activity, 15.3% reported one day, 12.8% reported 2 days, and 54% reported 3 or more days of vigorous activity</a:t>
            </a:r>
          </a:p>
          <a:p>
            <a:r>
              <a:rPr lang="en-US" baseline="0" dirty="0" smtClean="0"/>
              <a:t>PSS scores were negatively related to # of vigorous activity days (p &lt;0.001).  </a:t>
            </a:r>
          </a:p>
          <a:p>
            <a:r>
              <a:rPr lang="en-US" baseline="0" dirty="0" smtClean="0"/>
              <a:t>Those who participated in no days of vigorous activity had higher perceived stress scores than those who participated in 2 days or 3 or more days of vigorous activity (19.7 vs. 17.0 and 16.3, respectively, p &lt;0.01).  These findings also showed that those who participated in three or more days had the lowest PSS.  </a:t>
            </a:r>
          </a:p>
          <a:p>
            <a:r>
              <a:rPr lang="en-US" baseline="0" dirty="0" smtClean="0"/>
              <a:t>These findings support the inclusion of physical activity recommendations or interventions to broadly support the health and wellness of university students.</a:t>
            </a:r>
          </a:p>
          <a:p>
            <a:endParaRPr lang="en-US" baseline="0" dirty="0" smtClean="0"/>
          </a:p>
          <a:p>
            <a:endParaRPr lang="en-US" dirty="0" smtClean="0"/>
          </a:p>
        </p:txBody>
      </p:sp>
      <p:sp>
        <p:nvSpPr>
          <p:cNvPr id="4" name="Slide Number Placeholder 3"/>
          <p:cNvSpPr>
            <a:spLocks noGrp="1"/>
          </p:cNvSpPr>
          <p:nvPr>
            <p:ph type="sldNum" sz="quarter" idx="10"/>
          </p:nvPr>
        </p:nvSpPr>
        <p:spPr/>
        <p:txBody>
          <a:bodyPr/>
          <a:lstStyle/>
          <a:p>
            <a:fld id="{3C863FC9-6A16-458D-98A6-BC0DE820726C}" type="slidenum">
              <a:rPr lang="en-US" smtClean="0"/>
              <a:t>1</a:t>
            </a:fld>
            <a:endParaRPr lang="en-US"/>
          </a:p>
        </p:txBody>
      </p:sp>
    </p:spTree>
    <p:extLst>
      <p:ext uri="{BB962C8B-B14F-4D97-AF65-F5344CB8AC3E}">
        <p14:creationId xmlns:p14="http://schemas.microsoft.com/office/powerpoint/2010/main" val="160394263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291840" y="10226042"/>
            <a:ext cx="37307520" cy="7056120"/>
          </a:xfrm>
        </p:spPr>
        <p:txBody>
          <a:bodyPr/>
          <a:lstStyle/>
          <a:p>
            <a:r>
              <a:rPr lang="en-US" smtClean="0"/>
              <a:t>Click to edit Master title style</a:t>
            </a:r>
            <a:endParaRPr lang="en-US"/>
          </a:p>
        </p:txBody>
      </p:sp>
      <p:sp>
        <p:nvSpPr>
          <p:cNvPr id="3" name="Subtitle 2"/>
          <p:cNvSpPr>
            <a:spLocks noGrp="1"/>
          </p:cNvSpPr>
          <p:nvPr>
            <p:ph type="subTitle" idx="1"/>
          </p:nvPr>
        </p:nvSpPr>
        <p:spPr>
          <a:xfrm>
            <a:off x="6583680" y="18653760"/>
            <a:ext cx="30723840" cy="8412480"/>
          </a:xfrm>
        </p:spPr>
        <p:txBody>
          <a:bodyPr/>
          <a:lstStyle>
            <a:lvl1pPr marL="0" indent="0" algn="ctr">
              <a:buNone/>
              <a:defRPr>
                <a:solidFill>
                  <a:schemeClr val="tx1">
                    <a:tint val="75000"/>
                  </a:schemeClr>
                </a:solidFill>
              </a:defRPr>
            </a:lvl1pPr>
            <a:lvl2pPr marL="2194210" indent="0" algn="ctr">
              <a:buNone/>
              <a:defRPr>
                <a:solidFill>
                  <a:schemeClr val="tx1">
                    <a:tint val="75000"/>
                  </a:schemeClr>
                </a:solidFill>
              </a:defRPr>
            </a:lvl2pPr>
            <a:lvl3pPr marL="4388419" indent="0" algn="ctr">
              <a:buNone/>
              <a:defRPr>
                <a:solidFill>
                  <a:schemeClr val="tx1">
                    <a:tint val="75000"/>
                  </a:schemeClr>
                </a:solidFill>
              </a:defRPr>
            </a:lvl3pPr>
            <a:lvl4pPr marL="6582629" indent="0" algn="ctr">
              <a:buNone/>
              <a:defRPr>
                <a:solidFill>
                  <a:schemeClr val="tx1">
                    <a:tint val="75000"/>
                  </a:schemeClr>
                </a:solidFill>
              </a:defRPr>
            </a:lvl4pPr>
            <a:lvl5pPr marL="8776834" indent="0" algn="ctr">
              <a:buNone/>
              <a:defRPr>
                <a:solidFill>
                  <a:schemeClr val="tx1">
                    <a:tint val="75000"/>
                  </a:schemeClr>
                </a:solidFill>
              </a:defRPr>
            </a:lvl5pPr>
            <a:lvl6pPr marL="10971043" indent="0" algn="ctr">
              <a:buNone/>
              <a:defRPr>
                <a:solidFill>
                  <a:schemeClr val="tx1">
                    <a:tint val="75000"/>
                  </a:schemeClr>
                </a:solidFill>
              </a:defRPr>
            </a:lvl6pPr>
            <a:lvl7pPr marL="13165253" indent="0" algn="ctr">
              <a:buNone/>
              <a:defRPr>
                <a:solidFill>
                  <a:schemeClr val="tx1">
                    <a:tint val="75000"/>
                  </a:schemeClr>
                </a:solidFill>
              </a:defRPr>
            </a:lvl7pPr>
            <a:lvl8pPr marL="15359462" indent="0" algn="ctr">
              <a:buNone/>
              <a:defRPr>
                <a:solidFill>
                  <a:schemeClr val="tx1">
                    <a:tint val="75000"/>
                  </a:schemeClr>
                </a:solidFill>
              </a:defRPr>
            </a:lvl8pPr>
            <a:lvl9pPr marL="17553672"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C31EC0B-AB43-4FA7-B3F8-2AB8CB3246CC}" type="datetimeFigureOut">
              <a:rPr lang="en-US" smtClean="0"/>
              <a:t>4/16/2021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0911D0-FC8D-44F6-A66A-448013927364}" type="slidenum">
              <a:rPr lang="en-US" smtClean="0"/>
              <a:t>‹#›</a:t>
            </a:fld>
            <a:endParaRPr lang="en-US"/>
          </a:p>
        </p:txBody>
      </p:sp>
    </p:spTree>
    <p:extLst>
      <p:ext uri="{BB962C8B-B14F-4D97-AF65-F5344CB8AC3E}">
        <p14:creationId xmlns:p14="http://schemas.microsoft.com/office/powerpoint/2010/main" val="2788835699"/>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C31EC0B-AB43-4FA7-B3F8-2AB8CB3246CC}" type="datetimeFigureOut">
              <a:rPr lang="en-US" smtClean="0"/>
              <a:t>4/16/2021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0911D0-FC8D-44F6-A66A-448013927364}" type="slidenum">
              <a:rPr lang="en-US" smtClean="0"/>
              <a:t>‹#›</a:t>
            </a:fld>
            <a:endParaRPr lang="en-US"/>
          </a:p>
        </p:txBody>
      </p:sp>
    </p:spTree>
    <p:extLst>
      <p:ext uri="{BB962C8B-B14F-4D97-AF65-F5344CB8AC3E}">
        <p14:creationId xmlns:p14="http://schemas.microsoft.com/office/powerpoint/2010/main" val="36548692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1821120" y="1318270"/>
            <a:ext cx="9875520" cy="2808732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2194560" y="1318270"/>
            <a:ext cx="28895040" cy="2808732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C31EC0B-AB43-4FA7-B3F8-2AB8CB3246CC}" type="datetimeFigureOut">
              <a:rPr lang="en-US" smtClean="0"/>
              <a:t>4/16/2021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0911D0-FC8D-44F6-A66A-448013927364}" type="slidenum">
              <a:rPr lang="en-US" smtClean="0"/>
              <a:t>‹#›</a:t>
            </a:fld>
            <a:endParaRPr lang="en-US"/>
          </a:p>
        </p:txBody>
      </p:sp>
    </p:spTree>
    <p:extLst>
      <p:ext uri="{BB962C8B-B14F-4D97-AF65-F5344CB8AC3E}">
        <p14:creationId xmlns:p14="http://schemas.microsoft.com/office/powerpoint/2010/main" val="13996980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C31EC0B-AB43-4FA7-B3F8-2AB8CB3246CC}" type="datetimeFigureOut">
              <a:rPr lang="en-US" smtClean="0"/>
              <a:t>4/16/2021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0911D0-FC8D-44F6-A66A-448013927364}" type="slidenum">
              <a:rPr lang="en-US" smtClean="0"/>
              <a:t>‹#›</a:t>
            </a:fld>
            <a:endParaRPr lang="en-US"/>
          </a:p>
        </p:txBody>
      </p:sp>
    </p:spTree>
    <p:extLst>
      <p:ext uri="{BB962C8B-B14F-4D97-AF65-F5344CB8AC3E}">
        <p14:creationId xmlns:p14="http://schemas.microsoft.com/office/powerpoint/2010/main" val="20013265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467102" y="21153122"/>
            <a:ext cx="37307520" cy="6537960"/>
          </a:xfrm>
        </p:spPr>
        <p:txBody>
          <a:bodyPr anchor="t"/>
          <a:lstStyle>
            <a:lvl1pPr algn="l">
              <a:defRPr sz="19200" b="1" cap="all"/>
            </a:lvl1pPr>
          </a:lstStyle>
          <a:p>
            <a:r>
              <a:rPr lang="en-US" smtClean="0"/>
              <a:t>Click to edit Master title style</a:t>
            </a:r>
            <a:endParaRPr lang="en-US"/>
          </a:p>
        </p:txBody>
      </p:sp>
      <p:sp>
        <p:nvSpPr>
          <p:cNvPr id="3" name="Text Placeholder 2"/>
          <p:cNvSpPr>
            <a:spLocks noGrp="1"/>
          </p:cNvSpPr>
          <p:nvPr>
            <p:ph type="body" idx="1"/>
          </p:nvPr>
        </p:nvSpPr>
        <p:spPr>
          <a:xfrm>
            <a:off x="3467102" y="13952229"/>
            <a:ext cx="37307520" cy="7200898"/>
          </a:xfrm>
        </p:spPr>
        <p:txBody>
          <a:bodyPr anchor="b"/>
          <a:lstStyle>
            <a:lvl1pPr marL="0" indent="0">
              <a:buNone/>
              <a:defRPr sz="9600">
                <a:solidFill>
                  <a:schemeClr val="tx1">
                    <a:tint val="75000"/>
                  </a:schemeClr>
                </a:solidFill>
              </a:defRPr>
            </a:lvl1pPr>
            <a:lvl2pPr marL="2194210" indent="0">
              <a:buNone/>
              <a:defRPr sz="8600">
                <a:solidFill>
                  <a:schemeClr val="tx1">
                    <a:tint val="75000"/>
                  </a:schemeClr>
                </a:solidFill>
              </a:defRPr>
            </a:lvl2pPr>
            <a:lvl3pPr marL="4388419" indent="0">
              <a:buNone/>
              <a:defRPr sz="7700">
                <a:solidFill>
                  <a:schemeClr val="tx1">
                    <a:tint val="75000"/>
                  </a:schemeClr>
                </a:solidFill>
              </a:defRPr>
            </a:lvl3pPr>
            <a:lvl4pPr marL="6582629" indent="0">
              <a:buNone/>
              <a:defRPr sz="6700">
                <a:solidFill>
                  <a:schemeClr val="tx1">
                    <a:tint val="75000"/>
                  </a:schemeClr>
                </a:solidFill>
              </a:defRPr>
            </a:lvl4pPr>
            <a:lvl5pPr marL="8776834" indent="0">
              <a:buNone/>
              <a:defRPr sz="6700">
                <a:solidFill>
                  <a:schemeClr val="tx1">
                    <a:tint val="75000"/>
                  </a:schemeClr>
                </a:solidFill>
              </a:defRPr>
            </a:lvl5pPr>
            <a:lvl6pPr marL="10971043" indent="0">
              <a:buNone/>
              <a:defRPr sz="6700">
                <a:solidFill>
                  <a:schemeClr val="tx1">
                    <a:tint val="75000"/>
                  </a:schemeClr>
                </a:solidFill>
              </a:defRPr>
            </a:lvl6pPr>
            <a:lvl7pPr marL="13165253" indent="0">
              <a:buNone/>
              <a:defRPr sz="6700">
                <a:solidFill>
                  <a:schemeClr val="tx1">
                    <a:tint val="75000"/>
                  </a:schemeClr>
                </a:solidFill>
              </a:defRPr>
            </a:lvl7pPr>
            <a:lvl8pPr marL="15359462" indent="0">
              <a:buNone/>
              <a:defRPr sz="6700">
                <a:solidFill>
                  <a:schemeClr val="tx1">
                    <a:tint val="75000"/>
                  </a:schemeClr>
                </a:solidFill>
              </a:defRPr>
            </a:lvl8pPr>
            <a:lvl9pPr marL="17553672" indent="0">
              <a:buNone/>
              <a:defRPr sz="67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C31EC0B-AB43-4FA7-B3F8-2AB8CB3246CC}" type="datetimeFigureOut">
              <a:rPr lang="en-US" smtClean="0"/>
              <a:t>4/16/2021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0911D0-FC8D-44F6-A66A-448013927364}" type="slidenum">
              <a:rPr lang="en-US" smtClean="0"/>
              <a:t>‹#›</a:t>
            </a:fld>
            <a:endParaRPr lang="en-US"/>
          </a:p>
        </p:txBody>
      </p:sp>
    </p:spTree>
    <p:extLst>
      <p:ext uri="{BB962C8B-B14F-4D97-AF65-F5344CB8AC3E}">
        <p14:creationId xmlns:p14="http://schemas.microsoft.com/office/powerpoint/2010/main" val="30498603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2194560" y="7680967"/>
            <a:ext cx="19385280" cy="21724622"/>
          </a:xfrm>
        </p:spPr>
        <p:txBody>
          <a:bodyPr/>
          <a:lstStyle>
            <a:lvl1pPr>
              <a:defRPr sz="13400"/>
            </a:lvl1pPr>
            <a:lvl2pPr>
              <a:defRPr sz="11500"/>
            </a:lvl2pPr>
            <a:lvl3pPr>
              <a:defRPr sz="9600"/>
            </a:lvl3pPr>
            <a:lvl4pPr>
              <a:defRPr sz="8600"/>
            </a:lvl4pPr>
            <a:lvl5pPr>
              <a:defRPr sz="8600"/>
            </a:lvl5pPr>
            <a:lvl6pPr>
              <a:defRPr sz="8600"/>
            </a:lvl6pPr>
            <a:lvl7pPr>
              <a:defRPr sz="8600"/>
            </a:lvl7pPr>
            <a:lvl8pPr>
              <a:defRPr sz="8600"/>
            </a:lvl8pPr>
            <a:lvl9pPr>
              <a:defRPr sz="8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22311360" y="7680967"/>
            <a:ext cx="19385280" cy="21724622"/>
          </a:xfrm>
        </p:spPr>
        <p:txBody>
          <a:bodyPr/>
          <a:lstStyle>
            <a:lvl1pPr>
              <a:defRPr sz="13400"/>
            </a:lvl1pPr>
            <a:lvl2pPr>
              <a:defRPr sz="11500"/>
            </a:lvl2pPr>
            <a:lvl3pPr>
              <a:defRPr sz="9600"/>
            </a:lvl3pPr>
            <a:lvl4pPr>
              <a:defRPr sz="8600"/>
            </a:lvl4pPr>
            <a:lvl5pPr>
              <a:defRPr sz="8600"/>
            </a:lvl5pPr>
            <a:lvl6pPr>
              <a:defRPr sz="8600"/>
            </a:lvl6pPr>
            <a:lvl7pPr>
              <a:defRPr sz="8600"/>
            </a:lvl7pPr>
            <a:lvl8pPr>
              <a:defRPr sz="8600"/>
            </a:lvl8pPr>
            <a:lvl9pPr>
              <a:defRPr sz="8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C31EC0B-AB43-4FA7-B3F8-2AB8CB3246CC}" type="datetimeFigureOut">
              <a:rPr lang="en-US" smtClean="0"/>
              <a:t>4/16/2021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40911D0-FC8D-44F6-A66A-448013927364}" type="slidenum">
              <a:rPr lang="en-US" smtClean="0"/>
              <a:t>‹#›</a:t>
            </a:fld>
            <a:endParaRPr lang="en-US"/>
          </a:p>
        </p:txBody>
      </p:sp>
    </p:spTree>
    <p:extLst>
      <p:ext uri="{BB962C8B-B14F-4D97-AF65-F5344CB8AC3E}">
        <p14:creationId xmlns:p14="http://schemas.microsoft.com/office/powerpoint/2010/main" val="14970106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2194560" y="7368542"/>
            <a:ext cx="19392902" cy="3070858"/>
          </a:xfrm>
        </p:spPr>
        <p:txBody>
          <a:bodyPr anchor="b"/>
          <a:lstStyle>
            <a:lvl1pPr marL="0" indent="0">
              <a:buNone/>
              <a:defRPr sz="11500" b="1"/>
            </a:lvl1pPr>
            <a:lvl2pPr marL="2194210" indent="0">
              <a:buNone/>
              <a:defRPr sz="9600" b="1"/>
            </a:lvl2pPr>
            <a:lvl3pPr marL="4388419" indent="0">
              <a:buNone/>
              <a:defRPr sz="8600" b="1"/>
            </a:lvl3pPr>
            <a:lvl4pPr marL="6582629" indent="0">
              <a:buNone/>
              <a:defRPr sz="7700" b="1"/>
            </a:lvl4pPr>
            <a:lvl5pPr marL="8776834" indent="0">
              <a:buNone/>
              <a:defRPr sz="7700" b="1"/>
            </a:lvl5pPr>
            <a:lvl6pPr marL="10971043" indent="0">
              <a:buNone/>
              <a:defRPr sz="7700" b="1"/>
            </a:lvl6pPr>
            <a:lvl7pPr marL="13165253" indent="0">
              <a:buNone/>
              <a:defRPr sz="7700" b="1"/>
            </a:lvl7pPr>
            <a:lvl8pPr marL="15359462" indent="0">
              <a:buNone/>
              <a:defRPr sz="7700" b="1"/>
            </a:lvl8pPr>
            <a:lvl9pPr marL="17553672" indent="0">
              <a:buNone/>
              <a:defRPr sz="7700" b="1"/>
            </a:lvl9pPr>
          </a:lstStyle>
          <a:p>
            <a:pPr lvl="0"/>
            <a:r>
              <a:rPr lang="en-US" smtClean="0"/>
              <a:t>Click to edit Master text styles</a:t>
            </a:r>
          </a:p>
        </p:txBody>
      </p:sp>
      <p:sp>
        <p:nvSpPr>
          <p:cNvPr id="4" name="Content Placeholder 3"/>
          <p:cNvSpPr>
            <a:spLocks noGrp="1"/>
          </p:cNvSpPr>
          <p:nvPr>
            <p:ph sz="half" idx="2"/>
          </p:nvPr>
        </p:nvSpPr>
        <p:spPr>
          <a:xfrm>
            <a:off x="2194560" y="10439400"/>
            <a:ext cx="19392902" cy="18966182"/>
          </a:xfrm>
        </p:spPr>
        <p:txBody>
          <a:bodyPr/>
          <a:lstStyle>
            <a:lvl1pPr>
              <a:defRPr sz="11500"/>
            </a:lvl1pPr>
            <a:lvl2pPr>
              <a:defRPr sz="9600"/>
            </a:lvl2pPr>
            <a:lvl3pPr>
              <a:defRPr sz="8600"/>
            </a:lvl3pPr>
            <a:lvl4pPr>
              <a:defRPr sz="7700"/>
            </a:lvl4pPr>
            <a:lvl5pPr>
              <a:defRPr sz="7700"/>
            </a:lvl5pPr>
            <a:lvl6pPr>
              <a:defRPr sz="7700"/>
            </a:lvl6pPr>
            <a:lvl7pPr>
              <a:defRPr sz="7700"/>
            </a:lvl7pPr>
            <a:lvl8pPr>
              <a:defRPr sz="7700"/>
            </a:lvl8pPr>
            <a:lvl9pPr>
              <a:defRPr sz="77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22296122" y="7368542"/>
            <a:ext cx="19400520" cy="3070858"/>
          </a:xfrm>
        </p:spPr>
        <p:txBody>
          <a:bodyPr anchor="b"/>
          <a:lstStyle>
            <a:lvl1pPr marL="0" indent="0">
              <a:buNone/>
              <a:defRPr sz="11500" b="1"/>
            </a:lvl1pPr>
            <a:lvl2pPr marL="2194210" indent="0">
              <a:buNone/>
              <a:defRPr sz="9600" b="1"/>
            </a:lvl2pPr>
            <a:lvl3pPr marL="4388419" indent="0">
              <a:buNone/>
              <a:defRPr sz="8600" b="1"/>
            </a:lvl3pPr>
            <a:lvl4pPr marL="6582629" indent="0">
              <a:buNone/>
              <a:defRPr sz="7700" b="1"/>
            </a:lvl4pPr>
            <a:lvl5pPr marL="8776834" indent="0">
              <a:buNone/>
              <a:defRPr sz="7700" b="1"/>
            </a:lvl5pPr>
            <a:lvl6pPr marL="10971043" indent="0">
              <a:buNone/>
              <a:defRPr sz="7700" b="1"/>
            </a:lvl6pPr>
            <a:lvl7pPr marL="13165253" indent="0">
              <a:buNone/>
              <a:defRPr sz="7700" b="1"/>
            </a:lvl7pPr>
            <a:lvl8pPr marL="15359462" indent="0">
              <a:buNone/>
              <a:defRPr sz="7700" b="1"/>
            </a:lvl8pPr>
            <a:lvl9pPr marL="17553672" indent="0">
              <a:buNone/>
              <a:defRPr sz="7700" b="1"/>
            </a:lvl9pPr>
          </a:lstStyle>
          <a:p>
            <a:pPr lvl="0"/>
            <a:r>
              <a:rPr lang="en-US" smtClean="0"/>
              <a:t>Click to edit Master text styles</a:t>
            </a:r>
          </a:p>
        </p:txBody>
      </p:sp>
      <p:sp>
        <p:nvSpPr>
          <p:cNvPr id="6" name="Content Placeholder 5"/>
          <p:cNvSpPr>
            <a:spLocks noGrp="1"/>
          </p:cNvSpPr>
          <p:nvPr>
            <p:ph sz="quarter" idx="4"/>
          </p:nvPr>
        </p:nvSpPr>
        <p:spPr>
          <a:xfrm>
            <a:off x="22296122" y="10439400"/>
            <a:ext cx="19400520" cy="18966182"/>
          </a:xfrm>
        </p:spPr>
        <p:txBody>
          <a:bodyPr/>
          <a:lstStyle>
            <a:lvl1pPr>
              <a:defRPr sz="11500"/>
            </a:lvl1pPr>
            <a:lvl2pPr>
              <a:defRPr sz="9600"/>
            </a:lvl2pPr>
            <a:lvl3pPr>
              <a:defRPr sz="8600"/>
            </a:lvl3pPr>
            <a:lvl4pPr>
              <a:defRPr sz="7700"/>
            </a:lvl4pPr>
            <a:lvl5pPr>
              <a:defRPr sz="7700"/>
            </a:lvl5pPr>
            <a:lvl6pPr>
              <a:defRPr sz="7700"/>
            </a:lvl6pPr>
            <a:lvl7pPr>
              <a:defRPr sz="7700"/>
            </a:lvl7pPr>
            <a:lvl8pPr>
              <a:defRPr sz="7700"/>
            </a:lvl8pPr>
            <a:lvl9pPr>
              <a:defRPr sz="77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C31EC0B-AB43-4FA7-B3F8-2AB8CB3246CC}" type="datetimeFigureOut">
              <a:rPr lang="en-US" smtClean="0"/>
              <a:t>4/16/2021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40911D0-FC8D-44F6-A66A-448013927364}" type="slidenum">
              <a:rPr lang="en-US" smtClean="0"/>
              <a:t>‹#›</a:t>
            </a:fld>
            <a:endParaRPr lang="en-US"/>
          </a:p>
        </p:txBody>
      </p:sp>
    </p:spTree>
    <p:extLst>
      <p:ext uri="{BB962C8B-B14F-4D97-AF65-F5344CB8AC3E}">
        <p14:creationId xmlns:p14="http://schemas.microsoft.com/office/powerpoint/2010/main" val="4216746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C31EC0B-AB43-4FA7-B3F8-2AB8CB3246CC}" type="datetimeFigureOut">
              <a:rPr lang="en-US" smtClean="0"/>
              <a:t>4/16/2021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40911D0-FC8D-44F6-A66A-448013927364}" type="slidenum">
              <a:rPr lang="en-US" smtClean="0"/>
              <a:t>‹#›</a:t>
            </a:fld>
            <a:endParaRPr lang="en-US"/>
          </a:p>
        </p:txBody>
      </p:sp>
    </p:spTree>
    <p:extLst>
      <p:ext uri="{BB962C8B-B14F-4D97-AF65-F5344CB8AC3E}">
        <p14:creationId xmlns:p14="http://schemas.microsoft.com/office/powerpoint/2010/main" val="11190059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C31EC0B-AB43-4FA7-B3F8-2AB8CB3246CC}" type="datetimeFigureOut">
              <a:rPr lang="en-US" smtClean="0"/>
              <a:t>4/16/2021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40911D0-FC8D-44F6-A66A-448013927364}" type="slidenum">
              <a:rPr lang="en-US" smtClean="0"/>
              <a:t>‹#›</a:t>
            </a:fld>
            <a:endParaRPr lang="en-US"/>
          </a:p>
        </p:txBody>
      </p:sp>
    </p:spTree>
    <p:extLst>
      <p:ext uri="{BB962C8B-B14F-4D97-AF65-F5344CB8AC3E}">
        <p14:creationId xmlns:p14="http://schemas.microsoft.com/office/powerpoint/2010/main" val="4591217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194567" y="1310640"/>
            <a:ext cx="14439902" cy="5577840"/>
          </a:xfrm>
        </p:spPr>
        <p:txBody>
          <a:bodyPr anchor="b"/>
          <a:lstStyle>
            <a:lvl1pPr algn="l">
              <a:defRPr sz="9600" b="1"/>
            </a:lvl1pPr>
          </a:lstStyle>
          <a:p>
            <a:r>
              <a:rPr lang="en-US" smtClean="0"/>
              <a:t>Click to edit Master title style</a:t>
            </a:r>
            <a:endParaRPr lang="en-US"/>
          </a:p>
        </p:txBody>
      </p:sp>
      <p:sp>
        <p:nvSpPr>
          <p:cNvPr id="3" name="Content Placeholder 2"/>
          <p:cNvSpPr>
            <a:spLocks noGrp="1"/>
          </p:cNvSpPr>
          <p:nvPr>
            <p:ph idx="1"/>
          </p:nvPr>
        </p:nvSpPr>
        <p:spPr>
          <a:xfrm>
            <a:off x="17160240" y="1310647"/>
            <a:ext cx="24536400" cy="28094942"/>
          </a:xfrm>
        </p:spPr>
        <p:txBody>
          <a:bodyPr/>
          <a:lstStyle>
            <a:lvl1pPr>
              <a:defRPr sz="15400"/>
            </a:lvl1pPr>
            <a:lvl2pPr>
              <a:defRPr sz="13400"/>
            </a:lvl2pPr>
            <a:lvl3pPr>
              <a:defRPr sz="11500"/>
            </a:lvl3pPr>
            <a:lvl4pPr>
              <a:defRPr sz="9600"/>
            </a:lvl4pPr>
            <a:lvl5pPr>
              <a:defRPr sz="9600"/>
            </a:lvl5pPr>
            <a:lvl6pPr>
              <a:defRPr sz="9600"/>
            </a:lvl6pPr>
            <a:lvl7pPr>
              <a:defRPr sz="9600"/>
            </a:lvl7pPr>
            <a:lvl8pPr>
              <a:defRPr sz="9600"/>
            </a:lvl8pPr>
            <a:lvl9pPr>
              <a:defRPr sz="9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2194567" y="6888487"/>
            <a:ext cx="14439902" cy="22517102"/>
          </a:xfrm>
        </p:spPr>
        <p:txBody>
          <a:bodyPr/>
          <a:lstStyle>
            <a:lvl1pPr marL="0" indent="0">
              <a:buNone/>
              <a:defRPr sz="6700"/>
            </a:lvl1pPr>
            <a:lvl2pPr marL="2194210" indent="0">
              <a:buNone/>
              <a:defRPr sz="5800"/>
            </a:lvl2pPr>
            <a:lvl3pPr marL="4388419" indent="0">
              <a:buNone/>
              <a:defRPr sz="4800"/>
            </a:lvl3pPr>
            <a:lvl4pPr marL="6582629" indent="0">
              <a:buNone/>
              <a:defRPr sz="4300"/>
            </a:lvl4pPr>
            <a:lvl5pPr marL="8776834" indent="0">
              <a:buNone/>
              <a:defRPr sz="4300"/>
            </a:lvl5pPr>
            <a:lvl6pPr marL="10971043" indent="0">
              <a:buNone/>
              <a:defRPr sz="4300"/>
            </a:lvl6pPr>
            <a:lvl7pPr marL="13165253" indent="0">
              <a:buNone/>
              <a:defRPr sz="4300"/>
            </a:lvl7pPr>
            <a:lvl8pPr marL="15359462" indent="0">
              <a:buNone/>
              <a:defRPr sz="4300"/>
            </a:lvl8pPr>
            <a:lvl9pPr marL="17553672" indent="0">
              <a:buNone/>
              <a:defRPr sz="43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C31EC0B-AB43-4FA7-B3F8-2AB8CB3246CC}" type="datetimeFigureOut">
              <a:rPr lang="en-US" smtClean="0"/>
              <a:t>4/16/2021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40911D0-FC8D-44F6-A66A-448013927364}" type="slidenum">
              <a:rPr lang="en-US" smtClean="0"/>
              <a:t>‹#›</a:t>
            </a:fld>
            <a:endParaRPr lang="en-US"/>
          </a:p>
        </p:txBody>
      </p:sp>
    </p:spTree>
    <p:extLst>
      <p:ext uri="{BB962C8B-B14F-4D97-AF65-F5344CB8AC3E}">
        <p14:creationId xmlns:p14="http://schemas.microsoft.com/office/powerpoint/2010/main" val="11153481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02982" y="23042880"/>
            <a:ext cx="26334720" cy="2720342"/>
          </a:xfrm>
        </p:spPr>
        <p:txBody>
          <a:bodyPr anchor="b"/>
          <a:lstStyle>
            <a:lvl1pPr algn="l">
              <a:defRPr sz="9600" b="1"/>
            </a:lvl1pPr>
          </a:lstStyle>
          <a:p>
            <a:r>
              <a:rPr lang="en-US" smtClean="0"/>
              <a:t>Click to edit Master title style</a:t>
            </a:r>
            <a:endParaRPr lang="en-US"/>
          </a:p>
        </p:txBody>
      </p:sp>
      <p:sp>
        <p:nvSpPr>
          <p:cNvPr id="3" name="Picture Placeholder 2"/>
          <p:cNvSpPr>
            <a:spLocks noGrp="1"/>
          </p:cNvSpPr>
          <p:nvPr>
            <p:ph type="pic" idx="1"/>
          </p:nvPr>
        </p:nvSpPr>
        <p:spPr>
          <a:xfrm>
            <a:off x="8602982" y="2941320"/>
            <a:ext cx="26334720" cy="19751040"/>
          </a:xfrm>
        </p:spPr>
        <p:txBody>
          <a:bodyPr/>
          <a:lstStyle>
            <a:lvl1pPr marL="0" indent="0">
              <a:buNone/>
              <a:defRPr sz="15400"/>
            </a:lvl1pPr>
            <a:lvl2pPr marL="2194210" indent="0">
              <a:buNone/>
              <a:defRPr sz="13400"/>
            </a:lvl2pPr>
            <a:lvl3pPr marL="4388419" indent="0">
              <a:buNone/>
              <a:defRPr sz="11500"/>
            </a:lvl3pPr>
            <a:lvl4pPr marL="6582629" indent="0">
              <a:buNone/>
              <a:defRPr sz="9600"/>
            </a:lvl4pPr>
            <a:lvl5pPr marL="8776834" indent="0">
              <a:buNone/>
              <a:defRPr sz="9600"/>
            </a:lvl5pPr>
            <a:lvl6pPr marL="10971043" indent="0">
              <a:buNone/>
              <a:defRPr sz="9600"/>
            </a:lvl6pPr>
            <a:lvl7pPr marL="13165253" indent="0">
              <a:buNone/>
              <a:defRPr sz="9600"/>
            </a:lvl7pPr>
            <a:lvl8pPr marL="15359462" indent="0">
              <a:buNone/>
              <a:defRPr sz="9600"/>
            </a:lvl8pPr>
            <a:lvl9pPr marL="17553672" indent="0">
              <a:buNone/>
              <a:defRPr sz="9600"/>
            </a:lvl9pPr>
          </a:lstStyle>
          <a:p>
            <a:endParaRPr lang="en-US"/>
          </a:p>
        </p:txBody>
      </p:sp>
      <p:sp>
        <p:nvSpPr>
          <p:cNvPr id="4" name="Text Placeholder 3"/>
          <p:cNvSpPr>
            <a:spLocks noGrp="1"/>
          </p:cNvSpPr>
          <p:nvPr>
            <p:ph type="body" sz="half" idx="2"/>
          </p:nvPr>
        </p:nvSpPr>
        <p:spPr>
          <a:xfrm>
            <a:off x="8602982" y="25763222"/>
            <a:ext cx="26334720" cy="3863338"/>
          </a:xfrm>
        </p:spPr>
        <p:txBody>
          <a:bodyPr/>
          <a:lstStyle>
            <a:lvl1pPr marL="0" indent="0">
              <a:buNone/>
              <a:defRPr sz="6700"/>
            </a:lvl1pPr>
            <a:lvl2pPr marL="2194210" indent="0">
              <a:buNone/>
              <a:defRPr sz="5800"/>
            </a:lvl2pPr>
            <a:lvl3pPr marL="4388419" indent="0">
              <a:buNone/>
              <a:defRPr sz="4800"/>
            </a:lvl3pPr>
            <a:lvl4pPr marL="6582629" indent="0">
              <a:buNone/>
              <a:defRPr sz="4300"/>
            </a:lvl4pPr>
            <a:lvl5pPr marL="8776834" indent="0">
              <a:buNone/>
              <a:defRPr sz="4300"/>
            </a:lvl5pPr>
            <a:lvl6pPr marL="10971043" indent="0">
              <a:buNone/>
              <a:defRPr sz="4300"/>
            </a:lvl6pPr>
            <a:lvl7pPr marL="13165253" indent="0">
              <a:buNone/>
              <a:defRPr sz="4300"/>
            </a:lvl7pPr>
            <a:lvl8pPr marL="15359462" indent="0">
              <a:buNone/>
              <a:defRPr sz="4300"/>
            </a:lvl8pPr>
            <a:lvl9pPr marL="17553672" indent="0">
              <a:buNone/>
              <a:defRPr sz="43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C31EC0B-AB43-4FA7-B3F8-2AB8CB3246CC}" type="datetimeFigureOut">
              <a:rPr lang="en-US" smtClean="0"/>
              <a:t>4/16/2021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40911D0-FC8D-44F6-A66A-448013927364}" type="slidenum">
              <a:rPr lang="en-US" smtClean="0"/>
              <a:t>‹#›</a:t>
            </a:fld>
            <a:endParaRPr lang="en-US"/>
          </a:p>
        </p:txBody>
      </p:sp>
    </p:spTree>
    <p:extLst>
      <p:ext uri="{BB962C8B-B14F-4D97-AF65-F5344CB8AC3E}">
        <p14:creationId xmlns:p14="http://schemas.microsoft.com/office/powerpoint/2010/main" val="29585582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194560" y="1318262"/>
            <a:ext cx="39502080" cy="5486400"/>
          </a:xfrm>
          <a:prstGeom prst="rect">
            <a:avLst/>
          </a:prstGeom>
        </p:spPr>
        <p:txBody>
          <a:bodyPr vert="horz" lIns="438840" tIns="219422" rIns="438840" bIns="219422"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2194560" y="7680967"/>
            <a:ext cx="39502080" cy="21724622"/>
          </a:xfrm>
          <a:prstGeom prst="rect">
            <a:avLst/>
          </a:prstGeom>
        </p:spPr>
        <p:txBody>
          <a:bodyPr vert="horz" lIns="438840" tIns="219422" rIns="438840" bIns="219422"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2"/>
          </p:nvPr>
        </p:nvSpPr>
        <p:spPr>
          <a:xfrm>
            <a:off x="2194560" y="30510482"/>
            <a:ext cx="10241280" cy="1752600"/>
          </a:xfrm>
          <a:prstGeom prst="rect">
            <a:avLst/>
          </a:prstGeom>
        </p:spPr>
        <p:txBody>
          <a:bodyPr vert="horz" lIns="438840" tIns="219422" rIns="438840" bIns="219422" rtlCol="0" anchor="ctr"/>
          <a:lstStyle>
            <a:lvl1pPr algn="l">
              <a:defRPr sz="5800">
                <a:solidFill>
                  <a:schemeClr val="tx1">
                    <a:tint val="75000"/>
                  </a:schemeClr>
                </a:solidFill>
              </a:defRPr>
            </a:lvl1pPr>
          </a:lstStyle>
          <a:p>
            <a:fld id="{3C31EC0B-AB43-4FA7-B3F8-2AB8CB3246CC}" type="datetimeFigureOut">
              <a:rPr lang="en-US" smtClean="0"/>
              <a:t>4/16/2021</a:t>
            </a:fld>
            <a:endParaRPr lang="en-US"/>
          </a:p>
        </p:txBody>
      </p:sp>
      <p:sp>
        <p:nvSpPr>
          <p:cNvPr id="5" name="Footer Placeholder 4"/>
          <p:cNvSpPr>
            <a:spLocks noGrp="1"/>
          </p:cNvSpPr>
          <p:nvPr>
            <p:ph type="ftr" sz="quarter" idx="3"/>
          </p:nvPr>
        </p:nvSpPr>
        <p:spPr>
          <a:xfrm>
            <a:off x="14996160" y="30510482"/>
            <a:ext cx="13898880" cy="1752600"/>
          </a:xfrm>
          <a:prstGeom prst="rect">
            <a:avLst/>
          </a:prstGeom>
        </p:spPr>
        <p:txBody>
          <a:bodyPr vert="horz" lIns="438840" tIns="219422" rIns="438840" bIns="219422" rtlCol="0" anchor="ctr"/>
          <a:lstStyle>
            <a:lvl1pPr algn="ctr">
              <a:defRPr sz="58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31455360" y="30510482"/>
            <a:ext cx="10241280" cy="1752600"/>
          </a:xfrm>
          <a:prstGeom prst="rect">
            <a:avLst/>
          </a:prstGeom>
        </p:spPr>
        <p:txBody>
          <a:bodyPr vert="horz" lIns="438840" tIns="219422" rIns="438840" bIns="219422" rtlCol="0" anchor="ctr"/>
          <a:lstStyle>
            <a:lvl1pPr algn="r">
              <a:defRPr sz="5800">
                <a:solidFill>
                  <a:schemeClr val="tx1">
                    <a:tint val="75000"/>
                  </a:schemeClr>
                </a:solidFill>
              </a:defRPr>
            </a:lvl1pPr>
          </a:lstStyle>
          <a:p>
            <a:fld id="{340911D0-FC8D-44F6-A66A-448013927364}" type="slidenum">
              <a:rPr lang="en-US" smtClean="0"/>
              <a:t>‹#›</a:t>
            </a:fld>
            <a:endParaRPr lang="en-US"/>
          </a:p>
        </p:txBody>
      </p:sp>
      <p:sp>
        <p:nvSpPr>
          <p:cNvPr id="7" name="Rectangle 6"/>
          <p:cNvSpPr/>
          <p:nvPr userDrawn="1"/>
        </p:nvSpPr>
        <p:spPr>
          <a:xfrm>
            <a:off x="-23446" y="-407378"/>
            <a:ext cx="43891200" cy="5055578"/>
          </a:xfrm>
          <a:prstGeom prst="rect">
            <a:avLst/>
          </a:prstGeom>
          <a:solidFill>
            <a:schemeClr val="accent5">
              <a:lumMod val="60000"/>
              <a:lumOff val="40000"/>
            </a:schemeClr>
          </a:solidFill>
        </p:spPr>
        <p:style>
          <a:lnRef idx="3">
            <a:schemeClr val="lt1"/>
          </a:lnRef>
          <a:fillRef idx="1">
            <a:schemeClr val="accent5"/>
          </a:fillRef>
          <a:effectRef idx="1">
            <a:schemeClr val="accent5"/>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45393748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par>
    </p:tnLst>
  </p:timing>
  <p:txStyles>
    <p:titleStyle>
      <a:lvl1pPr algn="ctr" defTabSz="4388419" rtl="0" eaLnBrk="1" latinLnBrk="0" hangingPunct="1">
        <a:spcBef>
          <a:spcPct val="0"/>
        </a:spcBef>
        <a:buNone/>
        <a:defRPr sz="21100" kern="1200">
          <a:solidFill>
            <a:schemeClr val="tx1"/>
          </a:solidFill>
          <a:latin typeface="+mj-lt"/>
          <a:ea typeface="+mj-ea"/>
          <a:cs typeface="+mj-cs"/>
        </a:defRPr>
      </a:lvl1pPr>
    </p:titleStyle>
    <p:bodyStyle>
      <a:lvl1pPr marL="1645656" indent="-1645656" algn="l" defTabSz="4388419" rtl="0" eaLnBrk="1" latinLnBrk="0" hangingPunct="1">
        <a:spcBef>
          <a:spcPct val="20000"/>
        </a:spcBef>
        <a:buFont typeface="Arial" panose="020B0604020202020204" pitchFamily="34" charset="0"/>
        <a:buChar char="•"/>
        <a:defRPr sz="15400" kern="1200">
          <a:solidFill>
            <a:schemeClr val="tx1"/>
          </a:solidFill>
          <a:latin typeface="+mn-lt"/>
          <a:ea typeface="+mn-ea"/>
          <a:cs typeface="+mn-cs"/>
        </a:defRPr>
      </a:lvl1pPr>
      <a:lvl2pPr marL="3565589" indent="-1371379" algn="l" defTabSz="4388419" rtl="0" eaLnBrk="1" latinLnBrk="0" hangingPunct="1">
        <a:spcBef>
          <a:spcPct val="20000"/>
        </a:spcBef>
        <a:buFont typeface="Arial" panose="020B0604020202020204" pitchFamily="34" charset="0"/>
        <a:buChar char="–"/>
        <a:defRPr sz="13400" kern="1200">
          <a:solidFill>
            <a:schemeClr val="tx1"/>
          </a:solidFill>
          <a:latin typeface="+mn-lt"/>
          <a:ea typeface="+mn-ea"/>
          <a:cs typeface="+mn-cs"/>
        </a:defRPr>
      </a:lvl2pPr>
      <a:lvl3pPr marL="5485522" indent="-1097102" algn="l" defTabSz="4388419" rtl="0" eaLnBrk="1" latinLnBrk="0" hangingPunct="1">
        <a:spcBef>
          <a:spcPct val="20000"/>
        </a:spcBef>
        <a:buFont typeface="Arial" panose="020B0604020202020204" pitchFamily="34" charset="0"/>
        <a:buChar char="•"/>
        <a:defRPr sz="11500" kern="1200">
          <a:solidFill>
            <a:schemeClr val="tx1"/>
          </a:solidFill>
          <a:latin typeface="+mn-lt"/>
          <a:ea typeface="+mn-ea"/>
          <a:cs typeface="+mn-cs"/>
        </a:defRPr>
      </a:lvl3pPr>
      <a:lvl4pPr marL="7679731" indent="-1097102" algn="l" defTabSz="4388419" rtl="0" eaLnBrk="1" latinLnBrk="0" hangingPunct="1">
        <a:spcBef>
          <a:spcPct val="20000"/>
        </a:spcBef>
        <a:buFont typeface="Arial" panose="020B0604020202020204" pitchFamily="34" charset="0"/>
        <a:buChar char="–"/>
        <a:defRPr sz="9600" kern="1200">
          <a:solidFill>
            <a:schemeClr val="tx1"/>
          </a:solidFill>
          <a:latin typeface="+mn-lt"/>
          <a:ea typeface="+mn-ea"/>
          <a:cs typeface="+mn-cs"/>
        </a:defRPr>
      </a:lvl4pPr>
      <a:lvl5pPr marL="9873941" indent="-1097102" algn="l" defTabSz="4388419" rtl="0" eaLnBrk="1" latinLnBrk="0" hangingPunct="1">
        <a:spcBef>
          <a:spcPct val="20000"/>
        </a:spcBef>
        <a:buFont typeface="Arial" panose="020B0604020202020204" pitchFamily="34" charset="0"/>
        <a:buChar char="»"/>
        <a:defRPr sz="9600" kern="1200">
          <a:solidFill>
            <a:schemeClr val="tx1"/>
          </a:solidFill>
          <a:latin typeface="+mn-lt"/>
          <a:ea typeface="+mn-ea"/>
          <a:cs typeface="+mn-cs"/>
        </a:defRPr>
      </a:lvl5pPr>
      <a:lvl6pPr marL="12068150" indent="-1097102" algn="l" defTabSz="4388419" rtl="0" eaLnBrk="1" latinLnBrk="0" hangingPunct="1">
        <a:spcBef>
          <a:spcPct val="20000"/>
        </a:spcBef>
        <a:buFont typeface="Arial" panose="020B0604020202020204" pitchFamily="34" charset="0"/>
        <a:buChar char="•"/>
        <a:defRPr sz="9600" kern="1200">
          <a:solidFill>
            <a:schemeClr val="tx1"/>
          </a:solidFill>
          <a:latin typeface="+mn-lt"/>
          <a:ea typeface="+mn-ea"/>
          <a:cs typeface="+mn-cs"/>
        </a:defRPr>
      </a:lvl6pPr>
      <a:lvl7pPr marL="14262360" indent="-1097102" algn="l" defTabSz="4388419" rtl="0" eaLnBrk="1" latinLnBrk="0" hangingPunct="1">
        <a:spcBef>
          <a:spcPct val="20000"/>
        </a:spcBef>
        <a:buFont typeface="Arial" panose="020B0604020202020204" pitchFamily="34" charset="0"/>
        <a:buChar char="•"/>
        <a:defRPr sz="9600" kern="1200">
          <a:solidFill>
            <a:schemeClr val="tx1"/>
          </a:solidFill>
          <a:latin typeface="+mn-lt"/>
          <a:ea typeface="+mn-ea"/>
          <a:cs typeface="+mn-cs"/>
        </a:defRPr>
      </a:lvl7pPr>
      <a:lvl8pPr marL="16456565" indent="-1097102" algn="l" defTabSz="4388419" rtl="0" eaLnBrk="1" latinLnBrk="0" hangingPunct="1">
        <a:spcBef>
          <a:spcPct val="20000"/>
        </a:spcBef>
        <a:buFont typeface="Arial" panose="020B0604020202020204" pitchFamily="34" charset="0"/>
        <a:buChar char="•"/>
        <a:defRPr sz="9600" kern="1200">
          <a:solidFill>
            <a:schemeClr val="tx1"/>
          </a:solidFill>
          <a:latin typeface="+mn-lt"/>
          <a:ea typeface="+mn-ea"/>
          <a:cs typeface="+mn-cs"/>
        </a:defRPr>
      </a:lvl8pPr>
      <a:lvl9pPr marL="18650774" indent="-1097102" algn="l" defTabSz="4388419" rtl="0" eaLnBrk="1" latinLnBrk="0" hangingPunct="1">
        <a:spcBef>
          <a:spcPct val="20000"/>
        </a:spcBef>
        <a:buFont typeface="Arial" panose="020B0604020202020204" pitchFamily="34" charset="0"/>
        <a:buChar char="•"/>
        <a:defRPr sz="9600" kern="1200">
          <a:solidFill>
            <a:schemeClr val="tx1"/>
          </a:solidFill>
          <a:latin typeface="+mn-lt"/>
          <a:ea typeface="+mn-ea"/>
          <a:cs typeface="+mn-cs"/>
        </a:defRPr>
      </a:lvl9pPr>
    </p:bodyStyle>
    <p:otherStyle>
      <a:defPPr>
        <a:defRPr lang="en-US"/>
      </a:defPPr>
      <a:lvl1pPr marL="0" algn="l" defTabSz="4388419" rtl="0" eaLnBrk="1" latinLnBrk="0" hangingPunct="1">
        <a:defRPr sz="8600" kern="1200">
          <a:solidFill>
            <a:schemeClr val="tx1"/>
          </a:solidFill>
          <a:latin typeface="+mn-lt"/>
          <a:ea typeface="+mn-ea"/>
          <a:cs typeface="+mn-cs"/>
        </a:defRPr>
      </a:lvl1pPr>
      <a:lvl2pPr marL="2194210" algn="l" defTabSz="4388419" rtl="0" eaLnBrk="1" latinLnBrk="0" hangingPunct="1">
        <a:defRPr sz="8600" kern="1200">
          <a:solidFill>
            <a:schemeClr val="tx1"/>
          </a:solidFill>
          <a:latin typeface="+mn-lt"/>
          <a:ea typeface="+mn-ea"/>
          <a:cs typeface="+mn-cs"/>
        </a:defRPr>
      </a:lvl2pPr>
      <a:lvl3pPr marL="4388419" algn="l" defTabSz="4388419" rtl="0" eaLnBrk="1" latinLnBrk="0" hangingPunct="1">
        <a:defRPr sz="8600" kern="1200">
          <a:solidFill>
            <a:schemeClr val="tx1"/>
          </a:solidFill>
          <a:latin typeface="+mn-lt"/>
          <a:ea typeface="+mn-ea"/>
          <a:cs typeface="+mn-cs"/>
        </a:defRPr>
      </a:lvl3pPr>
      <a:lvl4pPr marL="6582629" algn="l" defTabSz="4388419" rtl="0" eaLnBrk="1" latinLnBrk="0" hangingPunct="1">
        <a:defRPr sz="8600" kern="1200">
          <a:solidFill>
            <a:schemeClr val="tx1"/>
          </a:solidFill>
          <a:latin typeface="+mn-lt"/>
          <a:ea typeface="+mn-ea"/>
          <a:cs typeface="+mn-cs"/>
        </a:defRPr>
      </a:lvl4pPr>
      <a:lvl5pPr marL="8776834" algn="l" defTabSz="4388419" rtl="0" eaLnBrk="1" latinLnBrk="0" hangingPunct="1">
        <a:defRPr sz="8600" kern="1200">
          <a:solidFill>
            <a:schemeClr val="tx1"/>
          </a:solidFill>
          <a:latin typeface="+mn-lt"/>
          <a:ea typeface="+mn-ea"/>
          <a:cs typeface="+mn-cs"/>
        </a:defRPr>
      </a:lvl5pPr>
      <a:lvl6pPr marL="10971043" algn="l" defTabSz="4388419" rtl="0" eaLnBrk="1" latinLnBrk="0" hangingPunct="1">
        <a:defRPr sz="8600" kern="1200">
          <a:solidFill>
            <a:schemeClr val="tx1"/>
          </a:solidFill>
          <a:latin typeface="+mn-lt"/>
          <a:ea typeface="+mn-ea"/>
          <a:cs typeface="+mn-cs"/>
        </a:defRPr>
      </a:lvl6pPr>
      <a:lvl7pPr marL="13165253" algn="l" defTabSz="4388419" rtl="0" eaLnBrk="1" latinLnBrk="0" hangingPunct="1">
        <a:defRPr sz="8600" kern="1200">
          <a:solidFill>
            <a:schemeClr val="tx1"/>
          </a:solidFill>
          <a:latin typeface="+mn-lt"/>
          <a:ea typeface="+mn-ea"/>
          <a:cs typeface="+mn-cs"/>
        </a:defRPr>
      </a:lvl7pPr>
      <a:lvl8pPr marL="15359462" algn="l" defTabSz="4388419" rtl="0" eaLnBrk="1" latinLnBrk="0" hangingPunct="1">
        <a:defRPr sz="8600" kern="1200">
          <a:solidFill>
            <a:schemeClr val="tx1"/>
          </a:solidFill>
          <a:latin typeface="+mn-lt"/>
          <a:ea typeface="+mn-ea"/>
          <a:cs typeface="+mn-cs"/>
        </a:defRPr>
      </a:lvl8pPr>
      <a:lvl9pPr marL="17553672" algn="l" defTabSz="4388419" rtl="0" eaLnBrk="1" latinLnBrk="0" hangingPunct="1">
        <a:defRPr sz="86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6"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245094" y="4901792"/>
            <a:ext cx="14228805" cy="830013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2"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4754399" y="13967827"/>
            <a:ext cx="17835806" cy="106595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Rectangle 1"/>
          <p:cNvSpPr/>
          <p:nvPr/>
        </p:nvSpPr>
        <p:spPr>
          <a:xfrm>
            <a:off x="3704492" y="0"/>
            <a:ext cx="37566600" cy="4647426"/>
          </a:xfrm>
          <a:prstGeom prst="rect">
            <a:avLst/>
          </a:prstGeom>
        </p:spPr>
        <p:txBody>
          <a:bodyPr wrap="square">
            <a:spAutoFit/>
          </a:bodyPr>
          <a:lstStyle/>
          <a:p>
            <a:pPr algn="ctr"/>
            <a:r>
              <a:rPr lang="en-US" sz="8800" b="1" dirty="0" smtClean="0">
                <a:latin typeface="+mj-lt"/>
              </a:rPr>
              <a:t>Association </a:t>
            </a:r>
            <a:r>
              <a:rPr lang="en-US" sz="8800" b="1" dirty="0">
                <a:latin typeface="+mj-lt"/>
              </a:rPr>
              <a:t>Between Vigorous Activity and Perceived Stress in </a:t>
            </a:r>
            <a:endParaRPr lang="en-US" sz="8800" b="1" dirty="0" smtClean="0">
              <a:latin typeface="+mj-lt"/>
            </a:endParaRPr>
          </a:p>
          <a:p>
            <a:pPr algn="ctr"/>
            <a:r>
              <a:rPr lang="en-US" sz="8800" b="1" dirty="0" smtClean="0">
                <a:latin typeface="+mj-lt"/>
              </a:rPr>
              <a:t>Female </a:t>
            </a:r>
            <a:r>
              <a:rPr lang="en-US" sz="8800" b="1" dirty="0">
                <a:latin typeface="+mj-lt"/>
              </a:rPr>
              <a:t>College </a:t>
            </a:r>
            <a:r>
              <a:rPr lang="en-US" sz="8800" b="1" dirty="0" smtClean="0">
                <a:latin typeface="+mj-lt"/>
              </a:rPr>
              <a:t>Students With Overweight or Obesity</a:t>
            </a:r>
          </a:p>
          <a:p>
            <a:pPr algn="ctr"/>
            <a:r>
              <a:rPr lang="en-US" sz="6000" dirty="0" smtClean="0"/>
              <a:t>Marisa Tassi BS, Jesse Stabile Morrell PhD</a:t>
            </a:r>
          </a:p>
          <a:p>
            <a:pPr algn="ctr"/>
            <a:r>
              <a:rPr lang="en-US" sz="6000" dirty="0" smtClean="0"/>
              <a:t>Department </a:t>
            </a:r>
            <a:r>
              <a:rPr lang="en-US" sz="6000" dirty="0" smtClean="0"/>
              <a:t>of Agriculture, Nutrition and Food </a:t>
            </a:r>
            <a:r>
              <a:rPr lang="en-US" sz="6000" dirty="0" smtClean="0"/>
              <a:t>Systems University of New Hampshire</a:t>
            </a:r>
            <a:endParaRPr lang="en-US" sz="6000" dirty="0"/>
          </a:p>
        </p:txBody>
      </p:sp>
      <p:sp>
        <p:nvSpPr>
          <p:cNvPr id="4" name="TextBox 3"/>
          <p:cNvSpPr txBox="1"/>
          <p:nvPr/>
        </p:nvSpPr>
        <p:spPr>
          <a:xfrm>
            <a:off x="430090" y="4901792"/>
            <a:ext cx="10972800" cy="1415772"/>
          </a:xfrm>
          <a:prstGeom prst="rect">
            <a:avLst/>
          </a:prstGeom>
          <a:ln/>
        </p:spPr>
        <p:style>
          <a:lnRef idx="2">
            <a:schemeClr val="accent5">
              <a:shade val="50000"/>
            </a:schemeClr>
          </a:lnRef>
          <a:fillRef idx="1">
            <a:schemeClr val="accent5"/>
          </a:fillRef>
          <a:effectRef idx="0">
            <a:schemeClr val="accent5"/>
          </a:effectRef>
          <a:fontRef idx="minor">
            <a:schemeClr val="lt1"/>
          </a:fontRef>
        </p:style>
        <p:txBody>
          <a:bodyPr wrap="square" rtlCol="0" anchor="ctr">
            <a:spAutoFit/>
          </a:bodyPr>
          <a:lstStyle/>
          <a:p>
            <a:pPr algn="ctr"/>
            <a:r>
              <a:rPr lang="en-US" dirty="0" smtClean="0"/>
              <a:t>Introduction</a:t>
            </a:r>
            <a:endParaRPr lang="en-US" dirty="0"/>
          </a:p>
        </p:txBody>
      </p:sp>
      <p:graphicFrame>
        <p:nvGraphicFramePr>
          <p:cNvPr id="6" name="Table 5"/>
          <p:cNvGraphicFramePr>
            <a:graphicFrameLocks noGrp="1"/>
          </p:cNvGraphicFramePr>
          <p:nvPr>
            <p:extLst>
              <p:ext uri="{D42A27DB-BD31-4B8C-83A1-F6EECF244321}">
                <p14:modId xmlns:p14="http://schemas.microsoft.com/office/powerpoint/2010/main" val="1660145818"/>
              </p:ext>
            </p:extLst>
          </p:nvPr>
        </p:nvGraphicFramePr>
        <p:xfrm>
          <a:off x="11823032" y="6488857"/>
          <a:ext cx="6661484" cy="17031589"/>
        </p:xfrm>
        <a:graphic>
          <a:graphicData uri="http://schemas.openxmlformats.org/drawingml/2006/table">
            <a:tbl>
              <a:tblPr>
                <a:tableStyleId>{5C22544A-7EE6-4342-B048-85BDC9FD1C3A}</a:tableStyleId>
              </a:tblPr>
              <a:tblGrid>
                <a:gridCol w="3767328"/>
                <a:gridCol w="2894156"/>
              </a:tblGrid>
              <a:tr h="914400">
                <a:tc>
                  <a:txBody>
                    <a:bodyPr/>
                    <a:lstStyle/>
                    <a:p>
                      <a:pPr marL="0" marR="0">
                        <a:lnSpc>
                          <a:spcPct val="115000"/>
                        </a:lnSpc>
                        <a:spcBef>
                          <a:spcPts val="0"/>
                        </a:spcBef>
                        <a:spcAft>
                          <a:spcPts val="0"/>
                        </a:spcAft>
                      </a:pPr>
                      <a:r>
                        <a:rPr lang="en-US" sz="4800" b="1" dirty="0">
                          <a:effectLst/>
                        </a:rPr>
                        <a:t>Age</a:t>
                      </a:r>
                      <a:endParaRPr lang="en-US" sz="4800" b="1" dirty="0">
                        <a:effectLst/>
                        <a:latin typeface="Calibri"/>
                        <a:ea typeface="Calibri"/>
                        <a:cs typeface="Arial"/>
                      </a:endParaRPr>
                    </a:p>
                  </a:txBody>
                  <a:tcPr marL="19044" marR="1904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4800" dirty="0">
                          <a:effectLst/>
                        </a:rPr>
                        <a:t> </a:t>
                      </a:r>
                      <a:r>
                        <a:rPr lang="en-US" sz="4800" b="1" dirty="0" smtClean="0">
                          <a:effectLst/>
                        </a:rPr>
                        <a:t>N (%)</a:t>
                      </a:r>
                      <a:endParaRPr lang="en-US" sz="4800" b="1" dirty="0">
                        <a:effectLst/>
                        <a:latin typeface="Calibri"/>
                        <a:ea typeface="Calibri"/>
                        <a:cs typeface="Arial"/>
                      </a:endParaRPr>
                    </a:p>
                  </a:txBody>
                  <a:tcPr marL="19044" marR="1904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914400">
                <a:tc>
                  <a:txBody>
                    <a:bodyPr/>
                    <a:lstStyle/>
                    <a:p>
                      <a:pPr marL="0" marR="0">
                        <a:lnSpc>
                          <a:spcPct val="115000"/>
                        </a:lnSpc>
                        <a:spcBef>
                          <a:spcPts val="0"/>
                        </a:spcBef>
                        <a:spcAft>
                          <a:spcPts val="0"/>
                        </a:spcAft>
                      </a:pPr>
                      <a:r>
                        <a:rPr lang="en-US" sz="4800" dirty="0">
                          <a:effectLst/>
                        </a:rPr>
                        <a:t>18</a:t>
                      </a:r>
                      <a:endParaRPr lang="en-US" sz="4800" dirty="0">
                        <a:effectLst/>
                        <a:latin typeface="Calibri"/>
                        <a:ea typeface="Calibri"/>
                        <a:cs typeface="Arial"/>
                      </a:endParaRPr>
                    </a:p>
                  </a:txBody>
                  <a:tcPr marL="19044" marR="1904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4800" dirty="0">
                          <a:effectLst/>
                        </a:rPr>
                        <a:t>301 (46.5)</a:t>
                      </a:r>
                      <a:endParaRPr lang="en-US" sz="4800" dirty="0">
                        <a:effectLst/>
                        <a:latin typeface="Calibri"/>
                        <a:ea typeface="Calibri"/>
                        <a:cs typeface="Arial"/>
                      </a:endParaRPr>
                    </a:p>
                  </a:txBody>
                  <a:tcPr marL="19044" marR="1904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914400">
                <a:tc>
                  <a:txBody>
                    <a:bodyPr/>
                    <a:lstStyle/>
                    <a:p>
                      <a:pPr marL="0" marR="0">
                        <a:lnSpc>
                          <a:spcPct val="115000"/>
                        </a:lnSpc>
                        <a:spcBef>
                          <a:spcPts val="0"/>
                        </a:spcBef>
                        <a:spcAft>
                          <a:spcPts val="0"/>
                        </a:spcAft>
                      </a:pPr>
                      <a:r>
                        <a:rPr lang="en-US" sz="4800" dirty="0">
                          <a:effectLst/>
                        </a:rPr>
                        <a:t>19</a:t>
                      </a:r>
                      <a:endParaRPr lang="en-US" sz="4800" dirty="0">
                        <a:effectLst/>
                        <a:latin typeface="Calibri"/>
                        <a:ea typeface="Calibri"/>
                        <a:cs typeface="Arial"/>
                      </a:endParaRPr>
                    </a:p>
                  </a:txBody>
                  <a:tcPr marL="19044" marR="1904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4800" dirty="0">
                          <a:effectLst/>
                        </a:rPr>
                        <a:t>222 (34.3)</a:t>
                      </a:r>
                      <a:endParaRPr lang="en-US" sz="4800" dirty="0">
                        <a:effectLst/>
                        <a:latin typeface="Calibri"/>
                        <a:ea typeface="Calibri"/>
                        <a:cs typeface="Arial"/>
                      </a:endParaRPr>
                    </a:p>
                  </a:txBody>
                  <a:tcPr marL="19044" marR="1904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914400">
                <a:tc>
                  <a:txBody>
                    <a:bodyPr/>
                    <a:lstStyle/>
                    <a:p>
                      <a:pPr marL="0" marR="0">
                        <a:lnSpc>
                          <a:spcPct val="115000"/>
                        </a:lnSpc>
                        <a:spcBef>
                          <a:spcPts val="0"/>
                        </a:spcBef>
                        <a:spcAft>
                          <a:spcPts val="0"/>
                        </a:spcAft>
                      </a:pPr>
                      <a:r>
                        <a:rPr lang="en-US" sz="4800" dirty="0">
                          <a:effectLst/>
                        </a:rPr>
                        <a:t>20</a:t>
                      </a:r>
                      <a:endParaRPr lang="en-US" sz="4800" dirty="0">
                        <a:effectLst/>
                        <a:latin typeface="Calibri"/>
                        <a:ea typeface="Calibri"/>
                        <a:cs typeface="Arial"/>
                      </a:endParaRPr>
                    </a:p>
                  </a:txBody>
                  <a:tcPr marL="19044" marR="1904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4800" dirty="0">
                          <a:effectLst/>
                        </a:rPr>
                        <a:t>68 (10.5)</a:t>
                      </a:r>
                      <a:endParaRPr lang="en-US" sz="4800" dirty="0">
                        <a:effectLst/>
                        <a:latin typeface="Calibri"/>
                        <a:ea typeface="Calibri"/>
                        <a:cs typeface="Arial"/>
                      </a:endParaRPr>
                    </a:p>
                  </a:txBody>
                  <a:tcPr marL="19044" marR="1904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914400">
                <a:tc>
                  <a:txBody>
                    <a:bodyPr/>
                    <a:lstStyle/>
                    <a:p>
                      <a:pPr marL="0" marR="0">
                        <a:lnSpc>
                          <a:spcPct val="115000"/>
                        </a:lnSpc>
                        <a:spcBef>
                          <a:spcPts val="0"/>
                        </a:spcBef>
                        <a:spcAft>
                          <a:spcPts val="0"/>
                        </a:spcAft>
                      </a:pPr>
                      <a:r>
                        <a:rPr lang="en-US" sz="4800" dirty="0" smtClean="0">
                          <a:effectLst/>
                        </a:rPr>
                        <a:t>21+</a:t>
                      </a:r>
                      <a:endParaRPr lang="en-US" sz="4800" dirty="0">
                        <a:effectLst/>
                        <a:latin typeface="Calibri"/>
                        <a:ea typeface="Calibri"/>
                        <a:cs typeface="Arial"/>
                      </a:endParaRPr>
                    </a:p>
                  </a:txBody>
                  <a:tcPr marL="19044" marR="1904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4800" dirty="0" smtClean="0">
                          <a:effectLst/>
                        </a:rPr>
                        <a:t>56 (8.7)</a:t>
                      </a:r>
                      <a:endParaRPr lang="en-US" sz="4800" dirty="0">
                        <a:effectLst/>
                        <a:latin typeface="Calibri"/>
                        <a:ea typeface="Calibri"/>
                        <a:cs typeface="Arial"/>
                      </a:endParaRPr>
                    </a:p>
                  </a:txBody>
                  <a:tcPr marL="19044" marR="1904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914400">
                <a:tc>
                  <a:txBody>
                    <a:bodyPr/>
                    <a:lstStyle/>
                    <a:p>
                      <a:pPr marL="0" marR="0">
                        <a:lnSpc>
                          <a:spcPct val="115000"/>
                        </a:lnSpc>
                        <a:spcBef>
                          <a:spcPts val="0"/>
                        </a:spcBef>
                        <a:spcAft>
                          <a:spcPts val="0"/>
                        </a:spcAft>
                        <a:tabLst>
                          <a:tab pos="691515" algn="ctr"/>
                        </a:tabLst>
                      </a:pPr>
                      <a:r>
                        <a:rPr lang="en-US" sz="4800" b="1" dirty="0">
                          <a:effectLst/>
                        </a:rPr>
                        <a:t>Class</a:t>
                      </a:r>
                      <a:endParaRPr lang="en-US" sz="4800" b="1" dirty="0">
                        <a:effectLst/>
                        <a:latin typeface="Calibri"/>
                        <a:ea typeface="Calibri"/>
                        <a:cs typeface="Arial"/>
                      </a:endParaRPr>
                    </a:p>
                  </a:txBody>
                  <a:tcPr marL="19044" marR="1904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4800" dirty="0">
                          <a:effectLst/>
                        </a:rPr>
                        <a:t> </a:t>
                      </a:r>
                      <a:endParaRPr lang="en-US" sz="4800" dirty="0">
                        <a:effectLst/>
                        <a:latin typeface="Calibri"/>
                        <a:ea typeface="Calibri"/>
                        <a:cs typeface="Arial"/>
                      </a:endParaRPr>
                    </a:p>
                  </a:txBody>
                  <a:tcPr marL="19044" marR="1904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914400">
                <a:tc>
                  <a:txBody>
                    <a:bodyPr/>
                    <a:lstStyle/>
                    <a:p>
                      <a:pPr marL="0" marR="0">
                        <a:lnSpc>
                          <a:spcPct val="115000"/>
                        </a:lnSpc>
                        <a:spcBef>
                          <a:spcPts val="0"/>
                        </a:spcBef>
                        <a:spcAft>
                          <a:spcPts val="0"/>
                        </a:spcAft>
                      </a:pPr>
                      <a:r>
                        <a:rPr lang="en-US" sz="4800" dirty="0">
                          <a:effectLst/>
                        </a:rPr>
                        <a:t>Freshmen</a:t>
                      </a:r>
                      <a:endParaRPr lang="en-US" sz="4800" dirty="0">
                        <a:effectLst/>
                        <a:latin typeface="Calibri"/>
                        <a:ea typeface="Calibri"/>
                        <a:cs typeface="Arial"/>
                      </a:endParaRPr>
                    </a:p>
                  </a:txBody>
                  <a:tcPr marL="19044" marR="1904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4800" dirty="0">
                          <a:effectLst/>
                        </a:rPr>
                        <a:t>360 (55.6)</a:t>
                      </a:r>
                      <a:endParaRPr lang="en-US" sz="4800" dirty="0">
                        <a:effectLst/>
                        <a:latin typeface="Calibri"/>
                        <a:ea typeface="Calibri"/>
                        <a:cs typeface="Arial"/>
                      </a:endParaRPr>
                    </a:p>
                  </a:txBody>
                  <a:tcPr marL="19044" marR="1904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914400">
                <a:tc>
                  <a:txBody>
                    <a:bodyPr/>
                    <a:lstStyle/>
                    <a:p>
                      <a:pPr marL="0" marR="0">
                        <a:lnSpc>
                          <a:spcPct val="115000"/>
                        </a:lnSpc>
                        <a:spcBef>
                          <a:spcPts val="0"/>
                        </a:spcBef>
                        <a:spcAft>
                          <a:spcPts val="0"/>
                        </a:spcAft>
                      </a:pPr>
                      <a:r>
                        <a:rPr lang="en-US" sz="4800" dirty="0">
                          <a:effectLst/>
                        </a:rPr>
                        <a:t>Sophomore</a:t>
                      </a:r>
                      <a:endParaRPr lang="en-US" sz="4800" dirty="0">
                        <a:effectLst/>
                        <a:latin typeface="Calibri"/>
                        <a:ea typeface="Calibri"/>
                        <a:cs typeface="Arial"/>
                      </a:endParaRPr>
                    </a:p>
                  </a:txBody>
                  <a:tcPr marL="19044" marR="1904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4800" dirty="0">
                          <a:effectLst/>
                        </a:rPr>
                        <a:t>188 (29.1)</a:t>
                      </a:r>
                      <a:endParaRPr lang="en-US" sz="4800" dirty="0">
                        <a:effectLst/>
                        <a:latin typeface="Calibri"/>
                        <a:ea typeface="Calibri"/>
                        <a:cs typeface="Arial"/>
                      </a:endParaRPr>
                    </a:p>
                  </a:txBody>
                  <a:tcPr marL="19044" marR="1904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914400">
                <a:tc>
                  <a:txBody>
                    <a:bodyPr/>
                    <a:lstStyle/>
                    <a:p>
                      <a:pPr marL="0" marR="0">
                        <a:lnSpc>
                          <a:spcPct val="115000"/>
                        </a:lnSpc>
                        <a:spcBef>
                          <a:spcPts val="0"/>
                        </a:spcBef>
                        <a:spcAft>
                          <a:spcPts val="0"/>
                        </a:spcAft>
                      </a:pPr>
                      <a:r>
                        <a:rPr lang="en-US" sz="4800" dirty="0">
                          <a:effectLst/>
                        </a:rPr>
                        <a:t>Junior</a:t>
                      </a:r>
                      <a:endParaRPr lang="en-US" sz="4800" dirty="0">
                        <a:effectLst/>
                        <a:latin typeface="Calibri"/>
                        <a:ea typeface="Calibri"/>
                        <a:cs typeface="Arial"/>
                      </a:endParaRPr>
                    </a:p>
                  </a:txBody>
                  <a:tcPr marL="19044" marR="1904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4800" dirty="0">
                          <a:effectLst/>
                        </a:rPr>
                        <a:t>62 (9.6)</a:t>
                      </a:r>
                      <a:endParaRPr lang="en-US" sz="4800" dirty="0">
                        <a:effectLst/>
                        <a:latin typeface="Calibri"/>
                        <a:ea typeface="Calibri"/>
                        <a:cs typeface="Arial"/>
                      </a:endParaRPr>
                    </a:p>
                  </a:txBody>
                  <a:tcPr marL="19044" marR="1904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914400">
                <a:tc>
                  <a:txBody>
                    <a:bodyPr/>
                    <a:lstStyle/>
                    <a:p>
                      <a:pPr marL="0" marR="0">
                        <a:lnSpc>
                          <a:spcPct val="115000"/>
                        </a:lnSpc>
                        <a:spcBef>
                          <a:spcPts val="0"/>
                        </a:spcBef>
                        <a:spcAft>
                          <a:spcPts val="0"/>
                        </a:spcAft>
                      </a:pPr>
                      <a:r>
                        <a:rPr lang="en-US" sz="4800" dirty="0">
                          <a:effectLst/>
                        </a:rPr>
                        <a:t>Senior</a:t>
                      </a:r>
                      <a:endParaRPr lang="en-US" sz="4800" dirty="0">
                        <a:effectLst/>
                        <a:latin typeface="Calibri"/>
                        <a:ea typeface="Calibri"/>
                        <a:cs typeface="Arial"/>
                      </a:endParaRPr>
                    </a:p>
                  </a:txBody>
                  <a:tcPr marL="19044" marR="1904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15000"/>
                        </a:lnSpc>
                        <a:spcBef>
                          <a:spcPts val="0"/>
                        </a:spcBef>
                        <a:spcAft>
                          <a:spcPts val="0"/>
                        </a:spcAft>
                      </a:pPr>
                      <a:r>
                        <a:rPr lang="en-US" sz="4800" dirty="0">
                          <a:effectLst/>
                        </a:rPr>
                        <a:t>32 (4.9)</a:t>
                      </a:r>
                      <a:endParaRPr lang="en-US" sz="4800" dirty="0">
                        <a:effectLst/>
                        <a:latin typeface="Calibri"/>
                        <a:ea typeface="Calibri"/>
                        <a:cs typeface="Arial"/>
                      </a:endParaRPr>
                    </a:p>
                  </a:txBody>
                  <a:tcPr marL="19044" marR="1904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914400">
                <a:tc>
                  <a:txBody>
                    <a:bodyPr/>
                    <a:lstStyle/>
                    <a:p>
                      <a:pPr marL="0" marR="0">
                        <a:lnSpc>
                          <a:spcPct val="115000"/>
                        </a:lnSpc>
                        <a:spcBef>
                          <a:spcPts val="0"/>
                        </a:spcBef>
                        <a:spcAft>
                          <a:spcPts val="0"/>
                        </a:spcAft>
                      </a:pPr>
                      <a:r>
                        <a:rPr lang="en-US" sz="4800" dirty="0">
                          <a:effectLst/>
                        </a:rPr>
                        <a:t>Other</a:t>
                      </a:r>
                      <a:endParaRPr lang="en-US" sz="4800" dirty="0">
                        <a:effectLst/>
                        <a:latin typeface="Calibri"/>
                        <a:ea typeface="Calibri"/>
                        <a:cs typeface="Arial"/>
                      </a:endParaRPr>
                    </a:p>
                  </a:txBody>
                  <a:tcPr marL="19044" marR="1904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4800" dirty="0">
                          <a:effectLst/>
                        </a:rPr>
                        <a:t>5 (0.8)</a:t>
                      </a:r>
                      <a:endParaRPr lang="en-US" sz="4800" dirty="0">
                        <a:effectLst/>
                        <a:latin typeface="Calibri"/>
                        <a:ea typeface="Calibri"/>
                        <a:cs typeface="Arial"/>
                      </a:endParaRPr>
                    </a:p>
                  </a:txBody>
                  <a:tcPr marL="19044" marR="1904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914400">
                <a:tc>
                  <a:txBody>
                    <a:bodyPr/>
                    <a:lstStyle/>
                    <a:p>
                      <a:pPr marL="0" marR="0">
                        <a:lnSpc>
                          <a:spcPct val="115000"/>
                        </a:lnSpc>
                        <a:spcBef>
                          <a:spcPts val="0"/>
                        </a:spcBef>
                        <a:spcAft>
                          <a:spcPts val="0"/>
                        </a:spcAft>
                      </a:pPr>
                      <a:r>
                        <a:rPr lang="en-US" sz="4800" b="1" dirty="0">
                          <a:effectLst/>
                        </a:rPr>
                        <a:t>Race</a:t>
                      </a:r>
                      <a:endParaRPr lang="en-US" sz="4800" b="1" dirty="0">
                        <a:effectLst/>
                        <a:latin typeface="Calibri"/>
                        <a:ea typeface="Calibri"/>
                        <a:cs typeface="Arial"/>
                      </a:endParaRPr>
                    </a:p>
                  </a:txBody>
                  <a:tcPr marL="19044" marR="1904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4800" dirty="0">
                          <a:effectLst/>
                        </a:rPr>
                        <a:t> </a:t>
                      </a:r>
                      <a:endParaRPr lang="en-US" sz="4800" dirty="0">
                        <a:effectLst/>
                        <a:latin typeface="Calibri"/>
                        <a:ea typeface="Calibri"/>
                        <a:cs typeface="Arial"/>
                      </a:endParaRPr>
                    </a:p>
                  </a:txBody>
                  <a:tcPr marL="19044" marR="1904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914400">
                <a:tc>
                  <a:txBody>
                    <a:bodyPr/>
                    <a:lstStyle/>
                    <a:p>
                      <a:pPr marL="0" marR="0">
                        <a:lnSpc>
                          <a:spcPct val="115000"/>
                        </a:lnSpc>
                        <a:spcBef>
                          <a:spcPts val="0"/>
                        </a:spcBef>
                        <a:spcAft>
                          <a:spcPts val="0"/>
                        </a:spcAft>
                      </a:pPr>
                      <a:r>
                        <a:rPr lang="en-US" sz="4800" dirty="0">
                          <a:effectLst/>
                        </a:rPr>
                        <a:t>White</a:t>
                      </a:r>
                      <a:endParaRPr lang="en-US" sz="4800" dirty="0">
                        <a:effectLst/>
                        <a:latin typeface="Calibri"/>
                        <a:ea typeface="Calibri"/>
                        <a:cs typeface="Arial"/>
                      </a:endParaRPr>
                    </a:p>
                  </a:txBody>
                  <a:tcPr marL="19044" marR="1904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4800" dirty="0">
                          <a:effectLst/>
                        </a:rPr>
                        <a:t>595 (94.9)</a:t>
                      </a:r>
                      <a:endParaRPr lang="en-US" sz="4800" dirty="0">
                        <a:effectLst/>
                        <a:latin typeface="Calibri"/>
                        <a:ea typeface="Calibri"/>
                        <a:cs typeface="Arial"/>
                      </a:endParaRPr>
                    </a:p>
                  </a:txBody>
                  <a:tcPr marL="19044" marR="1904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914400">
                <a:tc>
                  <a:txBody>
                    <a:bodyPr/>
                    <a:lstStyle/>
                    <a:p>
                      <a:pPr marL="0" marR="0">
                        <a:lnSpc>
                          <a:spcPct val="115000"/>
                        </a:lnSpc>
                        <a:spcBef>
                          <a:spcPts val="0"/>
                        </a:spcBef>
                        <a:spcAft>
                          <a:spcPts val="0"/>
                        </a:spcAft>
                      </a:pPr>
                      <a:r>
                        <a:rPr lang="en-US" sz="4800" dirty="0" smtClean="0">
                          <a:effectLst/>
                          <a:latin typeface="Calibri"/>
                          <a:ea typeface="Calibri"/>
                          <a:cs typeface="Arial"/>
                        </a:rPr>
                        <a:t>Races Other</a:t>
                      </a:r>
                      <a:r>
                        <a:rPr lang="en-US" sz="4800" baseline="0" dirty="0" smtClean="0">
                          <a:effectLst/>
                          <a:latin typeface="Calibri"/>
                          <a:ea typeface="Calibri"/>
                          <a:cs typeface="Arial"/>
                        </a:rPr>
                        <a:t> Than White</a:t>
                      </a:r>
                      <a:endParaRPr lang="en-US" sz="4800" dirty="0">
                        <a:effectLst/>
                        <a:latin typeface="Calibri"/>
                        <a:ea typeface="Calibri"/>
                        <a:cs typeface="Arial"/>
                      </a:endParaRPr>
                    </a:p>
                  </a:txBody>
                  <a:tcPr marL="19044" marR="1904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4800" dirty="0" smtClean="0">
                          <a:effectLst/>
                          <a:latin typeface="Calibri"/>
                          <a:ea typeface="Calibri"/>
                          <a:cs typeface="Arial"/>
                        </a:rPr>
                        <a:t>32</a:t>
                      </a:r>
                      <a:r>
                        <a:rPr lang="en-US" sz="4800" baseline="0" dirty="0" smtClean="0">
                          <a:effectLst/>
                          <a:latin typeface="Calibri"/>
                          <a:ea typeface="Calibri"/>
                          <a:cs typeface="Arial"/>
                        </a:rPr>
                        <a:t> (5.1)</a:t>
                      </a:r>
                      <a:endParaRPr lang="en-US" sz="4800" dirty="0">
                        <a:effectLst/>
                        <a:latin typeface="Calibri"/>
                        <a:ea typeface="Calibri"/>
                        <a:cs typeface="Arial"/>
                      </a:endParaRPr>
                    </a:p>
                  </a:txBody>
                  <a:tcPr marL="19044" marR="1904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914400">
                <a:tc>
                  <a:txBody>
                    <a:bodyPr/>
                    <a:lstStyle/>
                    <a:p>
                      <a:pPr marL="0" marR="0">
                        <a:lnSpc>
                          <a:spcPct val="115000"/>
                        </a:lnSpc>
                        <a:spcBef>
                          <a:spcPts val="0"/>
                        </a:spcBef>
                        <a:spcAft>
                          <a:spcPts val="0"/>
                        </a:spcAft>
                      </a:pPr>
                      <a:r>
                        <a:rPr lang="en-US" sz="4800" b="1" dirty="0" smtClean="0">
                          <a:effectLst/>
                          <a:latin typeface="Calibri"/>
                          <a:ea typeface="Calibri"/>
                          <a:cs typeface="Arial"/>
                        </a:rPr>
                        <a:t>Health Related Major</a:t>
                      </a:r>
                      <a:endParaRPr lang="en-US" sz="4800" b="1" dirty="0">
                        <a:effectLst/>
                        <a:latin typeface="Calibri"/>
                        <a:ea typeface="Calibri"/>
                        <a:cs typeface="Arial"/>
                      </a:endParaRPr>
                    </a:p>
                  </a:txBody>
                  <a:tcPr marL="19044" marR="1904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endParaRPr lang="en-US" sz="4800" dirty="0">
                        <a:effectLst/>
                        <a:latin typeface="Calibri"/>
                        <a:ea typeface="Calibri"/>
                        <a:cs typeface="Arial"/>
                      </a:endParaRPr>
                    </a:p>
                  </a:txBody>
                  <a:tcPr marL="19044" marR="1904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914400">
                <a:tc>
                  <a:txBody>
                    <a:bodyPr/>
                    <a:lstStyle/>
                    <a:p>
                      <a:pPr marL="0" marR="0">
                        <a:lnSpc>
                          <a:spcPct val="115000"/>
                        </a:lnSpc>
                        <a:spcBef>
                          <a:spcPts val="0"/>
                        </a:spcBef>
                        <a:spcAft>
                          <a:spcPts val="0"/>
                        </a:spcAft>
                      </a:pPr>
                      <a:r>
                        <a:rPr lang="en-US" sz="4800" b="0" dirty="0" smtClean="0">
                          <a:effectLst/>
                          <a:latin typeface="Calibri"/>
                          <a:ea typeface="Calibri"/>
                          <a:cs typeface="Arial"/>
                        </a:rPr>
                        <a:t>Yes</a:t>
                      </a:r>
                      <a:endParaRPr lang="en-US" sz="4800" b="0" dirty="0">
                        <a:effectLst/>
                        <a:latin typeface="Calibri"/>
                        <a:ea typeface="Calibri"/>
                        <a:cs typeface="Arial"/>
                      </a:endParaRPr>
                    </a:p>
                  </a:txBody>
                  <a:tcPr marL="19044" marR="1904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4800" dirty="0" smtClean="0">
                          <a:effectLst/>
                          <a:latin typeface="Calibri"/>
                          <a:ea typeface="Calibri"/>
                          <a:cs typeface="Arial"/>
                        </a:rPr>
                        <a:t>174</a:t>
                      </a:r>
                      <a:r>
                        <a:rPr lang="en-US" sz="4800" baseline="0" dirty="0" smtClean="0">
                          <a:effectLst/>
                          <a:latin typeface="Calibri"/>
                          <a:ea typeface="Calibri"/>
                          <a:cs typeface="Arial"/>
                        </a:rPr>
                        <a:t> (26.9)</a:t>
                      </a:r>
                      <a:endParaRPr lang="en-US" sz="4800" dirty="0">
                        <a:effectLst/>
                        <a:latin typeface="Calibri"/>
                        <a:ea typeface="Calibri"/>
                        <a:cs typeface="Arial"/>
                      </a:endParaRPr>
                    </a:p>
                  </a:txBody>
                  <a:tcPr marL="19044" marR="1904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914400">
                <a:tc>
                  <a:txBody>
                    <a:bodyPr/>
                    <a:lstStyle/>
                    <a:p>
                      <a:pPr marL="0" marR="0">
                        <a:lnSpc>
                          <a:spcPct val="115000"/>
                        </a:lnSpc>
                        <a:spcBef>
                          <a:spcPts val="0"/>
                        </a:spcBef>
                        <a:spcAft>
                          <a:spcPts val="0"/>
                        </a:spcAft>
                      </a:pPr>
                      <a:r>
                        <a:rPr lang="en-US" sz="4800" b="0" dirty="0" smtClean="0">
                          <a:effectLst/>
                          <a:latin typeface="Calibri"/>
                          <a:ea typeface="Calibri"/>
                          <a:cs typeface="Arial"/>
                        </a:rPr>
                        <a:t>No</a:t>
                      </a:r>
                      <a:endParaRPr lang="en-US" sz="4800" b="0" dirty="0">
                        <a:effectLst/>
                        <a:latin typeface="Calibri"/>
                        <a:ea typeface="Calibri"/>
                        <a:cs typeface="Arial"/>
                      </a:endParaRPr>
                    </a:p>
                  </a:txBody>
                  <a:tcPr marL="19044" marR="1904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4800" dirty="0" smtClean="0">
                          <a:effectLst/>
                          <a:latin typeface="Calibri"/>
                          <a:ea typeface="Calibri"/>
                          <a:cs typeface="Arial"/>
                        </a:rPr>
                        <a:t>473</a:t>
                      </a:r>
                      <a:r>
                        <a:rPr lang="en-US" sz="4800" baseline="0" dirty="0" smtClean="0">
                          <a:effectLst/>
                          <a:latin typeface="Calibri"/>
                          <a:ea typeface="Calibri"/>
                          <a:cs typeface="Arial"/>
                        </a:rPr>
                        <a:t> (73.1)</a:t>
                      </a:r>
                      <a:endParaRPr lang="en-US" sz="4800" dirty="0">
                        <a:effectLst/>
                        <a:latin typeface="Calibri"/>
                        <a:ea typeface="Calibri"/>
                        <a:cs typeface="Arial"/>
                      </a:endParaRPr>
                    </a:p>
                  </a:txBody>
                  <a:tcPr marL="19044" marR="1904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
        <p:nvSpPr>
          <p:cNvPr id="8" name="TextBox 7"/>
          <p:cNvSpPr txBox="1"/>
          <p:nvPr/>
        </p:nvSpPr>
        <p:spPr>
          <a:xfrm>
            <a:off x="495496" y="13967827"/>
            <a:ext cx="10972800" cy="1415772"/>
          </a:xfrm>
          <a:prstGeom prst="rect">
            <a:avLst/>
          </a:prstGeom>
          <a:ln/>
        </p:spPr>
        <p:style>
          <a:lnRef idx="2">
            <a:schemeClr val="accent5">
              <a:shade val="50000"/>
            </a:schemeClr>
          </a:lnRef>
          <a:fillRef idx="1">
            <a:schemeClr val="accent5"/>
          </a:fillRef>
          <a:effectRef idx="0">
            <a:schemeClr val="accent5"/>
          </a:effectRef>
          <a:fontRef idx="minor">
            <a:schemeClr val="lt1"/>
          </a:fontRef>
        </p:style>
        <p:txBody>
          <a:bodyPr wrap="square" rtlCol="0">
            <a:spAutoFit/>
          </a:bodyPr>
          <a:lstStyle/>
          <a:p>
            <a:pPr algn="ctr"/>
            <a:r>
              <a:rPr lang="en-US" dirty="0" smtClean="0"/>
              <a:t>Objective</a:t>
            </a:r>
            <a:endParaRPr lang="en-US" dirty="0"/>
          </a:p>
        </p:txBody>
      </p:sp>
      <p:sp>
        <p:nvSpPr>
          <p:cNvPr id="9" name="TextBox 8"/>
          <p:cNvSpPr txBox="1"/>
          <p:nvPr/>
        </p:nvSpPr>
        <p:spPr>
          <a:xfrm>
            <a:off x="495496" y="15596578"/>
            <a:ext cx="10972800" cy="3785652"/>
          </a:xfrm>
          <a:prstGeom prst="rect">
            <a:avLst/>
          </a:prstGeom>
          <a:noFill/>
        </p:spPr>
        <p:txBody>
          <a:bodyPr wrap="square" rtlCol="0" anchor="t">
            <a:spAutoFit/>
          </a:bodyPr>
          <a:lstStyle/>
          <a:p>
            <a:r>
              <a:rPr lang="en-US" sz="4800" b="1" dirty="0"/>
              <a:t>To examine the relationship between reported vigorous aerobic exercise and perceived stress scores (PSS) among female college students ages 18-24 with overweight or obesity. </a:t>
            </a:r>
          </a:p>
        </p:txBody>
      </p:sp>
      <p:sp>
        <p:nvSpPr>
          <p:cNvPr id="10" name="TextBox 9"/>
          <p:cNvSpPr txBox="1"/>
          <p:nvPr/>
        </p:nvSpPr>
        <p:spPr>
          <a:xfrm>
            <a:off x="11496370" y="5605636"/>
            <a:ext cx="7196095" cy="707886"/>
          </a:xfrm>
          <a:prstGeom prst="rect">
            <a:avLst/>
          </a:prstGeom>
          <a:noFill/>
        </p:spPr>
        <p:txBody>
          <a:bodyPr wrap="square" rtlCol="0">
            <a:spAutoFit/>
          </a:bodyPr>
          <a:lstStyle/>
          <a:p>
            <a:pPr algn="ctr"/>
            <a:r>
              <a:rPr lang="en-US" sz="4000" dirty="0" smtClean="0"/>
              <a:t>Subject </a:t>
            </a:r>
            <a:r>
              <a:rPr lang="en-US" sz="4000" dirty="0" smtClean="0"/>
              <a:t>Characteristics</a:t>
            </a:r>
            <a:endParaRPr lang="en-US" sz="4000" dirty="0"/>
          </a:p>
        </p:txBody>
      </p:sp>
      <p:sp>
        <p:nvSpPr>
          <p:cNvPr id="11" name="TextBox 10"/>
          <p:cNvSpPr txBox="1"/>
          <p:nvPr/>
        </p:nvSpPr>
        <p:spPr>
          <a:xfrm>
            <a:off x="443524" y="20990638"/>
            <a:ext cx="10972800" cy="11910953"/>
          </a:xfrm>
          <a:prstGeom prst="rect">
            <a:avLst/>
          </a:prstGeom>
          <a:noFill/>
        </p:spPr>
        <p:txBody>
          <a:bodyPr wrap="square" rtlCol="0">
            <a:spAutoFit/>
          </a:bodyPr>
          <a:lstStyle/>
          <a:p>
            <a:r>
              <a:rPr lang="en-US" sz="4800" dirty="0" smtClean="0"/>
              <a:t>• </a:t>
            </a:r>
            <a:r>
              <a:rPr lang="en-US" sz="4800" dirty="0"/>
              <a:t>Perceived stress was self-reported via questionnaire using Cohen’s 10-item Perceived Stress </a:t>
            </a:r>
            <a:r>
              <a:rPr lang="en-US" sz="4800" dirty="0" smtClean="0"/>
              <a:t>Scale. A </a:t>
            </a:r>
            <a:r>
              <a:rPr lang="en-US" sz="4800" dirty="0"/>
              <a:t>higher score indicates a higher level of </a:t>
            </a:r>
            <a:r>
              <a:rPr lang="en-US" sz="4800" dirty="0" smtClean="0"/>
              <a:t>stress, </a:t>
            </a:r>
            <a:r>
              <a:rPr lang="en-US" sz="4800" dirty="0"/>
              <a:t>with a maximum of </a:t>
            </a:r>
            <a:r>
              <a:rPr lang="en-US" sz="4800" dirty="0" smtClean="0"/>
              <a:t>40</a:t>
            </a:r>
            <a:r>
              <a:rPr lang="en-US" sz="4800" baseline="30000" dirty="0"/>
              <a:t>4</a:t>
            </a:r>
            <a:r>
              <a:rPr lang="en-US" sz="4800" dirty="0" smtClean="0"/>
              <a:t>.</a:t>
            </a:r>
            <a:endParaRPr lang="en-US" sz="4800" dirty="0"/>
          </a:p>
          <a:p>
            <a:r>
              <a:rPr lang="en-US" sz="4800" dirty="0" smtClean="0"/>
              <a:t>• </a:t>
            </a:r>
            <a:r>
              <a:rPr lang="en-US" sz="4800" dirty="0"/>
              <a:t>Frequency of vigorous activity was self-reported using the International Physical Activity Questionnaire (IPAQ)</a:t>
            </a:r>
            <a:endParaRPr lang="en-US" sz="4800" dirty="0"/>
          </a:p>
          <a:p>
            <a:r>
              <a:rPr lang="en-US" sz="4800" dirty="0" smtClean="0"/>
              <a:t>• Height </a:t>
            </a:r>
            <a:r>
              <a:rPr lang="en-US" sz="4800" dirty="0"/>
              <a:t>and weight </a:t>
            </a:r>
            <a:r>
              <a:rPr lang="en-US" sz="4800" dirty="0" smtClean="0"/>
              <a:t>were </a:t>
            </a:r>
            <a:r>
              <a:rPr lang="en-US" sz="4800" dirty="0" smtClean="0"/>
              <a:t>measured in duplicate during health </a:t>
            </a:r>
            <a:r>
              <a:rPr lang="en-US" sz="4800" dirty="0"/>
              <a:t>assessment week. </a:t>
            </a:r>
            <a:r>
              <a:rPr lang="en-US" sz="4800" dirty="0" smtClean="0"/>
              <a:t>Inclusion criteria included a </a:t>
            </a:r>
            <a:r>
              <a:rPr lang="en-US" sz="4800" dirty="0"/>
              <a:t>BMI of </a:t>
            </a:r>
            <a:r>
              <a:rPr lang="en-US" sz="4800" dirty="0" smtClean="0"/>
              <a:t>≥25 </a:t>
            </a:r>
          </a:p>
          <a:p>
            <a:r>
              <a:rPr lang="en-US" sz="4800" dirty="0" smtClean="0"/>
              <a:t>• </a:t>
            </a:r>
            <a:r>
              <a:rPr lang="en-US" sz="4800" dirty="0" smtClean="0"/>
              <a:t>Mean </a:t>
            </a:r>
            <a:r>
              <a:rPr lang="en-US" sz="4800" dirty="0"/>
              <a:t>differences between activity groups were examined via ANCOVA using </a:t>
            </a:r>
            <a:r>
              <a:rPr lang="en-US" sz="4800" dirty="0" smtClean="0"/>
              <a:t>age and major as covariates.</a:t>
            </a:r>
            <a:endParaRPr lang="en-US" sz="4800" dirty="0"/>
          </a:p>
          <a:p>
            <a:r>
              <a:rPr lang="en-US" sz="4800" dirty="0" smtClean="0"/>
              <a:t>• </a:t>
            </a:r>
            <a:r>
              <a:rPr lang="en-US" sz="4800" dirty="0"/>
              <a:t>Students provided written consent; </a:t>
            </a:r>
            <a:r>
              <a:rPr lang="en-US" sz="4800" dirty="0" smtClean="0"/>
              <a:t>methods reviewed </a:t>
            </a:r>
            <a:r>
              <a:rPr lang="en-US" sz="4800" dirty="0"/>
              <a:t>by UNH’s IRB (#5524).</a:t>
            </a:r>
            <a:endParaRPr lang="en-US" sz="4800" dirty="0"/>
          </a:p>
        </p:txBody>
      </p:sp>
      <p:sp>
        <p:nvSpPr>
          <p:cNvPr id="13" name="TextBox 12"/>
          <p:cNvSpPr txBox="1"/>
          <p:nvPr/>
        </p:nvSpPr>
        <p:spPr>
          <a:xfrm>
            <a:off x="495496" y="19445145"/>
            <a:ext cx="10972800" cy="1415772"/>
          </a:xfrm>
          <a:prstGeom prst="rect">
            <a:avLst/>
          </a:prstGeom>
        </p:spPr>
        <p:style>
          <a:lnRef idx="2">
            <a:schemeClr val="accent5">
              <a:shade val="50000"/>
            </a:schemeClr>
          </a:lnRef>
          <a:fillRef idx="1">
            <a:schemeClr val="accent5"/>
          </a:fillRef>
          <a:effectRef idx="0">
            <a:schemeClr val="accent5"/>
          </a:effectRef>
          <a:fontRef idx="minor">
            <a:schemeClr val="lt1"/>
          </a:fontRef>
        </p:style>
        <p:txBody>
          <a:bodyPr wrap="square" rtlCol="0">
            <a:spAutoFit/>
          </a:bodyPr>
          <a:lstStyle/>
          <a:p>
            <a:pPr algn="ctr"/>
            <a:r>
              <a:rPr lang="en-US" dirty="0" smtClean="0"/>
              <a:t>Methods</a:t>
            </a:r>
            <a:endParaRPr lang="en-US" dirty="0"/>
          </a:p>
        </p:txBody>
      </p:sp>
      <p:sp>
        <p:nvSpPr>
          <p:cNvPr id="14" name="TextBox 13"/>
          <p:cNvSpPr txBox="1"/>
          <p:nvPr/>
        </p:nvSpPr>
        <p:spPr>
          <a:xfrm>
            <a:off x="32600900" y="4901792"/>
            <a:ext cx="10972800" cy="1415772"/>
          </a:xfrm>
          <a:prstGeom prst="rect">
            <a:avLst/>
          </a:prstGeom>
        </p:spPr>
        <p:style>
          <a:lnRef idx="2">
            <a:schemeClr val="accent5">
              <a:shade val="50000"/>
            </a:schemeClr>
          </a:lnRef>
          <a:fillRef idx="1">
            <a:schemeClr val="accent5"/>
          </a:fillRef>
          <a:effectRef idx="0">
            <a:schemeClr val="accent5"/>
          </a:effectRef>
          <a:fontRef idx="minor">
            <a:schemeClr val="lt1"/>
          </a:fontRef>
        </p:style>
        <p:txBody>
          <a:bodyPr wrap="square" rtlCol="0">
            <a:spAutoFit/>
          </a:bodyPr>
          <a:lstStyle/>
          <a:p>
            <a:pPr algn="ctr"/>
            <a:r>
              <a:rPr lang="en-US" dirty="0" smtClean="0"/>
              <a:t>Results</a:t>
            </a:r>
            <a:endParaRPr lang="en-US" dirty="0"/>
          </a:p>
        </p:txBody>
      </p:sp>
      <p:sp>
        <p:nvSpPr>
          <p:cNvPr id="15" name="TextBox 14"/>
          <p:cNvSpPr txBox="1"/>
          <p:nvPr/>
        </p:nvSpPr>
        <p:spPr>
          <a:xfrm>
            <a:off x="13229492" y="25306573"/>
            <a:ext cx="18516600" cy="1415772"/>
          </a:xfrm>
          <a:prstGeom prst="rect">
            <a:avLst/>
          </a:prstGeom>
        </p:spPr>
        <p:style>
          <a:lnRef idx="2">
            <a:schemeClr val="accent5">
              <a:shade val="50000"/>
            </a:schemeClr>
          </a:lnRef>
          <a:fillRef idx="1">
            <a:schemeClr val="accent5"/>
          </a:fillRef>
          <a:effectRef idx="0">
            <a:schemeClr val="accent5"/>
          </a:effectRef>
          <a:fontRef idx="minor">
            <a:schemeClr val="lt1"/>
          </a:fontRef>
        </p:style>
        <p:txBody>
          <a:bodyPr wrap="square" rtlCol="0">
            <a:spAutoFit/>
          </a:bodyPr>
          <a:lstStyle/>
          <a:p>
            <a:pPr algn="ctr"/>
            <a:r>
              <a:rPr lang="en-US" dirty="0" smtClean="0"/>
              <a:t>References</a:t>
            </a:r>
            <a:endParaRPr lang="en-US" dirty="0"/>
          </a:p>
        </p:txBody>
      </p:sp>
      <p:sp>
        <p:nvSpPr>
          <p:cNvPr id="16" name="TextBox 15"/>
          <p:cNvSpPr txBox="1"/>
          <p:nvPr/>
        </p:nvSpPr>
        <p:spPr>
          <a:xfrm>
            <a:off x="32473900" y="6488857"/>
            <a:ext cx="10972800" cy="12649617"/>
          </a:xfrm>
          <a:prstGeom prst="rect">
            <a:avLst/>
          </a:prstGeom>
          <a:noFill/>
        </p:spPr>
        <p:txBody>
          <a:bodyPr wrap="square" rtlCol="0">
            <a:spAutoFit/>
          </a:bodyPr>
          <a:lstStyle/>
          <a:p>
            <a:r>
              <a:rPr lang="en-US" sz="4800" dirty="0" smtClean="0"/>
              <a:t>• </a:t>
            </a:r>
            <a:r>
              <a:rPr lang="en-US" sz="4800" dirty="0"/>
              <a:t>Between 20120-2020, </a:t>
            </a:r>
            <a:r>
              <a:rPr lang="en-US" sz="4800" dirty="0" smtClean="0"/>
              <a:t>21.6% </a:t>
            </a:r>
            <a:r>
              <a:rPr lang="en-US" sz="4800" dirty="0"/>
              <a:t>(622 out of </a:t>
            </a:r>
            <a:r>
              <a:rPr lang="en-US" sz="4800" dirty="0" smtClean="0"/>
              <a:t> 2879) </a:t>
            </a:r>
            <a:r>
              <a:rPr lang="en-US" sz="4800" dirty="0"/>
              <a:t>of female participants recruited had a BMI &gt; 25.0 kg/m2 and included in </a:t>
            </a:r>
            <a:r>
              <a:rPr lang="en-US" sz="4800" dirty="0" smtClean="0"/>
              <a:t>study.</a:t>
            </a:r>
            <a:endParaRPr lang="en-US" sz="4800" dirty="0" smtClean="0"/>
          </a:p>
          <a:p>
            <a:r>
              <a:rPr lang="en-US" sz="4800" dirty="0" smtClean="0"/>
              <a:t>• Participants </a:t>
            </a:r>
            <a:r>
              <a:rPr lang="en-US" sz="4800" dirty="0"/>
              <a:t>had a mean age of </a:t>
            </a:r>
            <a:r>
              <a:rPr lang="en-US" sz="4800" dirty="0" smtClean="0"/>
              <a:t>18.8 ± 0.4 </a:t>
            </a:r>
            <a:r>
              <a:rPr lang="en-US" sz="4800" dirty="0"/>
              <a:t>years and mean BMI of </a:t>
            </a:r>
            <a:r>
              <a:rPr lang="en-US" sz="4800" dirty="0" smtClean="0"/>
              <a:t>28.1 ± 0.1 kg/m2</a:t>
            </a:r>
          </a:p>
          <a:p>
            <a:r>
              <a:rPr lang="en-US" sz="4800" dirty="0"/>
              <a:t>• </a:t>
            </a:r>
            <a:r>
              <a:rPr lang="en-US" sz="4800" dirty="0" smtClean="0"/>
              <a:t>17.8% of students </a:t>
            </a:r>
            <a:r>
              <a:rPr lang="en-US" sz="4800" dirty="0"/>
              <a:t>reported no days of vigorous activity, 15.3% reported one day, 12.8% reported 2 days, and 54% reported 3 or more days of vigorous activity</a:t>
            </a:r>
          </a:p>
          <a:p>
            <a:r>
              <a:rPr lang="en-US" sz="4800" dirty="0" smtClean="0"/>
              <a:t>• </a:t>
            </a:r>
            <a:r>
              <a:rPr lang="en-US" sz="4800" u="sng" dirty="0" smtClean="0"/>
              <a:t>PSS </a:t>
            </a:r>
            <a:r>
              <a:rPr lang="en-US" sz="4800" u="sng" dirty="0"/>
              <a:t>scores were negatively related to # of vigorous activity days (</a:t>
            </a:r>
            <a:r>
              <a:rPr lang="en-US" sz="4800" u="sng" dirty="0" smtClean="0"/>
              <a:t>p &lt;0.001</a:t>
            </a:r>
            <a:r>
              <a:rPr lang="en-US" sz="4800" u="sng" dirty="0"/>
              <a:t>).  </a:t>
            </a:r>
          </a:p>
          <a:p>
            <a:r>
              <a:rPr lang="en-US" sz="4800" dirty="0" smtClean="0"/>
              <a:t>• Those </a:t>
            </a:r>
            <a:r>
              <a:rPr lang="en-US" sz="4800" dirty="0"/>
              <a:t>who participated in no days of vigorous activity had higher perceived stress scores than those who participated in 2 days or 3 or more days of vigorous activity (</a:t>
            </a:r>
            <a:r>
              <a:rPr lang="en-US" sz="4800" dirty="0" smtClean="0"/>
              <a:t>19.7 ± 0.6 </a:t>
            </a:r>
            <a:r>
              <a:rPr lang="en-US" sz="4800" dirty="0"/>
              <a:t>vs. </a:t>
            </a:r>
            <a:r>
              <a:rPr lang="en-US" sz="4800" dirty="0" smtClean="0"/>
              <a:t>17.0 ± 0.7 </a:t>
            </a:r>
            <a:r>
              <a:rPr lang="en-US" sz="4800" dirty="0"/>
              <a:t>and </a:t>
            </a:r>
            <a:r>
              <a:rPr lang="en-US" sz="4800" dirty="0" smtClean="0"/>
              <a:t>16.3 ± 0.4</a:t>
            </a:r>
            <a:r>
              <a:rPr lang="en-US" sz="4800" dirty="0"/>
              <a:t>, respectively, </a:t>
            </a:r>
            <a:r>
              <a:rPr lang="en-US" sz="4800" dirty="0" smtClean="0"/>
              <a:t>p &lt;0.01</a:t>
            </a:r>
            <a:r>
              <a:rPr lang="en-US" sz="4800" dirty="0"/>
              <a:t>).</a:t>
            </a:r>
          </a:p>
        </p:txBody>
      </p:sp>
      <p:sp>
        <p:nvSpPr>
          <p:cNvPr id="17" name="TextBox 16"/>
          <p:cNvSpPr txBox="1"/>
          <p:nvPr/>
        </p:nvSpPr>
        <p:spPr>
          <a:xfrm>
            <a:off x="32600900" y="19355546"/>
            <a:ext cx="10972800" cy="1415772"/>
          </a:xfrm>
          <a:prstGeom prst="rect">
            <a:avLst/>
          </a:prstGeom>
        </p:spPr>
        <p:style>
          <a:lnRef idx="2">
            <a:schemeClr val="accent5">
              <a:shade val="50000"/>
            </a:schemeClr>
          </a:lnRef>
          <a:fillRef idx="1">
            <a:schemeClr val="accent5"/>
          </a:fillRef>
          <a:effectRef idx="0">
            <a:schemeClr val="accent5"/>
          </a:effectRef>
          <a:fontRef idx="minor">
            <a:schemeClr val="lt1"/>
          </a:fontRef>
        </p:style>
        <p:txBody>
          <a:bodyPr wrap="square" rtlCol="0">
            <a:spAutoFit/>
          </a:bodyPr>
          <a:lstStyle/>
          <a:p>
            <a:pPr algn="ctr"/>
            <a:r>
              <a:rPr lang="en-US" dirty="0" smtClean="0"/>
              <a:t>Conclusion</a:t>
            </a:r>
            <a:endParaRPr lang="en-US" dirty="0"/>
          </a:p>
        </p:txBody>
      </p:sp>
      <p:sp>
        <p:nvSpPr>
          <p:cNvPr id="18" name="TextBox 17"/>
          <p:cNvSpPr txBox="1"/>
          <p:nvPr/>
        </p:nvSpPr>
        <p:spPr>
          <a:xfrm>
            <a:off x="32473900" y="20990638"/>
            <a:ext cx="10972800" cy="3046988"/>
          </a:xfrm>
          <a:prstGeom prst="rect">
            <a:avLst/>
          </a:prstGeom>
          <a:noFill/>
        </p:spPr>
        <p:txBody>
          <a:bodyPr wrap="square" rtlCol="0">
            <a:spAutoFit/>
          </a:bodyPr>
          <a:lstStyle/>
          <a:p>
            <a:r>
              <a:rPr lang="en-US" sz="4800" dirty="0" smtClean="0"/>
              <a:t>These </a:t>
            </a:r>
            <a:r>
              <a:rPr lang="en-US" sz="4800" dirty="0"/>
              <a:t>findings support the inclusion of physical activity </a:t>
            </a:r>
            <a:r>
              <a:rPr lang="en-US" sz="4800" dirty="0" smtClean="0"/>
              <a:t>recommendations or interventions </a:t>
            </a:r>
            <a:r>
              <a:rPr lang="en-US" sz="4800" dirty="0"/>
              <a:t>to broadly support the health and wellness of university students.</a:t>
            </a:r>
          </a:p>
        </p:txBody>
      </p:sp>
      <p:sp>
        <p:nvSpPr>
          <p:cNvPr id="19" name="TextBox 18"/>
          <p:cNvSpPr txBox="1"/>
          <p:nvPr/>
        </p:nvSpPr>
        <p:spPr>
          <a:xfrm>
            <a:off x="13229492" y="26844515"/>
            <a:ext cx="18516600" cy="5632311"/>
          </a:xfrm>
          <a:prstGeom prst="rect">
            <a:avLst/>
          </a:prstGeom>
          <a:noFill/>
        </p:spPr>
        <p:txBody>
          <a:bodyPr wrap="square" rtlCol="0">
            <a:spAutoFit/>
          </a:bodyPr>
          <a:lstStyle/>
          <a:p>
            <a:r>
              <a:rPr lang="en-US" sz="3600" baseline="30000" dirty="0" smtClean="0"/>
              <a:t>1</a:t>
            </a:r>
            <a:r>
              <a:rPr lang="en-US" sz="3600" dirty="0" smtClean="0"/>
              <a:t>Baghurst </a:t>
            </a:r>
            <a:r>
              <a:rPr lang="en-US" sz="3600" dirty="0"/>
              <a:t>T, Kelley BC. An Examination of Stress in College Students Over the Course of a Semester. Health </a:t>
            </a:r>
            <a:r>
              <a:rPr lang="en-US" sz="3600" dirty="0" err="1"/>
              <a:t>Promot</a:t>
            </a:r>
            <a:r>
              <a:rPr lang="en-US" sz="3600" dirty="0"/>
              <a:t> </a:t>
            </a:r>
            <a:r>
              <a:rPr lang="en-US" sz="3600" dirty="0" err="1"/>
              <a:t>Pract</a:t>
            </a:r>
            <a:r>
              <a:rPr lang="en-US" sz="3600" dirty="0"/>
              <a:t>. 2013;15:438-447</a:t>
            </a:r>
            <a:r>
              <a:rPr lang="en-US" sz="3600" dirty="0" smtClean="0"/>
              <a:t>.</a:t>
            </a:r>
          </a:p>
          <a:p>
            <a:r>
              <a:rPr lang="en-US" sz="3600" baseline="30000" dirty="0"/>
              <a:t>2</a:t>
            </a:r>
            <a:r>
              <a:rPr lang="en-US" sz="3600" dirty="0" smtClean="0"/>
              <a:t>Jorm </a:t>
            </a:r>
            <a:r>
              <a:rPr lang="en-US" sz="3600" dirty="0"/>
              <a:t>AF, </a:t>
            </a:r>
            <a:r>
              <a:rPr lang="en-US" sz="3600" dirty="0" err="1"/>
              <a:t>Korten</a:t>
            </a:r>
            <a:r>
              <a:rPr lang="en-US" sz="3600" dirty="0"/>
              <a:t> AE, Christensen H, </a:t>
            </a:r>
            <a:r>
              <a:rPr lang="en-US" sz="3600" dirty="0" err="1"/>
              <a:t>Jacomb</a:t>
            </a:r>
            <a:r>
              <a:rPr lang="en-US" sz="3600" dirty="0"/>
              <a:t> PA, Rodgers B, </a:t>
            </a:r>
            <a:r>
              <a:rPr lang="en-US" sz="3600" dirty="0" err="1"/>
              <a:t>Parslow</a:t>
            </a:r>
            <a:r>
              <a:rPr lang="en-US" sz="3600" dirty="0"/>
              <a:t> RA. Association of obesity with anxiety, depression and emotional well-being: a community survey. </a:t>
            </a:r>
            <a:r>
              <a:rPr lang="en-US" sz="3600" dirty="0" err="1"/>
              <a:t>Aust</a:t>
            </a:r>
            <a:r>
              <a:rPr lang="en-US" sz="3600" dirty="0"/>
              <a:t> N Z J Public Health. 2003;27:434-440. </a:t>
            </a:r>
          </a:p>
          <a:p>
            <a:r>
              <a:rPr lang="en-US" sz="3600" baseline="30000" dirty="0"/>
              <a:t>3</a:t>
            </a:r>
            <a:r>
              <a:rPr lang="en-US" sz="3600" dirty="0" smtClean="0"/>
              <a:t>LeBouthillier </a:t>
            </a:r>
            <a:r>
              <a:rPr lang="en-US" sz="3600" dirty="0"/>
              <a:t>DM, </a:t>
            </a:r>
            <a:r>
              <a:rPr lang="en-US" sz="3600" dirty="0" err="1"/>
              <a:t>Asmundson</a:t>
            </a:r>
            <a:r>
              <a:rPr lang="en-US" sz="3600" dirty="0"/>
              <a:t> GJG. A Single Bout of Aerobic Exercise Reduces Anxiety Sensitivity But Not Intolerance of Uncertainty or Distress Tolerance: A Randomized Controlled Trial. </a:t>
            </a:r>
            <a:r>
              <a:rPr lang="en-US" sz="3600" dirty="0" err="1"/>
              <a:t>Cogn</a:t>
            </a:r>
            <a:r>
              <a:rPr lang="en-US" sz="3600" dirty="0"/>
              <a:t> </a:t>
            </a:r>
            <a:r>
              <a:rPr lang="en-US" sz="3600" dirty="0" err="1"/>
              <a:t>Behav</a:t>
            </a:r>
            <a:r>
              <a:rPr lang="en-US" sz="3600" dirty="0"/>
              <a:t> </a:t>
            </a:r>
            <a:r>
              <a:rPr lang="en-US" sz="3600" dirty="0" err="1"/>
              <a:t>Ther</a:t>
            </a:r>
            <a:r>
              <a:rPr lang="en-US" sz="3600" dirty="0"/>
              <a:t>. 2015;44:252-263</a:t>
            </a:r>
            <a:r>
              <a:rPr lang="en-US" sz="3600" dirty="0" smtClean="0"/>
              <a:t>.</a:t>
            </a:r>
          </a:p>
          <a:p>
            <a:r>
              <a:rPr lang="en-US" sz="3600" baseline="30000" dirty="0"/>
              <a:t>4</a:t>
            </a:r>
            <a:r>
              <a:rPr lang="en-US" sz="3600" dirty="0" smtClean="0"/>
              <a:t>Baik </a:t>
            </a:r>
            <a:r>
              <a:rPr lang="en-US" sz="3600" dirty="0"/>
              <a:t>SH, Fox RS, Mills SD, et al. Reliability and validity of the Perceived Stress Scale-10 in Hispanic Americans with English or Spanish language preference. J Health Psychol. 2019;24:628-639.</a:t>
            </a:r>
            <a:endParaRPr lang="en-US" sz="3600" dirty="0" smtClean="0"/>
          </a:p>
        </p:txBody>
      </p:sp>
      <p:sp>
        <p:nvSpPr>
          <p:cNvPr id="20" name="TextBox 19"/>
          <p:cNvSpPr txBox="1"/>
          <p:nvPr/>
        </p:nvSpPr>
        <p:spPr>
          <a:xfrm>
            <a:off x="32626300" y="25281202"/>
            <a:ext cx="10972800" cy="1415772"/>
          </a:xfrm>
          <a:prstGeom prst="rect">
            <a:avLst/>
          </a:prstGeom>
        </p:spPr>
        <p:style>
          <a:lnRef idx="2">
            <a:schemeClr val="accent5">
              <a:shade val="50000"/>
            </a:schemeClr>
          </a:lnRef>
          <a:fillRef idx="1">
            <a:schemeClr val="accent5"/>
          </a:fillRef>
          <a:effectRef idx="0">
            <a:schemeClr val="accent5"/>
          </a:effectRef>
          <a:fontRef idx="minor">
            <a:schemeClr val="lt1"/>
          </a:fontRef>
        </p:style>
        <p:txBody>
          <a:bodyPr wrap="square" rtlCol="0">
            <a:spAutoFit/>
          </a:bodyPr>
          <a:lstStyle/>
          <a:p>
            <a:pPr algn="ctr"/>
            <a:r>
              <a:rPr lang="en-US" dirty="0" smtClean="0"/>
              <a:t>Acknowledgements</a:t>
            </a:r>
            <a:endParaRPr lang="en-US" dirty="0"/>
          </a:p>
        </p:txBody>
      </p:sp>
      <p:sp>
        <p:nvSpPr>
          <p:cNvPr id="21" name="TextBox 20"/>
          <p:cNvSpPr txBox="1"/>
          <p:nvPr/>
        </p:nvSpPr>
        <p:spPr>
          <a:xfrm>
            <a:off x="32473900" y="26946115"/>
            <a:ext cx="10972800" cy="3046988"/>
          </a:xfrm>
          <a:prstGeom prst="rect">
            <a:avLst/>
          </a:prstGeom>
          <a:noFill/>
        </p:spPr>
        <p:txBody>
          <a:bodyPr wrap="square" rtlCol="0">
            <a:spAutoFit/>
          </a:bodyPr>
          <a:lstStyle/>
          <a:p>
            <a:r>
              <a:rPr lang="en-US" sz="4800" dirty="0" smtClean="0"/>
              <a:t>Funded by The </a:t>
            </a:r>
            <a:r>
              <a:rPr lang="en-US" sz="4800" dirty="0"/>
              <a:t>New Hampshire Agriculture Experiment Station and the USDA National Institute of Food and Agriculture Hatch Project 1010738.</a:t>
            </a:r>
          </a:p>
        </p:txBody>
      </p:sp>
      <p:pic>
        <p:nvPicPr>
          <p:cNvPr id="3" name="Picture 2"/>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34442400" y="29967703"/>
            <a:ext cx="9902875" cy="3415818"/>
          </a:xfrm>
          <a:prstGeom prst="rect">
            <a:avLst/>
          </a:prstGeom>
        </p:spPr>
      </p:pic>
      <p:sp>
        <p:nvSpPr>
          <p:cNvPr id="5" name="TextBox 4"/>
          <p:cNvSpPr txBox="1"/>
          <p:nvPr/>
        </p:nvSpPr>
        <p:spPr>
          <a:xfrm>
            <a:off x="395164" y="6488857"/>
            <a:ext cx="11042652" cy="7478970"/>
          </a:xfrm>
          <a:prstGeom prst="rect">
            <a:avLst/>
          </a:prstGeom>
          <a:noFill/>
        </p:spPr>
        <p:txBody>
          <a:bodyPr wrap="square" rtlCol="0">
            <a:spAutoFit/>
          </a:bodyPr>
          <a:lstStyle/>
          <a:p>
            <a:r>
              <a:rPr lang="en-US" sz="4800" dirty="0" smtClean="0"/>
              <a:t>• Literature </a:t>
            </a:r>
            <a:r>
              <a:rPr lang="en-US" sz="4800" dirty="0"/>
              <a:t>suggests that female college students experience high levels of stress, and </a:t>
            </a:r>
            <a:r>
              <a:rPr lang="en-US" sz="4800" dirty="0" smtClean="0"/>
              <a:t>students </a:t>
            </a:r>
            <a:r>
              <a:rPr lang="en-US" sz="4800" dirty="0"/>
              <a:t>are at risk for high </a:t>
            </a:r>
            <a:r>
              <a:rPr lang="en-US" sz="4800" dirty="0" smtClean="0"/>
              <a:t>stress levels </a:t>
            </a:r>
            <a:r>
              <a:rPr lang="en-US" sz="4800" dirty="0" smtClean="0"/>
              <a:t>due </a:t>
            </a:r>
            <a:r>
              <a:rPr lang="en-US" sz="4800" dirty="0"/>
              <a:t>to moving through a transition period in </a:t>
            </a:r>
            <a:r>
              <a:rPr lang="en-US" sz="4800" dirty="0" smtClean="0"/>
              <a:t>life</a:t>
            </a:r>
            <a:r>
              <a:rPr lang="en-US" sz="4800" baseline="30000" dirty="0" smtClean="0"/>
              <a:t>1</a:t>
            </a:r>
            <a:r>
              <a:rPr lang="en-US" sz="4800" dirty="0" smtClean="0"/>
              <a:t>.</a:t>
            </a:r>
          </a:p>
          <a:p>
            <a:r>
              <a:rPr lang="en-US" sz="4800" dirty="0" smtClean="0"/>
              <a:t>• A </a:t>
            </a:r>
            <a:r>
              <a:rPr lang="en-US" sz="4800" dirty="0"/>
              <a:t>higher </a:t>
            </a:r>
            <a:r>
              <a:rPr lang="en-US" sz="4800" dirty="0" smtClean="0"/>
              <a:t>BMI also correlates </a:t>
            </a:r>
            <a:r>
              <a:rPr lang="en-US" sz="4800" dirty="0"/>
              <a:t>with increased stress levels in </a:t>
            </a:r>
            <a:r>
              <a:rPr lang="en-US" sz="4800" dirty="0" smtClean="0"/>
              <a:t>women</a:t>
            </a:r>
            <a:r>
              <a:rPr lang="en-US" sz="4800" baseline="30000" dirty="0" smtClean="0"/>
              <a:t>2</a:t>
            </a:r>
            <a:r>
              <a:rPr lang="en-US" sz="4800" dirty="0" smtClean="0"/>
              <a:t>.</a:t>
            </a:r>
          </a:p>
          <a:p>
            <a:r>
              <a:rPr lang="en-US" sz="4800" dirty="0" smtClean="0"/>
              <a:t>• Vigorous </a:t>
            </a:r>
            <a:r>
              <a:rPr lang="en-US" sz="4800" dirty="0"/>
              <a:t>activity may reduce </a:t>
            </a:r>
            <a:r>
              <a:rPr lang="en-US" sz="4800" dirty="0" smtClean="0"/>
              <a:t>stress</a:t>
            </a:r>
            <a:r>
              <a:rPr lang="en-US" sz="4800" dirty="0"/>
              <a:t>, especially when done multiple times per </a:t>
            </a:r>
            <a:r>
              <a:rPr lang="en-US" sz="4800" dirty="0" smtClean="0"/>
              <a:t>week</a:t>
            </a:r>
            <a:r>
              <a:rPr lang="en-US" sz="4800" baseline="30000" dirty="0" smtClean="0"/>
              <a:t>3</a:t>
            </a:r>
            <a:r>
              <a:rPr lang="en-US" sz="4800" dirty="0" smtClean="0"/>
              <a:t>.</a:t>
            </a:r>
            <a:endParaRPr lang="en-US" sz="4800" dirty="0"/>
          </a:p>
        </p:txBody>
      </p:sp>
      <p:sp>
        <p:nvSpPr>
          <p:cNvPr id="23" name="TextBox 22"/>
          <p:cNvSpPr txBox="1"/>
          <p:nvPr/>
        </p:nvSpPr>
        <p:spPr>
          <a:xfrm>
            <a:off x="28871905" y="21858168"/>
            <a:ext cx="3333693" cy="707886"/>
          </a:xfrm>
          <a:prstGeom prst="rect">
            <a:avLst/>
          </a:prstGeom>
          <a:noFill/>
        </p:spPr>
        <p:txBody>
          <a:bodyPr wrap="square" rtlCol="0">
            <a:spAutoFit/>
          </a:bodyPr>
          <a:lstStyle/>
          <a:p>
            <a:r>
              <a:rPr lang="en-US" sz="4000" dirty="0" smtClean="0"/>
              <a:t>n = 622</a:t>
            </a:r>
            <a:endParaRPr lang="en-US" sz="4000" dirty="0"/>
          </a:p>
        </p:txBody>
      </p:sp>
      <p:sp>
        <p:nvSpPr>
          <p:cNvPr id="27" name="TextBox 26"/>
          <p:cNvSpPr txBox="1"/>
          <p:nvPr/>
        </p:nvSpPr>
        <p:spPr>
          <a:xfrm>
            <a:off x="21214881" y="6732912"/>
            <a:ext cx="381000" cy="400110"/>
          </a:xfrm>
          <a:prstGeom prst="rect">
            <a:avLst/>
          </a:prstGeom>
          <a:noFill/>
        </p:spPr>
        <p:txBody>
          <a:bodyPr wrap="square" rtlCol="0">
            <a:spAutoFit/>
          </a:bodyPr>
          <a:lstStyle/>
          <a:p>
            <a:r>
              <a:rPr lang="en-US" sz="2000" dirty="0" smtClean="0"/>
              <a:t>a</a:t>
            </a:r>
            <a:endParaRPr lang="en-US" sz="2000" dirty="0"/>
          </a:p>
        </p:txBody>
      </p:sp>
      <p:sp>
        <p:nvSpPr>
          <p:cNvPr id="29" name="TextBox 28"/>
          <p:cNvSpPr txBox="1"/>
          <p:nvPr/>
        </p:nvSpPr>
        <p:spPr>
          <a:xfrm>
            <a:off x="24155400" y="6922239"/>
            <a:ext cx="609600" cy="400110"/>
          </a:xfrm>
          <a:prstGeom prst="rect">
            <a:avLst/>
          </a:prstGeom>
          <a:noFill/>
        </p:spPr>
        <p:txBody>
          <a:bodyPr wrap="square" rtlCol="0">
            <a:spAutoFit/>
          </a:bodyPr>
          <a:lstStyle/>
          <a:p>
            <a:r>
              <a:rPr lang="en-US" sz="2000" dirty="0" err="1" smtClean="0"/>
              <a:t>abc</a:t>
            </a:r>
            <a:endParaRPr lang="en-US" sz="2000" dirty="0"/>
          </a:p>
        </p:txBody>
      </p:sp>
      <p:sp>
        <p:nvSpPr>
          <p:cNvPr id="30" name="TextBox 29"/>
          <p:cNvSpPr txBox="1"/>
          <p:nvPr/>
        </p:nvSpPr>
        <p:spPr>
          <a:xfrm>
            <a:off x="27355800" y="7321236"/>
            <a:ext cx="533400" cy="400110"/>
          </a:xfrm>
          <a:prstGeom prst="rect">
            <a:avLst/>
          </a:prstGeom>
          <a:noFill/>
        </p:spPr>
        <p:txBody>
          <a:bodyPr wrap="square" rtlCol="0">
            <a:spAutoFit/>
          </a:bodyPr>
          <a:lstStyle/>
          <a:p>
            <a:r>
              <a:rPr lang="en-US" sz="2000" dirty="0" smtClean="0"/>
              <a:t>b</a:t>
            </a:r>
            <a:endParaRPr lang="en-US" sz="2000" dirty="0"/>
          </a:p>
        </p:txBody>
      </p:sp>
      <p:sp>
        <p:nvSpPr>
          <p:cNvPr id="31" name="TextBox 30"/>
          <p:cNvSpPr txBox="1"/>
          <p:nvPr/>
        </p:nvSpPr>
        <p:spPr>
          <a:xfrm>
            <a:off x="30416355" y="7368927"/>
            <a:ext cx="363551" cy="400110"/>
          </a:xfrm>
          <a:prstGeom prst="rect">
            <a:avLst/>
          </a:prstGeom>
          <a:noFill/>
        </p:spPr>
        <p:txBody>
          <a:bodyPr wrap="square" rtlCol="0">
            <a:spAutoFit/>
          </a:bodyPr>
          <a:lstStyle/>
          <a:p>
            <a:r>
              <a:rPr lang="en-US" sz="2000" dirty="0" smtClean="0"/>
              <a:t>c</a:t>
            </a:r>
            <a:endParaRPr lang="en-US" sz="2000" dirty="0"/>
          </a:p>
        </p:txBody>
      </p:sp>
      <p:sp>
        <p:nvSpPr>
          <p:cNvPr id="1024" name="TextBox 1023"/>
          <p:cNvSpPr txBox="1"/>
          <p:nvPr/>
        </p:nvSpPr>
        <p:spPr>
          <a:xfrm>
            <a:off x="19483805" y="13201928"/>
            <a:ext cx="13106400" cy="461665"/>
          </a:xfrm>
          <a:prstGeom prst="rect">
            <a:avLst/>
          </a:prstGeom>
          <a:noFill/>
        </p:spPr>
        <p:txBody>
          <a:bodyPr wrap="square" rtlCol="0">
            <a:spAutoFit/>
          </a:bodyPr>
          <a:lstStyle/>
          <a:p>
            <a:pPr algn="ctr"/>
            <a:r>
              <a:rPr lang="en-US" sz="2400" dirty="0"/>
              <a:t>Bars with different letters indicate mean group differences, p&lt;0.05</a:t>
            </a:r>
          </a:p>
        </p:txBody>
      </p:sp>
    </p:spTree>
    <p:extLst>
      <p:ext uri="{BB962C8B-B14F-4D97-AF65-F5344CB8AC3E}">
        <p14:creationId xmlns:p14="http://schemas.microsoft.com/office/powerpoint/2010/main" val="3639992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4152</TotalTime>
  <Words>1093</Words>
  <Application>Microsoft Office PowerPoint</Application>
  <PresentationFormat>Custom</PresentationFormat>
  <Paragraphs>85</Paragraphs>
  <Slides>1</Slides>
  <Notes>1</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Marisa Tassi</dc:creator>
  <cp:lastModifiedBy>Marisa Tassi</cp:lastModifiedBy>
  <cp:revision>112</cp:revision>
  <dcterms:created xsi:type="dcterms:W3CDTF">2021-03-21T21:48:13Z</dcterms:created>
  <dcterms:modified xsi:type="dcterms:W3CDTF">2021-04-16T21:57:31Z</dcterms:modified>
</cp:coreProperties>
</file>