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40233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F00"/>
    <a:srgbClr val="D40A18"/>
    <a:srgbClr val="FFFFFF"/>
    <a:srgbClr val="A0EEC9"/>
    <a:srgbClr val="FF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47" autoAdjust="0"/>
    <p:restoredTop sz="94660"/>
  </p:normalViewPr>
  <p:slideViewPr>
    <p:cSldViewPr snapToGrid="0">
      <p:cViewPr varScale="1">
        <p:scale>
          <a:sx n="24" d="100"/>
          <a:sy n="24" d="100"/>
        </p:scale>
        <p:origin x="23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5387342"/>
            <a:ext cx="34198560" cy="11460480"/>
          </a:xfrm>
        </p:spPr>
        <p:txBody>
          <a:bodyPr anchor="b"/>
          <a:lstStyle>
            <a:lvl1pPr algn="ctr">
              <a:defRPr sz="2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17289782"/>
            <a:ext cx="30175200" cy="7947658"/>
          </a:xfrm>
        </p:spPr>
        <p:txBody>
          <a:bodyPr/>
          <a:lstStyle>
            <a:lvl1pPr marL="0" indent="0" algn="ctr">
              <a:buNone/>
              <a:defRPr sz="10560"/>
            </a:lvl1pPr>
            <a:lvl2pPr marL="2011680" indent="0" algn="ctr">
              <a:buNone/>
              <a:defRPr sz="8800"/>
            </a:lvl2pPr>
            <a:lvl3pPr marL="4023360" indent="0" algn="ctr">
              <a:buNone/>
              <a:defRPr sz="7920"/>
            </a:lvl3pPr>
            <a:lvl4pPr marL="6035040" indent="0" algn="ctr">
              <a:buNone/>
              <a:defRPr sz="7040"/>
            </a:lvl4pPr>
            <a:lvl5pPr marL="8046720" indent="0" algn="ctr">
              <a:buNone/>
              <a:defRPr sz="7040"/>
            </a:lvl5pPr>
            <a:lvl6pPr marL="10058400" indent="0" algn="ctr">
              <a:buNone/>
              <a:defRPr sz="7040"/>
            </a:lvl6pPr>
            <a:lvl7pPr marL="12070080" indent="0" algn="ctr">
              <a:buNone/>
              <a:defRPr sz="7040"/>
            </a:lvl7pPr>
            <a:lvl8pPr marL="14081760" indent="0" algn="ctr">
              <a:buNone/>
              <a:defRPr sz="7040"/>
            </a:lvl8pPr>
            <a:lvl9pPr marL="16093440" indent="0" algn="ctr">
              <a:buNone/>
              <a:defRPr sz="7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1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5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792172" y="1752600"/>
            <a:ext cx="867537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66062" y="1752600"/>
            <a:ext cx="2552319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9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9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107" y="8206749"/>
            <a:ext cx="34701480" cy="13693138"/>
          </a:xfrm>
        </p:spPr>
        <p:txBody>
          <a:bodyPr anchor="b"/>
          <a:lstStyle>
            <a:lvl1pPr>
              <a:defRPr sz="2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5107" y="22029429"/>
            <a:ext cx="34701480" cy="7200898"/>
          </a:xfrm>
        </p:spPr>
        <p:txBody>
          <a:bodyPr/>
          <a:lstStyle>
            <a:lvl1pPr marL="0" indent="0">
              <a:buNone/>
              <a:defRPr sz="10560">
                <a:solidFill>
                  <a:schemeClr val="tx1"/>
                </a:solidFill>
              </a:defRPr>
            </a:lvl1pPr>
            <a:lvl2pPr marL="2011680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2pPr>
            <a:lvl3pPr marL="4023360" indent="0">
              <a:buNone/>
              <a:defRPr sz="7920">
                <a:solidFill>
                  <a:schemeClr val="tx1">
                    <a:tint val="75000"/>
                  </a:schemeClr>
                </a:solidFill>
              </a:defRPr>
            </a:lvl3pPr>
            <a:lvl4pPr marL="603504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4pPr>
            <a:lvl5pPr marL="804672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5pPr>
            <a:lvl6pPr marL="1005840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6pPr>
            <a:lvl7pPr marL="1207008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7pPr>
            <a:lvl8pPr marL="1408176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8pPr>
            <a:lvl9pPr marL="16093440" indent="0">
              <a:buNone/>
              <a:defRPr sz="7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6060" y="8763000"/>
            <a:ext cx="170992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68260" y="8763000"/>
            <a:ext cx="170992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0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0" y="1752607"/>
            <a:ext cx="347014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1305" y="8069582"/>
            <a:ext cx="17020696" cy="3954778"/>
          </a:xfrm>
        </p:spPr>
        <p:txBody>
          <a:bodyPr anchor="b"/>
          <a:lstStyle>
            <a:lvl1pPr marL="0" indent="0">
              <a:buNone/>
              <a:defRPr sz="10560" b="1"/>
            </a:lvl1pPr>
            <a:lvl2pPr marL="2011680" indent="0">
              <a:buNone/>
              <a:defRPr sz="8800" b="1"/>
            </a:lvl2pPr>
            <a:lvl3pPr marL="4023360" indent="0">
              <a:buNone/>
              <a:defRPr sz="7920" b="1"/>
            </a:lvl3pPr>
            <a:lvl4pPr marL="6035040" indent="0">
              <a:buNone/>
              <a:defRPr sz="7040" b="1"/>
            </a:lvl4pPr>
            <a:lvl5pPr marL="8046720" indent="0">
              <a:buNone/>
              <a:defRPr sz="7040" b="1"/>
            </a:lvl5pPr>
            <a:lvl6pPr marL="10058400" indent="0">
              <a:buNone/>
              <a:defRPr sz="7040" b="1"/>
            </a:lvl6pPr>
            <a:lvl7pPr marL="12070080" indent="0">
              <a:buNone/>
              <a:defRPr sz="7040" b="1"/>
            </a:lvl7pPr>
            <a:lvl8pPr marL="14081760" indent="0">
              <a:buNone/>
              <a:defRPr sz="7040" b="1"/>
            </a:lvl8pPr>
            <a:lvl9pPr marL="16093440" indent="0">
              <a:buNone/>
              <a:defRPr sz="7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1305" y="12024360"/>
            <a:ext cx="1702069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368262" y="8069582"/>
            <a:ext cx="17104520" cy="3954778"/>
          </a:xfrm>
        </p:spPr>
        <p:txBody>
          <a:bodyPr anchor="b"/>
          <a:lstStyle>
            <a:lvl1pPr marL="0" indent="0">
              <a:buNone/>
              <a:defRPr sz="10560" b="1"/>
            </a:lvl1pPr>
            <a:lvl2pPr marL="2011680" indent="0">
              <a:buNone/>
              <a:defRPr sz="8800" b="1"/>
            </a:lvl2pPr>
            <a:lvl3pPr marL="4023360" indent="0">
              <a:buNone/>
              <a:defRPr sz="7920" b="1"/>
            </a:lvl3pPr>
            <a:lvl4pPr marL="6035040" indent="0">
              <a:buNone/>
              <a:defRPr sz="7040" b="1"/>
            </a:lvl4pPr>
            <a:lvl5pPr marL="8046720" indent="0">
              <a:buNone/>
              <a:defRPr sz="7040" b="1"/>
            </a:lvl5pPr>
            <a:lvl6pPr marL="10058400" indent="0">
              <a:buNone/>
              <a:defRPr sz="7040" b="1"/>
            </a:lvl6pPr>
            <a:lvl7pPr marL="12070080" indent="0">
              <a:buNone/>
              <a:defRPr sz="7040" b="1"/>
            </a:lvl7pPr>
            <a:lvl8pPr marL="14081760" indent="0">
              <a:buNone/>
              <a:defRPr sz="7040" b="1"/>
            </a:lvl8pPr>
            <a:lvl9pPr marL="16093440" indent="0">
              <a:buNone/>
              <a:defRPr sz="7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368262" y="12024360"/>
            <a:ext cx="17104520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1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5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1" y="2194560"/>
            <a:ext cx="12976383" cy="7680960"/>
          </a:xfrm>
        </p:spPr>
        <p:txBody>
          <a:bodyPr anchor="b"/>
          <a:lstStyle>
            <a:lvl1pPr>
              <a:defRPr sz="1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04520" y="4739647"/>
            <a:ext cx="20368260" cy="23393400"/>
          </a:xfrm>
        </p:spPr>
        <p:txBody>
          <a:bodyPr/>
          <a:lstStyle>
            <a:lvl1pPr>
              <a:defRPr sz="14080"/>
            </a:lvl1pPr>
            <a:lvl2pPr>
              <a:defRPr sz="12320"/>
            </a:lvl2pPr>
            <a:lvl3pPr>
              <a:defRPr sz="1056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1301" y="9875520"/>
            <a:ext cx="12976383" cy="18295622"/>
          </a:xfrm>
        </p:spPr>
        <p:txBody>
          <a:bodyPr/>
          <a:lstStyle>
            <a:lvl1pPr marL="0" indent="0">
              <a:buNone/>
              <a:defRPr sz="7040"/>
            </a:lvl1pPr>
            <a:lvl2pPr marL="2011680" indent="0">
              <a:buNone/>
              <a:defRPr sz="6160"/>
            </a:lvl2pPr>
            <a:lvl3pPr marL="4023360" indent="0">
              <a:buNone/>
              <a:defRPr sz="5280"/>
            </a:lvl3pPr>
            <a:lvl4pPr marL="6035040" indent="0">
              <a:buNone/>
              <a:defRPr sz="4400"/>
            </a:lvl4pPr>
            <a:lvl5pPr marL="8046720" indent="0">
              <a:buNone/>
              <a:defRPr sz="4400"/>
            </a:lvl5pPr>
            <a:lvl6pPr marL="10058400" indent="0">
              <a:buNone/>
              <a:defRPr sz="4400"/>
            </a:lvl6pPr>
            <a:lvl7pPr marL="12070080" indent="0">
              <a:buNone/>
              <a:defRPr sz="4400"/>
            </a:lvl7pPr>
            <a:lvl8pPr marL="14081760" indent="0">
              <a:buNone/>
              <a:defRPr sz="4400"/>
            </a:lvl8pPr>
            <a:lvl9pPr marL="16093440" indent="0">
              <a:buNone/>
              <a:defRPr sz="4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7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301" y="2194560"/>
            <a:ext cx="12976383" cy="7680960"/>
          </a:xfrm>
        </p:spPr>
        <p:txBody>
          <a:bodyPr anchor="b"/>
          <a:lstStyle>
            <a:lvl1pPr>
              <a:defRPr sz="140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04520" y="4739647"/>
            <a:ext cx="20368260" cy="23393400"/>
          </a:xfrm>
        </p:spPr>
        <p:txBody>
          <a:bodyPr anchor="t"/>
          <a:lstStyle>
            <a:lvl1pPr marL="0" indent="0">
              <a:buNone/>
              <a:defRPr sz="14080"/>
            </a:lvl1pPr>
            <a:lvl2pPr marL="2011680" indent="0">
              <a:buNone/>
              <a:defRPr sz="12320"/>
            </a:lvl2pPr>
            <a:lvl3pPr marL="4023360" indent="0">
              <a:buNone/>
              <a:defRPr sz="10560"/>
            </a:lvl3pPr>
            <a:lvl4pPr marL="6035040" indent="0">
              <a:buNone/>
              <a:defRPr sz="8800"/>
            </a:lvl4pPr>
            <a:lvl5pPr marL="8046720" indent="0">
              <a:buNone/>
              <a:defRPr sz="8800"/>
            </a:lvl5pPr>
            <a:lvl6pPr marL="10058400" indent="0">
              <a:buNone/>
              <a:defRPr sz="8800"/>
            </a:lvl6pPr>
            <a:lvl7pPr marL="12070080" indent="0">
              <a:buNone/>
              <a:defRPr sz="8800"/>
            </a:lvl7pPr>
            <a:lvl8pPr marL="14081760" indent="0">
              <a:buNone/>
              <a:defRPr sz="8800"/>
            </a:lvl8pPr>
            <a:lvl9pPr marL="16093440" indent="0">
              <a:buNone/>
              <a:defRPr sz="8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71301" y="9875520"/>
            <a:ext cx="12976383" cy="18295622"/>
          </a:xfrm>
        </p:spPr>
        <p:txBody>
          <a:bodyPr/>
          <a:lstStyle>
            <a:lvl1pPr marL="0" indent="0">
              <a:buNone/>
              <a:defRPr sz="7040"/>
            </a:lvl1pPr>
            <a:lvl2pPr marL="2011680" indent="0">
              <a:buNone/>
              <a:defRPr sz="6160"/>
            </a:lvl2pPr>
            <a:lvl3pPr marL="4023360" indent="0">
              <a:buNone/>
              <a:defRPr sz="5280"/>
            </a:lvl3pPr>
            <a:lvl4pPr marL="6035040" indent="0">
              <a:buNone/>
              <a:defRPr sz="4400"/>
            </a:lvl4pPr>
            <a:lvl5pPr marL="8046720" indent="0">
              <a:buNone/>
              <a:defRPr sz="4400"/>
            </a:lvl5pPr>
            <a:lvl6pPr marL="10058400" indent="0">
              <a:buNone/>
              <a:defRPr sz="4400"/>
            </a:lvl6pPr>
            <a:lvl7pPr marL="12070080" indent="0">
              <a:buNone/>
              <a:defRPr sz="4400"/>
            </a:lvl7pPr>
            <a:lvl8pPr marL="14081760" indent="0">
              <a:buNone/>
              <a:defRPr sz="4400"/>
            </a:lvl8pPr>
            <a:lvl9pPr marL="16093440" indent="0">
              <a:buNone/>
              <a:defRPr sz="4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6060" y="1752607"/>
            <a:ext cx="347014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6060" y="8763000"/>
            <a:ext cx="347014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6060" y="30510487"/>
            <a:ext cx="90525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1008-D78A-41B5-AA23-D3A60FA2C31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27380" y="30510487"/>
            <a:ext cx="135788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414980" y="30510487"/>
            <a:ext cx="90525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89C4E-581D-47BD-959E-58485156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5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023360" rtl="0" eaLnBrk="1" latinLnBrk="0" hangingPunct="1">
        <a:lnSpc>
          <a:spcPct val="90000"/>
        </a:lnSpc>
        <a:spcBef>
          <a:spcPct val="0"/>
        </a:spcBef>
        <a:buNone/>
        <a:defRPr sz="193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5840" indent="-1005840" algn="l" defTabSz="4023360" rtl="0" eaLnBrk="1" latinLnBrk="0" hangingPunct="1">
        <a:lnSpc>
          <a:spcPct val="90000"/>
        </a:lnSpc>
        <a:spcBef>
          <a:spcPts val="4400"/>
        </a:spcBef>
        <a:buFont typeface="Arial" panose="020B0604020202020204" pitchFamily="34" charset="0"/>
        <a:buChar char="•"/>
        <a:defRPr sz="12320" kern="1200">
          <a:solidFill>
            <a:schemeClr val="tx1"/>
          </a:solidFill>
          <a:latin typeface="+mn-lt"/>
          <a:ea typeface="+mn-ea"/>
          <a:cs typeface="+mn-cs"/>
        </a:defRPr>
      </a:lvl1pPr>
      <a:lvl2pPr marL="301752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10560" kern="1200">
          <a:solidFill>
            <a:schemeClr val="tx1"/>
          </a:solidFill>
          <a:latin typeface="+mn-lt"/>
          <a:ea typeface="+mn-ea"/>
          <a:cs typeface="+mn-cs"/>
        </a:defRPr>
      </a:lvl2pPr>
      <a:lvl3pPr marL="502920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704088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905256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106424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307592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7099280" indent="-1005840" algn="l" defTabSz="402336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1pPr>
      <a:lvl2pPr marL="201168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3pPr>
      <a:lvl4pPr marL="603504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4pPr>
      <a:lvl5pPr marL="804672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6pPr>
      <a:lvl7pPr marL="1207008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7pPr>
      <a:lvl8pPr marL="1408176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8pPr>
      <a:lvl9pPr marL="16093440" algn="l" defTabSz="4023360" rtl="0" eaLnBrk="1" latinLnBrk="0" hangingPunct="1">
        <a:defRPr sz="7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58830DE-8341-4071-81F4-F65264C68E51}"/>
              </a:ext>
            </a:extLst>
          </p:cNvPr>
          <p:cNvSpPr/>
          <p:nvPr/>
        </p:nvSpPr>
        <p:spPr>
          <a:xfrm>
            <a:off x="501832" y="15330942"/>
            <a:ext cx="12849727" cy="172878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BDC078-9605-40FB-A2D1-F42096C3C79E}"/>
              </a:ext>
            </a:extLst>
          </p:cNvPr>
          <p:cNvSpPr/>
          <p:nvPr/>
        </p:nvSpPr>
        <p:spPr>
          <a:xfrm>
            <a:off x="501832" y="299575"/>
            <a:ext cx="39258239" cy="2656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F21B8-C9FA-4253-B86C-62E983B99B78}"/>
              </a:ext>
            </a:extLst>
          </p:cNvPr>
          <p:cNvSpPr txBox="1"/>
          <p:nvPr/>
        </p:nvSpPr>
        <p:spPr>
          <a:xfrm>
            <a:off x="635878" y="338463"/>
            <a:ext cx="389962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Broad-Band Remote Sensing Provide Regional Estimates of Foliar Nitrogen and Photosynthetic Capacity?</a:t>
            </a: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Jack Hastings (jhc33@wildcats.unh.edu) Scott V. Ollinger, Andrew Ouimette, and Lucie Lepine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 Systems Research Center, University of New Hampshire, Durham, NH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9CF810-A4A7-48C6-BB04-E8E9976E61B1}"/>
              </a:ext>
            </a:extLst>
          </p:cNvPr>
          <p:cNvSpPr/>
          <p:nvPr/>
        </p:nvSpPr>
        <p:spPr>
          <a:xfrm>
            <a:off x="489858" y="3227596"/>
            <a:ext cx="12849726" cy="11806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3ABBB3-5394-4288-9171-67FEACDE9B00}"/>
              </a:ext>
            </a:extLst>
          </p:cNvPr>
          <p:cNvSpPr/>
          <p:nvPr/>
        </p:nvSpPr>
        <p:spPr>
          <a:xfrm>
            <a:off x="13708819" y="3255428"/>
            <a:ext cx="26047704" cy="8736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B4110-1468-4658-90A1-AC1EF645C0A4}"/>
              </a:ext>
            </a:extLst>
          </p:cNvPr>
          <p:cNvSpPr/>
          <p:nvPr/>
        </p:nvSpPr>
        <p:spPr>
          <a:xfrm>
            <a:off x="28838970" y="26834010"/>
            <a:ext cx="10917553" cy="578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D942B7-4532-4DA3-9035-4490C6C11818}"/>
              </a:ext>
            </a:extLst>
          </p:cNvPr>
          <p:cNvSpPr/>
          <p:nvPr/>
        </p:nvSpPr>
        <p:spPr>
          <a:xfrm>
            <a:off x="13708819" y="12323783"/>
            <a:ext cx="14657100" cy="202950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538D9D2-F84C-46A6-AB62-8C948B8DEEA7}"/>
              </a:ext>
            </a:extLst>
          </p:cNvPr>
          <p:cNvSpPr txBox="1"/>
          <p:nvPr/>
        </p:nvSpPr>
        <p:spPr>
          <a:xfrm>
            <a:off x="28928173" y="26984900"/>
            <a:ext cx="1066954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thank the many students, technicians, and researchers involved in the collection of the field data used in this analysis. This work was funded by the National Sciences Foundation (NSF Grants #1638688, 1920908) and USDA NHAES (Hatch NH00671), and is part of the Harvard Forest LTER program (NSF Grant #1832210). 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Lepine, L.C., Ollinger, S.V., Ouimette, A.P., Martin, M.E. 2016. Examining spectral reflectance features related to foliar nitrogen in forests: Implications for broad-scale nitrogen mapping. Remote Sensing of Environment. 173: 174-186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7192A8-C241-406F-8690-A1590522E0C0}"/>
              </a:ext>
            </a:extLst>
          </p:cNvPr>
          <p:cNvSpPr txBox="1"/>
          <p:nvPr/>
        </p:nvSpPr>
        <p:spPr>
          <a:xfrm>
            <a:off x="635878" y="3329929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Background</a:t>
            </a:r>
            <a:endParaRPr lang="en-US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581C0A-B58D-49C8-944F-4EB8DBE67DB4}"/>
              </a:ext>
            </a:extLst>
          </p:cNvPr>
          <p:cNvSpPr txBox="1"/>
          <p:nvPr/>
        </p:nvSpPr>
        <p:spPr>
          <a:xfrm>
            <a:off x="694095" y="4141677"/>
            <a:ext cx="1244124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Empirical estimation of foliar nitrogen (N) across a range of ecosystem types using airborne imaging spectroscopy has been well demonstrated, though nearly all this work has been constrained to localized scales.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studies have shown that common regression analyses used to predict foliar N are largely driven by reflectance over broad portions of the near infrared (NIR) region. Lepine et al. (2016) demonstrated that the relationship between NIR and foliar N could likely be exploited by broad-band sensors to produce continuous regional estimates of foliar N in closed-canopy forests at relatively high spatial resolution (Figure 1).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Here, we examine the potential to make regional estimates of foliar N derived from Landsat-8, using the northeastern United States as a test case.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also examine the relationship between foliar N and photosynthetic capacity (Amax), and the potential of estimating Amax regionally.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ACA3B9-CC26-4A6B-848B-587B072EE6F2}"/>
              </a:ext>
            </a:extLst>
          </p:cNvPr>
          <p:cNvGrpSpPr/>
          <p:nvPr/>
        </p:nvGrpSpPr>
        <p:grpSpPr>
          <a:xfrm>
            <a:off x="694095" y="10235653"/>
            <a:ext cx="12589739" cy="4607944"/>
            <a:chOff x="934539" y="10478878"/>
            <a:chExt cx="12589739" cy="46079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BE691E-E057-4058-9A65-53F8DD090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539" y="10478878"/>
              <a:ext cx="7293464" cy="46079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0BE56C-DEB5-4D61-943F-4471B680FB51}"/>
                </a:ext>
              </a:extLst>
            </p:cNvPr>
            <p:cNvSpPr txBox="1"/>
            <p:nvPr/>
          </p:nvSpPr>
          <p:spPr>
            <a:xfrm>
              <a:off x="8353206" y="10649559"/>
              <a:ext cx="5171072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Figure 1: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Full spectrum (375 – 2500 nm) reflectance grouped by foliar % nitrogen. The vertical lines demarcate the Landsat-8 near infrared (NIR) band (845 – 885 nm). </a:t>
              </a:r>
              <a:endPara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9EEC8EE-FCE0-4C5E-9D02-566D0B94721F}"/>
              </a:ext>
            </a:extLst>
          </p:cNvPr>
          <p:cNvSpPr txBox="1"/>
          <p:nvPr/>
        </p:nvSpPr>
        <p:spPr>
          <a:xfrm>
            <a:off x="694095" y="15450162"/>
            <a:ext cx="426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Method overview</a:t>
            </a:r>
            <a:endParaRPr lang="en-US" sz="2000" b="1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14F216C-12B7-48D5-A048-0FFB668812A3}"/>
              </a:ext>
            </a:extLst>
          </p:cNvPr>
          <p:cNvSpPr txBox="1"/>
          <p:nvPr/>
        </p:nvSpPr>
        <p:spPr>
          <a:xfrm>
            <a:off x="13806314" y="3286359"/>
            <a:ext cx="426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Results</a:t>
            </a:r>
            <a:endParaRPr lang="en-US" sz="2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DB2209-79F5-4C2E-8019-8060CADF254F}"/>
              </a:ext>
            </a:extLst>
          </p:cNvPr>
          <p:cNvSpPr txBox="1"/>
          <p:nvPr/>
        </p:nvSpPr>
        <p:spPr>
          <a:xfrm>
            <a:off x="694095" y="16158048"/>
            <a:ext cx="123703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compiled a dataset of canopy % nitrogen (g N 100 g foliage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250 forested plots from field work occurring between 2001 and 2018 (Figure 2A). Plots are located across the conterminous US and southern Canada.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Amax measurements (nmol CO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foliage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were made on a subset of leaves during field campaigns in the Northeast (Figure 2B). 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 and Statistical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Google Earth Engine, we acquired growing season Landsat-8 surface reflectance scenes for each field campaign. For field campaigns occurring from 2013 – 2018, scenes were selected from the sampling year. For pre-2013 campaigns, we selected the first available scene that met our data standards. Landsat-8 was chosen over other Landsat missions because of improved signal-to-noise.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extracted pixels correspond to each field plot. We also extracted forest type (deciduous broadleaf, needleleaf evergreen, or mixed forest) from the National Landcover Database 2016 Layer.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performed stepwise and simple linear regressions to examine the ability to predict canopy N with Landsat-8 bands and common spectral indices (e.g., NDVI,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NIRv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EVI). Variables were entered into the stepwise model by forward selection, and the stopping rule was minimum BIC. 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F27C500-826D-4A73-ADAC-2B55223A78D1}"/>
              </a:ext>
            </a:extLst>
          </p:cNvPr>
          <p:cNvSpPr txBox="1"/>
          <p:nvPr/>
        </p:nvSpPr>
        <p:spPr>
          <a:xfrm>
            <a:off x="13879326" y="12499215"/>
            <a:ext cx="4264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Regional Estimates</a:t>
            </a:r>
            <a:endParaRPr lang="en-US" sz="2000" b="1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3B13D78-11B7-41D8-AF36-1B91F0FFEE6B}"/>
              </a:ext>
            </a:extLst>
          </p:cNvPr>
          <p:cNvSpPr txBox="1"/>
          <p:nvPr/>
        </p:nvSpPr>
        <p:spPr>
          <a:xfrm>
            <a:off x="13834022" y="4243624"/>
            <a:ext cx="1085268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Foliar Nitrogen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dataset spanned a large range of canopy N (0.71 – 2.67 %N)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the dataset included field data collected before the beginning of the Landsat-8 record (pre-2013), we found a strong relationship between Landsat-8 NIR reflectance and canopy %N (R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0.63, p &lt;0.0001) (Figure 3A). This relationship was significant across and within forest type.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three parameter step-wise modeling including NIR, green, and the SWIR2 band did not yield a substantially stronger relationship than NIR alone (R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71) and NIR dominated this model.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Photosynthetic Capacity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dataset of Amax measurements consisted of over 600 individual leaf samples from common species in the northeastern US. We found a strong relationship between foliar %N and Amax (R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0.80, p &lt;0.001) (Figure 3B)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DEA81A5-7E5D-4528-B736-6D3530E5A449}"/>
              </a:ext>
            </a:extLst>
          </p:cNvPr>
          <p:cNvSpPr/>
          <p:nvPr/>
        </p:nvSpPr>
        <p:spPr>
          <a:xfrm>
            <a:off x="28867273" y="12335680"/>
            <a:ext cx="10892798" cy="14154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EC358ED-BAAA-4B12-85BD-CE9EC178157C}"/>
              </a:ext>
            </a:extLst>
          </p:cNvPr>
          <p:cNvSpPr txBox="1"/>
          <p:nvPr/>
        </p:nvSpPr>
        <p:spPr>
          <a:xfrm>
            <a:off x="35317968" y="21371164"/>
            <a:ext cx="444829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5: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Basal area scaled estimates of canopy %N derived from USDA Forest Inventory and Analysis (FIA) stem data and regional leaf chemistry measurements. FIA basal area weighted N estimates may be useful remote sensing training and validation data for regional leaf chemistry estimates. 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9D6A6E7-03F7-4BBE-B852-A74DE66F06E2}"/>
              </a:ext>
            </a:extLst>
          </p:cNvPr>
          <p:cNvSpPr txBox="1"/>
          <p:nvPr/>
        </p:nvSpPr>
        <p:spPr>
          <a:xfrm>
            <a:off x="21933922" y="12656818"/>
            <a:ext cx="60515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Estimates of (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foliar nitrogen and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photosynthetic capacity derived from Landsat-8 NIR reflectance across the Northeast US. Grey areas are non-forested regions. 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A2135D-24AD-4120-A391-F9E43E0B78E4}"/>
              </a:ext>
            </a:extLst>
          </p:cNvPr>
          <p:cNvGrpSpPr/>
          <p:nvPr/>
        </p:nvGrpSpPr>
        <p:grpSpPr>
          <a:xfrm>
            <a:off x="11669109" y="13503485"/>
            <a:ext cx="18243614" cy="12957902"/>
            <a:chOff x="11586820" y="13838111"/>
            <a:chExt cx="18243614" cy="129579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E763568-0D63-4E5B-96A6-FEDFA41A899E}"/>
                </a:ext>
              </a:extLst>
            </p:cNvPr>
            <p:cNvGrpSpPr/>
            <p:nvPr/>
          </p:nvGrpSpPr>
          <p:grpSpPr>
            <a:xfrm>
              <a:off x="11586820" y="13838111"/>
              <a:ext cx="18243614" cy="12957902"/>
              <a:chOff x="11622507" y="13354857"/>
              <a:chExt cx="18243614" cy="1295790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30C7101-4085-44AC-8760-22C6D2C74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35982" y="15571906"/>
                <a:ext cx="13130139" cy="1074085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DB462C3-59F4-4C7C-9ABD-53E5D2A03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2507" y="13354857"/>
                <a:ext cx="13043169" cy="10669707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86A3F72-341C-40C3-83A4-52428E331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04520" y="14885930"/>
                <a:ext cx="4527276" cy="160432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E78319B-9BCB-4373-8E1C-997277EC5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86127" y="21735868"/>
                <a:ext cx="4255676" cy="1798254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5BEC35-2B06-4933-82F9-3294B9CBC009}"/>
                </a:ext>
              </a:extLst>
            </p:cNvPr>
            <p:cNvSpPr txBox="1"/>
            <p:nvPr/>
          </p:nvSpPr>
          <p:spPr>
            <a:xfrm>
              <a:off x="18195138" y="13861221"/>
              <a:ext cx="792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1C31901-F8DC-4D48-83A8-7AEF217FFF0E}"/>
                </a:ext>
              </a:extLst>
            </p:cNvPr>
            <p:cNvSpPr txBox="1"/>
            <p:nvPr/>
          </p:nvSpPr>
          <p:spPr>
            <a:xfrm>
              <a:off x="23389438" y="16055160"/>
              <a:ext cx="792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3665DB1-BBA7-48F1-9524-9484C0503492}"/>
              </a:ext>
            </a:extLst>
          </p:cNvPr>
          <p:cNvGrpSpPr/>
          <p:nvPr/>
        </p:nvGrpSpPr>
        <p:grpSpPr>
          <a:xfrm>
            <a:off x="25005750" y="7617263"/>
            <a:ext cx="14626366" cy="3202726"/>
            <a:chOff x="24855930" y="7657677"/>
            <a:chExt cx="14626366" cy="3202726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60809EB9-2ABB-465C-9B8F-DA586F616BE4}"/>
                </a:ext>
              </a:extLst>
            </p:cNvPr>
            <p:cNvSpPr txBox="1"/>
            <p:nvPr/>
          </p:nvSpPr>
          <p:spPr>
            <a:xfrm>
              <a:off x="25052301" y="8767522"/>
              <a:ext cx="14429995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Figure 3: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Relationship between Landsat-8 NIR reflectance and canopy nitrogen. The relationship was significant across forest types and within forest types individually (deciduous, r</a:t>
              </a:r>
              <a:r>
                <a:rPr lang="en-US" sz="2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0.089, p = 0.0039; evergreen, r</a:t>
              </a:r>
              <a:r>
                <a:rPr lang="en-US" sz="2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0.394, p &lt;0.0001; mixed-forest, r</a:t>
              </a:r>
              <a:r>
                <a:rPr lang="en-US" sz="2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0.347, p &lt; 0.0001). (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Relationship between leaf nitrogen and photosynthetic capacity (Amax) for common species in the northeastern US. Plotted points are mean values grouped by species, site, and year. 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BFC13D6-C1C3-4DEE-A96E-471D51557CA2}"/>
                </a:ext>
              </a:extLst>
            </p:cNvPr>
            <p:cNvSpPr txBox="1"/>
            <p:nvPr/>
          </p:nvSpPr>
          <p:spPr>
            <a:xfrm>
              <a:off x="24855930" y="7657677"/>
              <a:ext cx="792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4FCC258E-D90B-4F1B-90F8-2054FD0C1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05750" y="3631531"/>
            <a:ext cx="14637698" cy="48396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BB8F617-2DA9-414B-858C-2EEC321FA9B3}"/>
              </a:ext>
            </a:extLst>
          </p:cNvPr>
          <p:cNvSpPr txBox="1"/>
          <p:nvPr/>
        </p:nvSpPr>
        <p:spPr>
          <a:xfrm>
            <a:off x="13937761" y="27015515"/>
            <a:ext cx="1429017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applied our relationship between NIR reflectance and canopy %N (Figure 3A)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make estimates of canopy nitrogen across the northeastern US (Figure 4A).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then used our estimates of canopy %N and the observed relationship between Amax and %N (Figure 3B) to make regional estimates of Amax (Figure 4B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work is needed to understand the uncertainty of our preliminary estimates. In particular: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Maine, where intensive timber management practices may alter the observed NIR-N relationship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Mountainous terrain; despite topographic and terrain corrections, plots in mountainous terrain showed more variability.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2DC7CF7-A1FA-4FC6-BBFF-5C1B6CDBA6B8}"/>
              </a:ext>
            </a:extLst>
          </p:cNvPr>
          <p:cNvSpPr txBox="1"/>
          <p:nvPr/>
        </p:nvSpPr>
        <p:spPr>
          <a:xfrm>
            <a:off x="29043748" y="12499215"/>
            <a:ext cx="810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Conclusion and Future Directions</a:t>
            </a:r>
            <a:endParaRPr lang="en-US" sz="2000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5DC83C2-FB34-425E-9070-A5F27A2159E1}"/>
              </a:ext>
            </a:extLst>
          </p:cNvPr>
          <p:cNvSpPr txBox="1"/>
          <p:nvPr/>
        </p:nvSpPr>
        <p:spPr>
          <a:xfrm>
            <a:off x="29131899" y="13207101"/>
            <a:ext cx="1040760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Broad-band satellite imagery appears promising for regional estimating of foliar N and Amax.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Reliable remote sensing estimates of foliar N and Amax will help drive and validate modeling efforts in the region.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Despite including field data collected before Landsat-8, we found a strong relationship between NIR and foliar 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measured a strong relationship between foliar N and Amax in common tree species in the Northeast.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work is needed to understand uncertainty of these estimates and to improve regional calibrations, especially in managed forests.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plan to explore the potential of linking USFS Forest Inventory and Analysis (FIA) data with regional leaf chemistry measurements to improve our estimates of canopy N and Amax across the Northeast US (Figure 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500ABE33-0548-44F8-8A41-218257A75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5147" y="21011153"/>
            <a:ext cx="6274947" cy="532279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E898565-ED44-4DC4-A853-0C2A72523270}"/>
              </a:ext>
            </a:extLst>
          </p:cNvPr>
          <p:cNvGrpSpPr>
            <a:grpSpLocks noChangeAspect="1"/>
          </p:cNvGrpSpPr>
          <p:nvPr/>
        </p:nvGrpSpPr>
        <p:grpSpPr>
          <a:xfrm>
            <a:off x="1535046" y="25519718"/>
            <a:ext cx="10895160" cy="5682481"/>
            <a:chOff x="-13325650" y="20679830"/>
            <a:chExt cx="14409315" cy="7515324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BEBAC71B-5284-4F77-9C93-031F20AF1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984" r="11770"/>
            <a:stretch/>
          </p:blipFill>
          <p:spPr>
            <a:xfrm>
              <a:off x="-6639653" y="20679830"/>
              <a:ext cx="7723318" cy="7515324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97" name="Picture 96" descr="A person standing next to a tree in a forest&#10;&#10;Description automatically generated">
              <a:extLst>
                <a:ext uri="{FF2B5EF4-FFF2-40B4-BE49-F238E27FC236}">
                  <a16:creationId xmlns:a16="http://schemas.microsoft.com/office/drawing/2014/main" id="{5B680CDC-7A08-4E9D-8623-E73EB4320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0" t="8607" r="625" b="13926"/>
            <a:stretch/>
          </p:blipFill>
          <p:spPr>
            <a:xfrm>
              <a:off x="-13325650" y="20679830"/>
              <a:ext cx="6596794" cy="7509403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65A6DB71-FCE2-43B5-9B43-1A02411A30F2}"/>
              </a:ext>
            </a:extLst>
          </p:cNvPr>
          <p:cNvSpPr txBox="1"/>
          <p:nvPr/>
        </p:nvSpPr>
        <p:spPr>
          <a:xfrm>
            <a:off x="837165" y="31326163"/>
            <a:ext cx="122981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We used shotguns to sample sunlit leaves from the top of canopy trees. (B) Photosynthetic capacity measurements were made in the field with a LI-6800 portable photosynthesis machine.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933821F-D06D-4B85-990E-8C1A8EB923BB}"/>
              </a:ext>
            </a:extLst>
          </p:cNvPr>
          <p:cNvSpPr txBox="1"/>
          <p:nvPr/>
        </p:nvSpPr>
        <p:spPr>
          <a:xfrm>
            <a:off x="1528857" y="25519718"/>
            <a:ext cx="7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EDB6DB-A72E-4C91-8A10-923F95AE28C6}"/>
              </a:ext>
            </a:extLst>
          </p:cNvPr>
          <p:cNvSpPr txBox="1"/>
          <p:nvPr/>
        </p:nvSpPr>
        <p:spPr>
          <a:xfrm>
            <a:off x="6598191" y="25529911"/>
            <a:ext cx="7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15941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5143</TotalTime>
  <Words>1204</Words>
  <Application>Microsoft Office PowerPoint</Application>
  <PresentationFormat>Custom</PresentationFormat>
  <Paragraphs>49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Kaitlyn Baillargeon</dc:creator>
  <cp:lastModifiedBy> </cp:lastModifiedBy>
  <cp:revision>147</cp:revision>
  <dcterms:created xsi:type="dcterms:W3CDTF">2020-04-08T13:27:34Z</dcterms:created>
  <dcterms:modified xsi:type="dcterms:W3CDTF">2021-04-16T21:51:27Z</dcterms:modified>
</cp:coreProperties>
</file>