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3"/>
  </p:sldMasterIdLst>
  <p:sldIdLst>
    <p:sldId id="256" r:id="rId4"/>
  </p:sldIdLst>
  <p:sldSz cx="51206400" cy="288036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wman, Tarkington" initials="NT" lastIdx="15" clrIdx="0">
    <p:extLst>
      <p:ext uri="{19B8F6BF-5375-455C-9EA6-DF929625EA0E}">
        <p15:presenceInfo xmlns:p15="http://schemas.microsoft.com/office/powerpoint/2012/main" userId="S::tn1056@unh.edu::71584106-eb2a-4063-853c-c660a0be5e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96" autoAdjust="0"/>
    <p:restoredTop sz="94434" autoAdjust="0"/>
  </p:normalViewPr>
  <p:slideViewPr>
    <p:cSldViewPr snapToGrid="0">
      <p:cViewPr varScale="1">
        <p:scale>
          <a:sx n="29" d="100"/>
          <a:sy n="29" d="100"/>
        </p:scale>
        <p:origin x="824" y="328"/>
      </p:cViewPr>
      <p:guideLst>
        <p:guide orient="horz" pos="9072"/>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656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2314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1"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1"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6520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28513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1" y="7180904"/>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1" y="19275749"/>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269036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0564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09" y="1533529"/>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3"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3"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1" y="7060885"/>
            <a:ext cx="21769391"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1" y="10521315"/>
            <a:ext cx="21769391"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19921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2948789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4046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3"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1" y="4147189"/>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3"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52257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3"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1" y="4147189"/>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3"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601702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9"/>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4"/>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08E81BC7-D5A5-445F-BF4D-797F02B50EB4}" type="datetimeFigureOut">
              <a:rPr lang="en-US" smtClean="0"/>
              <a:t>4/16/21</a:t>
            </a:fld>
            <a:endParaRPr lang="en-US"/>
          </a:p>
        </p:txBody>
      </p:sp>
      <p:sp>
        <p:nvSpPr>
          <p:cNvPr id="5" name="Footer Placeholder 4"/>
          <p:cNvSpPr>
            <a:spLocks noGrp="1"/>
          </p:cNvSpPr>
          <p:nvPr>
            <p:ph type="ftr" sz="quarter" idx="3"/>
          </p:nvPr>
        </p:nvSpPr>
        <p:spPr>
          <a:xfrm>
            <a:off x="16962120" y="26696674"/>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26696674"/>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55452168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4684564"/>
            <a:ext cx="51206400" cy="4912925"/>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800" dirty="0">
                <a:solidFill>
                  <a:schemeClr val="bg1"/>
                </a:solidFill>
                <a:latin typeface="Cambria" panose="02040503050406030204" pitchFamily="18" charset="0"/>
                <a:cs typeface="Arial" panose="020B0604020202020204" pitchFamily="34" charset="0"/>
              </a:rPr>
              <a:t>Exploring Women’s Rugby as an Inclusive and Empowering LGBTQ+ Community</a:t>
            </a:r>
            <a:br>
              <a:rPr lang="en-US" sz="3100" dirty="0">
                <a:solidFill>
                  <a:schemeClr val="bg1"/>
                </a:solidFill>
                <a:latin typeface="Cambria" panose="02040503050406030204" pitchFamily="18" charset="0"/>
                <a:cs typeface="Arial" panose="020B0604020202020204" pitchFamily="34" charset="0"/>
              </a:rPr>
            </a:br>
            <a:br>
              <a:rPr lang="en-US" sz="3100" dirty="0">
                <a:solidFill>
                  <a:schemeClr val="bg1"/>
                </a:solidFill>
                <a:latin typeface="Cambria" panose="02040503050406030204" pitchFamily="18" charset="0"/>
                <a:cs typeface="Arial" panose="020B0604020202020204" pitchFamily="34" charset="0"/>
              </a:rPr>
            </a:br>
            <a:r>
              <a:rPr lang="en-US" sz="6720" dirty="0">
                <a:solidFill>
                  <a:schemeClr val="bg1"/>
                </a:solidFill>
                <a:latin typeface="Cambria" panose="02040503050406030204" pitchFamily="18" charset="0"/>
                <a:cs typeface="Arial" panose="020B0604020202020204" pitchFamily="34" charset="0"/>
              </a:rPr>
              <a:t>Emily Robinson, MSW</a:t>
            </a:r>
            <a:br>
              <a:rPr lang="en-US" sz="6720" dirty="0">
                <a:solidFill>
                  <a:schemeClr val="bg1"/>
                </a:solidFill>
                <a:latin typeface="Cambria" panose="02040503050406030204" pitchFamily="18" charset="0"/>
                <a:cs typeface="Arial" panose="020B0604020202020204" pitchFamily="34" charset="0"/>
              </a:rPr>
            </a:br>
            <a:r>
              <a:rPr lang="en-US" sz="6720" i="1" dirty="0">
                <a:solidFill>
                  <a:schemeClr val="bg1"/>
                </a:solidFill>
                <a:latin typeface="Cambria" panose="02040503050406030204" pitchFamily="18" charset="0"/>
                <a:cs typeface="Arial" panose="020B0604020202020204" pitchFamily="34" charset="0"/>
              </a:rPr>
              <a:t>Advisor</a:t>
            </a:r>
            <a:r>
              <a:rPr lang="en-US" sz="6720" dirty="0">
                <a:solidFill>
                  <a:schemeClr val="bg1"/>
                </a:solidFill>
                <a:latin typeface="Cambria" panose="02040503050406030204" pitchFamily="18" charset="0"/>
                <a:cs typeface="Arial" panose="020B0604020202020204" pitchFamily="34" charset="0"/>
              </a:rPr>
              <a:t>: Tarkington Newman, PhD, MSW, MS</a:t>
            </a:r>
            <a:br>
              <a:rPr lang="en-US" sz="6720" dirty="0">
                <a:solidFill>
                  <a:schemeClr val="bg1"/>
                </a:solidFill>
                <a:latin typeface="Cambria" panose="02040503050406030204" pitchFamily="18" charset="0"/>
                <a:cs typeface="Arial" panose="020B0604020202020204" pitchFamily="34" charset="0"/>
              </a:rPr>
            </a:br>
            <a:r>
              <a:rPr lang="en-US" sz="6720" i="1" dirty="0">
                <a:solidFill>
                  <a:schemeClr val="bg1"/>
                </a:solidFill>
                <a:latin typeface="Cambria" panose="02040503050406030204" pitchFamily="18" charset="0"/>
                <a:cs typeface="Arial" panose="020B0604020202020204" pitchFamily="34" charset="0"/>
              </a:rPr>
              <a:t>Department of Social Work, University of New Hampshire</a:t>
            </a:r>
            <a:endParaRPr lang="en-US" sz="11200" i="1" dirty="0">
              <a:solidFill>
                <a:schemeClr val="bg1"/>
              </a:solidFill>
              <a:latin typeface="Cambria" panose="02040503050406030204" pitchFamily="18" charset="0"/>
              <a:cs typeface="Arial" panose="020B0604020202020204" pitchFamily="34" charset="0"/>
            </a:endParaRPr>
          </a:p>
        </p:txBody>
      </p:sp>
      <p:grpSp>
        <p:nvGrpSpPr>
          <p:cNvPr id="11" name="Group 10">
            <a:extLst>
              <a:ext uri="{FF2B5EF4-FFF2-40B4-BE49-F238E27FC236}">
                <a16:creationId xmlns:a16="http://schemas.microsoft.com/office/drawing/2014/main" id="{E135C507-E82B-47EF-927E-52418A2B6DB3}"/>
              </a:ext>
            </a:extLst>
          </p:cNvPr>
          <p:cNvGrpSpPr/>
          <p:nvPr/>
        </p:nvGrpSpPr>
        <p:grpSpPr>
          <a:xfrm>
            <a:off x="431194" y="583185"/>
            <a:ext cx="12801600" cy="15375586"/>
            <a:chOff x="307996" y="4380109"/>
            <a:chExt cx="9144000" cy="10982563"/>
          </a:xfrm>
        </p:grpSpPr>
        <p:sp>
          <p:nvSpPr>
            <p:cNvPr id="6" name="Subtitle 2"/>
            <p:cNvSpPr txBox="1">
              <a:spLocks/>
            </p:cNvSpPr>
            <p:nvPr/>
          </p:nvSpPr>
          <p:spPr>
            <a:xfrm>
              <a:off x="307996" y="5128226"/>
              <a:ext cx="9095619" cy="10234446"/>
            </a:xfrm>
            <a:prstGeom prst="rect">
              <a:avLst/>
            </a:prstGeom>
            <a:noFill/>
            <a:ln>
              <a:solidFill>
                <a:srgbClr val="002060"/>
              </a:solidFill>
            </a:ln>
          </p:spPr>
          <p:txBody>
            <a:bodyPr vert="horz" lIns="128016" tIns="64008" rIns="128016" bIns="64008"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lnSpc>
                  <a:spcPct val="100000"/>
                </a:lnSpc>
                <a:spcBef>
                  <a:spcPts val="0"/>
                </a:spcBef>
              </a:pPr>
              <a:r>
                <a:rPr lang="en-US" sz="4000" dirty="0">
                  <a:latin typeface="Cambria" panose="02040503050406030204" pitchFamily="18" charset="0"/>
                </a:rPr>
                <a:t>Previous research is conflicted in understanding whether women’s rugby communities are uniquely inclusive spaces for LGBTQ+ athletes and empowering environments for women or rather implicitly adhere to heteronormative and masculine-centered stereotypes related to women in athletic roles. </a:t>
              </a:r>
            </a:p>
            <a:p>
              <a:pPr algn="just">
                <a:lnSpc>
                  <a:spcPct val="100000"/>
                </a:lnSpc>
                <a:spcBef>
                  <a:spcPts val="0"/>
                </a:spcBef>
              </a:pPr>
              <a:endParaRPr lang="en-US" sz="2000" dirty="0">
                <a:latin typeface="Cambria" panose="02040503050406030204" pitchFamily="18" charset="0"/>
              </a:endParaRPr>
            </a:p>
            <a:p>
              <a:pPr algn="just">
                <a:lnSpc>
                  <a:spcPct val="100000"/>
                </a:lnSpc>
                <a:spcBef>
                  <a:spcPts val="0"/>
                </a:spcBef>
              </a:pPr>
              <a:r>
                <a:rPr lang="en-US" sz="4000" dirty="0">
                  <a:latin typeface="Cambria" panose="02040503050406030204" pitchFamily="18" charset="0"/>
                </a:rPr>
                <a:t>Women who participate in contact sports are often perceived as transgressing expectations of femineity and labeled and/or stereotyped by terms such as “butch” or “lesbian” (</a:t>
              </a:r>
              <a:r>
                <a:rPr lang="en-US" sz="4000" dirty="0" err="1">
                  <a:latin typeface="Cambria" panose="02040503050406030204" pitchFamily="18" charset="0"/>
                </a:rPr>
                <a:t>Adjepong</a:t>
              </a:r>
              <a:r>
                <a:rPr lang="en-US" sz="4000" dirty="0">
                  <a:latin typeface="Cambria" panose="02040503050406030204" pitchFamily="18" charset="0"/>
                </a:rPr>
                <a:t>, 2015; Basham, 2018; Cahn, 1993). Researchers looking specifically at women’s rugby disagree whether their position playing an equitably high contact sport lends itself to empowering women in directly challenging hegemonic masculinity or a space where women must over-compensate to adhere to traditional standards to stave off labels and stereotypes (</a:t>
              </a:r>
              <a:r>
                <a:rPr lang="en-US" sz="4000" dirty="0" err="1">
                  <a:latin typeface="Cambria" panose="02040503050406030204" pitchFamily="18" charset="0"/>
                </a:rPr>
                <a:t>Adjepong</a:t>
              </a:r>
              <a:r>
                <a:rPr lang="en-US" sz="4000" dirty="0">
                  <a:latin typeface="Cambria" panose="02040503050406030204" pitchFamily="18" charset="0"/>
                </a:rPr>
                <a:t>, 2015; Basham; 2018; Broad, 2001). </a:t>
              </a:r>
            </a:p>
            <a:p>
              <a:pPr algn="just">
                <a:lnSpc>
                  <a:spcPct val="100000"/>
                </a:lnSpc>
                <a:spcBef>
                  <a:spcPts val="0"/>
                </a:spcBef>
              </a:pPr>
              <a:endParaRPr lang="en-US" sz="2000" dirty="0">
                <a:latin typeface="Cambria" panose="02040503050406030204" pitchFamily="18" charset="0"/>
              </a:endParaRPr>
            </a:p>
            <a:p>
              <a:pPr algn="just">
                <a:lnSpc>
                  <a:spcPct val="100000"/>
                </a:lnSpc>
                <a:spcBef>
                  <a:spcPts val="0"/>
                </a:spcBef>
              </a:pPr>
              <a:r>
                <a:rPr lang="en-US" sz="4000" dirty="0">
                  <a:latin typeface="Cambria" panose="02040503050406030204" pitchFamily="18" charset="0"/>
                </a:rPr>
                <a:t>Women’s rugby communities have been found to be safe and inclusive for LGBTQ+ players and particularly promoting trust between and among players (Basham, 2018; Broad, 2001; Carl &amp; </a:t>
              </a:r>
              <a:r>
                <a:rPr lang="en-US" sz="4000" dirty="0" err="1">
                  <a:latin typeface="Cambria" panose="02040503050406030204" pitchFamily="18" charset="0"/>
                </a:rPr>
                <a:t>Naughright</a:t>
              </a:r>
              <a:r>
                <a:rPr lang="en-US" sz="4000" dirty="0">
                  <a:latin typeface="Cambria" panose="02040503050406030204" pitchFamily="18" charset="0"/>
                </a:rPr>
                <a:t>, 1999; </a:t>
              </a:r>
              <a:r>
                <a:rPr lang="en-US" sz="4000" dirty="0" err="1">
                  <a:latin typeface="Cambria" panose="02040503050406030204" pitchFamily="18" charset="0"/>
                </a:rPr>
                <a:t>Kanemasu</a:t>
              </a:r>
              <a:r>
                <a:rPr lang="en-US" sz="4000" dirty="0">
                  <a:latin typeface="Cambria" panose="02040503050406030204" pitchFamily="18" charset="0"/>
                </a:rPr>
                <a:t> &amp; Molnar, 2017).</a:t>
              </a:r>
            </a:p>
            <a:p>
              <a:pPr algn="just">
                <a:lnSpc>
                  <a:spcPct val="100000"/>
                </a:lnSpc>
                <a:spcBef>
                  <a:spcPts val="0"/>
                </a:spcBef>
              </a:pPr>
              <a:endParaRPr lang="en-US" sz="4200" dirty="0">
                <a:latin typeface="Cambria" panose="02040503050406030204" pitchFamily="18" charset="0"/>
              </a:endParaRPr>
            </a:p>
          </p:txBody>
        </p:sp>
        <p:sp>
          <p:nvSpPr>
            <p:cNvPr id="13" name="Subtitle 2"/>
            <p:cNvSpPr txBox="1">
              <a:spLocks/>
            </p:cNvSpPr>
            <p:nvPr/>
          </p:nvSpPr>
          <p:spPr>
            <a:xfrm>
              <a:off x="307996" y="4380109"/>
              <a:ext cx="9144000" cy="653143"/>
            </a:xfrm>
            <a:prstGeom prst="rect">
              <a:avLst/>
            </a:prstGeom>
            <a:solidFill>
              <a:srgbClr val="002060"/>
            </a:solidFill>
            <a:ln>
              <a:solidFill>
                <a:srgbClr val="002060"/>
              </a:solidFill>
            </a:ln>
          </p:spPr>
          <p:txBody>
            <a:bodyPr vert="horz" lIns="128016" tIns="64008" rIns="128016" bIns="64008"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000" dirty="0">
                  <a:solidFill>
                    <a:schemeClr val="bg1"/>
                  </a:solidFill>
                  <a:latin typeface="Cambria" panose="02040503050406030204" pitchFamily="18" charset="0"/>
                </a:rPr>
                <a:t>Background</a:t>
              </a:r>
              <a:endParaRPr lang="en-US" sz="7000" dirty="0">
                <a:solidFill>
                  <a:schemeClr val="bg1"/>
                </a:solidFill>
                <a:latin typeface="Cambria" panose="02040503050406030204" pitchFamily="18" charset="0"/>
              </a:endParaRPr>
            </a:p>
          </p:txBody>
        </p:sp>
      </p:grpSp>
      <p:sp>
        <p:nvSpPr>
          <p:cNvPr id="15" name="Subtitle 2"/>
          <p:cNvSpPr txBox="1">
            <a:spLocks/>
          </p:cNvSpPr>
          <p:nvPr/>
        </p:nvSpPr>
        <p:spPr>
          <a:xfrm>
            <a:off x="27830943" y="579822"/>
            <a:ext cx="23042880" cy="914400"/>
          </a:xfrm>
          <a:prstGeom prst="rect">
            <a:avLst/>
          </a:prstGeom>
          <a:solidFill>
            <a:srgbClr val="002060"/>
          </a:solidFill>
          <a:ln>
            <a:solidFill>
              <a:srgbClr val="002060"/>
            </a:solidFill>
          </a:ln>
        </p:spPr>
        <p:txBody>
          <a:bodyPr vert="horz" lIns="128016" tIns="64008" rIns="128016" bIns="64008"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000" dirty="0">
                <a:solidFill>
                  <a:schemeClr val="bg1"/>
                </a:solidFill>
                <a:latin typeface="Cambria" panose="02040503050406030204" pitchFamily="18" charset="0"/>
              </a:rPr>
              <a:t>Results</a:t>
            </a:r>
          </a:p>
        </p:txBody>
      </p:sp>
      <p:grpSp>
        <p:nvGrpSpPr>
          <p:cNvPr id="5" name="Group 4">
            <a:extLst>
              <a:ext uri="{FF2B5EF4-FFF2-40B4-BE49-F238E27FC236}">
                <a16:creationId xmlns:a16="http://schemas.microsoft.com/office/drawing/2014/main" id="{C477C5CE-F2E1-4504-AB0C-D18DBC45DD9E}"/>
              </a:ext>
            </a:extLst>
          </p:cNvPr>
          <p:cNvGrpSpPr/>
          <p:nvPr/>
        </p:nvGrpSpPr>
        <p:grpSpPr>
          <a:xfrm>
            <a:off x="27749695" y="17421054"/>
            <a:ext cx="23079906" cy="6916660"/>
            <a:chOff x="25569120" y="22230234"/>
            <a:chExt cx="9144000" cy="6296530"/>
          </a:xfrm>
        </p:grpSpPr>
        <p:sp>
          <p:nvSpPr>
            <p:cNvPr id="12" name="Subtitle 2"/>
            <p:cNvSpPr txBox="1">
              <a:spLocks/>
            </p:cNvSpPr>
            <p:nvPr/>
          </p:nvSpPr>
          <p:spPr>
            <a:xfrm>
              <a:off x="25569120" y="23227335"/>
              <a:ext cx="9129331" cy="5299429"/>
            </a:xfrm>
            <a:prstGeom prst="rect">
              <a:avLst/>
            </a:prstGeom>
            <a:noFill/>
            <a:ln>
              <a:solidFill>
                <a:srgbClr val="002060"/>
              </a:solidFill>
            </a:ln>
          </p:spPr>
          <p:txBody>
            <a:bodyPr vert="horz" lIns="128016" tIns="64008" rIns="128016" bIns="64008"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lnSpc>
                  <a:spcPct val="100000"/>
                </a:lnSpc>
                <a:spcBef>
                  <a:spcPts val="0"/>
                </a:spcBef>
              </a:pPr>
              <a:r>
                <a:rPr lang="en-US" sz="4000" dirty="0">
                  <a:latin typeface="Cambria" panose="02040503050406030204" pitchFamily="18" charset="0"/>
                </a:rPr>
                <a:t>Findings inform practical implications on how campus recreation, coaches, and team leaders can support and build inclusive environments for LGBTQ+ athletes. Campus recreation may provide resources for clubs on building inclusive environments, supporting LGBTQ+ athletes, and supporting women in athletic spaces. Coaches can act as leaders in facilitating community building activities and discussions on inclusion as well as provide other on-campus resources for athletes navigating their sexual or gender identity/expression. Team leaders may be better able and equipped to offer themselves as resources and facilitate team conversations on building inclusive environments and supporting all athletes on their team regardless of sexual identity and/or gender identity/expression. Additionally, finding the need for further research exploring and understanding the perceptions and experiences of transgender and straight athletes in the context of rugby communities. </a:t>
              </a:r>
            </a:p>
          </p:txBody>
        </p:sp>
        <p:sp>
          <p:nvSpPr>
            <p:cNvPr id="17" name="Subtitle 2"/>
            <p:cNvSpPr txBox="1">
              <a:spLocks/>
            </p:cNvSpPr>
            <p:nvPr/>
          </p:nvSpPr>
          <p:spPr>
            <a:xfrm>
              <a:off x="25569120" y="22230234"/>
              <a:ext cx="9144000" cy="832417"/>
            </a:xfrm>
            <a:prstGeom prst="rect">
              <a:avLst/>
            </a:prstGeom>
            <a:solidFill>
              <a:srgbClr val="002060"/>
            </a:solidFill>
            <a:ln>
              <a:solidFill>
                <a:srgbClr val="002060"/>
              </a:solidFill>
            </a:ln>
          </p:spPr>
          <p:txBody>
            <a:bodyPr vert="horz" lIns="128016" tIns="64008" rIns="128016" bIns="64008"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000" dirty="0">
                  <a:solidFill>
                    <a:schemeClr val="bg1"/>
                  </a:solidFill>
                  <a:latin typeface="Cambria" panose="02040503050406030204" pitchFamily="18" charset="0"/>
                </a:rPr>
                <a:t>Implications</a:t>
              </a:r>
            </a:p>
          </p:txBody>
        </p:sp>
      </p:grp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3024" y="-4083126"/>
            <a:ext cx="2681672" cy="3785890"/>
          </a:xfrm>
          <a:prstGeom prst="rect">
            <a:avLst/>
          </a:prstGeom>
        </p:spPr>
      </p:pic>
      <p:grpSp>
        <p:nvGrpSpPr>
          <p:cNvPr id="19" name="Group 18">
            <a:extLst>
              <a:ext uri="{FF2B5EF4-FFF2-40B4-BE49-F238E27FC236}">
                <a16:creationId xmlns:a16="http://schemas.microsoft.com/office/drawing/2014/main" id="{9729A398-D8B8-4EB5-96BC-6F0F0CC87605}"/>
              </a:ext>
            </a:extLst>
          </p:cNvPr>
          <p:cNvGrpSpPr/>
          <p:nvPr/>
        </p:nvGrpSpPr>
        <p:grpSpPr>
          <a:xfrm>
            <a:off x="27714351" y="24337712"/>
            <a:ext cx="23042879" cy="4411024"/>
            <a:chOff x="37575631" y="23634631"/>
            <a:chExt cx="9129328" cy="3612636"/>
          </a:xfrm>
        </p:grpSpPr>
        <p:sp>
          <p:nvSpPr>
            <p:cNvPr id="85" name="Subtitle 2"/>
            <p:cNvSpPr txBox="1">
              <a:spLocks/>
            </p:cNvSpPr>
            <p:nvPr/>
          </p:nvSpPr>
          <p:spPr>
            <a:xfrm>
              <a:off x="37575631" y="24667869"/>
              <a:ext cx="9129328" cy="2579398"/>
            </a:xfrm>
            <a:prstGeom prst="rect">
              <a:avLst/>
            </a:prstGeom>
            <a:noFill/>
            <a:ln>
              <a:solidFill>
                <a:srgbClr val="002060"/>
              </a:solidFill>
            </a:ln>
          </p:spPr>
          <p:txBody>
            <a:bodyPr vert="horz" lIns="128016" tIns="64008" rIns="128016" bIns="64008"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lnSpc>
                  <a:spcPct val="100000"/>
                </a:lnSpc>
                <a:spcBef>
                  <a:spcPts val="0"/>
                </a:spcBef>
              </a:pPr>
              <a:r>
                <a:rPr lang="en-US" sz="2240" dirty="0" err="1">
                  <a:latin typeface="Cambria" panose="02040503050406030204" pitchFamily="18" charset="0"/>
                </a:rPr>
                <a:t>Adjepong</a:t>
              </a:r>
              <a:r>
                <a:rPr lang="en-US" sz="2240" dirty="0">
                  <a:latin typeface="Cambria" panose="02040503050406030204" pitchFamily="18" charset="0"/>
                </a:rPr>
                <a:t>, A. (2017). ‘We’re, like, a cute rugby team’: How whiteness  and heterosexuality shape women’s sense of belonging in rugby. </a:t>
              </a:r>
              <a:r>
                <a:rPr lang="en-US" sz="2240" i="1" dirty="0">
                  <a:latin typeface="Cambria" panose="02040503050406030204" pitchFamily="18" charset="0"/>
                </a:rPr>
                <a:t>International Review for the Sociology of Sport,</a:t>
              </a:r>
              <a:r>
                <a:rPr lang="en-US" sz="2240" dirty="0">
                  <a:latin typeface="Cambria" panose="02040503050406030204" pitchFamily="18" charset="0"/>
                </a:rPr>
                <a:t>52(2), 209-222.</a:t>
              </a:r>
            </a:p>
            <a:p>
              <a:pPr algn="just">
                <a:lnSpc>
                  <a:spcPct val="100000"/>
                </a:lnSpc>
                <a:spcBef>
                  <a:spcPts val="0"/>
                </a:spcBef>
              </a:pPr>
              <a:r>
                <a:rPr lang="en-US" sz="2240" dirty="0">
                  <a:latin typeface="Cambria" panose="02040503050406030204" pitchFamily="18" charset="0"/>
                </a:rPr>
                <a:t>Basham, K. (2018). Resisting gendered sport roles: A criminological sports analysis of women’s rugby in the U.S. </a:t>
              </a:r>
              <a:r>
                <a:rPr lang="en-US" sz="2240" i="1" dirty="0">
                  <a:latin typeface="Cambria" panose="02040503050406030204" pitchFamily="18" charset="0"/>
                </a:rPr>
                <a:t>Online Theses and Dissertations.</a:t>
              </a:r>
              <a:r>
                <a:rPr lang="en-US" sz="2240" dirty="0">
                  <a:latin typeface="Cambria" panose="02040503050406030204" pitchFamily="18" charset="0"/>
                </a:rPr>
                <a:t> </a:t>
              </a:r>
            </a:p>
            <a:p>
              <a:pPr algn="just">
                <a:lnSpc>
                  <a:spcPct val="100000"/>
                </a:lnSpc>
                <a:spcBef>
                  <a:spcPts val="0"/>
                </a:spcBef>
              </a:pPr>
              <a:r>
                <a:rPr lang="en-US" sz="2240" dirty="0" err="1">
                  <a:latin typeface="Cambria" panose="02040503050406030204" pitchFamily="18" charset="0"/>
                </a:rPr>
                <a:t>Brassil</a:t>
              </a:r>
              <a:r>
                <a:rPr lang="en-US" sz="2240" dirty="0">
                  <a:latin typeface="Cambria" panose="02040503050406030204" pitchFamily="18" charset="0"/>
                </a:rPr>
                <a:t>, G., &amp; Longman, J. (2020, October). World rugby bars transgender women, baffling players. </a:t>
              </a:r>
              <a:r>
                <a:rPr lang="en-US" sz="2240" i="1" dirty="0">
                  <a:latin typeface="Cambria" panose="02040503050406030204" pitchFamily="18" charset="0"/>
                </a:rPr>
                <a:t>The New York Times</a:t>
              </a:r>
              <a:r>
                <a:rPr lang="en-US" sz="2240" dirty="0">
                  <a:latin typeface="Cambria" panose="02040503050406030204" pitchFamily="18" charset="0"/>
                </a:rPr>
                <a:t>. </a:t>
              </a:r>
            </a:p>
            <a:p>
              <a:pPr algn="just">
                <a:lnSpc>
                  <a:spcPct val="100000"/>
                </a:lnSpc>
                <a:spcBef>
                  <a:spcPts val="0"/>
                </a:spcBef>
              </a:pPr>
              <a:r>
                <a:rPr lang="en-US" sz="2240" dirty="0">
                  <a:latin typeface="Cambria" panose="02040503050406030204" pitchFamily="18" charset="0"/>
                </a:rPr>
                <a:t>Braun, V., &amp; Clarke, V. (2006). Using thematic analysis in psychology. </a:t>
              </a:r>
              <a:r>
                <a:rPr lang="en-US" sz="2240" i="1" dirty="0">
                  <a:latin typeface="Cambria" panose="02040503050406030204" pitchFamily="18" charset="0"/>
                </a:rPr>
                <a:t>Qualitative Research in  Psychology, </a:t>
              </a:r>
              <a:r>
                <a:rPr lang="en-US" sz="2240" dirty="0">
                  <a:latin typeface="Cambria" panose="02040503050406030204" pitchFamily="18" charset="0"/>
                </a:rPr>
                <a:t>3(2), 77-101. </a:t>
              </a:r>
            </a:p>
            <a:p>
              <a:pPr algn="just">
                <a:lnSpc>
                  <a:spcPct val="100000"/>
                </a:lnSpc>
                <a:spcBef>
                  <a:spcPts val="0"/>
                </a:spcBef>
              </a:pPr>
              <a:r>
                <a:rPr lang="en-US" sz="2240" dirty="0">
                  <a:latin typeface="Cambria" panose="02040503050406030204" pitchFamily="18" charset="0"/>
                </a:rPr>
                <a:t>Braun, V., &amp; Clarke, V. (2019). Reflecting on reflexive thematic analysis. </a:t>
              </a:r>
              <a:r>
                <a:rPr lang="en-US" sz="2240" i="1" dirty="0">
                  <a:latin typeface="Cambria" panose="02040503050406030204" pitchFamily="18" charset="0"/>
                </a:rPr>
                <a:t>Qualitative Research in Sport, Exercise and Health, </a:t>
              </a:r>
              <a:r>
                <a:rPr lang="en-US" sz="2240" dirty="0">
                  <a:latin typeface="Cambria" panose="02040503050406030204" pitchFamily="18" charset="0"/>
                </a:rPr>
                <a:t>11(4), 589-597.</a:t>
              </a:r>
            </a:p>
            <a:p>
              <a:pPr algn="just">
                <a:lnSpc>
                  <a:spcPct val="100000"/>
                </a:lnSpc>
                <a:spcBef>
                  <a:spcPts val="0"/>
                </a:spcBef>
              </a:pPr>
              <a:r>
                <a:rPr lang="en-US" sz="2240" dirty="0">
                  <a:latin typeface="Cambria" panose="02040503050406030204" pitchFamily="18" charset="0"/>
                </a:rPr>
                <a:t>Cahn., S. (1993) From the ‘muscle moll’ to the ‘butch’ ballplayer: Mannishness, lesbianism, and homophobia in U.S. women’s sport. </a:t>
              </a:r>
              <a:r>
                <a:rPr lang="en-US" sz="2240" i="1" dirty="0">
                  <a:latin typeface="Cambria" panose="02040503050406030204" pitchFamily="18" charset="0"/>
                </a:rPr>
                <a:t>Feminist Studies</a:t>
              </a:r>
              <a:r>
                <a:rPr lang="en-US" sz="2240" dirty="0">
                  <a:latin typeface="Cambria" panose="02040503050406030204" pitchFamily="18" charset="0"/>
                </a:rPr>
                <a:t> 19(2): 343–368. </a:t>
              </a:r>
            </a:p>
            <a:p>
              <a:pPr algn="just">
                <a:lnSpc>
                  <a:spcPct val="100000"/>
                </a:lnSpc>
                <a:spcBef>
                  <a:spcPts val="0"/>
                </a:spcBef>
              </a:pPr>
              <a:r>
                <a:rPr lang="en-US" sz="2240" dirty="0">
                  <a:latin typeface="Cambria" panose="02040503050406030204" pitchFamily="18" charset="0"/>
                </a:rPr>
                <a:t>Carle, A., &amp; </a:t>
              </a:r>
              <a:r>
                <a:rPr lang="en-US" sz="2240" dirty="0" err="1">
                  <a:latin typeface="Cambria" panose="02040503050406030204" pitchFamily="18" charset="0"/>
                </a:rPr>
                <a:t>Nauright</a:t>
              </a:r>
              <a:r>
                <a:rPr lang="en-US" sz="2240" dirty="0">
                  <a:latin typeface="Cambria" panose="02040503050406030204" pitchFamily="18" charset="0"/>
                </a:rPr>
                <a:t> N (1999) A man’s game? Women playing rugby union in Australia. </a:t>
              </a:r>
              <a:r>
                <a:rPr lang="en-US" sz="2240" i="1" dirty="0">
                  <a:latin typeface="Cambria" panose="02040503050406030204" pitchFamily="18" charset="0"/>
                </a:rPr>
                <a:t>Football Studies</a:t>
              </a:r>
              <a:r>
                <a:rPr lang="en-US" sz="2240" dirty="0">
                  <a:latin typeface="Cambria" panose="02040503050406030204" pitchFamily="18" charset="0"/>
                </a:rPr>
                <a:t> 2(1): 55–73. </a:t>
              </a:r>
            </a:p>
            <a:p>
              <a:pPr algn="just">
                <a:lnSpc>
                  <a:spcPct val="100000"/>
                </a:lnSpc>
                <a:spcBef>
                  <a:spcPts val="0"/>
                </a:spcBef>
              </a:pPr>
              <a:r>
                <a:rPr lang="en-US" sz="2240" dirty="0" err="1">
                  <a:latin typeface="Cambria" panose="02040503050406030204" pitchFamily="18" charset="0"/>
                </a:rPr>
                <a:t>Kanemasu</a:t>
              </a:r>
              <a:r>
                <a:rPr lang="en-US" sz="2240" dirty="0">
                  <a:latin typeface="Cambria" panose="02040503050406030204" pitchFamily="18" charset="0"/>
                </a:rPr>
                <a:t>, Y., &amp; Molnar, G. (2017). Double-trouble: Negotiating gender and sexuality in post-colonial women’s rugby in Fiji. </a:t>
              </a:r>
              <a:r>
                <a:rPr lang="en-US" sz="2240" i="1" dirty="0">
                  <a:latin typeface="Cambria" panose="02040503050406030204" pitchFamily="18" charset="0"/>
                </a:rPr>
                <a:t>International Review for the Sociology of Sport,</a:t>
              </a:r>
              <a:r>
                <a:rPr lang="en-US" sz="2240" dirty="0">
                  <a:latin typeface="Cambria" panose="02040503050406030204" pitchFamily="18" charset="0"/>
                </a:rPr>
                <a:t> 52(4), 430-446. </a:t>
              </a:r>
              <a:endParaRPr lang="en-US" sz="1960" dirty="0">
                <a:latin typeface="Cambria" panose="02040503050406030204" pitchFamily="18" charset="0"/>
              </a:endParaRPr>
            </a:p>
          </p:txBody>
        </p:sp>
        <p:sp>
          <p:nvSpPr>
            <p:cNvPr id="93" name="Subtitle 2"/>
            <p:cNvSpPr txBox="1">
              <a:spLocks/>
            </p:cNvSpPr>
            <p:nvPr/>
          </p:nvSpPr>
          <p:spPr>
            <a:xfrm>
              <a:off x="37575631" y="23634631"/>
              <a:ext cx="9129328" cy="884004"/>
            </a:xfrm>
            <a:prstGeom prst="rect">
              <a:avLst/>
            </a:prstGeom>
            <a:solidFill>
              <a:srgbClr val="002060"/>
            </a:solidFill>
            <a:ln>
              <a:solidFill>
                <a:srgbClr val="002060"/>
              </a:solidFill>
            </a:ln>
          </p:spPr>
          <p:txBody>
            <a:bodyPr vert="horz" lIns="128016" tIns="64008" rIns="128016" bIns="64008"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References</a:t>
              </a:r>
            </a:p>
          </p:txBody>
        </p:sp>
      </p:grpSp>
      <p:sp>
        <p:nvSpPr>
          <p:cNvPr id="4" name="TextBox 3"/>
          <p:cNvSpPr txBox="1"/>
          <p:nvPr/>
        </p:nvSpPr>
        <p:spPr>
          <a:xfrm>
            <a:off x="38482415" y="9122441"/>
            <a:ext cx="6600301" cy="630942"/>
          </a:xfrm>
          <a:prstGeom prst="rect">
            <a:avLst/>
          </a:prstGeom>
          <a:noFill/>
        </p:spPr>
        <p:txBody>
          <a:bodyPr wrap="square" rtlCol="0">
            <a:spAutoFit/>
          </a:bodyPr>
          <a:lstStyle/>
          <a:p>
            <a:endParaRPr lang="en-US" sz="3500" dirty="0">
              <a:latin typeface="Cambria" panose="02040503050406030204" pitchFamily="18" charset="0"/>
            </a:endParaRPr>
          </a:p>
        </p:txBody>
      </p:sp>
      <p:grpSp>
        <p:nvGrpSpPr>
          <p:cNvPr id="14" name="Group 13">
            <a:extLst>
              <a:ext uri="{FF2B5EF4-FFF2-40B4-BE49-F238E27FC236}">
                <a16:creationId xmlns:a16="http://schemas.microsoft.com/office/drawing/2014/main" id="{90AA9039-C495-45E5-A188-DC07AD5111B6}"/>
              </a:ext>
            </a:extLst>
          </p:cNvPr>
          <p:cNvGrpSpPr/>
          <p:nvPr/>
        </p:nvGrpSpPr>
        <p:grpSpPr>
          <a:xfrm>
            <a:off x="376797" y="16343696"/>
            <a:ext cx="12836950" cy="9491220"/>
            <a:chOff x="307995" y="20163142"/>
            <a:chExt cx="9169250" cy="6779443"/>
          </a:xfrm>
        </p:grpSpPr>
        <p:sp>
          <p:nvSpPr>
            <p:cNvPr id="7" name="Subtitle 2"/>
            <p:cNvSpPr txBox="1">
              <a:spLocks/>
            </p:cNvSpPr>
            <p:nvPr/>
          </p:nvSpPr>
          <p:spPr>
            <a:xfrm>
              <a:off x="307995" y="20163142"/>
              <a:ext cx="9144000" cy="653143"/>
            </a:xfrm>
            <a:prstGeom prst="rect">
              <a:avLst/>
            </a:prstGeom>
            <a:solidFill>
              <a:srgbClr val="002060"/>
            </a:solidFill>
            <a:ln>
              <a:solidFill>
                <a:srgbClr val="002060"/>
              </a:solidFill>
            </a:ln>
          </p:spPr>
          <p:txBody>
            <a:bodyPr vert="horz" lIns="128016" tIns="64008" rIns="128016" bIns="64008" rtlCol="0" anchor="ctr">
              <a:normAutofit fontScale="9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7560" dirty="0">
                  <a:solidFill>
                    <a:schemeClr val="bg1"/>
                  </a:solidFill>
                  <a:latin typeface="Cambria" panose="02040503050406030204" pitchFamily="18" charset="0"/>
                </a:rPr>
                <a:t> </a:t>
              </a:r>
              <a:r>
                <a:rPr lang="en-US" sz="6000" dirty="0">
                  <a:solidFill>
                    <a:schemeClr val="bg1"/>
                  </a:solidFill>
                  <a:latin typeface="Cambria" panose="02040503050406030204" pitchFamily="18" charset="0"/>
                </a:rPr>
                <a:t>Objectives</a:t>
              </a:r>
              <a:endParaRPr lang="en-US" sz="7000" dirty="0">
                <a:solidFill>
                  <a:schemeClr val="bg1"/>
                </a:solidFill>
                <a:latin typeface="Cambria" panose="02040503050406030204" pitchFamily="18" charset="0"/>
              </a:endParaRPr>
            </a:p>
          </p:txBody>
        </p:sp>
        <p:sp>
          <p:nvSpPr>
            <p:cNvPr id="99" name="Subtitle 2"/>
            <p:cNvSpPr txBox="1">
              <a:spLocks/>
            </p:cNvSpPr>
            <p:nvPr/>
          </p:nvSpPr>
          <p:spPr>
            <a:xfrm>
              <a:off x="333245" y="20953348"/>
              <a:ext cx="9144000" cy="5989237"/>
            </a:xfrm>
            <a:prstGeom prst="rect">
              <a:avLst/>
            </a:prstGeom>
            <a:ln>
              <a:solidFill>
                <a:srgbClr val="002060"/>
              </a:solidFill>
            </a:ln>
          </p:spPr>
          <p:txBody>
            <a:bodyPr vert="horz" lIns="128016" tIns="64008" rIns="128016" bIns="64008" rtlCol="0" anchor="t">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lnSpc>
                  <a:spcPct val="100000"/>
                </a:lnSpc>
                <a:spcBef>
                  <a:spcPts val="0"/>
                </a:spcBef>
              </a:pPr>
              <a:r>
                <a:rPr lang="en-US" sz="4300" dirty="0">
                  <a:latin typeface="Cambria" panose="02040503050406030204" pitchFamily="18" charset="0"/>
                </a:rPr>
                <a:t>The objective of this study was to explore components perceived as fostering a safe and inclusive community for LGBTQ+ players on a New England women’s rugby team. The following were considered as the specific aims:</a:t>
              </a:r>
            </a:p>
            <a:p>
              <a:pPr marL="640048" indent="-640048" algn="just">
                <a:lnSpc>
                  <a:spcPct val="100000"/>
                </a:lnSpc>
                <a:spcBef>
                  <a:spcPts val="0"/>
                </a:spcBef>
                <a:buFont typeface="Arial" panose="020B0604020202020204" pitchFamily="34" charset="0"/>
                <a:buChar char="•"/>
              </a:pPr>
              <a:r>
                <a:rPr lang="en-US" sz="4300" dirty="0">
                  <a:latin typeface="Cambria" panose="02040503050406030204" pitchFamily="18" charset="0"/>
                </a:rPr>
                <a:t>Explore how individual athletes, implicitly or explicitly, promote inclusion and empower each other</a:t>
              </a:r>
            </a:p>
            <a:p>
              <a:pPr marL="640048" indent="-640048" algn="just">
                <a:lnSpc>
                  <a:spcPct val="100000"/>
                </a:lnSpc>
                <a:spcBef>
                  <a:spcPts val="0"/>
                </a:spcBef>
                <a:buFont typeface="Arial" panose="020B0604020202020204" pitchFamily="34" charset="0"/>
                <a:buChar char="•"/>
              </a:pPr>
              <a:r>
                <a:rPr lang="en-US" sz="4300" dirty="0">
                  <a:latin typeface="Cambria" panose="02040503050406030204" pitchFamily="18" charset="0"/>
                </a:rPr>
                <a:t>Explore team norms, rules, and or expectations that promote an inclusive climate</a:t>
              </a:r>
            </a:p>
            <a:p>
              <a:pPr marL="640048" indent="-640048" algn="just">
                <a:lnSpc>
                  <a:spcPct val="100000"/>
                </a:lnSpc>
                <a:spcBef>
                  <a:spcPts val="0"/>
                </a:spcBef>
                <a:buFont typeface="Arial" panose="020B0604020202020204" pitchFamily="34" charset="0"/>
                <a:buChar char="•"/>
              </a:pPr>
              <a:r>
                <a:rPr lang="en-US" sz="4300" dirty="0">
                  <a:latin typeface="Cambria" panose="02040503050406030204" pitchFamily="18" charset="0"/>
                </a:rPr>
                <a:t>Explore how rugby, as a sport, fosters and promotes an inclusive and empowering team environment</a:t>
              </a:r>
            </a:p>
            <a:p>
              <a:pPr marL="640048" indent="-640048" algn="just">
                <a:lnSpc>
                  <a:spcPct val="100000"/>
                </a:lnSpc>
                <a:spcBef>
                  <a:spcPts val="0"/>
                </a:spcBef>
                <a:buFont typeface="Arial" panose="020B0604020202020204" pitchFamily="34" charset="0"/>
                <a:buChar char="•"/>
              </a:pPr>
              <a:r>
                <a:rPr lang="en-US" sz="4300" dirty="0">
                  <a:latin typeface="Cambria" panose="02040503050406030204" pitchFamily="18" charset="0"/>
                </a:rPr>
                <a:t>Explore how negative labels and stereotypes affect athletes’ perception of self and community</a:t>
              </a:r>
              <a:endParaRPr lang="en-US" sz="3000" dirty="0">
                <a:latin typeface="Cambria" panose="02040503050406030204" pitchFamily="18" charset="0"/>
              </a:endParaRPr>
            </a:p>
          </p:txBody>
        </p:sp>
      </p:grpSp>
      <p:grpSp>
        <p:nvGrpSpPr>
          <p:cNvPr id="21" name="Group 20">
            <a:extLst>
              <a:ext uri="{FF2B5EF4-FFF2-40B4-BE49-F238E27FC236}">
                <a16:creationId xmlns:a16="http://schemas.microsoft.com/office/drawing/2014/main" id="{2D9F790A-C270-4CA4-A85B-F8531CB93AB8}"/>
              </a:ext>
            </a:extLst>
          </p:cNvPr>
          <p:cNvGrpSpPr/>
          <p:nvPr/>
        </p:nvGrpSpPr>
        <p:grpSpPr>
          <a:xfrm>
            <a:off x="5999097" y="26048564"/>
            <a:ext cx="16128298" cy="2416452"/>
            <a:chOff x="37706177" y="10962175"/>
            <a:chExt cx="7555923" cy="1415175"/>
          </a:xfrm>
        </p:grpSpPr>
        <p:sp>
          <p:nvSpPr>
            <p:cNvPr id="18" name="Subtitle 2"/>
            <p:cNvSpPr txBox="1">
              <a:spLocks/>
            </p:cNvSpPr>
            <p:nvPr/>
          </p:nvSpPr>
          <p:spPr>
            <a:xfrm>
              <a:off x="37706177" y="10962175"/>
              <a:ext cx="7555923" cy="535511"/>
            </a:xfrm>
            <a:prstGeom prst="rect">
              <a:avLst/>
            </a:prstGeom>
            <a:solidFill>
              <a:srgbClr val="002060"/>
            </a:solidFill>
            <a:ln>
              <a:solidFill>
                <a:srgbClr val="002060"/>
              </a:solidFill>
            </a:ln>
          </p:spPr>
          <p:txBody>
            <a:bodyPr vert="horz" lIns="128016" tIns="64008" rIns="128016" bIns="64008"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Acknowledgements</a:t>
              </a:r>
              <a:endParaRPr lang="en-US" sz="4800" dirty="0">
                <a:solidFill>
                  <a:schemeClr val="bg1"/>
                </a:solidFill>
                <a:latin typeface="Cambria" panose="02040503050406030204" pitchFamily="18" charset="0"/>
              </a:endParaRPr>
            </a:p>
          </p:txBody>
        </p:sp>
        <p:sp>
          <p:nvSpPr>
            <p:cNvPr id="108" name="Subtitle 2"/>
            <p:cNvSpPr txBox="1">
              <a:spLocks/>
            </p:cNvSpPr>
            <p:nvPr/>
          </p:nvSpPr>
          <p:spPr>
            <a:xfrm>
              <a:off x="37706177" y="11551855"/>
              <a:ext cx="7555922" cy="825495"/>
            </a:xfrm>
            <a:prstGeom prst="rect">
              <a:avLst/>
            </a:prstGeom>
            <a:noFill/>
            <a:ln>
              <a:solidFill>
                <a:srgbClr val="002060"/>
              </a:solidFill>
            </a:ln>
          </p:spPr>
          <p:txBody>
            <a:bodyPr vert="horz" lIns="128016" tIns="64008" rIns="128016" bIns="64008" rtlCol="0" anchor="t">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10000"/>
                </a:lnSpc>
                <a:spcBef>
                  <a:spcPts val="0"/>
                </a:spcBef>
              </a:pPr>
              <a:r>
                <a:rPr lang="en-US" sz="3600" dirty="0">
                  <a:latin typeface="Cambria" panose="02040503050406030204" pitchFamily="18" charset="0"/>
                </a:rPr>
                <a:t>Special thanks to the </a:t>
              </a:r>
              <a:r>
                <a:rPr lang="en-US" sz="3600" b="1" dirty="0">
                  <a:latin typeface="Cambria" panose="02040503050406030204" pitchFamily="18" charset="0"/>
                </a:rPr>
                <a:t>UNH Kidder Fund  </a:t>
              </a:r>
              <a:r>
                <a:rPr lang="en-US" sz="3600" dirty="0">
                  <a:latin typeface="Cambria" panose="02040503050406030204" pitchFamily="18" charset="0"/>
                </a:rPr>
                <a:t>for their contributions towards this project.</a:t>
              </a:r>
            </a:p>
            <a:p>
              <a:pPr algn="l">
                <a:lnSpc>
                  <a:spcPct val="110000"/>
                </a:lnSpc>
                <a:spcBef>
                  <a:spcPts val="0"/>
                </a:spcBef>
              </a:pPr>
              <a:r>
                <a:rPr lang="en-US" sz="3600" dirty="0">
                  <a:latin typeface="Cambria" panose="02040503050406030204" pitchFamily="18" charset="0"/>
                </a:rPr>
                <a:t>Thank you to all the wonderful Ruggers for giving their voices and stories to this project.</a:t>
              </a:r>
            </a:p>
            <a:p>
              <a:pPr algn="just">
                <a:lnSpc>
                  <a:spcPct val="110000"/>
                </a:lnSpc>
              </a:pPr>
              <a:endParaRPr lang="en-US" sz="3200" dirty="0">
                <a:latin typeface="Cambria" panose="02040503050406030204" pitchFamily="18" charset="0"/>
              </a:endParaRPr>
            </a:p>
          </p:txBody>
        </p:sp>
      </p:grpSp>
      <p:grpSp>
        <p:nvGrpSpPr>
          <p:cNvPr id="10" name="Group 9">
            <a:extLst>
              <a:ext uri="{FF2B5EF4-FFF2-40B4-BE49-F238E27FC236}">
                <a16:creationId xmlns:a16="http://schemas.microsoft.com/office/drawing/2014/main" id="{C74B63DF-0400-4ADB-A197-9C765EE71654}"/>
              </a:ext>
            </a:extLst>
          </p:cNvPr>
          <p:cNvGrpSpPr/>
          <p:nvPr/>
        </p:nvGrpSpPr>
        <p:grpSpPr>
          <a:xfrm>
            <a:off x="14095087" y="577513"/>
            <a:ext cx="12801600" cy="11301996"/>
            <a:chOff x="10093620" y="4368906"/>
            <a:chExt cx="9144000" cy="2906634"/>
          </a:xfrm>
        </p:grpSpPr>
        <p:sp>
          <p:nvSpPr>
            <p:cNvPr id="9" name="Subtitle 2"/>
            <p:cNvSpPr txBox="1">
              <a:spLocks/>
            </p:cNvSpPr>
            <p:nvPr/>
          </p:nvSpPr>
          <p:spPr>
            <a:xfrm>
              <a:off x="10093620" y="4368906"/>
              <a:ext cx="9144000" cy="235164"/>
            </a:xfrm>
            <a:prstGeom prst="rect">
              <a:avLst/>
            </a:prstGeom>
            <a:solidFill>
              <a:srgbClr val="002060"/>
            </a:solidFill>
            <a:ln>
              <a:solidFill>
                <a:srgbClr val="002060"/>
              </a:solidFill>
            </a:ln>
          </p:spPr>
          <p:txBody>
            <a:bodyPr vert="horz" lIns="128016" tIns="64008" rIns="128016" bIns="64008"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000" dirty="0">
                  <a:solidFill>
                    <a:schemeClr val="bg1"/>
                  </a:solidFill>
                  <a:latin typeface="Cambria" panose="02040503050406030204" pitchFamily="18" charset="0"/>
                </a:rPr>
                <a:t>Methods</a:t>
              </a:r>
            </a:p>
          </p:txBody>
        </p:sp>
        <p:sp>
          <p:nvSpPr>
            <p:cNvPr id="20" name="TextBox 19">
              <a:extLst>
                <a:ext uri="{FF2B5EF4-FFF2-40B4-BE49-F238E27FC236}">
                  <a16:creationId xmlns:a16="http://schemas.microsoft.com/office/drawing/2014/main" id="{45851124-49F3-A742-AD4E-43019AE8286A}"/>
                </a:ext>
              </a:extLst>
            </p:cNvPr>
            <p:cNvSpPr txBox="1"/>
            <p:nvPr/>
          </p:nvSpPr>
          <p:spPr>
            <a:xfrm>
              <a:off x="10093620" y="4639725"/>
              <a:ext cx="9144000" cy="2635815"/>
            </a:xfrm>
            <a:prstGeom prst="rect">
              <a:avLst/>
            </a:prstGeom>
            <a:noFill/>
            <a:ln>
              <a:solidFill>
                <a:schemeClr val="tx1"/>
              </a:solidFill>
            </a:ln>
          </p:spPr>
          <p:txBody>
            <a:bodyPr wrap="square" rtlCol="0">
              <a:spAutoFit/>
            </a:bodyPr>
            <a:lstStyle/>
            <a:p>
              <a:pPr algn="just"/>
              <a:r>
                <a:rPr lang="en-US" sz="4000" dirty="0">
                  <a:latin typeface="Cambria" panose="02040503050406030204" pitchFamily="18" charset="0"/>
                </a:rPr>
                <a:t>In addition to being current rostered members on the University’s Women’s Rugby Club team, all participants had to be at least 18 years of age and provide consent to participating in the study. Participants were mainly white and between the ages of 18 and 23. The majority identified as Lesbian, Gay, Bisexual and or Queer, which they also described as being representative of the team. </a:t>
              </a:r>
            </a:p>
            <a:p>
              <a:pPr algn="just"/>
              <a:endParaRPr lang="en-US" sz="2000" dirty="0">
                <a:latin typeface="Cambria" panose="02040503050406030204" pitchFamily="18" charset="0"/>
              </a:endParaRPr>
            </a:p>
            <a:p>
              <a:pPr algn="just"/>
              <a:r>
                <a:rPr lang="en-US" sz="4000" dirty="0">
                  <a:latin typeface="Cambria" panose="02040503050406030204" pitchFamily="18" charset="0"/>
                </a:rPr>
                <a:t>Data were collected via individual semi-structured interviews, as well as a focus group conducted  through phone and video conference software. Interviews averaged 45 minutes in length and the focus group lasted 1 hour 30 minutes. Examples of questions that were asked include, “Describe your perspectives and/or experiences related to your teammate’s efforts to promote an inclusive LGBTQ+ athletic climate” and “Describe your own efforts to promote an inclusive LGBTQ+ athletic climate.”</a:t>
              </a:r>
            </a:p>
          </p:txBody>
        </p:sp>
      </p:grpSp>
      <p:grpSp>
        <p:nvGrpSpPr>
          <p:cNvPr id="8" name="Group 7">
            <a:extLst>
              <a:ext uri="{FF2B5EF4-FFF2-40B4-BE49-F238E27FC236}">
                <a16:creationId xmlns:a16="http://schemas.microsoft.com/office/drawing/2014/main" id="{B328702A-34A5-4068-954F-D686EAB6356C}"/>
              </a:ext>
            </a:extLst>
          </p:cNvPr>
          <p:cNvGrpSpPr/>
          <p:nvPr/>
        </p:nvGrpSpPr>
        <p:grpSpPr>
          <a:xfrm>
            <a:off x="14063246" y="12382115"/>
            <a:ext cx="12801600" cy="13268435"/>
            <a:chOff x="10064606" y="16285394"/>
            <a:chExt cx="9144000" cy="9477453"/>
          </a:xfrm>
        </p:grpSpPr>
        <p:sp>
          <p:nvSpPr>
            <p:cNvPr id="30" name="Subtitle 2"/>
            <p:cNvSpPr txBox="1">
              <a:spLocks/>
            </p:cNvSpPr>
            <p:nvPr/>
          </p:nvSpPr>
          <p:spPr>
            <a:xfrm>
              <a:off x="10064606" y="16285394"/>
              <a:ext cx="9144000" cy="653143"/>
            </a:xfrm>
            <a:prstGeom prst="rect">
              <a:avLst/>
            </a:prstGeom>
            <a:solidFill>
              <a:srgbClr val="002060"/>
            </a:solidFill>
            <a:ln>
              <a:solidFill>
                <a:srgbClr val="002060"/>
              </a:solidFill>
            </a:ln>
          </p:spPr>
          <p:txBody>
            <a:bodyPr vert="horz" lIns="128016" tIns="64008" rIns="128016" bIns="64008"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000" dirty="0">
                  <a:solidFill>
                    <a:schemeClr val="bg1"/>
                  </a:solidFill>
                  <a:latin typeface="Cambria" panose="02040503050406030204" pitchFamily="18" charset="0"/>
                </a:rPr>
                <a:t> Analysis</a:t>
              </a:r>
            </a:p>
          </p:txBody>
        </p:sp>
        <p:sp>
          <p:nvSpPr>
            <p:cNvPr id="52" name="Subtitle 2">
              <a:extLst>
                <a:ext uri="{FF2B5EF4-FFF2-40B4-BE49-F238E27FC236}">
                  <a16:creationId xmlns:a16="http://schemas.microsoft.com/office/drawing/2014/main" id="{DF6AD2A5-C91F-6F45-8651-BDE8171D14A0}"/>
                </a:ext>
              </a:extLst>
            </p:cNvPr>
            <p:cNvSpPr txBox="1">
              <a:spLocks/>
            </p:cNvSpPr>
            <p:nvPr/>
          </p:nvSpPr>
          <p:spPr>
            <a:xfrm>
              <a:off x="10064606" y="17066860"/>
              <a:ext cx="9144000" cy="8695987"/>
            </a:xfrm>
            <a:prstGeom prst="rect">
              <a:avLst/>
            </a:prstGeom>
            <a:noFill/>
            <a:ln>
              <a:solidFill>
                <a:srgbClr val="002060"/>
              </a:solidFill>
            </a:ln>
          </p:spPr>
          <p:txBody>
            <a:bodyPr vert="horz" lIns="128016" tIns="64008" rIns="128016" bIns="64008"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lnSpc>
                  <a:spcPct val="110000"/>
                </a:lnSpc>
                <a:spcBef>
                  <a:spcPts val="0"/>
                </a:spcBef>
              </a:pPr>
              <a:r>
                <a:rPr lang="en-US" sz="4000" dirty="0">
                  <a:latin typeface="Cambria" panose="02040503050406030204" pitchFamily="18" charset="0"/>
                </a:rPr>
                <a:t>All interviews and the focus group were audio-recorded, transcribed verbatim, and reread to verify accuracy. </a:t>
              </a:r>
              <a:r>
                <a:rPr lang="en-US" sz="4000" dirty="0" err="1">
                  <a:latin typeface="Cambria" panose="02040503050406030204" pitchFamily="18" charset="0"/>
                </a:rPr>
                <a:t>Nvivo</a:t>
              </a:r>
              <a:r>
                <a:rPr lang="en-US" sz="4000" dirty="0">
                  <a:latin typeface="Cambria" panose="02040503050406030204" pitchFamily="18" charset="0"/>
                </a:rPr>
                <a:t> 12 was used to manage transcriptions and organize the interview data. </a:t>
              </a:r>
            </a:p>
            <a:p>
              <a:pPr algn="just">
                <a:lnSpc>
                  <a:spcPct val="110000"/>
                </a:lnSpc>
                <a:spcBef>
                  <a:spcPts val="0"/>
                </a:spcBef>
              </a:pPr>
              <a:endParaRPr lang="en-US" sz="2200" dirty="0">
                <a:latin typeface="Cambria" panose="02040503050406030204" pitchFamily="18" charset="0"/>
              </a:endParaRPr>
            </a:p>
            <a:p>
              <a:pPr algn="just">
                <a:lnSpc>
                  <a:spcPct val="110000"/>
                </a:lnSpc>
                <a:spcBef>
                  <a:spcPts val="0"/>
                </a:spcBef>
              </a:pPr>
              <a:r>
                <a:rPr lang="en-US" sz="4000" dirty="0">
                  <a:latin typeface="Cambria" panose="02040503050406030204" pitchFamily="18" charset="0"/>
                </a:rPr>
                <a:t>An inductive thematic analysis, as outlined by Braun and Clarke (2006; 2019), was used to analyze the data. First, the researcher (i.e., the first author) became immersed in the data by reading the transcripts and listening to the audio recordings. Initial codes were inductively constructed, representing both semantic and latent content. Codes were inductively organized in broad categories by collating related data. Within each of the categories, unique themes and subthemes were inductively developed. Themes were reviewed and revised to ensure internal homogeneity and external heterogeneity and were given a specific label and definition. Finally, findings were illustrated using a thick description and vivid quotes to describe the essence of each theme and subtheme. </a:t>
              </a:r>
            </a:p>
          </p:txBody>
        </p:sp>
      </p:grpSp>
      <p:graphicFrame>
        <p:nvGraphicFramePr>
          <p:cNvPr id="3" name="Table 2">
            <a:extLst>
              <a:ext uri="{FF2B5EF4-FFF2-40B4-BE49-F238E27FC236}">
                <a16:creationId xmlns:a16="http://schemas.microsoft.com/office/drawing/2014/main" id="{02F3EE1F-D5AE-F040-9C05-99FCF4B300E3}"/>
              </a:ext>
            </a:extLst>
          </p:cNvPr>
          <p:cNvGraphicFramePr>
            <a:graphicFrameLocks noGrp="1"/>
          </p:cNvGraphicFramePr>
          <p:nvPr>
            <p:extLst>
              <p:ext uri="{D42A27DB-BD31-4B8C-83A1-F6EECF244321}">
                <p14:modId xmlns:p14="http://schemas.microsoft.com/office/powerpoint/2010/main" val="1426363015"/>
              </p:ext>
            </p:extLst>
          </p:nvPr>
        </p:nvGraphicFramePr>
        <p:xfrm>
          <a:off x="27830944" y="1675125"/>
          <a:ext cx="23046272" cy="15169086"/>
        </p:xfrm>
        <a:graphic>
          <a:graphicData uri="http://schemas.openxmlformats.org/drawingml/2006/table">
            <a:tbl>
              <a:tblPr firstRow="1" firstCol="1" bandRow="1">
                <a:tableStyleId>{5940675A-B579-460E-94D1-54222C63F5DA}</a:tableStyleId>
              </a:tblPr>
              <a:tblGrid>
                <a:gridCol w="7208864">
                  <a:extLst>
                    <a:ext uri="{9D8B030D-6E8A-4147-A177-3AD203B41FA5}">
                      <a16:colId xmlns:a16="http://schemas.microsoft.com/office/drawing/2014/main" val="308138477"/>
                    </a:ext>
                  </a:extLst>
                </a:gridCol>
                <a:gridCol w="8193024">
                  <a:extLst>
                    <a:ext uri="{9D8B030D-6E8A-4147-A177-3AD203B41FA5}">
                      <a16:colId xmlns:a16="http://schemas.microsoft.com/office/drawing/2014/main" val="833958474"/>
                    </a:ext>
                  </a:extLst>
                </a:gridCol>
                <a:gridCol w="7644384">
                  <a:extLst>
                    <a:ext uri="{9D8B030D-6E8A-4147-A177-3AD203B41FA5}">
                      <a16:colId xmlns:a16="http://schemas.microsoft.com/office/drawing/2014/main" val="2498048275"/>
                    </a:ext>
                  </a:extLst>
                </a:gridCol>
              </a:tblGrid>
              <a:tr h="801366">
                <a:tc gridSpan="3">
                  <a:txBody>
                    <a:bodyPr/>
                    <a:lstStyle/>
                    <a:p>
                      <a:pPr marL="0" marR="0" algn="ctr">
                        <a:lnSpc>
                          <a:spcPct val="100000"/>
                        </a:lnSpc>
                        <a:spcBef>
                          <a:spcPts val="0"/>
                        </a:spcBef>
                        <a:spcAft>
                          <a:spcPts val="0"/>
                        </a:spcAft>
                      </a:pPr>
                      <a:r>
                        <a:rPr lang="en-US" sz="4500" b="1" dirty="0">
                          <a:effectLst/>
                          <a:latin typeface="Cambria" panose="02040503050406030204" pitchFamily="18" charset="0"/>
                          <a:cs typeface="Times New Roman" panose="02020603050405020304" pitchFamily="18" charset="0"/>
                        </a:rPr>
                        <a:t>Components Promoting Team Safety and Inclusivity</a:t>
                      </a:r>
                    </a:p>
                  </a:txBody>
                  <a:tcPr marL="96012" marR="96012" marT="0" marB="0" anchor="ctr">
                    <a:solidFill>
                      <a:schemeClr val="accent1">
                        <a:lumMod val="60000"/>
                        <a:lumOff val="40000"/>
                      </a:schemeClr>
                    </a:solidFill>
                  </a:tcPr>
                </a:tc>
                <a:tc hMerge="1">
                  <a:txBody>
                    <a:bodyPr/>
                    <a:lstStyle/>
                    <a:p>
                      <a:pPr marL="0" marR="0" algn="ctr">
                        <a:lnSpc>
                          <a:spcPct val="100000"/>
                        </a:lnSpc>
                        <a:spcBef>
                          <a:spcPts val="0"/>
                        </a:spcBef>
                        <a:spcAft>
                          <a:spcPts val="0"/>
                        </a:spcAft>
                      </a:pPr>
                      <a:r>
                        <a:rPr lang="en-US" sz="3200" b="1" dirty="0">
                          <a:effectLst/>
                          <a:latin typeface="Cambria" panose="02040503050406030204" pitchFamily="18" charset="0"/>
                          <a:ea typeface="Calibri" panose="020F0502020204030204" pitchFamily="34" charset="0"/>
                          <a:cs typeface="Times New Roman" panose="02020603050405020304" pitchFamily="18" charset="0"/>
                        </a:rPr>
                        <a:t>Components Promoting Team Inclusion</a:t>
                      </a:r>
                    </a:p>
                  </a:txBody>
                  <a:tcPr marL="68580" marR="68580" marT="0" marB="0" anchor="ctr">
                    <a:solidFill>
                      <a:schemeClr val="accent1">
                        <a:lumMod val="60000"/>
                        <a:lumOff val="40000"/>
                      </a:schemeClr>
                    </a:solidFill>
                  </a:tcPr>
                </a:tc>
                <a:tc hMerge="1">
                  <a:txBody>
                    <a:bodyPr/>
                    <a:lstStyle/>
                    <a:p>
                      <a:pPr marL="0" marR="0" algn="ctr">
                        <a:lnSpc>
                          <a:spcPct val="100000"/>
                        </a:lnSpc>
                        <a:spcBef>
                          <a:spcPts val="0"/>
                        </a:spcBef>
                        <a:spcAft>
                          <a:spcPts val="0"/>
                        </a:spcAft>
                      </a:pPr>
                      <a:endParaRPr lang="en-US" sz="3200" b="1"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697173918"/>
                  </a:ext>
                </a:extLst>
              </a:tr>
              <a:tr h="801366">
                <a:tc>
                  <a:txBody>
                    <a:bodyPr/>
                    <a:lstStyle/>
                    <a:p>
                      <a:pPr marL="0" marR="0" algn="ctr">
                        <a:lnSpc>
                          <a:spcPct val="100000"/>
                        </a:lnSpc>
                        <a:spcBef>
                          <a:spcPts val="0"/>
                        </a:spcBef>
                        <a:spcAft>
                          <a:spcPts val="0"/>
                        </a:spcAft>
                      </a:pPr>
                      <a:r>
                        <a:rPr lang="en-US" sz="4500" b="1" dirty="0">
                          <a:effectLst/>
                          <a:latin typeface="Cambria" panose="02040503050406030204" pitchFamily="18" charset="0"/>
                        </a:rPr>
                        <a:t>Teammate Support</a:t>
                      </a:r>
                      <a:endParaRPr lang="en-US" sz="4500" b="1" dirty="0">
                        <a:effectLst/>
                        <a:latin typeface="Cambria" panose="02040503050406030204" pitchFamily="18" charset="0"/>
                        <a:ea typeface="Calibri" panose="020F0502020204030204" pitchFamily="34" charset="0"/>
                        <a:cs typeface="Times New Roman" panose="02020603050405020304" pitchFamily="18" charset="0"/>
                      </a:endParaRPr>
                    </a:p>
                  </a:txBody>
                  <a:tcPr marL="96012" marR="96012" marT="0" marB="0" anchor="ctr">
                    <a:solidFill>
                      <a:schemeClr val="accent1">
                        <a:lumMod val="60000"/>
                        <a:lumOff val="40000"/>
                      </a:schemeClr>
                    </a:solidFill>
                  </a:tcPr>
                </a:tc>
                <a:tc>
                  <a:txBody>
                    <a:bodyPr/>
                    <a:lstStyle/>
                    <a:p>
                      <a:pPr marL="0" marR="0" algn="ctr">
                        <a:lnSpc>
                          <a:spcPct val="100000"/>
                        </a:lnSpc>
                        <a:spcBef>
                          <a:spcPts val="0"/>
                        </a:spcBef>
                        <a:spcAft>
                          <a:spcPts val="0"/>
                        </a:spcAft>
                      </a:pPr>
                      <a:r>
                        <a:rPr lang="en-US" sz="4500" b="1" dirty="0">
                          <a:effectLst/>
                          <a:latin typeface="Cambria" panose="02040503050406030204" pitchFamily="18" charset="0"/>
                        </a:rPr>
                        <a:t>Team Culture</a:t>
                      </a:r>
                      <a:endParaRPr lang="en-US" sz="4500" b="1" dirty="0">
                        <a:effectLst/>
                        <a:latin typeface="Cambria" panose="02040503050406030204" pitchFamily="18" charset="0"/>
                        <a:ea typeface="Calibri" panose="020F0502020204030204" pitchFamily="34" charset="0"/>
                        <a:cs typeface="Times New Roman" panose="02020603050405020304" pitchFamily="18" charset="0"/>
                      </a:endParaRPr>
                    </a:p>
                  </a:txBody>
                  <a:tcPr marL="96012" marR="96012" marT="0" marB="0" anchor="ctr">
                    <a:solidFill>
                      <a:schemeClr val="accent1">
                        <a:lumMod val="60000"/>
                        <a:lumOff val="40000"/>
                      </a:schemeClr>
                    </a:solidFill>
                  </a:tcPr>
                </a:tc>
                <a:tc>
                  <a:txBody>
                    <a:bodyPr/>
                    <a:lstStyle/>
                    <a:p>
                      <a:pPr marL="0" marR="0" algn="ctr">
                        <a:lnSpc>
                          <a:spcPct val="100000"/>
                        </a:lnSpc>
                        <a:spcBef>
                          <a:spcPts val="0"/>
                        </a:spcBef>
                        <a:spcAft>
                          <a:spcPts val="0"/>
                        </a:spcAft>
                      </a:pPr>
                      <a:r>
                        <a:rPr lang="en-US" sz="4500" b="1" dirty="0">
                          <a:effectLst/>
                          <a:latin typeface="Cambria" panose="02040503050406030204" pitchFamily="18" charset="0"/>
                        </a:rPr>
                        <a:t>Sport of Rugby</a:t>
                      </a:r>
                      <a:endParaRPr lang="en-US" sz="4500" b="1" dirty="0">
                        <a:effectLst/>
                        <a:latin typeface="Cambria" panose="02040503050406030204" pitchFamily="18" charset="0"/>
                        <a:ea typeface="Calibri" panose="020F0502020204030204" pitchFamily="34" charset="0"/>
                        <a:cs typeface="Times New Roman" panose="02020603050405020304" pitchFamily="18" charset="0"/>
                      </a:endParaRPr>
                    </a:p>
                  </a:txBody>
                  <a:tcPr marL="96012" marR="96012" marT="0" marB="0" anchor="ctr">
                    <a:solidFill>
                      <a:schemeClr val="accent1">
                        <a:lumMod val="60000"/>
                        <a:lumOff val="40000"/>
                      </a:schemeClr>
                    </a:solidFill>
                  </a:tcPr>
                </a:tc>
                <a:extLst>
                  <a:ext uri="{0D108BD9-81ED-4DB2-BD59-A6C34878D82A}">
                    <a16:rowId xmlns:a16="http://schemas.microsoft.com/office/drawing/2014/main" val="4080752374"/>
                  </a:ext>
                </a:extLst>
              </a:tr>
              <a:tr h="13566354">
                <a:tc>
                  <a:txBody>
                    <a:bodyPr/>
                    <a:lstStyle/>
                    <a:p>
                      <a:pPr marL="0" marR="0">
                        <a:lnSpc>
                          <a:spcPct val="100000"/>
                        </a:lnSpc>
                        <a:spcBef>
                          <a:spcPts val="0"/>
                        </a:spcBef>
                        <a:spcAft>
                          <a:spcPts val="0"/>
                        </a:spcAft>
                      </a:pPr>
                      <a:r>
                        <a:rPr lang="en-US" sz="4200" b="1" dirty="0">
                          <a:effectLst/>
                          <a:latin typeface="Cambria" panose="02040503050406030204" pitchFamily="18" charset="0"/>
                        </a:rPr>
                        <a:t>For LGBTQ+ Athletes</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Allyship</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Teammates as LGBTQ+ Resources</a:t>
                      </a:r>
                    </a:p>
                    <a:p>
                      <a:pPr marL="0" marR="0" lvl="0" indent="0" algn="l" defTabSz="3840480" rtl="0" eaLnBrk="1" fontAlgn="auto" latinLnBrk="0" hangingPunct="1">
                        <a:lnSpc>
                          <a:spcPct val="100000"/>
                        </a:lnSpc>
                        <a:spcBef>
                          <a:spcPts val="0"/>
                        </a:spcBef>
                        <a:spcAft>
                          <a:spcPts val="0"/>
                        </a:spcAft>
                        <a:buClrTx/>
                        <a:buSzTx/>
                        <a:buFontTx/>
                        <a:buNone/>
                        <a:tabLst/>
                        <a:defRPr/>
                      </a:pPr>
                      <a:endParaRPr lang="en-US" sz="2200" b="0" dirty="0">
                        <a:effectLst/>
                        <a:latin typeface="Cambria" panose="02040503050406030204" pitchFamily="18" charset="0"/>
                      </a:endParaRPr>
                    </a:p>
                    <a:p>
                      <a:pPr marL="0" marR="0" lvl="0" indent="0" algn="l" defTabSz="3840480" rtl="0" eaLnBrk="1" fontAlgn="auto" latinLnBrk="0" hangingPunct="1">
                        <a:lnSpc>
                          <a:spcPct val="100000"/>
                        </a:lnSpc>
                        <a:spcBef>
                          <a:spcPts val="0"/>
                        </a:spcBef>
                        <a:spcAft>
                          <a:spcPts val="0"/>
                        </a:spcAft>
                        <a:buClrTx/>
                        <a:buSzTx/>
                        <a:buFontTx/>
                        <a:buNone/>
                        <a:tabLst/>
                        <a:defRPr/>
                      </a:pPr>
                      <a:r>
                        <a:rPr lang="en-US" sz="4200" b="1" dirty="0">
                          <a:effectLst/>
                          <a:latin typeface="Cambria" panose="02040503050406030204" pitchFamily="18" charset="0"/>
                        </a:rPr>
                        <a:t>In the Context of Sport and Friendship</a:t>
                      </a:r>
                    </a:p>
                    <a:p>
                      <a:pPr marL="457200" marR="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On and Off the Field</a:t>
                      </a:r>
                    </a:p>
                    <a:p>
                      <a:pPr marL="457200" marR="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Bigs and Littles</a:t>
                      </a:r>
                    </a:p>
                    <a:p>
                      <a:pPr marL="0" marR="0" indent="0">
                        <a:lnSpc>
                          <a:spcPct val="100000"/>
                        </a:lnSpc>
                        <a:spcBef>
                          <a:spcPts val="0"/>
                        </a:spcBef>
                        <a:spcAft>
                          <a:spcPts val="0"/>
                        </a:spcAft>
                        <a:buFont typeface="Arial" panose="020B0604020202020204" pitchFamily="34" charset="0"/>
                        <a:buNone/>
                      </a:pPr>
                      <a:endParaRPr lang="en-US" sz="4000" b="0" i="1" dirty="0">
                        <a:effectLst/>
                        <a:latin typeface="Cambria" panose="02040503050406030204" pitchFamily="18" charset="0"/>
                        <a:cs typeface="Times New Roman" panose="02020603050405020304" pitchFamily="18" charset="0"/>
                      </a:endParaRPr>
                    </a:p>
                    <a:p>
                      <a:pPr marL="0" marR="0" indent="0">
                        <a:lnSpc>
                          <a:spcPct val="100000"/>
                        </a:lnSpc>
                        <a:spcBef>
                          <a:spcPts val="0"/>
                        </a:spcBef>
                        <a:spcAft>
                          <a:spcPts val="0"/>
                        </a:spcAft>
                        <a:buFont typeface="Arial" panose="020B0604020202020204" pitchFamily="34" charset="0"/>
                        <a:buNone/>
                      </a:pPr>
                      <a:endParaRPr lang="en-US" sz="4000" b="0" i="1" dirty="0">
                        <a:effectLst/>
                        <a:latin typeface="Cambria" panose="02040503050406030204" pitchFamily="18" charset="0"/>
                        <a:cs typeface="Times New Roman" panose="02020603050405020304" pitchFamily="18" charset="0"/>
                      </a:endParaRPr>
                    </a:p>
                    <a:p>
                      <a:pPr marL="0" marR="0" lvl="0" indent="0" algn="l" defTabSz="384048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i="1" kern="1200" dirty="0">
                          <a:solidFill>
                            <a:schemeClr val="tx1"/>
                          </a:solidFill>
                          <a:effectLst/>
                          <a:latin typeface="Cambria" panose="02040503050406030204" pitchFamily="18" charset="0"/>
                          <a:ea typeface="+mn-ea"/>
                          <a:cs typeface="+mn-cs"/>
                        </a:rPr>
                        <a:t>“…it’s just like a bunch of friends, hanging out, happening to play rugby.” </a:t>
                      </a:r>
                      <a:endParaRPr lang="en-US" sz="3200" b="0" i="1" dirty="0">
                        <a:effectLst/>
                        <a:latin typeface="Cambria" panose="02040503050406030204" pitchFamily="18" charset="0"/>
                        <a:cs typeface="Times New Roman" panose="02020603050405020304" pitchFamily="18" charset="0"/>
                      </a:endParaRPr>
                    </a:p>
                  </a:txBody>
                  <a:tcPr marL="96012" marR="96012" marT="0" marB="0"/>
                </a:tc>
                <a:tc>
                  <a:txBody>
                    <a:bodyPr/>
                    <a:lstStyle/>
                    <a:p>
                      <a:pPr marL="0" marR="0">
                        <a:lnSpc>
                          <a:spcPct val="100000"/>
                        </a:lnSpc>
                        <a:spcBef>
                          <a:spcPts val="0"/>
                        </a:spcBef>
                        <a:spcAft>
                          <a:spcPts val="0"/>
                        </a:spcAft>
                      </a:pPr>
                      <a:r>
                        <a:rPr lang="en-US" sz="4200" b="1" dirty="0">
                          <a:effectLst/>
                          <a:latin typeface="Cambria" panose="02040503050406030204" pitchFamily="18" charset="0"/>
                        </a:rPr>
                        <a:t>Inclusivity for LGBTQ+ Athletes</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Team as an LGBQ Community</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Team as Safe Space: Players’ First LGBTQ+ Community and/or Exploring Sexual Identity</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Experience of Straight and Transgender Players</a:t>
                      </a:r>
                    </a:p>
                    <a:p>
                      <a:pPr marL="0" marR="0">
                        <a:lnSpc>
                          <a:spcPct val="100000"/>
                        </a:lnSpc>
                        <a:spcBef>
                          <a:spcPts val="0"/>
                        </a:spcBef>
                        <a:spcAft>
                          <a:spcPts val="0"/>
                        </a:spcAft>
                      </a:pPr>
                      <a:endParaRPr lang="en-US" sz="2200" b="0" dirty="0">
                        <a:effectLst/>
                        <a:latin typeface="Cambria" panose="02040503050406030204" pitchFamily="18" charset="0"/>
                      </a:endParaRPr>
                    </a:p>
                    <a:p>
                      <a:pPr marL="0" marR="0">
                        <a:lnSpc>
                          <a:spcPct val="100000"/>
                        </a:lnSpc>
                        <a:spcBef>
                          <a:spcPts val="0"/>
                        </a:spcBef>
                        <a:spcAft>
                          <a:spcPts val="0"/>
                        </a:spcAft>
                      </a:pPr>
                      <a:r>
                        <a:rPr lang="en-US" sz="4200" b="1" dirty="0">
                          <a:effectLst/>
                          <a:latin typeface="Cambria" panose="02040503050406030204" pitchFamily="18" charset="0"/>
                        </a:rPr>
                        <a:t>Friendship and Belonging</a:t>
                      </a:r>
                    </a:p>
                    <a:p>
                      <a:pPr marL="0" marR="0">
                        <a:lnSpc>
                          <a:spcPct val="100000"/>
                        </a:lnSpc>
                        <a:spcBef>
                          <a:spcPts val="0"/>
                        </a:spcBef>
                        <a:spcAft>
                          <a:spcPts val="0"/>
                        </a:spcAft>
                      </a:pPr>
                      <a:endParaRPr lang="en-US" sz="4200" b="1" dirty="0">
                        <a:effectLst/>
                        <a:latin typeface="Cambria" panose="02040503050406030204" pitchFamily="18" charset="0"/>
                      </a:endParaRPr>
                    </a:p>
                    <a:p>
                      <a:pPr marL="0" marR="0">
                        <a:lnSpc>
                          <a:spcPct val="100000"/>
                        </a:lnSpc>
                        <a:spcBef>
                          <a:spcPts val="0"/>
                        </a:spcBef>
                        <a:spcAft>
                          <a:spcPts val="0"/>
                        </a:spcAft>
                      </a:pPr>
                      <a:endParaRPr lang="en-US" sz="4200" b="1" dirty="0">
                        <a:effectLst/>
                        <a:latin typeface="Cambria" panose="02040503050406030204" pitchFamily="18" charset="0"/>
                      </a:endParaRPr>
                    </a:p>
                    <a:p>
                      <a:pPr marL="0" marR="0" lvl="0" indent="0" algn="l" defTabSz="3840480" rtl="0" eaLnBrk="1" fontAlgn="auto" latinLnBrk="0" hangingPunct="1">
                        <a:lnSpc>
                          <a:spcPct val="100000"/>
                        </a:lnSpc>
                        <a:spcBef>
                          <a:spcPts val="0"/>
                        </a:spcBef>
                        <a:spcAft>
                          <a:spcPts val="0"/>
                        </a:spcAft>
                        <a:buClrTx/>
                        <a:buSzTx/>
                        <a:buFontTx/>
                        <a:buNone/>
                        <a:tabLst/>
                        <a:defRPr/>
                      </a:pPr>
                      <a:r>
                        <a:rPr lang="en-US" sz="3200" b="0" i="1" kern="1200" dirty="0">
                          <a:solidFill>
                            <a:schemeClr val="tx1"/>
                          </a:solidFill>
                          <a:effectLst/>
                          <a:latin typeface="Cambria" panose="02040503050406030204" pitchFamily="18" charset="0"/>
                          <a:ea typeface="+mn-ea"/>
                          <a:cs typeface="+mn-cs"/>
                        </a:rPr>
                        <a:t>“[The team] </a:t>
                      </a:r>
                      <a:r>
                        <a:rPr lang="en-US" sz="3200" i="1" kern="1200" dirty="0">
                          <a:solidFill>
                            <a:schemeClr val="tx1"/>
                          </a:solidFill>
                          <a:effectLst/>
                          <a:latin typeface="Cambria" panose="02040503050406030204" pitchFamily="18" charset="0"/>
                          <a:ea typeface="+mn-ea"/>
                          <a:cs typeface="+mn-cs"/>
                        </a:rPr>
                        <a:t>was the reason I started to kind of realize who I was, because it was just such a welcoming community of queer people. And I had never like been in that type of group before. But everybody was just so unafraid to be themselves. And just being around that like kind of made me realize feelings I had been ignoring for a long time.” </a:t>
                      </a:r>
                      <a:endParaRPr lang="en-US" sz="3200" b="1" dirty="0">
                        <a:effectLst/>
                        <a:latin typeface="Cambria" panose="02040503050406030204" pitchFamily="18" charset="0"/>
                      </a:endParaRPr>
                    </a:p>
                    <a:p>
                      <a:pPr marL="0" marR="0">
                        <a:lnSpc>
                          <a:spcPct val="100000"/>
                        </a:lnSpc>
                        <a:spcBef>
                          <a:spcPts val="0"/>
                        </a:spcBef>
                        <a:spcAft>
                          <a:spcPts val="0"/>
                        </a:spcAft>
                      </a:pPr>
                      <a:endParaRPr lang="en-US" sz="4200" b="1" dirty="0">
                        <a:effectLst/>
                        <a:latin typeface="Cambria" panose="02040503050406030204" pitchFamily="18" charset="0"/>
                      </a:endParaRPr>
                    </a:p>
                  </a:txBody>
                  <a:tcPr marL="96012" marR="96012" marT="0" marB="0"/>
                </a:tc>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4000" b="1" dirty="0">
                          <a:effectLst/>
                          <a:latin typeface="Cambria" panose="02040503050406030204" pitchFamily="18" charset="0"/>
                        </a:rPr>
                        <a:t>Use and Navigation of Female Athlete Stereotypes</a:t>
                      </a:r>
                    </a:p>
                    <a:p>
                      <a:pPr marL="0" marR="0">
                        <a:lnSpc>
                          <a:spcPct val="100000"/>
                        </a:lnSpc>
                        <a:spcBef>
                          <a:spcPts val="0"/>
                        </a:spcBef>
                        <a:spcAft>
                          <a:spcPts val="0"/>
                        </a:spcAft>
                      </a:pPr>
                      <a:endParaRPr lang="en-US" sz="2200" b="0" dirty="0">
                        <a:effectLst/>
                        <a:latin typeface="Cambria" panose="02040503050406030204" pitchFamily="18" charset="0"/>
                      </a:endParaRPr>
                    </a:p>
                    <a:p>
                      <a:pPr marL="0" marR="0">
                        <a:lnSpc>
                          <a:spcPct val="100000"/>
                        </a:lnSpc>
                        <a:spcBef>
                          <a:spcPts val="0"/>
                        </a:spcBef>
                        <a:spcAft>
                          <a:spcPts val="0"/>
                        </a:spcAft>
                      </a:pPr>
                      <a:r>
                        <a:rPr lang="en-US" sz="4000" b="1" dirty="0">
                          <a:effectLst/>
                          <a:latin typeface="Cambria" panose="02040503050406030204" pitchFamily="18" charset="0"/>
                        </a:rPr>
                        <a:t>Empowerment and Community Bonding</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Need for Every Athlete: Game for All Shapes, Sizes, and Abilities</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Comradery, Respect, and Empowerment through Physicality</a:t>
                      </a:r>
                    </a:p>
                    <a:p>
                      <a:pPr marL="457200" marR="0" lvl="0" indent="-457200">
                        <a:lnSpc>
                          <a:spcPct val="100000"/>
                        </a:lnSpc>
                        <a:spcBef>
                          <a:spcPts val="0"/>
                        </a:spcBef>
                        <a:spcAft>
                          <a:spcPts val="0"/>
                        </a:spcAft>
                        <a:buFont typeface="Arial" panose="020B0604020202020204" pitchFamily="34" charset="0"/>
                        <a:buChar char="•"/>
                      </a:pPr>
                      <a:r>
                        <a:rPr lang="en-US" sz="4000" b="0" i="1" dirty="0">
                          <a:effectLst/>
                          <a:latin typeface="Cambria" panose="02040503050406030204" pitchFamily="18" charset="0"/>
                        </a:rPr>
                        <a:t>Use and Navigation of Female Athlete Stereotypes</a:t>
                      </a:r>
                    </a:p>
                    <a:p>
                      <a:pPr marL="0" marR="0">
                        <a:lnSpc>
                          <a:spcPct val="100000"/>
                        </a:lnSpc>
                        <a:spcBef>
                          <a:spcPts val="0"/>
                        </a:spcBef>
                        <a:spcAft>
                          <a:spcPts val="0"/>
                        </a:spcAft>
                      </a:pPr>
                      <a:endParaRPr lang="en-US" sz="2200" b="1" dirty="0">
                        <a:effectLst/>
                        <a:latin typeface="Cambria" panose="02040503050406030204" pitchFamily="18" charset="0"/>
                      </a:endParaRPr>
                    </a:p>
                    <a:p>
                      <a:pPr marL="0" marR="0">
                        <a:lnSpc>
                          <a:spcPct val="100000"/>
                        </a:lnSpc>
                        <a:spcBef>
                          <a:spcPts val="0"/>
                        </a:spcBef>
                        <a:spcAft>
                          <a:spcPts val="0"/>
                        </a:spcAft>
                      </a:pPr>
                      <a:r>
                        <a:rPr lang="en-US" sz="4000" b="1" dirty="0">
                          <a:effectLst/>
                          <a:latin typeface="Cambria" panose="02040503050406030204" pitchFamily="18" charset="0"/>
                        </a:rPr>
                        <a:t>Trust</a:t>
                      </a:r>
                    </a:p>
                    <a:p>
                      <a:pPr marL="0" marR="0" lvl="0" indent="0" algn="just" defTabSz="3840480" rtl="0" eaLnBrk="1" fontAlgn="auto" latinLnBrk="0" hangingPunct="1">
                        <a:lnSpc>
                          <a:spcPct val="100000"/>
                        </a:lnSpc>
                        <a:spcBef>
                          <a:spcPts val="0"/>
                        </a:spcBef>
                        <a:spcAft>
                          <a:spcPts val="0"/>
                        </a:spcAft>
                        <a:buClrTx/>
                        <a:buSzTx/>
                        <a:buFontTx/>
                        <a:buNone/>
                        <a:tabLst/>
                        <a:defRPr/>
                      </a:pPr>
                      <a:endParaRPr lang="en-US" sz="3600" i="1" kern="1200" dirty="0">
                        <a:solidFill>
                          <a:schemeClr val="tx1"/>
                        </a:solidFill>
                        <a:effectLst/>
                        <a:latin typeface="Cambria" panose="02040503050406030204" pitchFamily="18" charset="0"/>
                        <a:ea typeface="+mn-ea"/>
                        <a:cs typeface="+mn-cs"/>
                      </a:endParaRPr>
                    </a:p>
                    <a:p>
                      <a:pPr marL="0" marR="0" lvl="0" indent="0" algn="just" defTabSz="3840480" rtl="0" eaLnBrk="1" fontAlgn="auto" latinLnBrk="0" hangingPunct="1">
                        <a:lnSpc>
                          <a:spcPct val="100000"/>
                        </a:lnSpc>
                        <a:spcBef>
                          <a:spcPts val="0"/>
                        </a:spcBef>
                        <a:spcAft>
                          <a:spcPts val="0"/>
                        </a:spcAft>
                        <a:buClrTx/>
                        <a:buSzTx/>
                        <a:buFontTx/>
                        <a:buNone/>
                        <a:tabLst/>
                        <a:defRPr/>
                      </a:pPr>
                      <a:endParaRPr lang="en-US" sz="3600" i="1" kern="1200" dirty="0">
                        <a:solidFill>
                          <a:schemeClr val="tx1"/>
                        </a:solidFill>
                        <a:effectLst/>
                        <a:latin typeface="Cambria" panose="02040503050406030204" pitchFamily="18" charset="0"/>
                        <a:ea typeface="+mn-ea"/>
                        <a:cs typeface="+mn-cs"/>
                      </a:endParaRPr>
                    </a:p>
                    <a:p>
                      <a:pPr marL="0" marR="0" lvl="0" indent="0" algn="just" defTabSz="3840480" rtl="0" eaLnBrk="1" fontAlgn="auto" latinLnBrk="0" hangingPunct="1">
                        <a:lnSpc>
                          <a:spcPct val="100000"/>
                        </a:lnSpc>
                        <a:spcBef>
                          <a:spcPts val="0"/>
                        </a:spcBef>
                        <a:spcAft>
                          <a:spcPts val="0"/>
                        </a:spcAft>
                        <a:buClrTx/>
                        <a:buSzTx/>
                        <a:buFontTx/>
                        <a:buNone/>
                        <a:tabLst/>
                        <a:defRPr/>
                      </a:pPr>
                      <a:r>
                        <a:rPr lang="en-US" sz="3200" i="1" kern="1200" dirty="0">
                          <a:solidFill>
                            <a:schemeClr val="tx1"/>
                          </a:solidFill>
                          <a:effectLst/>
                          <a:latin typeface="Cambria" panose="02040503050406030204" pitchFamily="18" charset="0"/>
                          <a:ea typeface="+mn-ea"/>
                          <a:cs typeface="+mn-cs"/>
                        </a:rPr>
                        <a:t>“...if you are going into a ruck, you need to know that your team has got you, that they’re going to protect you and that you’re not going to get hurt. In a scrum, everyone has to be in there 100% or else people can get hurt… I think that helps our outside relationships too because if I can trust someone on the field, I know I can trust someone outside.</a:t>
                      </a:r>
                      <a:endParaRPr lang="en-US" sz="4000" b="1" dirty="0">
                        <a:effectLst/>
                        <a:latin typeface="Cambria" panose="02040503050406030204" pitchFamily="18" charset="0"/>
                        <a:cs typeface="Times New Roman" panose="02020603050405020304" pitchFamily="18" charset="0"/>
                      </a:endParaRPr>
                    </a:p>
                  </a:txBody>
                  <a:tcPr marL="96012" marR="96012" marT="0" marB="0"/>
                </a:tc>
                <a:extLst>
                  <a:ext uri="{0D108BD9-81ED-4DB2-BD59-A6C34878D82A}">
                    <a16:rowId xmlns:a16="http://schemas.microsoft.com/office/drawing/2014/main" val="2257301517"/>
                  </a:ext>
                </a:extLst>
              </a:tr>
            </a:tbl>
          </a:graphicData>
        </a:graphic>
      </p:graphicFrame>
      <p:grpSp>
        <p:nvGrpSpPr>
          <p:cNvPr id="31" name="Group 30">
            <a:extLst>
              <a:ext uri="{FF2B5EF4-FFF2-40B4-BE49-F238E27FC236}">
                <a16:creationId xmlns:a16="http://schemas.microsoft.com/office/drawing/2014/main" id="{0FC9FE3B-4CD0-8846-9140-D0E0903FAFAF}"/>
              </a:ext>
            </a:extLst>
          </p:cNvPr>
          <p:cNvGrpSpPr/>
          <p:nvPr/>
        </p:nvGrpSpPr>
        <p:grpSpPr>
          <a:xfrm>
            <a:off x="44865528" y="-4298500"/>
            <a:ext cx="4937760" cy="4389120"/>
            <a:chOff x="33321812" y="1299759"/>
            <a:chExt cx="3648414" cy="3319409"/>
          </a:xfrm>
        </p:grpSpPr>
        <p:pic>
          <p:nvPicPr>
            <p:cNvPr id="32" name="Picture 4" descr="Social Work &amp; Sport Association - University of Michigan Maize Pages">
              <a:extLst>
                <a:ext uri="{FF2B5EF4-FFF2-40B4-BE49-F238E27FC236}">
                  <a16:creationId xmlns:a16="http://schemas.microsoft.com/office/drawing/2014/main" id="{2DC1E67C-BBE3-C642-884F-5070A8AA24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93382" y="1299759"/>
              <a:ext cx="2305275" cy="2305275"/>
            </a:xfrm>
            <a:prstGeom prst="rect">
              <a:avLst/>
            </a:prstGeom>
            <a:noFill/>
            <a:extLst>
              <a:ext uri="{909E8E84-426E-40DD-AFC4-6F175D3DCCD1}">
                <a14:hiddenFill xmlns:a14="http://schemas.microsoft.com/office/drawing/2010/main">
                  <a:solidFill>
                    <a:srgbClr val="FFFFFF"/>
                  </a:solidFill>
                </a14:hiddenFill>
              </a:ext>
            </a:extLst>
          </p:spPr>
        </p:pic>
        <p:sp>
          <p:nvSpPr>
            <p:cNvPr id="33" name="Text Placeholder 2">
              <a:extLst>
                <a:ext uri="{FF2B5EF4-FFF2-40B4-BE49-F238E27FC236}">
                  <a16:creationId xmlns:a16="http://schemas.microsoft.com/office/drawing/2014/main" id="{057C5C28-5561-2B4A-87FF-C0E663931C4D}"/>
                </a:ext>
              </a:extLst>
            </p:cNvPr>
            <p:cNvSpPr txBox="1">
              <a:spLocks/>
            </p:cNvSpPr>
            <p:nvPr/>
          </p:nvSpPr>
          <p:spPr>
            <a:xfrm>
              <a:off x="33321812" y="3626896"/>
              <a:ext cx="3648414" cy="992272"/>
            </a:xfrm>
            <a:prstGeom prst="rect">
              <a:avLst/>
            </a:prstGeom>
            <a:gradFill flip="none" rotWithShape="1">
              <a:gsLst>
                <a:gs pos="100000">
                  <a:schemeClr val="accent1">
                    <a:tint val="66000"/>
                    <a:satMod val="160000"/>
                    <a:lumMod val="90000"/>
                    <a:lumOff val="10000"/>
                  </a:schemeClr>
                </a:gs>
                <a:gs pos="50000">
                  <a:schemeClr val="accent1">
                    <a:tint val="44500"/>
                    <a:satMod val="160000"/>
                  </a:schemeClr>
                </a:gs>
                <a:gs pos="100000">
                  <a:schemeClr val="accent1">
                    <a:tint val="23500"/>
                    <a:satMod val="160000"/>
                  </a:schemeClr>
                </a:gs>
              </a:gsLst>
              <a:path path="rect">
                <a:fillToRect l="50000" t="50000" r="50000" b="50000"/>
              </a:path>
              <a:tileRect/>
            </a:gradFill>
          </p:spPr>
          <p:txBody>
            <a:bodyPr vert="horz" lIns="128016" tIns="64008" rIns="128016" bIns="64008" rtlCol="0" anchor="ctr">
              <a:noAutofit/>
            </a:bodyPr>
            <a:lstStyle>
              <a:lvl1pPr marL="0" indent="0" algn="ctr" defTabSz="2804190" rtl="0" eaLnBrk="1" latinLnBrk="0" hangingPunct="1">
                <a:lnSpc>
                  <a:spcPct val="90000"/>
                </a:lnSpc>
                <a:spcBef>
                  <a:spcPts val="3067"/>
                </a:spcBef>
                <a:buFont typeface="Arial" panose="020B0604020202020204" pitchFamily="34" charset="0"/>
                <a:buNone/>
                <a:defRPr sz="5400" kern="1200" baseline="0">
                  <a:solidFill>
                    <a:srgbClr val="FFFFFF"/>
                  </a:solidFill>
                  <a:latin typeface="+mn-lt"/>
                  <a:ea typeface="+mn-ea"/>
                  <a:cs typeface="+mn-cs"/>
                </a:defRPr>
              </a:lvl1pPr>
              <a:lvl2pPr marL="2103143" indent="-701048" algn="l" defTabSz="2804190" rtl="0" eaLnBrk="1" latinLnBrk="0" hangingPunct="1">
                <a:lnSpc>
                  <a:spcPct val="90000"/>
                </a:lnSpc>
                <a:spcBef>
                  <a:spcPts val="1533"/>
                </a:spcBef>
                <a:buFont typeface="Arial" panose="020B0604020202020204" pitchFamily="34" charset="0"/>
                <a:buChar char="•"/>
                <a:defRPr sz="7360" kern="1200">
                  <a:solidFill>
                    <a:schemeClr val="tx1"/>
                  </a:solidFill>
                  <a:latin typeface="+mn-lt"/>
                  <a:ea typeface="+mn-ea"/>
                  <a:cs typeface="+mn-cs"/>
                </a:defRPr>
              </a:lvl2pPr>
              <a:lvl3pPr marL="3505238" indent="-701048" algn="l" defTabSz="2804190" rtl="0" eaLnBrk="1" latinLnBrk="0" hangingPunct="1">
                <a:lnSpc>
                  <a:spcPct val="90000"/>
                </a:lnSpc>
                <a:spcBef>
                  <a:spcPts val="1533"/>
                </a:spcBef>
                <a:buFont typeface="Arial" panose="020B0604020202020204" pitchFamily="34" charset="0"/>
                <a:buChar char="•"/>
                <a:defRPr sz="6133" kern="1200">
                  <a:solidFill>
                    <a:schemeClr val="tx1"/>
                  </a:solidFill>
                  <a:latin typeface="+mn-lt"/>
                  <a:ea typeface="+mn-ea"/>
                  <a:cs typeface="+mn-cs"/>
                </a:defRPr>
              </a:lvl3pPr>
              <a:lvl4pPr marL="4907333"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4pPr>
              <a:lvl5pPr marL="6309429"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5pPr>
              <a:lvl6pPr marL="7711524"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6pPr>
              <a:lvl7pPr marL="9113619"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7pPr>
              <a:lvl8pPr marL="10515714"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8pPr>
              <a:lvl9pPr marL="11917810" indent="-701048" algn="l" defTabSz="2804190" rtl="0" eaLnBrk="1" latinLnBrk="0" hangingPunct="1">
                <a:lnSpc>
                  <a:spcPct val="90000"/>
                </a:lnSpc>
                <a:spcBef>
                  <a:spcPts val="1533"/>
                </a:spcBef>
                <a:buFont typeface="Arial" panose="020B0604020202020204" pitchFamily="34" charset="0"/>
                <a:buChar char="•"/>
                <a:defRPr sz="5520" kern="1200">
                  <a:solidFill>
                    <a:schemeClr val="tx1"/>
                  </a:solidFill>
                  <a:latin typeface="+mn-lt"/>
                  <a:ea typeface="+mn-ea"/>
                  <a:cs typeface="+mn-cs"/>
                </a:defRPr>
              </a:lvl9pPr>
            </a:lstStyle>
            <a:p>
              <a:pPr>
                <a:lnSpc>
                  <a:spcPct val="100000"/>
                </a:lnSpc>
                <a:spcBef>
                  <a:spcPts val="840"/>
                </a:spcBef>
              </a:pPr>
              <a:r>
                <a:rPr lang="en-US" sz="3920" dirty="0">
                  <a:solidFill>
                    <a:schemeClr val="accent5"/>
                  </a:solidFill>
                  <a:latin typeface="Times New Roman" panose="02020603050405020304" pitchFamily="18" charset="0"/>
                  <a:cs typeface="Times New Roman" panose="02020603050405020304" pitchFamily="18" charset="0"/>
                </a:rPr>
                <a:t>Social Work &amp; Sport for PYD Research Lab</a:t>
              </a:r>
              <a:endParaRPr lang="en-US" sz="3920" baseline="30000" dirty="0">
                <a:solidFill>
                  <a:schemeClr val="accent5"/>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22059</TotalTime>
  <Words>1383</Words>
  <Application>Microsoft Macintosh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Times New Roman</vt:lpstr>
      <vt:lpstr>Office Theme</vt:lpstr>
      <vt:lpstr>Exploring Women’s Rugby as an Inclusive and Empowering LGBTQ+ Community  Emily Robinson, MSW Advisor: Tarkington Newman, PhD, MSW, MS Department of Social Work, University of New Hampshire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Robinson, Emily</cp:lastModifiedBy>
  <cp:revision>228</cp:revision>
  <dcterms:created xsi:type="dcterms:W3CDTF">2016-03-05T16:55:12Z</dcterms:created>
  <dcterms:modified xsi:type="dcterms:W3CDTF">2021-04-16T17:45:59Z</dcterms:modified>
</cp:coreProperties>
</file>