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7432000" cy="19202400"/>
  <p:notesSz cx="6715125" cy="9239250"/>
  <p:defaultTextStyle>
    <a:defPPr>
      <a:defRPr lang="en-US"/>
    </a:defPPr>
    <a:lvl1pPr algn="ctr" rtl="0" fontAlgn="base">
      <a:spcBef>
        <a:spcPct val="0"/>
      </a:spcBef>
      <a:spcAft>
        <a:spcPct val="0"/>
      </a:spcAft>
      <a:defRPr sz="5200" kern="1200">
        <a:solidFill>
          <a:schemeClr val="tx1"/>
        </a:solidFill>
        <a:latin typeface="Arial" charset="0"/>
        <a:ea typeface="+mn-ea"/>
        <a:cs typeface="+mn-cs"/>
      </a:defRPr>
    </a:lvl1pPr>
    <a:lvl2pPr marL="457200" algn="ctr" rtl="0" fontAlgn="base">
      <a:spcBef>
        <a:spcPct val="0"/>
      </a:spcBef>
      <a:spcAft>
        <a:spcPct val="0"/>
      </a:spcAft>
      <a:defRPr sz="5200" kern="1200">
        <a:solidFill>
          <a:schemeClr val="tx1"/>
        </a:solidFill>
        <a:latin typeface="Arial" charset="0"/>
        <a:ea typeface="+mn-ea"/>
        <a:cs typeface="+mn-cs"/>
      </a:defRPr>
    </a:lvl2pPr>
    <a:lvl3pPr marL="914400" algn="ctr" rtl="0" fontAlgn="base">
      <a:spcBef>
        <a:spcPct val="0"/>
      </a:spcBef>
      <a:spcAft>
        <a:spcPct val="0"/>
      </a:spcAft>
      <a:defRPr sz="5200" kern="1200">
        <a:solidFill>
          <a:schemeClr val="tx1"/>
        </a:solidFill>
        <a:latin typeface="Arial" charset="0"/>
        <a:ea typeface="+mn-ea"/>
        <a:cs typeface="+mn-cs"/>
      </a:defRPr>
    </a:lvl3pPr>
    <a:lvl4pPr marL="1371600" algn="ctr" rtl="0" fontAlgn="base">
      <a:spcBef>
        <a:spcPct val="0"/>
      </a:spcBef>
      <a:spcAft>
        <a:spcPct val="0"/>
      </a:spcAft>
      <a:defRPr sz="5200" kern="1200">
        <a:solidFill>
          <a:schemeClr val="tx1"/>
        </a:solidFill>
        <a:latin typeface="Arial" charset="0"/>
        <a:ea typeface="+mn-ea"/>
        <a:cs typeface="+mn-cs"/>
      </a:defRPr>
    </a:lvl4pPr>
    <a:lvl5pPr marL="1828800" algn="ctr" rtl="0" fontAlgn="base">
      <a:spcBef>
        <a:spcPct val="0"/>
      </a:spcBef>
      <a:spcAft>
        <a:spcPct val="0"/>
      </a:spcAft>
      <a:defRPr sz="5200" kern="1200">
        <a:solidFill>
          <a:schemeClr val="tx1"/>
        </a:solidFill>
        <a:latin typeface="Arial" charset="0"/>
        <a:ea typeface="+mn-ea"/>
        <a:cs typeface="+mn-cs"/>
      </a:defRPr>
    </a:lvl5pPr>
    <a:lvl6pPr marL="2286000" algn="l" defTabSz="914400" rtl="0" eaLnBrk="1" latinLnBrk="0" hangingPunct="1">
      <a:defRPr sz="5200" kern="1200">
        <a:solidFill>
          <a:schemeClr val="tx1"/>
        </a:solidFill>
        <a:latin typeface="Arial" charset="0"/>
        <a:ea typeface="+mn-ea"/>
        <a:cs typeface="+mn-cs"/>
      </a:defRPr>
    </a:lvl6pPr>
    <a:lvl7pPr marL="2743200" algn="l" defTabSz="914400" rtl="0" eaLnBrk="1" latinLnBrk="0" hangingPunct="1">
      <a:defRPr sz="5200" kern="1200">
        <a:solidFill>
          <a:schemeClr val="tx1"/>
        </a:solidFill>
        <a:latin typeface="Arial" charset="0"/>
        <a:ea typeface="+mn-ea"/>
        <a:cs typeface="+mn-cs"/>
      </a:defRPr>
    </a:lvl7pPr>
    <a:lvl8pPr marL="3200400" algn="l" defTabSz="914400" rtl="0" eaLnBrk="1" latinLnBrk="0" hangingPunct="1">
      <a:defRPr sz="5200" kern="1200">
        <a:solidFill>
          <a:schemeClr val="tx1"/>
        </a:solidFill>
        <a:latin typeface="Arial" charset="0"/>
        <a:ea typeface="+mn-ea"/>
        <a:cs typeface="+mn-cs"/>
      </a:defRPr>
    </a:lvl8pPr>
    <a:lvl9pPr marL="3657600" algn="l" defTabSz="914400" rtl="0" eaLnBrk="1" latinLnBrk="0" hangingPunct="1">
      <a:defRPr sz="5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085">
          <p15:clr>
            <a:srgbClr val="A4A3A4"/>
          </p15:clr>
        </p15:guide>
        <p15:guide id="2" orient="horz" pos="11781">
          <p15:clr>
            <a:srgbClr val="A4A3A4"/>
          </p15:clr>
        </p15:guide>
        <p15:guide id="3" pos="86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164"/>
    <a:srgbClr val="EAEAEA"/>
    <a:srgbClr val="C0C0C0"/>
    <a:srgbClr val="0046D2"/>
    <a:srgbClr val="FF0000"/>
    <a:srgbClr val="698ED9"/>
    <a:srgbClr val="A7C4FF"/>
    <a:srgbClr val="003064"/>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31" autoAdjust="0"/>
    <p:restoredTop sz="94660"/>
  </p:normalViewPr>
  <p:slideViewPr>
    <p:cSldViewPr snapToGrid="0">
      <p:cViewPr varScale="1">
        <p:scale>
          <a:sx n="47" d="100"/>
          <a:sy n="47" d="100"/>
        </p:scale>
        <p:origin x="1068" y="120"/>
      </p:cViewPr>
      <p:guideLst>
        <p:guide orient="horz" pos="6085"/>
        <p:guide orient="horz" pos="11781"/>
        <p:guide pos="864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884238" y="692150"/>
            <a:ext cx="4948237"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2B3F0E1-E0A7-4BA7-B5F3-45A54A66D175}" type="slidenum">
              <a:rPr lang="en-US"/>
              <a:pPr/>
              <a:t>‹#›</a:t>
            </a:fld>
            <a:endParaRPr lang="en-US"/>
          </a:p>
        </p:txBody>
      </p:sp>
    </p:spTree>
    <p:extLst>
      <p:ext uri="{BB962C8B-B14F-4D97-AF65-F5344CB8AC3E}">
        <p14:creationId xmlns:p14="http://schemas.microsoft.com/office/powerpoint/2010/main" val="159239471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30080B-1E79-4645-828B-D1E43236C941}"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21897917" y="18867878"/>
            <a:ext cx="3023294" cy="1552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24919563" y="18794556"/>
            <a:ext cx="1830501" cy="276999"/>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200" dirty="0">
                <a:solidFill>
                  <a:schemeClr val="bg1"/>
                </a:solidFill>
              </a:rPr>
              <a:t>www.postersession.com</a:t>
            </a:r>
          </a:p>
        </p:txBody>
      </p:sp>
      <p:sp>
        <p:nvSpPr>
          <p:cNvPr id="4" name="TextBox 3">
            <a:extLst>
              <a:ext uri="{FF2B5EF4-FFF2-40B4-BE49-F238E27FC236}">
                <a16:creationId xmlns:a16="http://schemas.microsoft.com/office/drawing/2014/main" id="{9C9A141E-41E0-4F88-BB4C-CC6F45393830}"/>
              </a:ext>
            </a:extLst>
          </p:cNvPr>
          <p:cNvSpPr txBox="1"/>
          <p:nvPr userDrawn="1"/>
        </p:nvSpPr>
        <p:spPr>
          <a:xfrm>
            <a:off x="-38100" y="19084052"/>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665413" rtl="0" fontAlgn="base">
        <a:spcBef>
          <a:spcPct val="0"/>
        </a:spcBef>
        <a:spcAft>
          <a:spcPct val="0"/>
        </a:spcAft>
        <a:defRPr sz="12800">
          <a:solidFill>
            <a:schemeClr val="tx2"/>
          </a:solidFill>
          <a:latin typeface="+mj-lt"/>
          <a:ea typeface="+mj-ea"/>
          <a:cs typeface="+mj-cs"/>
        </a:defRPr>
      </a:lvl1pPr>
      <a:lvl2pPr algn="ctr" defTabSz="2665413" rtl="0" fontAlgn="base">
        <a:spcBef>
          <a:spcPct val="0"/>
        </a:spcBef>
        <a:spcAft>
          <a:spcPct val="0"/>
        </a:spcAft>
        <a:defRPr sz="12800">
          <a:solidFill>
            <a:schemeClr val="tx2"/>
          </a:solidFill>
          <a:latin typeface="Arial" charset="0"/>
        </a:defRPr>
      </a:lvl2pPr>
      <a:lvl3pPr algn="ctr" defTabSz="2665413" rtl="0" fontAlgn="base">
        <a:spcBef>
          <a:spcPct val="0"/>
        </a:spcBef>
        <a:spcAft>
          <a:spcPct val="0"/>
        </a:spcAft>
        <a:defRPr sz="12800">
          <a:solidFill>
            <a:schemeClr val="tx2"/>
          </a:solidFill>
          <a:latin typeface="Arial" charset="0"/>
        </a:defRPr>
      </a:lvl3pPr>
      <a:lvl4pPr algn="ctr" defTabSz="2665413" rtl="0" fontAlgn="base">
        <a:spcBef>
          <a:spcPct val="0"/>
        </a:spcBef>
        <a:spcAft>
          <a:spcPct val="0"/>
        </a:spcAft>
        <a:defRPr sz="12800">
          <a:solidFill>
            <a:schemeClr val="tx2"/>
          </a:solidFill>
          <a:latin typeface="Arial" charset="0"/>
        </a:defRPr>
      </a:lvl4pPr>
      <a:lvl5pPr algn="ctr" defTabSz="2665413" rtl="0" fontAlgn="base">
        <a:spcBef>
          <a:spcPct val="0"/>
        </a:spcBef>
        <a:spcAft>
          <a:spcPct val="0"/>
        </a:spcAft>
        <a:defRPr sz="12800">
          <a:solidFill>
            <a:schemeClr val="tx2"/>
          </a:solidFill>
          <a:latin typeface="Arial" charset="0"/>
        </a:defRPr>
      </a:lvl5pPr>
      <a:lvl6pPr marL="457200" algn="ctr" defTabSz="2665413" rtl="0" fontAlgn="base">
        <a:spcBef>
          <a:spcPct val="0"/>
        </a:spcBef>
        <a:spcAft>
          <a:spcPct val="0"/>
        </a:spcAft>
        <a:defRPr sz="12800">
          <a:solidFill>
            <a:schemeClr val="tx2"/>
          </a:solidFill>
          <a:latin typeface="Arial" charset="0"/>
        </a:defRPr>
      </a:lvl6pPr>
      <a:lvl7pPr marL="914400" algn="ctr" defTabSz="2665413" rtl="0" fontAlgn="base">
        <a:spcBef>
          <a:spcPct val="0"/>
        </a:spcBef>
        <a:spcAft>
          <a:spcPct val="0"/>
        </a:spcAft>
        <a:defRPr sz="12800">
          <a:solidFill>
            <a:schemeClr val="tx2"/>
          </a:solidFill>
          <a:latin typeface="Arial" charset="0"/>
        </a:defRPr>
      </a:lvl7pPr>
      <a:lvl8pPr marL="1371600" algn="ctr" defTabSz="2665413" rtl="0" fontAlgn="base">
        <a:spcBef>
          <a:spcPct val="0"/>
        </a:spcBef>
        <a:spcAft>
          <a:spcPct val="0"/>
        </a:spcAft>
        <a:defRPr sz="12800">
          <a:solidFill>
            <a:schemeClr val="tx2"/>
          </a:solidFill>
          <a:latin typeface="Arial" charset="0"/>
        </a:defRPr>
      </a:lvl8pPr>
      <a:lvl9pPr marL="1828800" algn="ctr" defTabSz="2665413" rtl="0" fontAlgn="base">
        <a:spcBef>
          <a:spcPct val="0"/>
        </a:spcBef>
        <a:spcAft>
          <a:spcPct val="0"/>
        </a:spcAft>
        <a:defRPr sz="12800">
          <a:solidFill>
            <a:schemeClr val="tx2"/>
          </a:solidFill>
          <a:latin typeface="Arial" charset="0"/>
        </a:defRPr>
      </a:lvl9pPr>
    </p:titleStyle>
    <p:bodyStyle>
      <a:lvl1pPr marL="1000125" indent="-1000125" algn="l" defTabSz="2665413" rtl="0" fontAlgn="base">
        <a:spcBef>
          <a:spcPct val="20000"/>
        </a:spcBef>
        <a:spcAft>
          <a:spcPct val="0"/>
        </a:spcAft>
        <a:buChar char="•"/>
        <a:defRPr sz="9300">
          <a:solidFill>
            <a:schemeClr val="tx1"/>
          </a:solidFill>
          <a:latin typeface="+mn-lt"/>
          <a:ea typeface="+mn-ea"/>
          <a:cs typeface="+mn-cs"/>
        </a:defRPr>
      </a:lvl1pPr>
      <a:lvl2pPr marL="2165350" indent="-833438" algn="l" defTabSz="2665413" rtl="0" fontAlgn="base">
        <a:spcBef>
          <a:spcPct val="20000"/>
        </a:spcBef>
        <a:spcAft>
          <a:spcPct val="0"/>
        </a:spcAft>
        <a:buChar char="–"/>
        <a:defRPr sz="8100">
          <a:solidFill>
            <a:schemeClr val="tx1"/>
          </a:solidFill>
          <a:latin typeface="+mn-lt"/>
        </a:defRPr>
      </a:lvl2pPr>
      <a:lvl3pPr marL="3330575" indent="-665163" algn="l" defTabSz="2665413" rtl="0" fontAlgn="base">
        <a:spcBef>
          <a:spcPct val="20000"/>
        </a:spcBef>
        <a:spcAft>
          <a:spcPct val="0"/>
        </a:spcAft>
        <a:buChar char="•"/>
        <a:defRPr sz="7000">
          <a:solidFill>
            <a:schemeClr val="tx1"/>
          </a:solidFill>
          <a:latin typeface="+mn-lt"/>
        </a:defRPr>
      </a:lvl3pPr>
      <a:lvl4pPr marL="4662488" indent="-665163" algn="l" defTabSz="2665413" rtl="0" fontAlgn="base">
        <a:spcBef>
          <a:spcPct val="20000"/>
        </a:spcBef>
        <a:spcAft>
          <a:spcPct val="0"/>
        </a:spcAft>
        <a:buChar char="–"/>
        <a:defRPr sz="5800">
          <a:solidFill>
            <a:schemeClr val="tx1"/>
          </a:solidFill>
          <a:latin typeface="+mn-lt"/>
        </a:defRPr>
      </a:lvl4pPr>
      <a:lvl5pPr marL="5995988" indent="-666750" algn="l" defTabSz="2665413" rtl="0" fontAlgn="base">
        <a:spcBef>
          <a:spcPct val="20000"/>
        </a:spcBef>
        <a:spcAft>
          <a:spcPct val="0"/>
        </a:spcAft>
        <a:buChar char="»"/>
        <a:defRPr sz="5800">
          <a:solidFill>
            <a:schemeClr val="tx1"/>
          </a:solidFill>
          <a:latin typeface="+mn-lt"/>
        </a:defRPr>
      </a:lvl5pPr>
      <a:lvl6pPr marL="6453188" indent="-666750" algn="l" defTabSz="2665413" rtl="0" fontAlgn="base">
        <a:spcBef>
          <a:spcPct val="20000"/>
        </a:spcBef>
        <a:spcAft>
          <a:spcPct val="0"/>
        </a:spcAft>
        <a:buChar char="»"/>
        <a:defRPr sz="5800">
          <a:solidFill>
            <a:schemeClr val="tx1"/>
          </a:solidFill>
          <a:latin typeface="+mn-lt"/>
        </a:defRPr>
      </a:lvl6pPr>
      <a:lvl7pPr marL="6910388" indent="-666750" algn="l" defTabSz="2665413" rtl="0" fontAlgn="base">
        <a:spcBef>
          <a:spcPct val="20000"/>
        </a:spcBef>
        <a:spcAft>
          <a:spcPct val="0"/>
        </a:spcAft>
        <a:buChar char="»"/>
        <a:defRPr sz="5800">
          <a:solidFill>
            <a:schemeClr val="tx1"/>
          </a:solidFill>
          <a:latin typeface="+mn-lt"/>
        </a:defRPr>
      </a:lvl7pPr>
      <a:lvl8pPr marL="7367588" indent="-666750" algn="l" defTabSz="2665413" rtl="0" fontAlgn="base">
        <a:spcBef>
          <a:spcPct val="20000"/>
        </a:spcBef>
        <a:spcAft>
          <a:spcPct val="0"/>
        </a:spcAft>
        <a:buChar char="»"/>
        <a:defRPr sz="5800">
          <a:solidFill>
            <a:schemeClr val="tx1"/>
          </a:solidFill>
          <a:latin typeface="+mn-lt"/>
        </a:defRPr>
      </a:lvl8pPr>
      <a:lvl9pPr marL="7824788" indent="-666750" algn="l" defTabSz="2665413" rtl="0" fontAlgn="base">
        <a:spcBef>
          <a:spcPct val="20000"/>
        </a:spcBef>
        <a:spcAft>
          <a:spcPct val="0"/>
        </a:spcAft>
        <a:buChar char="»"/>
        <a:defRPr sz="5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oleObject" Target="../embeddings/oleObject1.bin"/><Relationship Id="rId18" Type="http://schemas.openxmlformats.org/officeDocument/2006/relationships/image" Target="../media/image4.wmf"/><Relationship Id="rId26" Type="http://schemas.openxmlformats.org/officeDocument/2006/relationships/image" Target="../media/image8.wmf"/><Relationship Id="rId3" Type="http://schemas.openxmlformats.org/officeDocument/2006/relationships/notesSlide" Target="../notesSlides/notesSlide1.xml"/><Relationship Id="rId21" Type="http://schemas.openxmlformats.org/officeDocument/2006/relationships/oleObject" Target="../embeddings/oleObject5.bin"/><Relationship Id="rId34" Type="http://schemas.openxmlformats.org/officeDocument/2006/relationships/image" Target="../media/image22.emf"/><Relationship Id="rId7" Type="http://schemas.openxmlformats.org/officeDocument/2006/relationships/image" Target="../media/image15.gif"/><Relationship Id="rId12" Type="http://schemas.openxmlformats.org/officeDocument/2006/relationships/image" Target="../media/image20.emf"/><Relationship Id="rId17" Type="http://schemas.openxmlformats.org/officeDocument/2006/relationships/oleObject" Target="../embeddings/oleObject3.bin"/><Relationship Id="rId25" Type="http://schemas.openxmlformats.org/officeDocument/2006/relationships/oleObject" Target="../embeddings/oleObject7.bin"/><Relationship Id="rId33" Type="http://schemas.openxmlformats.org/officeDocument/2006/relationships/image" Target="../media/image21.emf"/><Relationship Id="rId38" Type="http://schemas.openxmlformats.org/officeDocument/2006/relationships/image" Target="../media/image26.emf"/><Relationship Id="rId2" Type="http://schemas.openxmlformats.org/officeDocument/2006/relationships/slideLayout" Target="../slideLayouts/slideLayout1.xml"/><Relationship Id="rId16" Type="http://schemas.openxmlformats.org/officeDocument/2006/relationships/image" Target="../media/image3.wmf"/><Relationship Id="rId20" Type="http://schemas.openxmlformats.org/officeDocument/2006/relationships/image" Target="../media/image5.wmf"/><Relationship Id="rId29" Type="http://schemas.openxmlformats.org/officeDocument/2006/relationships/oleObject" Target="../embeddings/oleObject9.bin"/><Relationship Id="rId1" Type="http://schemas.openxmlformats.org/officeDocument/2006/relationships/vmlDrawing" Target="../drawings/vmlDrawing1.vml"/><Relationship Id="rId6" Type="http://schemas.openxmlformats.org/officeDocument/2006/relationships/image" Target="../media/image14.jpeg"/><Relationship Id="rId11" Type="http://schemas.openxmlformats.org/officeDocument/2006/relationships/image" Target="../media/image19.emf"/><Relationship Id="rId24" Type="http://schemas.openxmlformats.org/officeDocument/2006/relationships/image" Target="../media/image7.wmf"/><Relationship Id="rId32" Type="http://schemas.openxmlformats.org/officeDocument/2006/relationships/image" Target="../media/image11.wmf"/><Relationship Id="rId37" Type="http://schemas.openxmlformats.org/officeDocument/2006/relationships/image" Target="../media/image25.emf"/><Relationship Id="rId5" Type="http://schemas.openxmlformats.org/officeDocument/2006/relationships/image" Target="../media/image13.png"/><Relationship Id="rId15" Type="http://schemas.openxmlformats.org/officeDocument/2006/relationships/oleObject" Target="../embeddings/oleObject2.bin"/><Relationship Id="rId23" Type="http://schemas.openxmlformats.org/officeDocument/2006/relationships/oleObject" Target="../embeddings/oleObject6.bin"/><Relationship Id="rId28" Type="http://schemas.openxmlformats.org/officeDocument/2006/relationships/image" Target="../media/image9.wmf"/><Relationship Id="rId36" Type="http://schemas.openxmlformats.org/officeDocument/2006/relationships/image" Target="../media/image24.emf"/><Relationship Id="rId10" Type="http://schemas.openxmlformats.org/officeDocument/2006/relationships/image" Target="../media/image18.emf"/><Relationship Id="rId19" Type="http://schemas.openxmlformats.org/officeDocument/2006/relationships/oleObject" Target="../embeddings/oleObject4.bin"/><Relationship Id="rId31" Type="http://schemas.openxmlformats.org/officeDocument/2006/relationships/oleObject" Target="../embeddings/oleObject10.bin"/><Relationship Id="rId4" Type="http://schemas.openxmlformats.org/officeDocument/2006/relationships/image" Target="../media/image12.png"/><Relationship Id="rId9" Type="http://schemas.openxmlformats.org/officeDocument/2006/relationships/image" Target="../media/image17.jpg"/><Relationship Id="rId14" Type="http://schemas.openxmlformats.org/officeDocument/2006/relationships/image" Target="../media/image2.wmf"/><Relationship Id="rId22" Type="http://schemas.openxmlformats.org/officeDocument/2006/relationships/image" Target="../media/image6.wmf"/><Relationship Id="rId27" Type="http://schemas.openxmlformats.org/officeDocument/2006/relationships/oleObject" Target="../embeddings/oleObject8.bin"/><Relationship Id="rId30" Type="http://schemas.openxmlformats.org/officeDocument/2006/relationships/image" Target="../media/image10.wmf"/><Relationship Id="rId35" Type="http://schemas.openxmlformats.org/officeDocument/2006/relationships/image" Target="../media/image23.em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D21517-C2C2-44A3-9831-9F8D4A4B9E7B}"/>
              </a:ext>
            </a:extLst>
          </p:cNvPr>
          <p:cNvSpPr/>
          <p:nvPr/>
        </p:nvSpPr>
        <p:spPr bwMode="auto">
          <a:xfrm>
            <a:off x="21429236" y="18823580"/>
            <a:ext cx="5380752" cy="281610"/>
          </a:xfrm>
          <a:prstGeom prst="rect">
            <a:avLst/>
          </a:prstGeom>
          <a:solidFill>
            <a:schemeClr val="accent2">
              <a:lumMod val="50000"/>
            </a:schemeClr>
          </a:solid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2665413" rtl="0" eaLnBrk="1" fontAlgn="base" latinLnBrk="0" hangingPunct="1">
              <a:lnSpc>
                <a:spcPct val="100000"/>
              </a:lnSpc>
              <a:spcBef>
                <a:spcPct val="0"/>
              </a:spcBef>
              <a:spcAft>
                <a:spcPct val="0"/>
              </a:spcAft>
              <a:buClrTx/>
              <a:buSzTx/>
              <a:buFontTx/>
              <a:buNone/>
              <a:tabLst/>
            </a:pPr>
            <a:endParaRPr kumimoji="0" lang="en-US" sz="5200" b="0" i="0" u="none" strike="noStrike" cap="none" normalizeH="0" baseline="0">
              <a:ln>
                <a:noFill/>
              </a:ln>
              <a:solidFill>
                <a:schemeClr val="tx1"/>
              </a:solidFill>
              <a:effectLst/>
              <a:latin typeface="Arial" charset="0"/>
            </a:endParaRPr>
          </a:p>
        </p:txBody>
      </p:sp>
      <p:sp>
        <p:nvSpPr>
          <p:cNvPr id="2078" name="AutoShape 30"/>
          <p:cNvSpPr>
            <a:spLocks noChangeArrowheads="1"/>
          </p:cNvSpPr>
          <p:nvPr/>
        </p:nvSpPr>
        <p:spPr bwMode="auto">
          <a:xfrm>
            <a:off x="22279920" y="3244893"/>
            <a:ext cx="4864700" cy="15711486"/>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077" name="AutoShape 29"/>
          <p:cNvSpPr>
            <a:spLocks noChangeArrowheads="1"/>
          </p:cNvSpPr>
          <p:nvPr/>
        </p:nvSpPr>
        <p:spPr bwMode="auto">
          <a:xfrm>
            <a:off x="8226944" y="3268664"/>
            <a:ext cx="7624925" cy="15711486"/>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79" name="AutoShape 31"/>
          <p:cNvSpPr>
            <a:spLocks noChangeArrowheads="1"/>
          </p:cNvSpPr>
          <p:nvPr/>
        </p:nvSpPr>
        <p:spPr bwMode="auto">
          <a:xfrm>
            <a:off x="15963483" y="3244893"/>
            <a:ext cx="6197270" cy="15711486"/>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2" name="AutoShape 4"/>
          <p:cNvSpPr>
            <a:spLocks noChangeArrowheads="1"/>
          </p:cNvSpPr>
          <p:nvPr/>
        </p:nvSpPr>
        <p:spPr bwMode="auto">
          <a:xfrm>
            <a:off x="380999" y="3268664"/>
            <a:ext cx="7699102" cy="15739926"/>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627062" y="3866929"/>
            <a:ext cx="7333872" cy="15141661"/>
          </a:xfrm>
          <a:prstGeom prst="rect">
            <a:avLst/>
          </a:prstGeom>
          <a:noFill/>
          <a:ln w="9525">
            <a:noFill/>
            <a:miter lim="800000"/>
            <a:headEnd/>
            <a:tailEnd/>
          </a:ln>
          <a:effectLst/>
        </p:spPr>
        <p:txBody>
          <a:bodyPr wrap="square" lIns="55513" tIns="27757" rIns="55513" bIns="27757">
            <a:spAutoFit/>
          </a:bodyPr>
          <a:lstStyle/>
          <a:p>
            <a:pPr algn="just">
              <a:lnSpc>
                <a:spcPct val="150000"/>
              </a:lnSpc>
            </a:pPr>
            <a:r>
              <a:rPr lang="en-US" sz="2050" dirty="0"/>
              <a:t>Over a bridge’s service life, physical damage, such as material deterioration, accidental impact, and overloading, can decrease its load-carrying capacity. To assess the integrity and serviceability of in-service bridges, accurate and efficient structural health monitoring is required for as frequent intervals as feasible. Based on an integrated decision-making protocol, collected dynamic-response data of a bridge can be postprocessed continuously to notify the bridge owners of any noticeable change in the in-service condition of the structure. Therefore, the location and severity of damage can be determined, and the bridge load-carrying capacity based on the given damaged component(s) is calculated. The case study for this protocol is an instrumented vertical-lift truss bridge, the Memorial Bridge in Portsmouth, NH subjected to some simulated damage scenarios. For both the healthy and simulated damage conditions, a verified structural model is used as a baseline to investigate the bridge load-carrying capacity according to current standards for load resistance factor-rating approach. Once the source of the damage is identified, the impact on the bridge performance must be assessed. The accepted means for this assessment is to calculate the load rating according to the AASHTO Manual for Bridge Evaluation. The Load and Resistance Factor Rating (LRFR) method defines three distinct levels of evaluation: design-load rating, legal-load rating, and permit-load rating. The focus of this study is on the design inventory level rating factor using an HL-93 live load and the strength design 1 load combination. To predict whether the damaged members of the bridge satisfy the AASHTO design specifications for the effects of axial forces and bending moments, analytical investigations are performed for different percentages of damage.</a:t>
            </a:r>
            <a:endParaRPr lang="en-US" sz="2050" dirty="0">
              <a:latin typeface="Times New Roman" pitchFamily="18" charset="0"/>
            </a:endParaRPr>
          </a:p>
        </p:txBody>
      </p:sp>
      <p:sp>
        <p:nvSpPr>
          <p:cNvPr id="2058" name="Text Box 10"/>
          <p:cNvSpPr txBox="1">
            <a:spLocks noChangeArrowheads="1"/>
          </p:cNvSpPr>
          <p:nvPr/>
        </p:nvSpPr>
        <p:spPr bwMode="auto">
          <a:xfrm>
            <a:off x="9330641" y="3320801"/>
            <a:ext cx="5194213" cy="517721"/>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sz="3000" b="1" dirty="0">
                <a:solidFill>
                  <a:srgbClr val="0070C0"/>
                </a:solidFill>
              </a:rPr>
              <a:t>Memorial Bridge</a:t>
            </a:r>
          </a:p>
        </p:txBody>
      </p:sp>
      <p:sp>
        <p:nvSpPr>
          <p:cNvPr id="2059" name="Text Box 11"/>
          <p:cNvSpPr txBox="1">
            <a:spLocks noChangeArrowheads="1"/>
          </p:cNvSpPr>
          <p:nvPr/>
        </p:nvSpPr>
        <p:spPr bwMode="auto">
          <a:xfrm>
            <a:off x="17810436" y="9154276"/>
            <a:ext cx="2417155" cy="517721"/>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sz="3000" b="1" dirty="0">
                <a:solidFill>
                  <a:srgbClr val="0070C0"/>
                </a:solidFill>
              </a:rPr>
              <a:t>Results</a:t>
            </a:r>
          </a:p>
        </p:txBody>
      </p:sp>
      <p:sp>
        <p:nvSpPr>
          <p:cNvPr id="2061" name="AutoShape 13"/>
          <p:cNvSpPr>
            <a:spLocks noChangeArrowheads="1"/>
          </p:cNvSpPr>
          <p:nvPr/>
        </p:nvSpPr>
        <p:spPr bwMode="auto">
          <a:xfrm>
            <a:off x="428625" y="222250"/>
            <a:ext cx="26574750" cy="28589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lIns="55513" tIns="27757" rIns="55513" bIns="27757" anchor="ctr"/>
          <a:lstStyle/>
          <a:p>
            <a:pPr defTabSz="2665413"/>
            <a:endParaRPr lang="en-US">
              <a:solidFill>
                <a:schemeClr val="bg1"/>
              </a:solidFill>
            </a:endParaRPr>
          </a:p>
        </p:txBody>
      </p:sp>
      <p:sp>
        <p:nvSpPr>
          <p:cNvPr id="2062" name="Text Box 14"/>
          <p:cNvSpPr txBox="1">
            <a:spLocks noChangeArrowheads="1"/>
          </p:cNvSpPr>
          <p:nvPr/>
        </p:nvSpPr>
        <p:spPr bwMode="auto">
          <a:xfrm>
            <a:off x="2580640" y="488950"/>
            <a:ext cx="22108160" cy="2513014"/>
          </a:xfrm>
          <a:prstGeom prst="rect">
            <a:avLst/>
          </a:prstGeom>
          <a:noFill/>
          <a:ln w="9525">
            <a:noFill/>
            <a:miter lim="800000"/>
            <a:headEnd/>
            <a:tailEnd/>
          </a:ln>
          <a:effectLst/>
        </p:spPr>
        <p:txBody>
          <a:bodyPr wrap="square" lIns="55513" tIns="27757" rIns="55513" bIns="27757">
            <a:noAutofit/>
          </a:bodyPr>
          <a:lstStyle/>
          <a:p>
            <a:pPr defTabSz="2665413">
              <a:spcBef>
                <a:spcPct val="50000"/>
              </a:spcBef>
              <a:spcAft>
                <a:spcPts val="0"/>
              </a:spcAft>
            </a:pPr>
            <a:r>
              <a:rPr lang="en-US" sz="4300" b="1" dirty="0"/>
              <a:t>Decreased Load-Carrying Capacity Assessment of a Vertical-Lift Steel Truss Bridge</a:t>
            </a:r>
          </a:p>
          <a:p>
            <a:pPr defTabSz="2665413">
              <a:spcBef>
                <a:spcPts val="600"/>
              </a:spcBef>
              <a:spcAft>
                <a:spcPts val="600"/>
              </a:spcAft>
            </a:pPr>
            <a:r>
              <a:rPr lang="en-US" sz="3500" b="1" dirty="0"/>
              <a:t>By: Milad Mehrkash</a:t>
            </a:r>
          </a:p>
          <a:p>
            <a:pPr defTabSz="2665413"/>
            <a:r>
              <a:rPr lang="en-US" sz="3500"/>
              <a:t>Advisor</a:t>
            </a:r>
            <a:r>
              <a:rPr lang="en-US" sz="3500" dirty="0"/>
              <a:t>: Prof. Erin Santini-Bell</a:t>
            </a:r>
          </a:p>
          <a:p>
            <a:pPr defTabSz="2665413"/>
            <a:r>
              <a:rPr lang="en-US" sz="3000" i="1" dirty="0"/>
              <a:t>Department of Civil and Environmental Engineering, University of New Hampshire</a:t>
            </a:r>
            <a:endParaRPr lang="en-US" sz="3000" dirty="0"/>
          </a:p>
        </p:txBody>
      </p:sp>
      <p:sp>
        <p:nvSpPr>
          <p:cNvPr id="2075" name="Text Box 27"/>
          <p:cNvSpPr txBox="1">
            <a:spLocks noChangeArrowheads="1"/>
          </p:cNvSpPr>
          <p:nvPr/>
        </p:nvSpPr>
        <p:spPr bwMode="auto">
          <a:xfrm>
            <a:off x="22188101" y="15329006"/>
            <a:ext cx="5191125" cy="517721"/>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3000" b="1" dirty="0">
                <a:solidFill>
                  <a:srgbClr val="0070C0"/>
                </a:solidFill>
              </a:rPr>
              <a:t>Bibliography</a:t>
            </a:r>
          </a:p>
        </p:txBody>
      </p:sp>
      <p:sp>
        <p:nvSpPr>
          <p:cNvPr id="2090" name="Text Box 42"/>
          <p:cNvSpPr txBox="1">
            <a:spLocks noChangeArrowheads="1"/>
          </p:cNvSpPr>
          <p:nvPr/>
        </p:nvSpPr>
        <p:spPr bwMode="auto">
          <a:xfrm>
            <a:off x="1222185" y="3357095"/>
            <a:ext cx="6032055" cy="517721"/>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sz="3000" b="1" dirty="0">
                <a:solidFill>
                  <a:srgbClr val="0070C0"/>
                </a:solidFill>
              </a:rPr>
              <a:t>Introduction</a:t>
            </a:r>
          </a:p>
        </p:txBody>
      </p:sp>
      <p:sp>
        <p:nvSpPr>
          <p:cNvPr id="2091" name="Text Box 43"/>
          <p:cNvSpPr txBox="1">
            <a:spLocks noChangeArrowheads="1"/>
          </p:cNvSpPr>
          <p:nvPr/>
        </p:nvSpPr>
        <p:spPr bwMode="auto">
          <a:xfrm>
            <a:off x="16955565" y="3385123"/>
            <a:ext cx="3991165" cy="517721"/>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sz="3000" b="1" dirty="0">
                <a:solidFill>
                  <a:srgbClr val="0070C0"/>
                </a:solidFill>
              </a:rPr>
              <a:t>Load Rating</a:t>
            </a:r>
          </a:p>
        </p:txBody>
      </p:sp>
      <p:pic>
        <p:nvPicPr>
          <p:cNvPr id="5" name="Picture 4" descr="A close up of a sign&#10;&#10;Description automatically generated">
            <a:extLst>
              <a:ext uri="{FF2B5EF4-FFF2-40B4-BE49-F238E27FC236}">
                <a16:creationId xmlns:a16="http://schemas.microsoft.com/office/drawing/2014/main" id="{C763BC64-D35B-4F6F-A8E1-BD6BC96C58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526240" y="616574"/>
            <a:ext cx="2477135" cy="2385389"/>
          </a:xfrm>
          <a:prstGeom prst="rect">
            <a:avLst/>
          </a:prstGeom>
        </p:spPr>
      </p:pic>
      <p:sp>
        <p:nvSpPr>
          <p:cNvPr id="32" name="Text Box 39">
            <a:extLst>
              <a:ext uri="{FF2B5EF4-FFF2-40B4-BE49-F238E27FC236}">
                <a16:creationId xmlns:a16="http://schemas.microsoft.com/office/drawing/2014/main" id="{91B22EB4-7B1F-4559-ACB2-66167086036A}"/>
              </a:ext>
            </a:extLst>
          </p:cNvPr>
          <p:cNvSpPr txBox="1">
            <a:spLocks noChangeArrowheads="1"/>
          </p:cNvSpPr>
          <p:nvPr/>
        </p:nvSpPr>
        <p:spPr bwMode="auto">
          <a:xfrm>
            <a:off x="8499519" y="3926861"/>
            <a:ext cx="6107048" cy="1211603"/>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2000" dirty="0">
                <a:latin typeface="+mj-lt"/>
              </a:rPr>
              <a:t>- Vertical-lift steel truss bridge</a:t>
            </a:r>
          </a:p>
          <a:p>
            <a:pPr algn="l" defTabSz="371475" eaLnBrk="0" hangingPunct="0">
              <a:lnSpc>
                <a:spcPct val="150000"/>
              </a:lnSpc>
            </a:pPr>
            <a:r>
              <a:rPr lang="en-US" sz="2000" dirty="0">
                <a:latin typeface="+mj-lt"/>
              </a:rPr>
              <a:t>- Over the Piscataqua River</a:t>
            </a:r>
          </a:p>
          <a:p>
            <a:pPr algn="l" defTabSz="371475" eaLnBrk="0" hangingPunct="0">
              <a:lnSpc>
                <a:spcPct val="150000"/>
              </a:lnSpc>
            </a:pPr>
            <a:r>
              <a:rPr lang="en-US" sz="2000" dirty="0">
                <a:latin typeface="+mj-lt"/>
              </a:rPr>
              <a:t>- Between Portsmouth, NH &amp; Kittery, ME</a:t>
            </a:r>
          </a:p>
        </p:txBody>
      </p:sp>
      <p:sp>
        <p:nvSpPr>
          <p:cNvPr id="49" name="Text Box 11">
            <a:extLst>
              <a:ext uri="{FF2B5EF4-FFF2-40B4-BE49-F238E27FC236}">
                <a16:creationId xmlns:a16="http://schemas.microsoft.com/office/drawing/2014/main" id="{C38DD404-B0CD-4202-80A7-9C5B34115EEB}"/>
              </a:ext>
            </a:extLst>
          </p:cNvPr>
          <p:cNvSpPr txBox="1">
            <a:spLocks noChangeArrowheads="1"/>
          </p:cNvSpPr>
          <p:nvPr/>
        </p:nvSpPr>
        <p:spPr bwMode="auto">
          <a:xfrm>
            <a:off x="22656369" y="3230613"/>
            <a:ext cx="4106573" cy="517721"/>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sz="3000" b="1" dirty="0">
                <a:solidFill>
                  <a:srgbClr val="0070C0"/>
                </a:solidFill>
              </a:rPr>
              <a:t>Graph Notes</a:t>
            </a:r>
          </a:p>
        </p:txBody>
      </p:sp>
      <p:sp>
        <p:nvSpPr>
          <p:cNvPr id="55" name="Text Box 27">
            <a:extLst>
              <a:ext uri="{FF2B5EF4-FFF2-40B4-BE49-F238E27FC236}">
                <a16:creationId xmlns:a16="http://schemas.microsoft.com/office/drawing/2014/main" id="{56A6F932-710B-4484-B1B6-FDC9C0BB45E9}"/>
              </a:ext>
            </a:extLst>
          </p:cNvPr>
          <p:cNvSpPr txBox="1">
            <a:spLocks noChangeArrowheads="1"/>
          </p:cNvSpPr>
          <p:nvPr/>
        </p:nvSpPr>
        <p:spPr bwMode="auto">
          <a:xfrm>
            <a:off x="22188101" y="12400040"/>
            <a:ext cx="5191125" cy="517721"/>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3000" b="1" dirty="0">
                <a:solidFill>
                  <a:srgbClr val="0070C0"/>
                </a:solidFill>
              </a:rPr>
              <a:t>Acknowledgment</a:t>
            </a:r>
          </a:p>
        </p:txBody>
      </p:sp>
      <p:pic>
        <p:nvPicPr>
          <p:cNvPr id="56" name="Picture 55">
            <a:extLst>
              <a:ext uri="{FF2B5EF4-FFF2-40B4-BE49-F238E27FC236}">
                <a16:creationId xmlns:a16="http://schemas.microsoft.com/office/drawing/2014/main" id="{8C992A36-B6CD-40FC-9CB6-EE7D4FFBD45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350679" y="13215609"/>
            <a:ext cx="1095571" cy="1065692"/>
          </a:xfrm>
          <a:prstGeom prst="rect">
            <a:avLst/>
          </a:prstGeom>
        </p:spPr>
      </p:pic>
      <p:pic>
        <p:nvPicPr>
          <p:cNvPr id="57" name="Picture 56" descr="http://engineering.vanderbilt.edu/news/manage/files/nsf.jpg">
            <a:extLst>
              <a:ext uri="{FF2B5EF4-FFF2-40B4-BE49-F238E27FC236}">
                <a16:creationId xmlns:a16="http://schemas.microsoft.com/office/drawing/2014/main" id="{7FD224B0-7F19-4FE4-9B7F-99765088D94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3492160" y="13039360"/>
            <a:ext cx="1254904" cy="1254904"/>
          </a:xfrm>
          <a:prstGeom prst="rect">
            <a:avLst/>
          </a:prstGeom>
          <a:noFill/>
          <a:extLst>
            <a:ext uri="{909E8E84-426E-40DD-AFC4-6F175D3DCCD1}">
              <a14:hiddenFill xmlns:a14="http://schemas.microsoft.com/office/drawing/2010/main">
                <a:solidFill>
                  <a:srgbClr val="FFFFFF"/>
                </a:solidFill>
              </a14:hiddenFill>
            </a:ext>
          </a:extLst>
        </p:spPr>
      </p:pic>
      <p:pic>
        <p:nvPicPr>
          <p:cNvPr id="59" name="Picture 58" descr="http://www.westmorelandnh.com/images/nh_dot.gif">
            <a:extLst>
              <a:ext uri="{FF2B5EF4-FFF2-40B4-BE49-F238E27FC236}">
                <a16:creationId xmlns:a16="http://schemas.microsoft.com/office/drawing/2014/main" id="{8216CC0D-45DA-4D0E-8D6D-9FA544C16CCB}"/>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831925" y="13062906"/>
            <a:ext cx="2171450" cy="1127306"/>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2" descr="U.S. Department of Transportation/Federal Highway Administration">
            <a:extLst>
              <a:ext uri="{FF2B5EF4-FFF2-40B4-BE49-F238E27FC236}">
                <a16:creationId xmlns:a16="http://schemas.microsoft.com/office/drawing/2014/main" id="{FAF0AD1A-EEEE-4510-A779-29EB5CF17A5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411427" y="14557204"/>
            <a:ext cx="4671273" cy="689947"/>
          </a:xfrm>
          <a:prstGeom prst="rect">
            <a:avLst/>
          </a:prstGeom>
          <a:solidFill>
            <a:srgbClr val="4472C4"/>
          </a:solidFill>
        </p:spPr>
      </p:pic>
      <p:pic>
        <p:nvPicPr>
          <p:cNvPr id="6" name="Picture 5" descr="A picture containing sky, outdoor, water, building&#10;&#10;Description automatically generated">
            <a:extLst>
              <a:ext uri="{FF2B5EF4-FFF2-40B4-BE49-F238E27FC236}">
                <a16:creationId xmlns:a16="http://schemas.microsoft.com/office/drawing/2014/main" id="{8DD3E798-DD30-4191-B227-A2FE10A2CF2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387175" y="5225577"/>
            <a:ext cx="5459557" cy="3094015"/>
          </a:xfrm>
          <a:prstGeom prst="rect">
            <a:avLst/>
          </a:prstGeom>
        </p:spPr>
      </p:pic>
      <p:sp>
        <p:nvSpPr>
          <p:cNvPr id="64" name="Text Box 39">
            <a:extLst>
              <a:ext uri="{FF2B5EF4-FFF2-40B4-BE49-F238E27FC236}">
                <a16:creationId xmlns:a16="http://schemas.microsoft.com/office/drawing/2014/main" id="{7D7A302E-0E50-4537-8FB5-7C83F07E7E14}"/>
              </a:ext>
            </a:extLst>
          </p:cNvPr>
          <p:cNvSpPr txBox="1">
            <a:spLocks noChangeArrowheads="1"/>
          </p:cNvSpPr>
          <p:nvPr/>
        </p:nvSpPr>
        <p:spPr bwMode="auto">
          <a:xfrm>
            <a:off x="8487498" y="8842343"/>
            <a:ext cx="3042673" cy="340980"/>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lnSpc>
                <a:spcPct val="150000"/>
              </a:lnSpc>
            </a:pPr>
            <a:r>
              <a:rPr lang="en-US" sz="1500" dirty="0">
                <a:solidFill>
                  <a:schemeClr val="bg1"/>
                </a:solidFill>
                <a:latin typeface="+mj-lt"/>
              </a:rPr>
              <a:t>Photo: Courtesy of HNTB</a:t>
            </a:r>
          </a:p>
        </p:txBody>
      </p:sp>
      <p:pic>
        <p:nvPicPr>
          <p:cNvPr id="9" name="Picture 8">
            <a:extLst>
              <a:ext uri="{FF2B5EF4-FFF2-40B4-BE49-F238E27FC236}">
                <a16:creationId xmlns:a16="http://schemas.microsoft.com/office/drawing/2014/main" id="{2FE9BB19-714A-4606-8A6A-849F13A80A79}"/>
              </a:ext>
            </a:extLst>
          </p:cNvPr>
          <p:cNvPicPr>
            <a:picLocks noChangeAspect="1"/>
          </p:cNvPicPr>
          <p:nvPr/>
        </p:nvPicPr>
        <p:blipFill>
          <a:blip r:embed="rId10"/>
          <a:stretch>
            <a:fillRect/>
          </a:stretch>
        </p:blipFill>
        <p:spPr>
          <a:xfrm>
            <a:off x="12455865" y="8692918"/>
            <a:ext cx="3357792" cy="2991208"/>
          </a:xfrm>
          <a:prstGeom prst="rect">
            <a:avLst/>
          </a:prstGeom>
        </p:spPr>
      </p:pic>
      <p:sp>
        <p:nvSpPr>
          <p:cNvPr id="65" name="Text Box 39">
            <a:extLst>
              <a:ext uri="{FF2B5EF4-FFF2-40B4-BE49-F238E27FC236}">
                <a16:creationId xmlns:a16="http://schemas.microsoft.com/office/drawing/2014/main" id="{5400FB09-723B-49FA-97AC-FDDA2921DB94}"/>
              </a:ext>
            </a:extLst>
          </p:cNvPr>
          <p:cNvSpPr txBox="1">
            <a:spLocks noChangeArrowheads="1"/>
          </p:cNvSpPr>
          <p:nvPr/>
        </p:nvSpPr>
        <p:spPr bwMode="auto">
          <a:xfrm>
            <a:off x="9885435" y="9550899"/>
            <a:ext cx="3534059" cy="903826"/>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lnSpc>
                <a:spcPct val="150000"/>
              </a:lnSpc>
            </a:pPr>
            <a:r>
              <a:rPr lang="en-US" sz="2000" dirty="0">
                <a:latin typeface="+mj-lt"/>
              </a:rPr>
              <a:t>Analytical Model of the South</a:t>
            </a:r>
          </a:p>
          <a:p>
            <a:pPr algn="l" defTabSz="371475" eaLnBrk="0" hangingPunct="0">
              <a:lnSpc>
                <a:spcPct val="150000"/>
              </a:lnSpc>
            </a:pPr>
            <a:r>
              <a:rPr lang="en-US" sz="2000" dirty="0">
                <a:latin typeface="+mj-lt"/>
              </a:rPr>
              <a:t>Span and Tower of the Bridge</a:t>
            </a:r>
          </a:p>
        </p:txBody>
      </p:sp>
      <p:sp>
        <p:nvSpPr>
          <p:cNvPr id="66" name="Text Box 10">
            <a:extLst>
              <a:ext uri="{FF2B5EF4-FFF2-40B4-BE49-F238E27FC236}">
                <a16:creationId xmlns:a16="http://schemas.microsoft.com/office/drawing/2014/main" id="{F5103B5A-2061-4CDC-BD6A-FFDBE29D194A}"/>
              </a:ext>
            </a:extLst>
          </p:cNvPr>
          <p:cNvSpPr txBox="1">
            <a:spLocks noChangeArrowheads="1"/>
          </p:cNvSpPr>
          <p:nvPr/>
        </p:nvSpPr>
        <p:spPr bwMode="auto">
          <a:xfrm>
            <a:off x="9094409" y="8522800"/>
            <a:ext cx="6107048" cy="517721"/>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sz="3000" b="1" dirty="0">
                <a:solidFill>
                  <a:srgbClr val="0070C0"/>
                </a:solidFill>
              </a:rPr>
              <a:t>Structural Modeling</a:t>
            </a:r>
          </a:p>
        </p:txBody>
      </p:sp>
      <p:sp>
        <p:nvSpPr>
          <p:cNvPr id="67" name="Text Box 10">
            <a:extLst>
              <a:ext uri="{FF2B5EF4-FFF2-40B4-BE49-F238E27FC236}">
                <a16:creationId xmlns:a16="http://schemas.microsoft.com/office/drawing/2014/main" id="{6DC385F2-AB44-4897-8318-96DA7DB4BF1B}"/>
              </a:ext>
            </a:extLst>
          </p:cNvPr>
          <p:cNvSpPr txBox="1">
            <a:spLocks noChangeArrowheads="1"/>
          </p:cNvSpPr>
          <p:nvPr/>
        </p:nvSpPr>
        <p:spPr bwMode="auto">
          <a:xfrm>
            <a:off x="8685389" y="11913750"/>
            <a:ext cx="6634288" cy="517721"/>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sz="3000" b="1" dirty="0">
                <a:solidFill>
                  <a:srgbClr val="0070C0"/>
                </a:solidFill>
              </a:rPr>
              <a:t>Simulation of Damage Scenarios</a:t>
            </a:r>
          </a:p>
        </p:txBody>
      </p:sp>
      <p:sp>
        <p:nvSpPr>
          <p:cNvPr id="68" name="Text Box 39">
            <a:extLst>
              <a:ext uri="{FF2B5EF4-FFF2-40B4-BE49-F238E27FC236}">
                <a16:creationId xmlns:a16="http://schemas.microsoft.com/office/drawing/2014/main" id="{6E91B626-F08D-463A-959D-01E2E0EA1AE1}"/>
              </a:ext>
            </a:extLst>
          </p:cNvPr>
          <p:cNvSpPr txBox="1">
            <a:spLocks noChangeArrowheads="1"/>
          </p:cNvSpPr>
          <p:nvPr/>
        </p:nvSpPr>
        <p:spPr bwMode="auto">
          <a:xfrm>
            <a:off x="10712896" y="12431457"/>
            <a:ext cx="2510550" cy="903826"/>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lnSpc>
                <a:spcPct val="150000"/>
              </a:lnSpc>
            </a:pPr>
            <a:r>
              <a:rPr lang="en-US" sz="2000" dirty="0">
                <a:latin typeface="+mj-lt"/>
              </a:rPr>
              <a:t>(A) Truck Accident</a:t>
            </a:r>
          </a:p>
          <a:p>
            <a:pPr algn="l" defTabSz="371475" eaLnBrk="0" hangingPunct="0">
              <a:lnSpc>
                <a:spcPct val="150000"/>
              </a:lnSpc>
            </a:pPr>
            <a:r>
              <a:rPr lang="en-US" sz="2000" dirty="0">
                <a:latin typeface="+mj-lt"/>
              </a:rPr>
              <a:t>(B) Vessel Collision</a:t>
            </a:r>
          </a:p>
        </p:txBody>
      </p:sp>
      <p:pic>
        <p:nvPicPr>
          <p:cNvPr id="10" name="Picture 9">
            <a:extLst>
              <a:ext uri="{FF2B5EF4-FFF2-40B4-BE49-F238E27FC236}">
                <a16:creationId xmlns:a16="http://schemas.microsoft.com/office/drawing/2014/main" id="{629EC163-9125-473D-93D2-33CFBEF57FDA}"/>
              </a:ext>
            </a:extLst>
          </p:cNvPr>
          <p:cNvPicPr>
            <a:picLocks noChangeAspect="1"/>
          </p:cNvPicPr>
          <p:nvPr/>
        </p:nvPicPr>
        <p:blipFill>
          <a:blip r:embed="rId11"/>
          <a:stretch>
            <a:fillRect/>
          </a:stretch>
        </p:blipFill>
        <p:spPr>
          <a:xfrm>
            <a:off x="9844600" y="13335283"/>
            <a:ext cx="4509323" cy="2800067"/>
          </a:xfrm>
          <a:prstGeom prst="rect">
            <a:avLst/>
          </a:prstGeom>
        </p:spPr>
      </p:pic>
      <p:pic>
        <p:nvPicPr>
          <p:cNvPr id="11" name="Picture 10">
            <a:extLst>
              <a:ext uri="{FF2B5EF4-FFF2-40B4-BE49-F238E27FC236}">
                <a16:creationId xmlns:a16="http://schemas.microsoft.com/office/drawing/2014/main" id="{2B80D103-7518-4D4A-AA9B-056F18F11F07}"/>
              </a:ext>
            </a:extLst>
          </p:cNvPr>
          <p:cNvPicPr>
            <a:picLocks noChangeAspect="1"/>
          </p:cNvPicPr>
          <p:nvPr/>
        </p:nvPicPr>
        <p:blipFill>
          <a:blip r:embed="rId12"/>
          <a:stretch>
            <a:fillRect/>
          </a:stretch>
        </p:blipFill>
        <p:spPr>
          <a:xfrm>
            <a:off x="10045810" y="16135350"/>
            <a:ext cx="4560757" cy="2790263"/>
          </a:xfrm>
          <a:prstGeom prst="rect">
            <a:avLst/>
          </a:prstGeom>
        </p:spPr>
      </p:pic>
      <p:sp>
        <p:nvSpPr>
          <p:cNvPr id="69" name="Text Box 39">
            <a:extLst>
              <a:ext uri="{FF2B5EF4-FFF2-40B4-BE49-F238E27FC236}">
                <a16:creationId xmlns:a16="http://schemas.microsoft.com/office/drawing/2014/main" id="{35CB6151-264C-4EA2-840F-6B315AD8985F}"/>
              </a:ext>
            </a:extLst>
          </p:cNvPr>
          <p:cNvSpPr txBox="1">
            <a:spLocks noChangeArrowheads="1"/>
          </p:cNvSpPr>
          <p:nvPr/>
        </p:nvSpPr>
        <p:spPr bwMode="auto">
          <a:xfrm>
            <a:off x="8724262" y="15161898"/>
            <a:ext cx="479163" cy="442161"/>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lnSpc>
                <a:spcPct val="150000"/>
              </a:lnSpc>
            </a:pPr>
            <a:r>
              <a:rPr lang="en-US" sz="2000" dirty="0">
                <a:latin typeface="+mj-lt"/>
              </a:rPr>
              <a:t>(A)</a:t>
            </a:r>
          </a:p>
        </p:txBody>
      </p:sp>
      <p:sp>
        <p:nvSpPr>
          <p:cNvPr id="70" name="Text Box 39">
            <a:extLst>
              <a:ext uri="{FF2B5EF4-FFF2-40B4-BE49-F238E27FC236}">
                <a16:creationId xmlns:a16="http://schemas.microsoft.com/office/drawing/2014/main" id="{6E63B2B3-F8D0-47D2-839E-701D180D8D8B}"/>
              </a:ext>
            </a:extLst>
          </p:cNvPr>
          <p:cNvSpPr txBox="1">
            <a:spLocks noChangeArrowheads="1"/>
          </p:cNvSpPr>
          <p:nvPr/>
        </p:nvSpPr>
        <p:spPr bwMode="auto">
          <a:xfrm>
            <a:off x="8717664" y="17892325"/>
            <a:ext cx="479163" cy="442161"/>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lnSpc>
                <a:spcPct val="150000"/>
              </a:lnSpc>
            </a:pPr>
            <a:r>
              <a:rPr lang="en-US" sz="2000" dirty="0">
                <a:latin typeface="+mj-lt"/>
              </a:rPr>
              <a:t>(B)</a:t>
            </a:r>
          </a:p>
        </p:txBody>
      </p:sp>
      <p:sp>
        <p:nvSpPr>
          <p:cNvPr id="73" name="Text Box 39">
            <a:extLst>
              <a:ext uri="{FF2B5EF4-FFF2-40B4-BE49-F238E27FC236}">
                <a16:creationId xmlns:a16="http://schemas.microsoft.com/office/drawing/2014/main" id="{F0DA711A-4B21-46E2-82DE-5CE15E18BFC4}"/>
              </a:ext>
            </a:extLst>
          </p:cNvPr>
          <p:cNvSpPr txBox="1">
            <a:spLocks noChangeArrowheads="1"/>
          </p:cNvSpPr>
          <p:nvPr/>
        </p:nvSpPr>
        <p:spPr bwMode="auto">
          <a:xfrm>
            <a:off x="9415751" y="7970614"/>
            <a:ext cx="2864145" cy="340980"/>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lnSpc>
                <a:spcPct val="150000"/>
              </a:lnSpc>
            </a:pPr>
            <a:r>
              <a:rPr lang="en-US" sz="1500" dirty="0">
                <a:solidFill>
                  <a:schemeClr val="bg2">
                    <a:lumMod val="60000"/>
                    <a:lumOff val="40000"/>
                  </a:schemeClr>
                </a:solidFill>
                <a:latin typeface="+mj-lt"/>
              </a:rPr>
              <a:t>Photo: Courtesy of HNTB</a:t>
            </a:r>
          </a:p>
        </p:txBody>
      </p:sp>
      <p:graphicFrame>
        <p:nvGraphicFramePr>
          <p:cNvPr id="15" name="Object 14">
            <a:extLst>
              <a:ext uri="{FF2B5EF4-FFF2-40B4-BE49-F238E27FC236}">
                <a16:creationId xmlns:a16="http://schemas.microsoft.com/office/drawing/2014/main" id="{896732D5-F379-4B28-B648-E61B40181937}"/>
              </a:ext>
            </a:extLst>
          </p:cNvPr>
          <p:cNvGraphicFramePr>
            <a:graphicFrameLocks noChangeAspect="1"/>
          </p:cNvGraphicFramePr>
          <p:nvPr>
            <p:extLst>
              <p:ext uri="{D42A27DB-BD31-4B8C-83A1-F6EECF244321}">
                <p14:modId xmlns:p14="http://schemas.microsoft.com/office/powerpoint/2010/main" val="1332014433"/>
              </p:ext>
            </p:extLst>
          </p:nvPr>
        </p:nvGraphicFramePr>
        <p:xfrm>
          <a:off x="15996287" y="4091999"/>
          <a:ext cx="4950444" cy="995779"/>
        </p:xfrm>
        <a:graphic>
          <a:graphicData uri="http://schemas.openxmlformats.org/presentationml/2006/ole">
            <mc:AlternateContent xmlns:mc="http://schemas.openxmlformats.org/markup-compatibility/2006">
              <mc:Choice xmlns:v="urn:schemas-microsoft-com:vml" Requires="v">
                <p:oleObj spid="_x0000_s1747" name="Equation" r:id="rId13" imgW="2209680" imgH="444240" progId="Equation.DSMT4">
                  <p:embed/>
                </p:oleObj>
              </mc:Choice>
              <mc:Fallback>
                <p:oleObj name="Equation" r:id="rId13" imgW="2209680" imgH="444240" progId="Equation.DSMT4">
                  <p:embed/>
                  <p:pic>
                    <p:nvPicPr>
                      <p:cNvPr id="0" name=""/>
                      <p:cNvPicPr/>
                      <p:nvPr/>
                    </p:nvPicPr>
                    <p:blipFill>
                      <a:blip r:embed="rId14"/>
                      <a:stretch>
                        <a:fillRect/>
                      </a:stretch>
                    </p:blipFill>
                    <p:spPr>
                      <a:xfrm>
                        <a:off x="15996287" y="4091999"/>
                        <a:ext cx="4950444" cy="995779"/>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EF5932BF-72CA-4156-B3A6-714040AD5133}"/>
              </a:ext>
            </a:extLst>
          </p:cNvPr>
          <p:cNvGraphicFramePr>
            <a:graphicFrameLocks noChangeAspect="1"/>
          </p:cNvGraphicFramePr>
          <p:nvPr>
            <p:extLst>
              <p:ext uri="{D42A27DB-BD31-4B8C-83A1-F6EECF244321}">
                <p14:modId xmlns:p14="http://schemas.microsoft.com/office/powerpoint/2010/main" val="3346570115"/>
              </p:ext>
            </p:extLst>
          </p:nvPr>
        </p:nvGraphicFramePr>
        <p:xfrm>
          <a:off x="16024066" y="7209280"/>
          <a:ext cx="2339975" cy="573087"/>
        </p:xfrm>
        <a:graphic>
          <a:graphicData uri="http://schemas.openxmlformats.org/presentationml/2006/ole">
            <mc:AlternateContent xmlns:mc="http://schemas.openxmlformats.org/markup-compatibility/2006">
              <mc:Choice xmlns:v="urn:schemas-microsoft-com:vml" Requires="v">
                <p:oleObj spid="_x0000_s1748" name="Equation" r:id="rId15" imgW="914400" imgH="228600" progId="Equation.DSMT4">
                  <p:embed/>
                </p:oleObj>
              </mc:Choice>
              <mc:Fallback>
                <p:oleObj name="Equation" r:id="rId15" imgW="914400" imgH="228600" progId="Equation.DSMT4">
                  <p:embed/>
                  <p:pic>
                    <p:nvPicPr>
                      <p:cNvPr id="0" name=""/>
                      <p:cNvPicPr/>
                      <p:nvPr/>
                    </p:nvPicPr>
                    <p:blipFill>
                      <a:blip r:embed="rId16"/>
                      <a:stretch>
                        <a:fillRect/>
                      </a:stretch>
                    </p:blipFill>
                    <p:spPr>
                      <a:xfrm>
                        <a:off x="16024066" y="7209280"/>
                        <a:ext cx="2339975" cy="573087"/>
                      </a:xfrm>
                      <a:prstGeom prst="rect">
                        <a:avLst/>
                      </a:prstGeom>
                    </p:spPr>
                  </p:pic>
                </p:oleObj>
              </mc:Fallback>
            </mc:AlternateContent>
          </a:graphicData>
        </a:graphic>
      </p:graphicFrame>
      <p:graphicFrame>
        <p:nvGraphicFramePr>
          <p:cNvPr id="74" name="Object 73">
            <a:extLst>
              <a:ext uri="{FF2B5EF4-FFF2-40B4-BE49-F238E27FC236}">
                <a16:creationId xmlns:a16="http://schemas.microsoft.com/office/drawing/2014/main" id="{3F01563C-E7B8-4086-BB33-B12C421804C4}"/>
              </a:ext>
            </a:extLst>
          </p:cNvPr>
          <p:cNvGraphicFramePr>
            <a:graphicFrameLocks noChangeAspect="1"/>
          </p:cNvGraphicFramePr>
          <p:nvPr>
            <p:extLst>
              <p:ext uri="{D42A27DB-BD31-4B8C-83A1-F6EECF244321}">
                <p14:modId xmlns:p14="http://schemas.microsoft.com/office/powerpoint/2010/main" val="145896180"/>
              </p:ext>
            </p:extLst>
          </p:nvPr>
        </p:nvGraphicFramePr>
        <p:xfrm>
          <a:off x="16110000" y="5065122"/>
          <a:ext cx="2041525" cy="573087"/>
        </p:xfrm>
        <a:graphic>
          <a:graphicData uri="http://schemas.openxmlformats.org/presentationml/2006/ole">
            <mc:AlternateContent xmlns:mc="http://schemas.openxmlformats.org/markup-compatibility/2006">
              <mc:Choice xmlns:v="urn:schemas-microsoft-com:vml" Requires="v">
                <p:oleObj spid="_x0000_s1749" name="Equation" r:id="rId17" imgW="799920" imgH="228600" progId="Equation.DSMT4">
                  <p:embed/>
                </p:oleObj>
              </mc:Choice>
              <mc:Fallback>
                <p:oleObj name="Equation" r:id="rId17" imgW="799920" imgH="228600" progId="Equation.DSMT4">
                  <p:embed/>
                  <p:pic>
                    <p:nvPicPr>
                      <p:cNvPr id="16" name="Object 15">
                        <a:extLst>
                          <a:ext uri="{FF2B5EF4-FFF2-40B4-BE49-F238E27FC236}">
                            <a16:creationId xmlns:a16="http://schemas.microsoft.com/office/drawing/2014/main" id="{EF5932BF-72CA-4156-B3A6-714040AD5133}"/>
                          </a:ext>
                        </a:extLst>
                      </p:cNvPr>
                      <p:cNvPicPr/>
                      <p:nvPr/>
                    </p:nvPicPr>
                    <p:blipFill>
                      <a:blip r:embed="rId18"/>
                      <a:stretch>
                        <a:fillRect/>
                      </a:stretch>
                    </p:blipFill>
                    <p:spPr>
                      <a:xfrm>
                        <a:off x="16110000" y="5065122"/>
                        <a:ext cx="2041525" cy="573087"/>
                      </a:xfrm>
                      <a:prstGeom prst="rect">
                        <a:avLst/>
                      </a:prstGeom>
                    </p:spPr>
                  </p:pic>
                </p:oleObj>
              </mc:Fallback>
            </mc:AlternateContent>
          </a:graphicData>
        </a:graphic>
      </p:graphicFrame>
      <p:sp>
        <p:nvSpPr>
          <p:cNvPr id="76" name="Text Box 39">
            <a:extLst>
              <a:ext uri="{FF2B5EF4-FFF2-40B4-BE49-F238E27FC236}">
                <a16:creationId xmlns:a16="http://schemas.microsoft.com/office/drawing/2014/main" id="{CFCC0767-B376-457C-A8BB-EB97AD419E76}"/>
              </a:ext>
            </a:extLst>
          </p:cNvPr>
          <p:cNvSpPr txBox="1">
            <a:spLocks noChangeArrowheads="1"/>
          </p:cNvSpPr>
          <p:nvPr/>
        </p:nvSpPr>
        <p:spPr bwMode="auto">
          <a:xfrm>
            <a:off x="18908188" y="5189158"/>
            <a:ext cx="3134494" cy="376053"/>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2200" dirty="0">
                <a:latin typeface="+mj-lt"/>
              </a:rPr>
              <a:t>Capacity of the Member</a:t>
            </a:r>
          </a:p>
        </p:txBody>
      </p:sp>
      <p:graphicFrame>
        <p:nvGraphicFramePr>
          <p:cNvPr id="77" name="Object 76">
            <a:extLst>
              <a:ext uri="{FF2B5EF4-FFF2-40B4-BE49-F238E27FC236}">
                <a16:creationId xmlns:a16="http://schemas.microsoft.com/office/drawing/2014/main" id="{7D90C639-0E20-49E4-9680-82AD2F32E9B8}"/>
              </a:ext>
            </a:extLst>
          </p:cNvPr>
          <p:cNvGraphicFramePr>
            <a:graphicFrameLocks noChangeAspect="1"/>
          </p:cNvGraphicFramePr>
          <p:nvPr>
            <p:extLst>
              <p:ext uri="{D42A27DB-BD31-4B8C-83A1-F6EECF244321}">
                <p14:modId xmlns:p14="http://schemas.microsoft.com/office/powerpoint/2010/main" val="1701125900"/>
              </p:ext>
            </p:extLst>
          </p:nvPr>
        </p:nvGraphicFramePr>
        <p:xfrm>
          <a:off x="16075312" y="5607760"/>
          <a:ext cx="712788" cy="446088"/>
        </p:xfrm>
        <a:graphic>
          <a:graphicData uri="http://schemas.openxmlformats.org/presentationml/2006/ole">
            <mc:AlternateContent xmlns:mc="http://schemas.openxmlformats.org/markup-compatibility/2006">
              <mc:Choice xmlns:v="urn:schemas-microsoft-com:vml" Requires="v">
                <p:oleObj spid="_x0000_s1750" name="Equation" r:id="rId19" imgW="279360" imgH="177480" progId="Equation.DSMT4">
                  <p:embed/>
                </p:oleObj>
              </mc:Choice>
              <mc:Fallback>
                <p:oleObj name="Equation" r:id="rId19" imgW="279360" imgH="177480" progId="Equation.DSMT4">
                  <p:embed/>
                  <p:pic>
                    <p:nvPicPr>
                      <p:cNvPr id="75" name="Object 74">
                        <a:extLst>
                          <a:ext uri="{FF2B5EF4-FFF2-40B4-BE49-F238E27FC236}">
                            <a16:creationId xmlns:a16="http://schemas.microsoft.com/office/drawing/2014/main" id="{9EF7700F-F602-4E60-910C-4A2088FEAC74}"/>
                          </a:ext>
                        </a:extLst>
                      </p:cNvPr>
                      <p:cNvPicPr/>
                      <p:nvPr/>
                    </p:nvPicPr>
                    <p:blipFill>
                      <a:blip r:embed="rId20"/>
                      <a:stretch>
                        <a:fillRect/>
                      </a:stretch>
                    </p:blipFill>
                    <p:spPr>
                      <a:xfrm>
                        <a:off x="16075312" y="5607760"/>
                        <a:ext cx="712788" cy="446088"/>
                      </a:xfrm>
                      <a:prstGeom prst="rect">
                        <a:avLst/>
                      </a:prstGeom>
                    </p:spPr>
                  </p:pic>
                </p:oleObj>
              </mc:Fallback>
            </mc:AlternateContent>
          </a:graphicData>
        </a:graphic>
      </p:graphicFrame>
      <p:sp>
        <p:nvSpPr>
          <p:cNvPr id="78" name="Text Box 39">
            <a:extLst>
              <a:ext uri="{FF2B5EF4-FFF2-40B4-BE49-F238E27FC236}">
                <a16:creationId xmlns:a16="http://schemas.microsoft.com/office/drawing/2014/main" id="{D958FE48-21C0-4B97-87DB-C5DCEDD098E1}"/>
              </a:ext>
            </a:extLst>
          </p:cNvPr>
          <p:cNvSpPr txBox="1">
            <a:spLocks noChangeArrowheads="1"/>
          </p:cNvSpPr>
          <p:nvPr/>
        </p:nvSpPr>
        <p:spPr bwMode="auto">
          <a:xfrm>
            <a:off x="18922033" y="5659368"/>
            <a:ext cx="2705141" cy="376053"/>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2200" dirty="0">
                <a:latin typeface="+mj-lt"/>
              </a:rPr>
              <a:t>Dead Load Effect</a:t>
            </a:r>
          </a:p>
        </p:txBody>
      </p:sp>
      <p:graphicFrame>
        <p:nvGraphicFramePr>
          <p:cNvPr id="79" name="Object 78">
            <a:extLst>
              <a:ext uri="{FF2B5EF4-FFF2-40B4-BE49-F238E27FC236}">
                <a16:creationId xmlns:a16="http://schemas.microsoft.com/office/drawing/2014/main" id="{47F34103-D650-4191-B52E-7EB49BF4BAE5}"/>
              </a:ext>
            </a:extLst>
          </p:cNvPr>
          <p:cNvGraphicFramePr>
            <a:graphicFrameLocks noChangeAspect="1"/>
          </p:cNvGraphicFramePr>
          <p:nvPr>
            <p:extLst>
              <p:ext uri="{D42A27DB-BD31-4B8C-83A1-F6EECF244321}">
                <p14:modId xmlns:p14="http://schemas.microsoft.com/office/powerpoint/2010/main" val="3947348778"/>
              </p:ext>
            </p:extLst>
          </p:nvPr>
        </p:nvGraphicFramePr>
        <p:xfrm>
          <a:off x="16041401" y="6025030"/>
          <a:ext cx="874712" cy="414337"/>
        </p:xfrm>
        <a:graphic>
          <a:graphicData uri="http://schemas.openxmlformats.org/presentationml/2006/ole">
            <mc:AlternateContent xmlns:mc="http://schemas.openxmlformats.org/markup-compatibility/2006">
              <mc:Choice xmlns:v="urn:schemas-microsoft-com:vml" Requires="v">
                <p:oleObj spid="_x0000_s1751" name="Equation" r:id="rId21" imgW="342720" imgH="164880" progId="Equation.DSMT4">
                  <p:embed/>
                </p:oleObj>
              </mc:Choice>
              <mc:Fallback>
                <p:oleObj name="Equation" r:id="rId21" imgW="342720" imgH="164880" progId="Equation.DSMT4">
                  <p:embed/>
                  <p:pic>
                    <p:nvPicPr>
                      <p:cNvPr id="77" name="Object 76">
                        <a:extLst>
                          <a:ext uri="{FF2B5EF4-FFF2-40B4-BE49-F238E27FC236}">
                            <a16:creationId xmlns:a16="http://schemas.microsoft.com/office/drawing/2014/main" id="{7D90C639-0E20-49E4-9680-82AD2F32E9B8}"/>
                          </a:ext>
                        </a:extLst>
                      </p:cNvPr>
                      <p:cNvPicPr/>
                      <p:nvPr/>
                    </p:nvPicPr>
                    <p:blipFill>
                      <a:blip r:embed="rId22"/>
                      <a:stretch>
                        <a:fillRect/>
                      </a:stretch>
                    </p:blipFill>
                    <p:spPr>
                      <a:xfrm>
                        <a:off x="16041401" y="6025030"/>
                        <a:ext cx="874712" cy="414337"/>
                      </a:xfrm>
                      <a:prstGeom prst="rect">
                        <a:avLst/>
                      </a:prstGeom>
                    </p:spPr>
                  </p:pic>
                </p:oleObj>
              </mc:Fallback>
            </mc:AlternateContent>
          </a:graphicData>
        </a:graphic>
      </p:graphicFrame>
      <p:sp>
        <p:nvSpPr>
          <p:cNvPr id="80" name="Text Box 39">
            <a:extLst>
              <a:ext uri="{FF2B5EF4-FFF2-40B4-BE49-F238E27FC236}">
                <a16:creationId xmlns:a16="http://schemas.microsoft.com/office/drawing/2014/main" id="{F0A428A7-DB53-4492-9AD9-8553E767DF12}"/>
              </a:ext>
            </a:extLst>
          </p:cNvPr>
          <p:cNvSpPr txBox="1">
            <a:spLocks noChangeArrowheads="1"/>
          </p:cNvSpPr>
          <p:nvPr/>
        </p:nvSpPr>
        <p:spPr bwMode="auto">
          <a:xfrm>
            <a:off x="17417045" y="6019023"/>
            <a:ext cx="4625638" cy="376053"/>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2200" dirty="0">
                <a:latin typeface="+mj-lt"/>
              </a:rPr>
              <a:t>Wearing surface &amp; Utility Dead Load</a:t>
            </a:r>
          </a:p>
        </p:txBody>
      </p:sp>
      <p:graphicFrame>
        <p:nvGraphicFramePr>
          <p:cNvPr id="81" name="Object 80">
            <a:extLst>
              <a:ext uri="{FF2B5EF4-FFF2-40B4-BE49-F238E27FC236}">
                <a16:creationId xmlns:a16="http://schemas.microsoft.com/office/drawing/2014/main" id="{3EB6FAAD-DC7F-4C4F-A87A-17BC690AAF77}"/>
              </a:ext>
            </a:extLst>
          </p:cNvPr>
          <p:cNvGraphicFramePr>
            <a:graphicFrameLocks noChangeAspect="1"/>
          </p:cNvGraphicFramePr>
          <p:nvPr>
            <p:extLst>
              <p:ext uri="{D42A27DB-BD31-4B8C-83A1-F6EECF244321}">
                <p14:modId xmlns:p14="http://schemas.microsoft.com/office/powerpoint/2010/main" val="1241030236"/>
              </p:ext>
            </p:extLst>
          </p:nvPr>
        </p:nvGraphicFramePr>
        <p:xfrm>
          <a:off x="16093195" y="6499226"/>
          <a:ext cx="550863" cy="414337"/>
        </p:xfrm>
        <a:graphic>
          <a:graphicData uri="http://schemas.openxmlformats.org/presentationml/2006/ole">
            <mc:AlternateContent xmlns:mc="http://schemas.openxmlformats.org/markup-compatibility/2006">
              <mc:Choice xmlns:v="urn:schemas-microsoft-com:vml" Requires="v">
                <p:oleObj spid="_x0000_s1752" name="Equation" r:id="rId23" imgW="215640" imgH="164880" progId="Equation.DSMT4">
                  <p:embed/>
                </p:oleObj>
              </mc:Choice>
              <mc:Fallback>
                <p:oleObj name="Equation" r:id="rId23" imgW="215640" imgH="164880" progId="Equation.DSMT4">
                  <p:embed/>
                  <p:pic>
                    <p:nvPicPr>
                      <p:cNvPr id="79" name="Object 78">
                        <a:extLst>
                          <a:ext uri="{FF2B5EF4-FFF2-40B4-BE49-F238E27FC236}">
                            <a16:creationId xmlns:a16="http://schemas.microsoft.com/office/drawing/2014/main" id="{47F34103-D650-4191-B52E-7EB49BF4BAE5}"/>
                          </a:ext>
                        </a:extLst>
                      </p:cNvPr>
                      <p:cNvPicPr/>
                      <p:nvPr/>
                    </p:nvPicPr>
                    <p:blipFill>
                      <a:blip r:embed="rId24"/>
                      <a:stretch>
                        <a:fillRect/>
                      </a:stretch>
                    </p:blipFill>
                    <p:spPr>
                      <a:xfrm>
                        <a:off x="16093195" y="6499226"/>
                        <a:ext cx="550863" cy="414337"/>
                      </a:xfrm>
                      <a:prstGeom prst="rect">
                        <a:avLst/>
                      </a:prstGeom>
                    </p:spPr>
                  </p:pic>
                </p:oleObj>
              </mc:Fallback>
            </mc:AlternateContent>
          </a:graphicData>
        </a:graphic>
      </p:graphicFrame>
      <p:sp>
        <p:nvSpPr>
          <p:cNvPr id="82" name="Text Box 39">
            <a:extLst>
              <a:ext uri="{FF2B5EF4-FFF2-40B4-BE49-F238E27FC236}">
                <a16:creationId xmlns:a16="http://schemas.microsoft.com/office/drawing/2014/main" id="{FA6E2ADD-B104-4839-928A-187289B12254}"/>
              </a:ext>
            </a:extLst>
          </p:cNvPr>
          <p:cNvSpPr txBox="1">
            <a:spLocks noChangeArrowheads="1"/>
          </p:cNvSpPr>
          <p:nvPr/>
        </p:nvSpPr>
        <p:spPr bwMode="auto">
          <a:xfrm>
            <a:off x="18922033" y="6441393"/>
            <a:ext cx="2705141" cy="376053"/>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2200" dirty="0">
                <a:latin typeface="+mj-lt"/>
              </a:rPr>
              <a:t>Live Load Effect</a:t>
            </a:r>
          </a:p>
        </p:txBody>
      </p:sp>
      <p:graphicFrame>
        <p:nvGraphicFramePr>
          <p:cNvPr id="83" name="Object 82">
            <a:extLst>
              <a:ext uri="{FF2B5EF4-FFF2-40B4-BE49-F238E27FC236}">
                <a16:creationId xmlns:a16="http://schemas.microsoft.com/office/drawing/2014/main" id="{4D22EEA5-7D69-40EB-984C-EE9890594EB6}"/>
              </a:ext>
            </a:extLst>
          </p:cNvPr>
          <p:cNvGraphicFramePr>
            <a:graphicFrameLocks noChangeAspect="1"/>
          </p:cNvGraphicFramePr>
          <p:nvPr>
            <p:extLst>
              <p:ext uri="{D42A27DB-BD31-4B8C-83A1-F6EECF244321}">
                <p14:modId xmlns:p14="http://schemas.microsoft.com/office/powerpoint/2010/main" val="2026435712"/>
              </p:ext>
            </p:extLst>
          </p:nvPr>
        </p:nvGraphicFramePr>
        <p:xfrm>
          <a:off x="16041401" y="6924698"/>
          <a:ext cx="647700" cy="414338"/>
        </p:xfrm>
        <a:graphic>
          <a:graphicData uri="http://schemas.openxmlformats.org/presentationml/2006/ole">
            <mc:AlternateContent xmlns:mc="http://schemas.openxmlformats.org/markup-compatibility/2006">
              <mc:Choice xmlns:v="urn:schemas-microsoft-com:vml" Requires="v">
                <p:oleObj spid="_x0000_s1753" name="Equation" r:id="rId25" imgW="253800" imgH="164880" progId="Equation.DSMT4">
                  <p:embed/>
                </p:oleObj>
              </mc:Choice>
              <mc:Fallback>
                <p:oleObj name="Equation" r:id="rId25" imgW="253800" imgH="164880" progId="Equation.DSMT4">
                  <p:embed/>
                  <p:pic>
                    <p:nvPicPr>
                      <p:cNvPr id="81" name="Object 80">
                        <a:extLst>
                          <a:ext uri="{FF2B5EF4-FFF2-40B4-BE49-F238E27FC236}">
                            <a16:creationId xmlns:a16="http://schemas.microsoft.com/office/drawing/2014/main" id="{3EB6FAAD-DC7F-4C4F-A87A-17BC690AAF77}"/>
                          </a:ext>
                        </a:extLst>
                      </p:cNvPr>
                      <p:cNvPicPr/>
                      <p:nvPr/>
                    </p:nvPicPr>
                    <p:blipFill>
                      <a:blip r:embed="rId26"/>
                      <a:stretch>
                        <a:fillRect/>
                      </a:stretch>
                    </p:blipFill>
                    <p:spPr>
                      <a:xfrm>
                        <a:off x="16041401" y="6924698"/>
                        <a:ext cx="647700" cy="414338"/>
                      </a:xfrm>
                      <a:prstGeom prst="rect">
                        <a:avLst/>
                      </a:prstGeom>
                    </p:spPr>
                  </p:pic>
                </p:oleObj>
              </mc:Fallback>
            </mc:AlternateContent>
          </a:graphicData>
        </a:graphic>
      </p:graphicFrame>
      <p:sp>
        <p:nvSpPr>
          <p:cNvPr id="84" name="Text Box 39">
            <a:extLst>
              <a:ext uri="{FF2B5EF4-FFF2-40B4-BE49-F238E27FC236}">
                <a16:creationId xmlns:a16="http://schemas.microsoft.com/office/drawing/2014/main" id="{CEEBF14E-562E-4891-AF64-63626F7039A4}"/>
              </a:ext>
            </a:extLst>
          </p:cNvPr>
          <p:cNvSpPr txBox="1">
            <a:spLocks noChangeArrowheads="1"/>
          </p:cNvSpPr>
          <p:nvPr/>
        </p:nvSpPr>
        <p:spPr bwMode="auto">
          <a:xfrm>
            <a:off x="18925467" y="6870868"/>
            <a:ext cx="3313204" cy="376053"/>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2200" dirty="0">
                <a:latin typeface="+mj-lt"/>
              </a:rPr>
              <a:t>Dynamic Load Allowance</a:t>
            </a:r>
          </a:p>
        </p:txBody>
      </p:sp>
      <p:sp>
        <p:nvSpPr>
          <p:cNvPr id="85" name="Text Box 39">
            <a:extLst>
              <a:ext uri="{FF2B5EF4-FFF2-40B4-BE49-F238E27FC236}">
                <a16:creationId xmlns:a16="http://schemas.microsoft.com/office/drawing/2014/main" id="{86339B59-DCF6-4285-9499-5E9EFFCE75AB}"/>
              </a:ext>
            </a:extLst>
          </p:cNvPr>
          <p:cNvSpPr txBox="1">
            <a:spLocks noChangeArrowheads="1"/>
          </p:cNvSpPr>
          <p:nvPr/>
        </p:nvSpPr>
        <p:spPr bwMode="auto">
          <a:xfrm>
            <a:off x="18966390" y="7349617"/>
            <a:ext cx="2339975" cy="376053"/>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2200" dirty="0">
                <a:latin typeface="+mj-lt"/>
              </a:rPr>
              <a:t>Load Factors</a:t>
            </a:r>
          </a:p>
        </p:txBody>
      </p:sp>
      <p:graphicFrame>
        <p:nvGraphicFramePr>
          <p:cNvPr id="86" name="Object 85">
            <a:extLst>
              <a:ext uri="{FF2B5EF4-FFF2-40B4-BE49-F238E27FC236}">
                <a16:creationId xmlns:a16="http://schemas.microsoft.com/office/drawing/2014/main" id="{73484C4F-CD5B-4514-B6D2-190D9175D04F}"/>
              </a:ext>
            </a:extLst>
          </p:cNvPr>
          <p:cNvGraphicFramePr>
            <a:graphicFrameLocks noChangeAspect="1"/>
          </p:cNvGraphicFramePr>
          <p:nvPr>
            <p:extLst>
              <p:ext uri="{D42A27DB-BD31-4B8C-83A1-F6EECF244321}">
                <p14:modId xmlns:p14="http://schemas.microsoft.com/office/powerpoint/2010/main" val="662499637"/>
              </p:ext>
            </p:extLst>
          </p:nvPr>
        </p:nvGraphicFramePr>
        <p:xfrm>
          <a:off x="16097141" y="7709991"/>
          <a:ext cx="487362" cy="573087"/>
        </p:xfrm>
        <a:graphic>
          <a:graphicData uri="http://schemas.openxmlformats.org/presentationml/2006/ole">
            <mc:AlternateContent xmlns:mc="http://schemas.openxmlformats.org/markup-compatibility/2006">
              <mc:Choice xmlns:v="urn:schemas-microsoft-com:vml" Requires="v">
                <p:oleObj spid="_x0000_s1754" name="Equation" r:id="rId27" imgW="190440" imgH="228600" progId="Equation.DSMT4">
                  <p:embed/>
                </p:oleObj>
              </mc:Choice>
              <mc:Fallback>
                <p:oleObj name="Equation" r:id="rId27" imgW="190440" imgH="228600" progId="Equation.DSMT4">
                  <p:embed/>
                  <p:pic>
                    <p:nvPicPr>
                      <p:cNvPr id="16" name="Object 15">
                        <a:extLst>
                          <a:ext uri="{FF2B5EF4-FFF2-40B4-BE49-F238E27FC236}">
                            <a16:creationId xmlns:a16="http://schemas.microsoft.com/office/drawing/2014/main" id="{EF5932BF-72CA-4156-B3A6-714040AD5133}"/>
                          </a:ext>
                        </a:extLst>
                      </p:cNvPr>
                      <p:cNvPicPr/>
                      <p:nvPr/>
                    </p:nvPicPr>
                    <p:blipFill>
                      <a:blip r:embed="rId28"/>
                      <a:stretch>
                        <a:fillRect/>
                      </a:stretch>
                    </p:blipFill>
                    <p:spPr>
                      <a:xfrm>
                        <a:off x="16097141" y="7709991"/>
                        <a:ext cx="487362" cy="573087"/>
                      </a:xfrm>
                      <a:prstGeom prst="rect">
                        <a:avLst/>
                      </a:prstGeom>
                    </p:spPr>
                  </p:pic>
                </p:oleObj>
              </mc:Fallback>
            </mc:AlternateContent>
          </a:graphicData>
        </a:graphic>
      </p:graphicFrame>
      <p:graphicFrame>
        <p:nvGraphicFramePr>
          <p:cNvPr id="87" name="Object 86">
            <a:extLst>
              <a:ext uri="{FF2B5EF4-FFF2-40B4-BE49-F238E27FC236}">
                <a16:creationId xmlns:a16="http://schemas.microsoft.com/office/drawing/2014/main" id="{02B602EF-5172-43A4-838B-E6561FABA8FD}"/>
              </a:ext>
            </a:extLst>
          </p:cNvPr>
          <p:cNvGraphicFramePr>
            <a:graphicFrameLocks noChangeAspect="1"/>
          </p:cNvGraphicFramePr>
          <p:nvPr>
            <p:extLst>
              <p:ext uri="{D42A27DB-BD31-4B8C-83A1-F6EECF244321}">
                <p14:modId xmlns:p14="http://schemas.microsoft.com/office/powerpoint/2010/main" val="2504198922"/>
              </p:ext>
            </p:extLst>
          </p:nvPr>
        </p:nvGraphicFramePr>
        <p:xfrm>
          <a:off x="16075850" y="8198090"/>
          <a:ext cx="487362" cy="573088"/>
        </p:xfrm>
        <a:graphic>
          <a:graphicData uri="http://schemas.openxmlformats.org/presentationml/2006/ole">
            <mc:AlternateContent xmlns:mc="http://schemas.openxmlformats.org/markup-compatibility/2006">
              <mc:Choice xmlns:v="urn:schemas-microsoft-com:vml" Requires="v">
                <p:oleObj spid="_x0000_s1755" name="Equation" r:id="rId29" imgW="190440" imgH="228600" progId="Equation.DSMT4">
                  <p:embed/>
                </p:oleObj>
              </mc:Choice>
              <mc:Fallback>
                <p:oleObj name="Equation" r:id="rId29" imgW="190440" imgH="228600" progId="Equation.DSMT4">
                  <p:embed/>
                  <p:pic>
                    <p:nvPicPr>
                      <p:cNvPr id="86" name="Object 85">
                        <a:extLst>
                          <a:ext uri="{FF2B5EF4-FFF2-40B4-BE49-F238E27FC236}">
                            <a16:creationId xmlns:a16="http://schemas.microsoft.com/office/drawing/2014/main" id="{73484C4F-CD5B-4514-B6D2-190D9175D04F}"/>
                          </a:ext>
                        </a:extLst>
                      </p:cNvPr>
                      <p:cNvPicPr/>
                      <p:nvPr/>
                    </p:nvPicPr>
                    <p:blipFill>
                      <a:blip r:embed="rId30"/>
                      <a:stretch>
                        <a:fillRect/>
                      </a:stretch>
                    </p:blipFill>
                    <p:spPr>
                      <a:xfrm>
                        <a:off x="16075850" y="8198090"/>
                        <a:ext cx="487362" cy="573088"/>
                      </a:xfrm>
                      <a:prstGeom prst="rect">
                        <a:avLst/>
                      </a:prstGeom>
                    </p:spPr>
                  </p:pic>
                </p:oleObj>
              </mc:Fallback>
            </mc:AlternateContent>
          </a:graphicData>
        </a:graphic>
      </p:graphicFrame>
      <p:graphicFrame>
        <p:nvGraphicFramePr>
          <p:cNvPr id="88" name="Object 87">
            <a:extLst>
              <a:ext uri="{FF2B5EF4-FFF2-40B4-BE49-F238E27FC236}">
                <a16:creationId xmlns:a16="http://schemas.microsoft.com/office/drawing/2014/main" id="{8574E773-DB5B-4A2E-BF1B-213B49BB3139}"/>
              </a:ext>
            </a:extLst>
          </p:cNvPr>
          <p:cNvGraphicFramePr>
            <a:graphicFrameLocks noChangeAspect="1"/>
          </p:cNvGraphicFramePr>
          <p:nvPr>
            <p:extLst>
              <p:ext uri="{D42A27DB-BD31-4B8C-83A1-F6EECF244321}">
                <p14:modId xmlns:p14="http://schemas.microsoft.com/office/powerpoint/2010/main" val="2165994904"/>
              </p:ext>
            </p:extLst>
          </p:nvPr>
        </p:nvGraphicFramePr>
        <p:xfrm>
          <a:off x="16082556" y="8770074"/>
          <a:ext cx="357187" cy="414337"/>
        </p:xfrm>
        <a:graphic>
          <a:graphicData uri="http://schemas.openxmlformats.org/presentationml/2006/ole">
            <mc:AlternateContent xmlns:mc="http://schemas.openxmlformats.org/markup-compatibility/2006">
              <mc:Choice xmlns:v="urn:schemas-microsoft-com:vml" Requires="v">
                <p:oleObj spid="_x0000_s1756" name="Equation" r:id="rId31" imgW="139680" imgH="164880" progId="Equation.DSMT4">
                  <p:embed/>
                </p:oleObj>
              </mc:Choice>
              <mc:Fallback>
                <p:oleObj name="Equation" r:id="rId31" imgW="139680" imgH="164880" progId="Equation.DSMT4">
                  <p:embed/>
                  <p:pic>
                    <p:nvPicPr>
                      <p:cNvPr id="87" name="Object 86">
                        <a:extLst>
                          <a:ext uri="{FF2B5EF4-FFF2-40B4-BE49-F238E27FC236}">
                            <a16:creationId xmlns:a16="http://schemas.microsoft.com/office/drawing/2014/main" id="{02B602EF-5172-43A4-838B-E6561FABA8FD}"/>
                          </a:ext>
                        </a:extLst>
                      </p:cNvPr>
                      <p:cNvPicPr/>
                      <p:nvPr/>
                    </p:nvPicPr>
                    <p:blipFill>
                      <a:blip r:embed="rId32"/>
                      <a:stretch>
                        <a:fillRect/>
                      </a:stretch>
                    </p:blipFill>
                    <p:spPr>
                      <a:xfrm>
                        <a:off x="16082556" y="8770074"/>
                        <a:ext cx="357187" cy="414337"/>
                      </a:xfrm>
                      <a:prstGeom prst="rect">
                        <a:avLst/>
                      </a:prstGeom>
                    </p:spPr>
                  </p:pic>
                </p:oleObj>
              </mc:Fallback>
            </mc:AlternateContent>
          </a:graphicData>
        </a:graphic>
      </p:graphicFrame>
      <p:sp>
        <p:nvSpPr>
          <p:cNvPr id="89" name="Text Box 39">
            <a:extLst>
              <a:ext uri="{FF2B5EF4-FFF2-40B4-BE49-F238E27FC236}">
                <a16:creationId xmlns:a16="http://schemas.microsoft.com/office/drawing/2014/main" id="{7DF38EA5-3E6F-46F5-AA05-D65AF4A8DEF6}"/>
              </a:ext>
            </a:extLst>
          </p:cNvPr>
          <p:cNvSpPr txBox="1">
            <a:spLocks noChangeArrowheads="1"/>
          </p:cNvSpPr>
          <p:nvPr/>
        </p:nvSpPr>
        <p:spPr bwMode="auto">
          <a:xfrm>
            <a:off x="18966883" y="7797349"/>
            <a:ext cx="2392790" cy="376053"/>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2200" dirty="0">
                <a:latin typeface="+mj-lt"/>
              </a:rPr>
              <a:t>Condition Factor</a:t>
            </a:r>
          </a:p>
        </p:txBody>
      </p:sp>
      <p:sp>
        <p:nvSpPr>
          <p:cNvPr id="90" name="Text Box 39">
            <a:extLst>
              <a:ext uri="{FF2B5EF4-FFF2-40B4-BE49-F238E27FC236}">
                <a16:creationId xmlns:a16="http://schemas.microsoft.com/office/drawing/2014/main" id="{C6F6A219-9A2F-402D-BDFE-1A80D3647FA5}"/>
              </a:ext>
            </a:extLst>
          </p:cNvPr>
          <p:cNvSpPr txBox="1">
            <a:spLocks noChangeArrowheads="1"/>
          </p:cNvSpPr>
          <p:nvPr/>
        </p:nvSpPr>
        <p:spPr bwMode="auto">
          <a:xfrm>
            <a:off x="18946699" y="8219298"/>
            <a:ext cx="2095881" cy="376053"/>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2200" dirty="0">
                <a:latin typeface="+mj-lt"/>
              </a:rPr>
              <a:t>System Factor</a:t>
            </a:r>
          </a:p>
        </p:txBody>
      </p:sp>
      <p:sp>
        <p:nvSpPr>
          <p:cNvPr id="91" name="Text Box 39">
            <a:extLst>
              <a:ext uri="{FF2B5EF4-FFF2-40B4-BE49-F238E27FC236}">
                <a16:creationId xmlns:a16="http://schemas.microsoft.com/office/drawing/2014/main" id="{CE220F1A-C788-40CD-BC4D-13457223B25E}"/>
              </a:ext>
            </a:extLst>
          </p:cNvPr>
          <p:cNvSpPr txBox="1">
            <a:spLocks noChangeArrowheads="1"/>
          </p:cNvSpPr>
          <p:nvPr/>
        </p:nvSpPr>
        <p:spPr bwMode="auto">
          <a:xfrm>
            <a:off x="18977092" y="8649253"/>
            <a:ext cx="3134494" cy="376053"/>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2200" dirty="0">
                <a:latin typeface="+mj-lt"/>
              </a:rPr>
              <a:t>Resistance Factor</a:t>
            </a:r>
          </a:p>
        </p:txBody>
      </p:sp>
      <p:pic>
        <p:nvPicPr>
          <p:cNvPr id="2" name="Picture 1">
            <a:extLst>
              <a:ext uri="{FF2B5EF4-FFF2-40B4-BE49-F238E27FC236}">
                <a16:creationId xmlns:a16="http://schemas.microsoft.com/office/drawing/2014/main" id="{67275E69-B31C-4B56-8FA5-C53575BAB693}"/>
              </a:ext>
            </a:extLst>
          </p:cNvPr>
          <p:cNvPicPr>
            <a:picLocks noChangeAspect="1"/>
          </p:cNvPicPr>
          <p:nvPr/>
        </p:nvPicPr>
        <p:blipFill>
          <a:blip r:embed="rId33"/>
          <a:stretch>
            <a:fillRect/>
          </a:stretch>
        </p:blipFill>
        <p:spPr>
          <a:xfrm>
            <a:off x="16110000" y="9773573"/>
            <a:ext cx="3046501" cy="2791801"/>
          </a:xfrm>
          <a:prstGeom prst="rect">
            <a:avLst/>
          </a:prstGeom>
        </p:spPr>
      </p:pic>
      <p:pic>
        <p:nvPicPr>
          <p:cNvPr id="3" name="Picture 2">
            <a:extLst>
              <a:ext uri="{FF2B5EF4-FFF2-40B4-BE49-F238E27FC236}">
                <a16:creationId xmlns:a16="http://schemas.microsoft.com/office/drawing/2014/main" id="{78549D4B-47E9-4141-9ACC-8C65129EA0B5}"/>
              </a:ext>
            </a:extLst>
          </p:cNvPr>
          <p:cNvPicPr>
            <a:picLocks noChangeAspect="1"/>
          </p:cNvPicPr>
          <p:nvPr/>
        </p:nvPicPr>
        <p:blipFill>
          <a:blip r:embed="rId34"/>
          <a:stretch>
            <a:fillRect/>
          </a:stretch>
        </p:blipFill>
        <p:spPr>
          <a:xfrm>
            <a:off x="19059373" y="9877211"/>
            <a:ext cx="3101380" cy="2725408"/>
          </a:xfrm>
          <a:prstGeom prst="rect">
            <a:avLst/>
          </a:prstGeom>
        </p:spPr>
      </p:pic>
      <p:pic>
        <p:nvPicPr>
          <p:cNvPr id="4" name="Picture 3">
            <a:extLst>
              <a:ext uri="{FF2B5EF4-FFF2-40B4-BE49-F238E27FC236}">
                <a16:creationId xmlns:a16="http://schemas.microsoft.com/office/drawing/2014/main" id="{6031CA73-93EA-4788-8E02-F29240AD598B}"/>
              </a:ext>
            </a:extLst>
          </p:cNvPr>
          <p:cNvPicPr>
            <a:picLocks noChangeAspect="1"/>
          </p:cNvPicPr>
          <p:nvPr/>
        </p:nvPicPr>
        <p:blipFill>
          <a:blip r:embed="rId35"/>
          <a:stretch>
            <a:fillRect/>
          </a:stretch>
        </p:blipFill>
        <p:spPr>
          <a:xfrm>
            <a:off x="16110000" y="12808303"/>
            <a:ext cx="3046501" cy="2741040"/>
          </a:xfrm>
          <a:prstGeom prst="rect">
            <a:avLst/>
          </a:prstGeom>
        </p:spPr>
      </p:pic>
      <p:pic>
        <p:nvPicPr>
          <p:cNvPr id="7" name="Picture 6">
            <a:extLst>
              <a:ext uri="{FF2B5EF4-FFF2-40B4-BE49-F238E27FC236}">
                <a16:creationId xmlns:a16="http://schemas.microsoft.com/office/drawing/2014/main" id="{EADEEE3D-DF68-4FF7-9FA2-9E18F05A7BD7}"/>
              </a:ext>
            </a:extLst>
          </p:cNvPr>
          <p:cNvPicPr>
            <a:picLocks noChangeAspect="1"/>
          </p:cNvPicPr>
          <p:nvPr/>
        </p:nvPicPr>
        <p:blipFill>
          <a:blip r:embed="rId36"/>
          <a:stretch>
            <a:fillRect/>
          </a:stretch>
        </p:blipFill>
        <p:spPr>
          <a:xfrm>
            <a:off x="19059373" y="12816264"/>
            <a:ext cx="3046501" cy="2791801"/>
          </a:xfrm>
          <a:prstGeom prst="rect">
            <a:avLst/>
          </a:prstGeom>
        </p:spPr>
      </p:pic>
      <p:pic>
        <p:nvPicPr>
          <p:cNvPr id="12" name="Picture 11">
            <a:extLst>
              <a:ext uri="{FF2B5EF4-FFF2-40B4-BE49-F238E27FC236}">
                <a16:creationId xmlns:a16="http://schemas.microsoft.com/office/drawing/2014/main" id="{0A8273F5-EB70-489E-9B66-57BE28F7E793}"/>
              </a:ext>
            </a:extLst>
          </p:cNvPr>
          <p:cNvPicPr>
            <a:picLocks noChangeAspect="1"/>
          </p:cNvPicPr>
          <p:nvPr/>
        </p:nvPicPr>
        <p:blipFill>
          <a:blip r:embed="rId37"/>
          <a:stretch>
            <a:fillRect/>
          </a:stretch>
        </p:blipFill>
        <p:spPr>
          <a:xfrm>
            <a:off x="16008450" y="15838661"/>
            <a:ext cx="3148051" cy="2804491"/>
          </a:xfrm>
          <a:prstGeom prst="rect">
            <a:avLst/>
          </a:prstGeom>
        </p:spPr>
      </p:pic>
      <p:pic>
        <p:nvPicPr>
          <p:cNvPr id="13" name="Picture 12">
            <a:extLst>
              <a:ext uri="{FF2B5EF4-FFF2-40B4-BE49-F238E27FC236}">
                <a16:creationId xmlns:a16="http://schemas.microsoft.com/office/drawing/2014/main" id="{52DED024-CDEA-4A8D-9B4E-93087BF9B2B4}"/>
              </a:ext>
            </a:extLst>
          </p:cNvPr>
          <p:cNvPicPr>
            <a:picLocks noChangeAspect="1"/>
          </p:cNvPicPr>
          <p:nvPr/>
        </p:nvPicPr>
        <p:blipFill>
          <a:blip r:embed="rId38"/>
          <a:stretch>
            <a:fillRect/>
          </a:stretch>
        </p:blipFill>
        <p:spPr>
          <a:xfrm>
            <a:off x="19033681" y="15838746"/>
            <a:ext cx="3097276" cy="2728350"/>
          </a:xfrm>
          <a:prstGeom prst="rect">
            <a:avLst/>
          </a:prstGeom>
        </p:spPr>
      </p:pic>
      <p:sp>
        <p:nvSpPr>
          <p:cNvPr id="61" name="Text Box 11">
            <a:extLst>
              <a:ext uri="{FF2B5EF4-FFF2-40B4-BE49-F238E27FC236}">
                <a16:creationId xmlns:a16="http://schemas.microsoft.com/office/drawing/2014/main" id="{9D5D5533-D132-4338-B118-6C9F1542FB1A}"/>
              </a:ext>
            </a:extLst>
          </p:cNvPr>
          <p:cNvSpPr txBox="1">
            <a:spLocks noChangeArrowheads="1"/>
          </p:cNvSpPr>
          <p:nvPr/>
        </p:nvSpPr>
        <p:spPr bwMode="auto">
          <a:xfrm>
            <a:off x="22677132" y="7034930"/>
            <a:ext cx="4106573" cy="517721"/>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sz="3000" b="1" dirty="0">
                <a:solidFill>
                  <a:srgbClr val="0070C0"/>
                </a:solidFill>
              </a:rPr>
              <a:t>Conclusions</a:t>
            </a:r>
          </a:p>
        </p:txBody>
      </p:sp>
      <p:sp>
        <p:nvSpPr>
          <p:cNvPr id="63" name="Text Box 39">
            <a:extLst>
              <a:ext uri="{FF2B5EF4-FFF2-40B4-BE49-F238E27FC236}">
                <a16:creationId xmlns:a16="http://schemas.microsoft.com/office/drawing/2014/main" id="{4181E961-9AD9-4D94-8E40-394E0D3D2A87}"/>
              </a:ext>
            </a:extLst>
          </p:cNvPr>
          <p:cNvSpPr txBox="1">
            <a:spLocks noChangeArrowheads="1"/>
          </p:cNvSpPr>
          <p:nvPr/>
        </p:nvSpPr>
        <p:spPr bwMode="auto">
          <a:xfrm>
            <a:off x="22350680" y="3740984"/>
            <a:ext cx="4793940" cy="591496"/>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1800" b="1" dirty="0">
                <a:latin typeface="+mj-lt"/>
              </a:rPr>
              <a:t>(a) </a:t>
            </a:r>
            <a:r>
              <a:rPr lang="en-US" sz="1800" dirty="0">
                <a:latin typeface="+mj-lt"/>
              </a:rPr>
              <a:t>diagonal axial-based capacity reduction factor due to truck accident</a:t>
            </a:r>
          </a:p>
        </p:txBody>
      </p:sp>
      <p:sp>
        <p:nvSpPr>
          <p:cNvPr id="71" name="Text Box 39">
            <a:extLst>
              <a:ext uri="{FF2B5EF4-FFF2-40B4-BE49-F238E27FC236}">
                <a16:creationId xmlns:a16="http://schemas.microsoft.com/office/drawing/2014/main" id="{9B1E942E-1574-4AFB-AB68-EACC829C3935}"/>
              </a:ext>
            </a:extLst>
          </p:cNvPr>
          <p:cNvSpPr txBox="1">
            <a:spLocks noChangeArrowheads="1"/>
          </p:cNvSpPr>
          <p:nvPr/>
        </p:nvSpPr>
        <p:spPr bwMode="auto">
          <a:xfrm>
            <a:off x="22350017" y="4290232"/>
            <a:ext cx="4864700" cy="591496"/>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1800" b="1" dirty="0">
                <a:latin typeface="+mj-lt"/>
              </a:rPr>
              <a:t>(b) </a:t>
            </a:r>
            <a:r>
              <a:rPr lang="en-US" sz="1800" dirty="0">
                <a:latin typeface="+mj-lt"/>
              </a:rPr>
              <a:t>diagonal axial-based capacity reduction factor due to vessel collision</a:t>
            </a:r>
          </a:p>
        </p:txBody>
      </p:sp>
      <p:sp>
        <p:nvSpPr>
          <p:cNvPr id="72" name="Text Box 39">
            <a:extLst>
              <a:ext uri="{FF2B5EF4-FFF2-40B4-BE49-F238E27FC236}">
                <a16:creationId xmlns:a16="http://schemas.microsoft.com/office/drawing/2014/main" id="{462EF949-9168-4357-B566-B3725E224902}"/>
              </a:ext>
            </a:extLst>
          </p:cNvPr>
          <p:cNvSpPr txBox="1">
            <a:spLocks noChangeArrowheads="1"/>
          </p:cNvSpPr>
          <p:nvPr/>
        </p:nvSpPr>
        <p:spPr bwMode="auto">
          <a:xfrm>
            <a:off x="22333450" y="4803259"/>
            <a:ext cx="4793940" cy="591496"/>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1800" b="1" dirty="0">
                <a:latin typeface="+mj-lt"/>
              </a:rPr>
              <a:t>(c) </a:t>
            </a:r>
            <a:r>
              <a:rPr lang="en-US" sz="1800" dirty="0">
                <a:latin typeface="+mj-lt"/>
              </a:rPr>
              <a:t>bottom chord axial-based capacity reduction factor due to vessel collision</a:t>
            </a:r>
          </a:p>
        </p:txBody>
      </p:sp>
      <p:sp>
        <p:nvSpPr>
          <p:cNvPr id="92" name="Text Box 39">
            <a:extLst>
              <a:ext uri="{FF2B5EF4-FFF2-40B4-BE49-F238E27FC236}">
                <a16:creationId xmlns:a16="http://schemas.microsoft.com/office/drawing/2014/main" id="{6CB9DFAC-5341-4E80-9CF6-55D349BCC2F2}"/>
              </a:ext>
            </a:extLst>
          </p:cNvPr>
          <p:cNvSpPr txBox="1">
            <a:spLocks noChangeArrowheads="1"/>
          </p:cNvSpPr>
          <p:nvPr/>
        </p:nvSpPr>
        <p:spPr bwMode="auto">
          <a:xfrm>
            <a:off x="22333450" y="5350036"/>
            <a:ext cx="4749249" cy="591496"/>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1800" b="1" dirty="0">
                <a:latin typeface="+mj-lt"/>
              </a:rPr>
              <a:t>(d) </a:t>
            </a:r>
            <a:r>
              <a:rPr lang="en-US" sz="1800" dirty="0">
                <a:latin typeface="+mj-lt"/>
              </a:rPr>
              <a:t>diagonal bending-based capacity reduction factor due to truck accident</a:t>
            </a:r>
          </a:p>
        </p:txBody>
      </p:sp>
      <p:sp>
        <p:nvSpPr>
          <p:cNvPr id="93" name="Text Box 39">
            <a:extLst>
              <a:ext uri="{FF2B5EF4-FFF2-40B4-BE49-F238E27FC236}">
                <a16:creationId xmlns:a16="http://schemas.microsoft.com/office/drawing/2014/main" id="{B6D15393-B83C-4620-9D39-4E10810BA3FC}"/>
              </a:ext>
            </a:extLst>
          </p:cNvPr>
          <p:cNvSpPr txBox="1">
            <a:spLocks noChangeArrowheads="1"/>
          </p:cNvSpPr>
          <p:nvPr/>
        </p:nvSpPr>
        <p:spPr bwMode="auto">
          <a:xfrm>
            <a:off x="22324836" y="5881796"/>
            <a:ext cx="4790345" cy="591496"/>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1800" b="1" dirty="0">
                <a:latin typeface="+mj-lt"/>
              </a:rPr>
              <a:t>(e) </a:t>
            </a:r>
            <a:r>
              <a:rPr lang="en-US" sz="1800" dirty="0">
                <a:latin typeface="+mj-lt"/>
              </a:rPr>
              <a:t>diagonal bending-based capacity reduction factor due to vessel collision</a:t>
            </a:r>
          </a:p>
        </p:txBody>
      </p:sp>
      <p:sp>
        <p:nvSpPr>
          <p:cNvPr id="94" name="Text Box 39">
            <a:extLst>
              <a:ext uri="{FF2B5EF4-FFF2-40B4-BE49-F238E27FC236}">
                <a16:creationId xmlns:a16="http://schemas.microsoft.com/office/drawing/2014/main" id="{9244BB03-C828-4495-8891-93A5C81C2415}"/>
              </a:ext>
            </a:extLst>
          </p:cNvPr>
          <p:cNvSpPr txBox="1">
            <a:spLocks noChangeArrowheads="1"/>
          </p:cNvSpPr>
          <p:nvPr/>
        </p:nvSpPr>
        <p:spPr bwMode="auto">
          <a:xfrm>
            <a:off x="22350017" y="6461919"/>
            <a:ext cx="4678539" cy="591496"/>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1800" b="1" dirty="0">
                <a:latin typeface="+mj-lt"/>
              </a:rPr>
              <a:t>(f) </a:t>
            </a:r>
            <a:r>
              <a:rPr lang="en-US" sz="1800" dirty="0">
                <a:latin typeface="+mj-lt"/>
              </a:rPr>
              <a:t>bottom chord bending-based capacity</a:t>
            </a:r>
          </a:p>
          <a:p>
            <a:pPr algn="l" defTabSz="371475" eaLnBrk="0" hangingPunct="0"/>
            <a:r>
              <a:rPr lang="en-US" sz="1800" dirty="0">
                <a:latin typeface="+mj-lt"/>
              </a:rPr>
              <a:t>reduction factor due to vessel collision</a:t>
            </a:r>
          </a:p>
        </p:txBody>
      </p:sp>
      <p:sp>
        <p:nvSpPr>
          <p:cNvPr id="95" name="Text Box 39">
            <a:extLst>
              <a:ext uri="{FF2B5EF4-FFF2-40B4-BE49-F238E27FC236}">
                <a16:creationId xmlns:a16="http://schemas.microsoft.com/office/drawing/2014/main" id="{0DFDCEBE-6D2A-42F8-B299-30982CE81090}"/>
              </a:ext>
            </a:extLst>
          </p:cNvPr>
          <p:cNvSpPr txBox="1">
            <a:spLocks noChangeArrowheads="1"/>
          </p:cNvSpPr>
          <p:nvPr/>
        </p:nvSpPr>
        <p:spPr bwMode="auto">
          <a:xfrm>
            <a:off x="22387060" y="15939863"/>
            <a:ext cx="4616316" cy="653052"/>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2000" dirty="0">
                <a:latin typeface="+mj-lt"/>
              </a:rPr>
              <a:t>- AASHTO. 2014. LRFD Bridge Design Specifications. 7th ed. Washington DC.</a:t>
            </a:r>
          </a:p>
        </p:txBody>
      </p:sp>
      <p:sp>
        <p:nvSpPr>
          <p:cNvPr id="96" name="Text Box 39">
            <a:extLst>
              <a:ext uri="{FF2B5EF4-FFF2-40B4-BE49-F238E27FC236}">
                <a16:creationId xmlns:a16="http://schemas.microsoft.com/office/drawing/2014/main" id="{17843536-9B7D-4CF0-9725-9897A50A6CAA}"/>
              </a:ext>
            </a:extLst>
          </p:cNvPr>
          <p:cNvSpPr txBox="1">
            <a:spLocks noChangeArrowheads="1"/>
          </p:cNvSpPr>
          <p:nvPr/>
        </p:nvSpPr>
        <p:spPr bwMode="auto">
          <a:xfrm>
            <a:off x="22350678" y="16926816"/>
            <a:ext cx="4811167" cy="1884158"/>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2000" dirty="0">
                <a:latin typeface="+mj-lt"/>
              </a:rPr>
              <a:t>- Damage detection and decreased load-carrying capacity assessment of a vertical-lift steel truss bridge, Shahsavari, V., Mehrkash, M. and Santini-Bell, E., J. Perform. Constr. </a:t>
            </a:r>
            <a:r>
              <a:rPr lang="en-US" sz="2000" dirty="0" err="1">
                <a:latin typeface="+mj-lt"/>
              </a:rPr>
              <a:t>Facil</a:t>
            </a:r>
            <a:r>
              <a:rPr lang="en-US" sz="2000" dirty="0">
                <a:latin typeface="+mj-lt"/>
              </a:rPr>
              <a:t>., 2020, 34(2): 04019123</a:t>
            </a:r>
          </a:p>
        </p:txBody>
      </p:sp>
      <p:sp>
        <p:nvSpPr>
          <p:cNvPr id="75" name="Text Box 39">
            <a:extLst>
              <a:ext uri="{FF2B5EF4-FFF2-40B4-BE49-F238E27FC236}">
                <a16:creationId xmlns:a16="http://schemas.microsoft.com/office/drawing/2014/main" id="{4C5525E2-6A96-4E53-B46F-333AE78160CB}"/>
              </a:ext>
            </a:extLst>
          </p:cNvPr>
          <p:cNvSpPr txBox="1">
            <a:spLocks noChangeArrowheads="1"/>
          </p:cNvSpPr>
          <p:nvPr/>
        </p:nvSpPr>
        <p:spPr bwMode="auto">
          <a:xfrm>
            <a:off x="22316966" y="7634523"/>
            <a:ext cx="4374191" cy="960828"/>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2000" dirty="0">
                <a:latin typeface="+mj-lt"/>
              </a:rPr>
              <a:t>- The greater the damage level, the</a:t>
            </a:r>
          </a:p>
          <a:p>
            <a:pPr algn="l" defTabSz="371475" eaLnBrk="0" hangingPunct="0"/>
            <a:r>
              <a:rPr lang="en-US" sz="2000" dirty="0">
                <a:latin typeface="+mj-lt"/>
              </a:rPr>
              <a:t>smaller the load rating due to the damage.</a:t>
            </a:r>
          </a:p>
        </p:txBody>
      </p:sp>
      <p:sp>
        <p:nvSpPr>
          <p:cNvPr id="97" name="Text Box 39">
            <a:extLst>
              <a:ext uri="{FF2B5EF4-FFF2-40B4-BE49-F238E27FC236}">
                <a16:creationId xmlns:a16="http://schemas.microsoft.com/office/drawing/2014/main" id="{BB334D21-48D7-448E-973D-C2F9E661EAE7}"/>
              </a:ext>
            </a:extLst>
          </p:cNvPr>
          <p:cNvSpPr txBox="1">
            <a:spLocks noChangeArrowheads="1"/>
          </p:cNvSpPr>
          <p:nvPr/>
        </p:nvSpPr>
        <p:spPr bwMode="auto">
          <a:xfrm>
            <a:off x="22376783" y="10045091"/>
            <a:ext cx="4831718" cy="1268605"/>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2000" dirty="0">
                <a:latin typeface="+mj-lt"/>
              </a:rPr>
              <a:t>- The load rating is more affected</a:t>
            </a:r>
          </a:p>
          <a:p>
            <a:pPr algn="l" defTabSz="371475" eaLnBrk="0" hangingPunct="0"/>
            <a:r>
              <a:rPr lang="en-US" sz="2000" dirty="0">
                <a:latin typeface="+mj-lt"/>
              </a:rPr>
              <a:t>by reduction factors based on the axial strength of diagonals</a:t>
            </a:r>
          </a:p>
          <a:p>
            <a:pPr algn="l" defTabSz="371475" eaLnBrk="0" hangingPunct="0"/>
            <a:r>
              <a:rPr lang="en-US" sz="2000" dirty="0">
                <a:latin typeface="+mj-lt"/>
              </a:rPr>
              <a:t>compared with their flexural capacities.</a:t>
            </a:r>
          </a:p>
        </p:txBody>
      </p:sp>
      <p:sp>
        <p:nvSpPr>
          <p:cNvPr id="98" name="Text Box 39">
            <a:extLst>
              <a:ext uri="{FF2B5EF4-FFF2-40B4-BE49-F238E27FC236}">
                <a16:creationId xmlns:a16="http://schemas.microsoft.com/office/drawing/2014/main" id="{CFD2B5F5-EE40-4C36-B3A8-B47CD595770E}"/>
              </a:ext>
            </a:extLst>
          </p:cNvPr>
          <p:cNvSpPr txBox="1">
            <a:spLocks noChangeArrowheads="1"/>
          </p:cNvSpPr>
          <p:nvPr/>
        </p:nvSpPr>
        <p:spPr bwMode="auto">
          <a:xfrm>
            <a:off x="22336984" y="8645016"/>
            <a:ext cx="4374191" cy="1268605"/>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2000" dirty="0">
                <a:latin typeface="+mj-lt"/>
              </a:rPr>
              <a:t>- The load rating drops below 1 only for very high percentages of damage, which demonstrates that the bridge is overdesigned.</a:t>
            </a:r>
          </a:p>
        </p:txBody>
      </p:sp>
      <p:sp>
        <p:nvSpPr>
          <p:cNvPr id="99" name="Text Box 39">
            <a:extLst>
              <a:ext uri="{FF2B5EF4-FFF2-40B4-BE49-F238E27FC236}">
                <a16:creationId xmlns:a16="http://schemas.microsoft.com/office/drawing/2014/main" id="{C4F425EA-DA58-4889-8872-E083D7E93577}"/>
              </a:ext>
            </a:extLst>
          </p:cNvPr>
          <p:cNvSpPr txBox="1">
            <a:spLocks noChangeArrowheads="1"/>
          </p:cNvSpPr>
          <p:nvPr/>
        </p:nvSpPr>
        <p:spPr bwMode="auto">
          <a:xfrm>
            <a:off x="22350017" y="11412370"/>
            <a:ext cx="4831718" cy="960828"/>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r>
              <a:rPr lang="en-US" sz="2000" dirty="0">
                <a:latin typeface="+mj-lt"/>
              </a:rPr>
              <a:t>- The bridge load rating shows more sensitivity to the damage of bottom chord than the damage of the diagonal member.</a:t>
            </a:r>
          </a:p>
        </p:txBody>
      </p:sp>
    </p:spTree>
  </p:cSld>
  <p:clrMapOvr>
    <a:masterClrMapping/>
  </p:clrMapOvr>
</p:sld>
</file>

<file path=ppt/theme/theme1.xml><?xml version="1.0" encoding="utf-8"?>
<a:theme xmlns:a="http://schemas.openxmlformats.org/drawingml/2006/main" name="Default Design">
  <a:themeElements>
    <a:clrScheme name="Custom 2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665413" rtl="0" eaLnBrk="1" fontAlgn="base" latinLnBrk="0" hangingPunct="1">
          <a:lnSpc>
            <a:spcPct val="100000"/>
          </a:lnSpc>
          <a:spcBef>
            <a:spcPct val="0"/>
          </a:spcBef>
          <a:spcAft>
            <a:spcPct val="0"/>
          </a:spcAft>
          <a:buClrTx/>
          <a:buSzTx/>
          <a:buFontTx/>
          <a:buNone/>
          <a:tabLst/>
          <a:defRPr kumimoji="0" lang="en-US" sz="5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665413" rtl="0" eaLnBrk="1" fontAlgn="base" latinLnBrk="0" hangingPunct="1">
          <a:lnSpc>
            <a:spcPct val="100000"/>
          </a:lnSpc>
          <a:spcBef>
            <a:spcPct val="0"/>
          </a:spcBef>
          <a:spcAft>
            <a:spcPct val="0"/>
          </a:spcAft>
          <a:buClrTx/>
          <a:buSzTx/>
          <a:buFontTx/>
          <a:buNone/>
          <a:tabLst/>
          <a:defRPr kumimoji="0" lang="en-US" sz="5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1621</TotalTime>
  <Words>650</Words>
  <Application>Microsoft Office PowerPoint</Application>
  <PresentationFormat>Custom</PresentationFormat>
  <Paragraphs>52</Paragraphs>
  <Slides>1</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5" baseType="lpstr">
      <vt:lpstr>Arial</vt:lpstr>
      <vt:lpstr>Times New Roman</vt:lpstr>
      <vt:lpstr>Default Design</vt:lpstr>
      <vt:lpstr>Equation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42x60 Horizontal Poster</dc:title>
  <dc:creator>Milad</dc:creator>
  <cp:lastModifiedBy>Milad</cp:lastModifiedBy>
  <cp:revision>149</cp:revision>
  <dcterms:created xsi:type="dcterms:W3CDTF">2008-12-04T00:20:37Z</dcterms:created>
  <dcterms:modified xsi:type="dcterms:W3CDTF">2021-04-16T00:22:06Z</dcterms:modified>
</cp:coreProperties>
</file>