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3"/>
  </p:sldMasterIdLst>
  <p:sldIdLst>
    <p:sldId id="267" r:id="rId4"/>
  </p:sldIdLst>
  <p:sldSz cx="51206400" cy="384048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591"/>
    <a:srgbClr val="0044BB"/>
    <a:srgbClr val="2E0957"/>
    <a:srgbClr val="002060"/>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09" autoAdjust="0"/>
    <p:restoredTop sz="94434" autoAdjust="0"/>
  </p:normalViewPr>
  <p:slideViewPr>
    <p:cSldViewPr snapToGrid="0">
      <p:cViewPr>
        <p:scale>
          <a:sx n="20" d="100"/>
          <a:sy n="20" d="100"/>
        </p:scale>
        <p:origin x="1728" y="184"/>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0CD06C-3570-854F-B6BA-2871489199C0}" type="doc">
      <dgm:prSet loTypeId="urn:microsoft.com/office/officeart/2005/8/layout/cycle5" loCatId="" qsTypeId="urn:microsoft.com/office/officeart/2005/8/quickstyle/simple1" qsCatId="simple" csTypeId="urn:microsoft.com/office/officeart/2005/8/colors/accent1_2" csCatId="accent1" phldr="1"/>
      <dgm:spPr/>
      <dgm:t>
        <a:bodyPr/>
        <a:lstStyle/>
        <a:p>
          <a:endParaRPr lang="en-US"/>
        </a:p>
      </dgm:t>
    </dgm:pt>
    <dgm:pt modelId="{B4D479CA-C11D-4242-9CE2-3F797D3739AE}">
      <dgm:prSet phldrT="[Text]" custT="1"/>
      <dgm:spPr/>
      <dgm:t>
        <a:bodyPr/>
        <a:lstStyle/>
        <a:p>
          <a:r>
            <a:rPr lang="en-US" sz="4000" dirty="0"/>
            <a:t>Critical thinking</a:t>
          </a:r>
        </a:p>
      </dgm:t>
    </dgm:pt>
    <dgm:pt modelId="{DBF6A48E-82F0-8D40-A79B-790009CD1205}" type="parTrans" cxnId="{90B0FB66-997C-FB4F-811E-184636B978C8}">
      <dgm:prSet/>
      <dgm:spPr/>
      <dgm:t>
        <a:bodyPr/>
        <a:lstStyle/>
        <a:p>
          <a:endParaRPr lang="en-US"/>
        </a:p>
      </dgm:t>
    </dgm:pt>
    <dgm:pt modelId="{7042BE9B-03CB-334C-A852-037E76DD47B0}" type="sibTrans" cxnId="{90B0FB66-997C-FB4F-811E-184636B978C8}">
      <dgm:prSet/>
      <dgm:spPr/>
      <dgm:t>
        <a:bodyPr/>
        <a:lstStyle/>
        <a:p>
          <a:endParaRPr lang="en-US"/>
        </a:p>
      </dgm:t>
    </dgm:pt>
    <dgm:pt modelId="{DDC892ED-83C2-B04D-B120-98E85663A90A}">
      <dgm:prSet phldrT="[Text]" custT="1"/>
      <dgm:spPr/>
      <dgm:t>
        <a:bodyPr/>
        <a:lstStyle/>
        <a:p>
          <a:r>
            <a:rPr lang="en-US" sz="3600" dirty="0"/>
            <a:t>Self</a:t>
          </a:r>
        </a:p>
        <a:p>
          <a:r>
            <a:rPr lang="en-US" sz="3600" dirty="0"/>
            <a:t> awareness</a:t>
          </a:r>
        </a:p>
      </dgm:t>
    </dgm:pt>
    <dgm:pt modelId="{C97129F3-9328-A14F-A537-1855C33E0B26}" type="parTrans" cxnId="{CF0C30A6-DF47-2845-A1C7-348242098974}">
      <dgm:prSet/>
      <dgm:spPr/>
      <dgm:t>
        <a:bodyPr/>
        <a:lstStyle/>
        <a:p>
          <a:endParaRPr lang="en-US"/>
        </a:p>
      </dgm:t>
    </dgm:pt>
    <dgm:pt modelId="{12206C8F-0B9F-9347-BE78-AFB8D4022BE2}" type="sibTrans" cxnId="{CF0C30A6-DF47-2845-A1C7-348242098974}">
      <dgm:prSet/>
      <dgm:spPr/>
      <dgm:t>
        <a:bodyPr/>
        <a:lstStyle/>
        <a:p>
          <a:endParaRPr lang="en-US"/>
        </a:p>
      </dgm:t>
    </dgm:pt>
    <dgm:pt modelId="{822AA3EB-1BC6-094B-BB5E-27D597C18A55}">
      <dgm:prSet phldrT="[Text]" custT="1"/>
      <dgm:spPr/>
      <dgm:t>
        <a:bodyPr/>
        <a:lstStyle/>
        <a:p>
          <a:r>
            <a:rPr lang="en-US" sz="3600" dirty="0"/>
            <a:t>Clear communication</a:t>
          </a:r>
        </a:p>
      </dgm:t>
    </dgm:pt>
    <dgm:pt modelId="{07691633-1296-914C-B3C5-9FE04ADF5186}" type="parTrans" cxnId="{BF3F1754-939E-6445-B8B1-92D1ECF9F19F}">
      <dgm:prSet/>
      <dgm:spPr/>
      <dgm:t>
        <a:bodyPr/>
        <a:lstStyle/>
        <a:p>
          <a:endParaRPr lang="en-US"/>
        </a:p>
      </dgm:t>
    </dgm:pt>
    <dgm:pt modelId="{06B024AF-843A-8A47-BC7C-6D3A09067B38}" type="sibTrans" cxnId="{BF3F1754-939E-6445-B8B1-92D1ECF9F19F}">
      <dgm:prSet/>
      <dgm:spPr/>
      <dgm:t>
        <a:bodyPr/>
        <a:lstStyle/>
        <a:p>
          <a:endParaRPr lang="en-US"/>
        </a:p>
      </dgm:t>
    </dgm:pt>
    <dgm:pt modelId="{715F79FE-327F-4641-BC3A-2FA234DFAFED}">
      <dgm:prSet phldrT="[Text]" custT="1"/>
      <dgm:spPr/>
      <dgm:t>
        <a:bodyPr/>
        <a:lstStyle/>
        <a:p>
          <a:r>
            <a:rPr lang="en-US" sz="4000" dirty="0"/>
            <a:t>Problem solving</a:t>
          </a:r>
        </a:p>
      </dgm:t>
    </dgm:pt>
    <dgm:pt modelId="{9256F470-2DAC-EB4D-9794-BBA7C09C4BBD}" type="parTrans" cxnId="{FFFAB2C4-7298-B445-9D80-4CBB190E3F1E}">
      <dgm:prSet/>
      <dgm:spPr/>
      <dgm:t>
        <a:bodyPr/>
        <a:lstStyle/>
        <a:p>
          <a:endParaRPr lang="en-US"/>
        </a:p>
      </dgm:t>
    </dgm:pt>
    <dgm:pt modelId="{5B31162C-52B0-AC44-A52C-24BB305C67CC}" type="sibTrans" cxnId="{FFFAB2C4-7298-B445-9D80-4CBB190E3F1E}">
      <dgm:prSet/>
      <dgm:spPr/>
      <dgm:t>
        <a:bodyPr/>
        <a:lstStyle/>
        <a:p>
          <a:endParaRPr lang="en-US"/>
        </a:p>
      </dgm:t>
    </dgm:pt>
    <dgm:pt modelId="{82011530-F739-B945-9B6B-431B2F454627}">
      <dgm:prSet phldrT="[Text]" custT="1"/>
      <dgm:spPr/>
      <dgm:t>
        <a:bodyPr/>
        <a:lstStyle/>
        <a:p>
          <a:r>
            <a:rPr lang="en-US" sz="4000" dirty="0"/>
            <a:t>Active listening </a:t>
          </a:r>
        </a:p>
      </dgm:t>
    </dgm:pt>
    <dgm:pt modelId="{17214EFD-9176-6A40-9625-E22CD26B904A}" type="parTrans" cxnId="{86BBE88D-4932-7748-A040-29901DCC1549}">
      <dgm:prSet/>
      <dgm:spPr/>
      <dgm:t>
        <a:bodyPr/>
        <a:lstStyle/>
        <a:p>
          <a:endParaRPr lang="en-US"/>
        </a:p>
      </dgm:t>
    </dgm:pt>
    <dgm:pt modelId="{3EECC01B-A0C1-D54A-B32B-E9DFB362602A}" type="sibTrans" cxnId="{86BBE88D-4932-7748-A040-29901DCC1549}">
      <dgm:prSet/>
      <dgm:spPr/>
      <dgm:t>
        <a:bodyPr/>
        <a:lstStyle/>
        <a:p>
          <a:endParaRPr lang="en-US"/>
        </a:p>
      </dgm:t>
    </dgm:pt>
    <dgm:pt modelId="{2BE0D7B8-6FE4-7A4B-A9A8-9A85E6E152E0}" type="pres">
      <dgm:prSet presAssocID="{A70CD06C-3570-854F-B6BA-2871489199C0}" presName="cycle" presStyleCnt="0">
        <dgm:presLayoutVars>
          <dgm:dir/>
          <dgm:resizeHandles val="exact"/>
        </dgm:presLayoutVars>
      </dgm:prSet>
      <dgm:spPr/>
    </dgm:pt>
    <dgm:pt modelId="{4B173E5D-E0E2-554A-A521-B03745D0967A}" type="pres">
      <dgm:prSet presAssocID="{B4D479CA-C11D-4242-9CE2-3F797D3739AE}" presName="node" presStyleLbl="node1" presStyleIdx="0" presStyleCnt="5">
        <dgm:presLayoutVars>
          <dgm:bulletEnabled val="1"/>
        </dgm:presLayoutVars>
      </dgm:prSet>
      <dgm:spPr/>
    </dgm:pt>
    <dgm:pt modelId="{74A3BDFA-45B2-A04B-99E6-A589C19BFEBE}" type="pres">
      <dgm:prSet presAssocID="{B4D479CA-C11D-4242-9CE2-3F797D3739AE}" presName="spNode" presStyleCnt="0"/>
      <dgm:spPr/>
    </dgm:pt>
    <dgm:pt modelId="{570DEE9E-A72C-4C4D-A3EC-9267E227BC8B}" type="pres">
      <dgm:prSet presAssocID="{7042BE9B-03CB-334C-A852-037E76DD47B0}" presName="sibTrans" presStyleLbl="sibTrans1D1" presStyleIdx="0" presStyleCnt="5"/>
      <dgm:spPr/>
    </dgm:pt>
    <dgm:pt modelId="{38313CA3-0D01-974E-AF8C-6BF21CC13744}" type="pres">
      <dgm:prSet presAssocID="{DDC892ED-83C2-B04D-B120-98E85663A90A}" presName="node" presStyleLbl="node1" presStyleIdx="1" presStyleCnt="5">
        <dgm:presLayoutVars>
          <dgm:bulletEnabled val="1"/>
        </dgm:presLayoutVars>
      </dgm:prSet>
      <dgm:spPr/>
    </dgm:pt>
    <dgm:pt modelId="{8CB0B692-6FDB-F14D-849F-9BD730EC7E90}" type="pres">
      <dgm:prSet presAssocID="{DDC892ED-83C2-B04D-B120-98E85663A90A}" presName="spNode" presStyleCnt="0"/>
      <dgm:spPr/>
    </dgm:pt>
    <dgm:pt modelId="{9B2B6A16-338A-2A47-B1FF-57D60025A7E5}" type="pres">
      <dgm:prSet presAssocID="{12206C8F-0B9F-9347-BE78-AFB8D4022BE2}" presName="sibTrans" presStyleLbl="sibTrans1D1" presStyleIdx="1" presStyleCnt="5"/>
      <dgm:spPr/>
    </dgm:pt>
    <dgm:pt modelId="{632B8F8D-F539-1540-883C-418612381219}" type="pres">
      <dgm:prSet presAssocID="{822AA3EB-1BC6-094B-BB5E-27D597C18A55}" presName="node" presStyleLbl="node1" presStyleIdx="2" presStyleCnt="5">
        <dgm:presLayoutVars>
          <dgm:bulletEnabled val="1"/>
        </dgm:presLayoutVars>
      </dgm:prSet>
      <dgm:spPr/>
    </dgm:pt>
    <dgm:pt modelId="{373C87BB-DEEA-1B41-B8C6-EB67E0B1844D}" type="pres">
      <dgm:prSet presAssocID="{822AA3EB-1BC6-094B-BB5E-27D597C18A55}" presName="spNode" presStyleCnt="0"/>
      <dgm:spPr/>
    </dgm:pt>
    <dgm:pt modelId="{A3879E7C-C37B-074D-8D45-5E5E1B1BF7F9}" type="pres">
      <dgm:prSet presAssocID="{06B024AF-843A-8A47-BC7C-6D3A09067B38}" presName="sibTrans" presStyleLbl="sibTrans1D1" presStyleIdx="2" presStyleCnt="5"/>
      <dgm:spPr/>
    </dgm:pt>
    <dgm:pt modelId="{A310676C-0D0B-4545-A409-F34D973993E6}" type="pres">
      <dgm:prSet presAssocID="{715F79FE-327F-4641-BC3A-2FA234DFAFED}" presName="node" presStyleLbl="node1" presStyleIdx="3" presStyleCnt="5">
        <dgm:presLayoutVars>
          <dgm:bulletEnabled val="1"/>
        </dgm:presLayoutVars>
      </dgm:prSet>
      <dgm:spPr/>
    </dgm:pt>
    <dgm:pt modelId="{04B4536D-DEFE-0444-B750-1B58F70FAF20}" type="pres">
      <dgm:prSet presAssocID="{715F79FE-327F-4641-BC3A-2FA234DFAFED}" presName="spNode" presStyleCnt="0"/>
      <dgm:spPr/>
    </dgm:pt>
    <dgm:pt modelId="{0ED0827D-B538-AD42-ACC4-15FAAE5226F9}" type="pres">
      <dgm:prSet presAssocID="{5B31162C-52B0-AC44-A52C-24BB305C67CC}" presName="sibTrans" presStyleLbl="sibTrans1D1" presStyleIdx="3" presStyleCnt="5"/>
      <dgm:spPr/>
    </dgm:pt>
    <dgm:pt modelId="{B2FDB370-1943-BB44-A5DE-7519B2AFF85E}" type="pres">
      <dgm:prSet presAssocID="{82011530-F739-B945-9B6B-431B2F454627}" presName="node" presStyleLbl="node1" presStyleIdx="4" presStyleCnt="5">
        <dgm:presLayoutVars>
          <dgm:bulletEnabled val="1"/>
        </dgm:presLayoutVars>
      </dgm:prSet>
      <dgm:spPr/>
    </dgm:pt>
    <dgm:pt modelId="{2FC6F392-6046-854C-BD94-FF5D9C60A5E9}" type="pres">
      <dgm:prSet presAssocID="{82011530-F739-B945-9B6B-431B2F454627}" presName="spNode" presStyleCnt="0"/>
      <dgm:spPr/>
    </dgm:pt>
    <dgm:pt modelId="{13BE9E1F-5696-4941-BCF7-DB445CA1A41B}" type="pres">
      <dgm:prSet presAssocID="{3EECC01B-A0C1-D54A-B32B-E9DFB362602A}" presName="sibTrans" presStyleLbl="sibTrans1D1" presStyleIdx="4" presStyleCnt="5"/>
      <dgm:spPr/>
    </dgm:pt>
  </dgm:ptLst>
  <dgm:cxnLst>
    <dgm:cxn modelId="{39B8C91F-CB80-A24E-9A50-0CB0186E7EDA}" type="presOf" srcId="{822AA3EB-1BC6-094B-BB5E-27D597C18A55}" destId="{632B8F8D-F539-1540-883C-418612381219}" srcOrd="0" destOrd="0" presId="urn:microsoft.com/office/officeart/2005/8/layout/cycle5"/>
    <dgm:cxn modelId="{EEAD0B39-4DF6-FA46-8A07-33E8CC5B4F88}" type="presOf" srcId="{DDC892ED-83C2-B04D-B120-98E85663A90A}" destId="{38313CA3-0D01-974E-AF8C-6BF21CC13744}" srcOrd="0" destOrd="0" presId="urn:microsoft.com/office/officeart/2005/8/layout/cycle5"/>
    <dgm:cxn modelId="{2156884B-D618-2446-82A6-714A775EEE39}" type="presOf" srcId="{B4D479CA-C11D-4242-9CE2-3F797D3739AE}" destId="{4B173E5D-E0E2-554A-A521-B03745D0967A}" srcOrd="0" destOrd="0" presId="urn:microsoft.com/office/officeart/2005/8/layout/cycle5"/>
    <dgm:cxn modelId="{80DCB54E-967C-1449-B2FC-7FE55BEE7A6F}" type="presOf" srcId="{7042BE9B-03CB-334C-A852-037E76DD47B0}" destId="{570DEE9E-A72C-4C4D-A3EC-9267E227BC8B}" srcOrd="0" destOrd="0" presId="urn:microsoft.com/office/officeart/2005/8/layout/cycle5"/>
    <dgm:cxn modelId="{D9F48951-A21B-0949-8CBE-4518D7B59BCF}" type="presOf" srcId="{715F79FE-327F-4641-BC3A-2FA234DFAFED}" destId="{A310676C-0D0B-4545-A409-F34D973993E6}" srcOrd="0" destOrd="0" presId="urn:microsoft.com/office/officeart/2005/8/layout/cycle5"/>
    <dgm:cxn modelId="{BF3F1754-939E-6445-B8B1-92D1ECF9F19F}" srcId="{A70CD06C-3570-854F-B6BA-2871489199C0}" destId="{822AA3EB-1BC6-094B-BB5E-27D597C18A55}" srcOrd="2" destOrd="0" parTransId="{07691633-1296-914C-B3C5-9FE04ADF5186}" sibTransId="{06B024AF-843A-8A47-BC7C-6D3A09067B38}"/>
    <dgm:cxn modelId="{1D556D66-A78A-1B40-A664-DDC2E9255169}" type="presOf" srcId="{12206C8F-0B9F-9347-BE78-AFB8D4022BE2}" destId="{9B2B6A16-338A-2A47-B1FF-57D60025A7E5}" srcOrd="0" destOrd="0" presId="urn:microsoft.com/office/officeart/2005/8/layout/cycle5"/>
    <dgm:cxn modelId="{90B0FB66-997C-FB4F-811E-184636B978C8}" srcId="{A70CD06C-3570-854F-B6BA-2871489199C0}" destId="{B4D479CA-C11D-4242-9CE2-3F797D3739AE}" srcOrd="0" destOrd="0" parTransId="{DBF6A48E-82F0-8D40-A79B-790009CD1205}" sibTransId="{7042BE9B-03CB-334C-A852-037E76DD47B0}"/>
    <dgm:cxn modelId="{86BBE88D-4932-7748-A040-29901DCC1549}" srcId="{A70CD06C-3570-854F-B6BA-2871489199C0}" destId="{82011530-F739-B945-9B6B-431B2F454627}" srcOrd="4" destOrd="0" parTransId="{17214EFD-9176-6A40-9625-E22CD26B904A}" sibTransId="{3EECC01B-A0C1-D54A-B32B-E9DFB362602A}"/>
    <dgm:cxn modelId="{CF0C30A6-DF47-2845-A1C7-348242098974}" srcId="{A70CD06C-3570-854F-B6BA-2871489199C0}" destId="{DDC892ED-83C2-B04D-B120-98E85663A90A}" srcOrd="1" destOrd="0" parTransId="{C97129F3-9328-A14F-A537-1855C33E0B26}" sibTransId="{12206C8F-0B9F-9347-BE78-AFB8D4022BE2}"/>
    <dgm:cxn modelId="{D08E1DA9-04EE-ED44-A189-741EF80DA854}" type="presOf" srcId="{5B31162C-52B0-AC44-A52C-24BB305C67CC}" destId="{0ED0827D-B538-AD42-ACC4-15FAAE5226F9}" srcOrd="0" destOrd="0" presId="urn:microsoft.com/office/officeart/2005/8/layout/cycle5"/>
    <dgm:cxn modelId="{FFFAB2C4-7298-B445-9D80-4CBB190E3F1E}" srcId="{A70CD06C-3570-854F-B6BA-2871489199C0}" destId="{715F79FE-327F-4641-BC3A-2FA234DFAFED}" srcOrd="3" destOrd="0" parTransId="{9256F470-2DAC-EB4D-9794-BBA7C09C4BBD}" sibTransId="{5B31162C-52B0-AC44-A52C-24BB305C67CC}"/>
    <dgm:cxn modelId="{65F0D6C9-3BFE-3947-9A17-C6FFB4EFE445}" type="presOf" srcId="{A70CD06C-3570-854F-B6BA-2871489199C0}" destId="{2BE0D7B8-6FE4-7A4B-A9A8-9A85E6E152E0}" srcOrd="0" destOrd="0" presId="urn:microsoft.com/office/officeart/2005/8/layout/cycle5"/>
    <dgm:cxn modelId="{948453CD-CAAD-2041-8D16-8E29CB324F5B}" type="presOf" srcId="{82011530-F739-B945-9B6B-431B2F454627}" destId="{B2FDB370-1943-BB44-A5DE-7519B2AFF85E}" srcOrd="0" destOrd="0" presId="urn:microsoft.com/office/officeart/2005/8/layout/cycle5"/>
    <dgm:cxn modelId="{46C76CD1-E623-3B4D-931D-9A9CBD32047B}" type="presOf" srcId="{3EECC01B-A0C1-D54A-B32B-E9DFB362602A}" destId="{13BE9E1F-5696-4941-BCF7-DB445CA1A41B}" srcOrd="0" destOrd="0" presId="urn:microsoft.com/office/officeart/2005/8/layout/cycle5"/>
    <dgm:cxn modelId="{FDEB52EE-7D9A-E347-9FC3-809143D0AF2F}" type="presOf" srcId="{06B024AF-843A-8A47-BC7C-6D3A09067B38}" destId="{A3879E7C-C37B-074D-8D45-5E5E1B1BF7F9}" srcOrd="0" destOrd="0" presId="urn:microsoft.com/office/officeart/2005/8/layout/cycle5"/>
    <dgm:cxn modelId="{2B5A9911-148E-924E-BBD3-DCE1D53F1A8C}" type="presParOf" srcId="{2BE0D7B8-6FE4-7A4B-A9A8-9A85E6E152E0}" destId="{4B173E5D-E0E2-554A-A521-B03745D0967A}" srcOrd="0" destOrd="0" presId="urn:microsoft.com/office/officeart/2005/8/layout/cycle5"/>
    <dgm:cxn modelId="{BFB69254-79C5-1948-BF02-024BD4F310D7}" type="presParOf" srcId="{2BE0D7B8-6FE4-7A4B-A9A8-9A85E6E152E0}" destId="{74A3BDFA-45B2-A04B-99E6-A589C19BFEBE}" srcOrd="1" destOrd="0" presId="urn:microsoft.com/office/officeart/2005/8/layout/cycle5"/>
    <dgm:cxn modelId="{49F58E97-695B-F14F-A478-EE31586C27A7}" type="presParOf" srcId="{2BE0D7B8-6FE4-7A4B-A9A8-9A85E6E152E0}" destId="{570DEE9E-A72C-4C4D-A3EC-9267E227BC8B}" srcOrd="2" destOrd="0" presId="urn:microsoft.com/office/officeart/2005/8/layout/cycle5"/>
    <dgm:cxn modelId="{76A1BB2D-A877-7D4B-9C02-6CED1DA67660}" type="presParOf" srcId="{2BE0D7B8-6FE4-7A4B-A9A8-9A85E6E152E0}" destId="{38313CA3-0D01-974E-AF8C-6BF21CC13744}" srcOrd="3" destOrd="0" presId="urn:microsoft.com/office/officeart/2005/8/layout/cycle5"/>
    <dgm:cxn modelId="{392AE57D-9E4C-ED45-8A22-F5177BE21AB9}" type="presParOf" srcId="{2BE0D7B8-6FE4-7A4B-A9A8-9A85E6E152E0}" destId="{8CB0B692-6FDB-F14D-849F-9BD730EC7E90}" srcOrd="4" destOrd="0" presId="urn:microsoft.com/office/officeart/2005/8/layout/cycle5"/>
    <dgm:cxn modelId="{A37C3653-89F4-8741-8E80-A0C222C33F83}" type="presParOf" srcId="{2BE0D7B8-6FE4-7A4B-A9A8-9A85E6E152E0}" destId="{9B2B6A16-338A-2A47-B1FF-57D60025A7E5}" srcOrd="5" destOrd="0" presId="urn:microsoft.com/office/officeart/2005/8/layout/cycle5"/>
    <dgm:cxn modelId="{D8F34141-2CC6-364E-BA86-7673995BE21E}" type="presParOf" srcId="{2BE0D7B8-6FE4-7A4B-A9A8-9A85E6E152E0}" destId="{632B8F8D-F539-1540-883C-418612381219}" srcOrd="6" destOrd="0" presId="urn:microsoft.com/office/officeart/2005/8/layout/cycle5"/>
    <dgm:cxn modelId="{7FE5AF65-4EC9-3D49-81BF-115931B6E3E0}" type="presParOf" srcId="{2BE0D7B8-6FE4-7A4B-A9A8-9A85E6E152E0}" destId="{373C87BB-DEEA-1B41-B8C6-EB67E0B1844D}" srcOrd="7" destOrd="0" presId="urn:microsoft.com/office/officeart/2005/8/layout/cycle5"/>
    <dgm:cxn modelId="{566814B7-09C2-8349-99E3-7323261FCDDF}" type="presParOf" srcId="{2BE0D7B8-6FE4-7A4B-A9A8-9A85E6E152E0}" destId="{A3879E7C-C37B-074D-8D45-5E5E1B1BF7F9}" srcOrd="8" destOrd="0" presId="urn:microsoft.com/office/officeart/2005/8/layout/cycle5"/>
    <dgm:cxn modelId="{EE6199C1-8224-C442-B6BF-5D7BDA7512EC}" type="presParOf" srcId="{2BE0D7B8-6FE4-7A4B-A9A8-9A85E6E152E0}" destId="{A310676C-0D0B-4545-A409-F34D973993E6}" srcOrd="9" destOrd="0" presId="urn:microsoft.com/office/officeart/2005/8/layout/cycle5"/>
    <dgm:cxn modelId="{DB8C6BD3-9B85-1244-83C8-214FA5FA72EF}" type="presParOf" srcId="{2BE0D7B8-6FE4-7A4B-A9A8-9A85E6E152E0}" destId="{04B4536D-DEFE-0444-B750-1B58F70FAF20}" srcOrd="10" destOrd="0" presId="urn:microsoft.com/office/officeart/2005/8/layout/cycle5"/>
    <dgm:cxn modelId="{1AE6D7E1-8C5D-0941-B12B-AE65D75BD736}" type="presParOf" srcId="{2BE0D7B8-6FE4-7A4B-A9A8-9A85E6E152E0}" destId="{0ED0827D-B538-AD42-ACC4-15FAAE5226F9}" srcOrd="11" destOrd="0" presId="urn:microsoft.com/office/officeart/2005/8/layout/cycle5"/>
    <dgm:cxn modelId="{08DEA038-ADDE-7C4E-9435-283363738E2D}" type="presParOf" srcId="{2BE0D7B8-6FE4-7A4B-A9A8-9A85E6E152E0}" destId="{B2FDB370-1943-BB44-A5DE-7519B2AFF85E}" srcOrd="12" destOrd="0" presId="urn:microsoft.com/office/officeart/2005/8/layout/cycle5"/>
    <dgm:cxn modelId="{89BBC69C-F62D-634D-9E1F-BB690D23733E}" type="presParOf" srcId="{2BE0D7B8-6FE4-7A4B-A9A8-9A85E6E152E0}" destId="{2FC6F392-6046-854C-BD94-FF5D9C60A5E9}" srcOrd="13" destOrd="0" presId="urn:microsoft.com/office/officeart/2005/8/layout/cycle5"/>
    <dgm:cxn modelId="{9182BB49-22F8-1B45-891F-8D16E6264201}" type="presParOf" srcId="{2BE0D7B8-6FE4-7A4B-A9A8-9A85E6E152E0}" destId="{13BE9E1F-5696-4941-BCF7-DB445CA1A41B}"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73E5D-E0E2-554A-A521-B03745D0967A}">
      <dsp:nvSpPr>
        <dsp:cNvPr id="0" name=""/>
        <dsp:cNvSpPr/>
      </dsp:nvSpPr>
      <dsp:spPr>
        <a:xfrm>
          <a:off x="6340653" y="1568"/>
          <a:ext cx="3510287" cy="22816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Critical thinking</a:t>
          </a:r>
        </a:p>
      </dsp:txBody>
      <dsp:txXfrm>
        <a:off x="6452036" y="112951"/>
        <a:ext cx="3287521" cy="2058920"/>
      </dsp:txXfrm>
    </dsp:sp>
    <dsp:sp modelId="{570DEE9E-A72C-4C4D-A3EC-9267E227BC8B}">
      <dsp:nvSpPr>
        <dsp:cNvPr id="0" name=""/>
        <dsp:cNvSpPr/>
      </dsp:nvSpPr>
      <dsp:spPr>
        <a:xfrm>
          <a:off x="3533867" y="1142411"/>
          <a:ext cx="9123859" cy="9123859"/>
        </a:xfrm>
        <a:custGeom>
          <a:avLst/>
          <a:gdLst/>
          <a:ahLst/>
          <a:cxnLst/>
          <a:rect l="0" t="0" r="0" b="0"/>
          <a:pathLst>
            <a:path>
              <a:moveTo>
                <a:pt x="6788155" y="580080"/>
              </a:moveTo>
              <a:arcTo wR="4561929" hR="4561929" stAng="17952556" swAng="121293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38313CA3-0D01-974E-AF8C-6BF21CC13744}">
      <dsp:nvSpPr>
        <dsp:cNvPr id="0" name=""/>
        <dsp:cNvSpPr/>
      </dsp:nvSpPr>
      <dsp:spPr>
        <a:xfrm>
          <a:off x="10679306" y="3153784"/>
          <a:ext cx="3510287" cy="22816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Self</a:t>
          </a:r>
        </a:p>
        <a:p>
          <a:pPr marL="0" lvl="0" indent="0" algn="ctr" defTabSz="1600200">
            <a:lnSpc>
              <a:spcPct val="90000"/>
            </a:lnSpc>
            <a:spcBef>
              <a:spcPct val="0"/>
            </a:spcBef>
            <a:spcAft>
              <a:spcPct val="35000"/>
            </a:spcAft>
            <a:buNone/>
          </a:pPr>
          <a:r>
            <a:rPr lang="en-US" sz="3600" kern="1200" dirty="0"/>
            <a:t> awareness</a:t>
          </a:r>
        </a:p>
      </dsp:txBody>
      <dsp:txXfrm>
        <a:off x="10790689" y="3265167"/>
        <a:ext cx="3287521" cy="2058920"/>
      </dsp:txXfrm>
    </dsp:sp>
    <dsp:sp modelId="{9B2B6A16-338A-2A47-B1FF-57D60025A7E5}">
      <dsp:nvSpPr>
        <dsp:cNvPr id="0" name=""/>
        <dsp:cNvSpPr/>
      </dsp:nvSpPr>
      <dsp:spPr>
        <a:xfrm>
          <a:off x="3533867" y="1142411"/>
          <a:ext cx="9123859" cy="9123859"/>
        </a:xfrm>
        <a:custGeom>
          <a:avLst/>
          <a:gdLst/>
          <a:ahLst/>
          <a:cxnLst/>
          <a:rect l="0" t="0" r="0" b="0"/>
          <a:pathLst>
            <a:path>
              <a:moveTo>
                <a:pt x="9112958" y="4877112"/>
              </a:moveTo>
              <a:arcTo wR="4561929" hR="4561929" stAng="21837703" swAng="1360806"/>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632B8F8D-F539-1540-883C-418612381219}">
      <dsp:nvSpPr>
        <dsp:cNvPr id="0" name=""/>
        <dsp:cNvSpPr/>
      </dsp:nvSpPr>
      <dsp:spPr>
        <a:xfrm>
          <a:off x="9022088" y="8254176"/>
          <a:ext cx="3510287" cy="22816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Clear communication</a:t>
          </a:r>
        </a:p>
      </dsp:txBody>
      <dsp:txXfrm>
        <a:off x="9133471" y="8365559"/>
        <a:ext cx="3287521" cy="2058920"/>
      </dsp:txXfrm>
    </dsp:sp>
    <dsp:sp modelId="{A3879E7C-C37B-074D-8D45-5E5E1B1BF7F9}">
      <dsp:nvSpPr>
        <dsp:cNvPr id="0" name=""/>
        <dsp:cNvSpPr/>
      </dsp:nvSpPr>
      <dsp:spPr>
        <a:xfrm>
          <a:off x="3533867" y="1142411"/>
          <a:ext cx="9123859" cy="9123859"/>
        </a:xfrm>
        <a:custGeom>
          <a:avLst/>
          <a:gdLst/>
          <a:ahLst/>
          <a:cxnLst/>
          <a:rect l="0" t="0" r="0" b="0"/>
          <a:pathLst>
            <a:path>
              <a:moveTo>
                <a:pt x="5122768" y="9089253"/>
              </a:moveTo>
              <a:arcTo wR="4561929" hR="4561929" stAng="4976295" swAng="847409"/>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A310676C-0D0B-4545-A409-F34D973993E6}">
      <dsp:nvSpPr>
        <dsp:cNvPr id="0" name=""/>
        <dsp:cNvSpPr/>
      </dsp:nvSpPr>
      <dsp:spPr>
        <a:xfrm>
          <a:off x="3659218" y="8254176"/>
          <a:ext cx="3510287" cy="22816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Problem solving</a:t>
          </a:r>
        </a:p>
      </dsp:txBody>
      <dsp:txXfrm>
        <a:off x="3770601" y="8365559"/>
        <a:ext cx="3287521" cy="2058920"/>
      </dsp:txXfrm>
    </dsp:sp>
    <dsp:sp modelId="{0ED0827D-B538-AD42-ACC4-15FAAE5226F9}">
      <dsp:nvSpPr>
        <dsp:cNvPr id="0" name=""/>
        <dsp:cNvSpPr/>
      </dsp:nvSpPr>
      <dsp:spPr>
        <a:xfrm>
          <a:off x="3533867" y="1142411"/>
          <a:ext cx="9123859" cy="9123859"/>
        </a:xfrm>
        <a:custGeom>
          <a:avLst/>
          <a:gdLst/>
          <a:ahLst/>
          <a:cxnLst/>
          <a:rect l="0" t="0" r="0" b="0"/>
          <a:pathLst>
            <a:path>
              <a:moveTo>
                <a:pt x="484352" y="6607551"/>
              </a:moveTo>
              <a:arcTo wR="4561929" hR="4561929" stAng="9201491" swAng="1360806"/>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B2FDB370-1943-BB44-A5DE-7519B2AFF85E}">
      <dsp:nvSpPr>
        <dsp:cNvPr id="0" name=""/>
        <dsp:cNvSpPr/>
      </dsp:nvSpPr>
      <dsp:spPr>
        <a:xfrm>
          <a:off x="2002000" y="3153784"/>
          <a:ext cx="3510287" cy="22816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Active listening </a:t>
          </a:r>
        </a:p>
      </dsp:txBody>
      <dsp:txXfrm>
        <a:off x="2113383" y="3265167"/>
        <a:ext cx="3287521" cy="2058920"/>
      </dsp:txXfrm>
    </dsp:sp>
    <dsp:sp modelId="{13BE9E1F-5696-4941-BCF7-DB445CA1A41B}">
      <dsp:nvSpPr>
        <dsp:cNvPr id="0" name=""/>
        <dsp:cNvSpPr/>
      </dsp:nvSpPr>
      <dsp:spPr>
        <a:xfrm>
          <a:off x="3533867" y="1142411"/>
          <a:ext cx="9123859" cy="9123859"/>
        </a:xfrm>
        <a:custGeom>
          <a:avLst/>
          <a:gdLst/>
          <a:ahLst/>
          <a:cxnLst/>
          <a:rect l="0" t="0" r="0" b="0"/>
          <a:pathLst>
            <a:path>
              <a:moveTo>
                <a:pt x="1096900" y="1594645"/>
              </a:moveTo>
              <a:arcTo wR="4561929" hR="4561929" stAng="13234509" swAng="1212935"/>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476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799"/>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7553271" y="8747140"/>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125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rm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1273314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26526" y="6914431"/>
            <a:ext cx="44165520" cy="24367494"/>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587828" y="0"/>
            <a:ext cx="51794228" cy="5440679"/>
          </a:xfrm>
          <a:prstGeom prst="rect">
            <a:avLst/>
          </a:prstGeom>
          <a:solidFill>
            <a:srgbClr val="003591"/>
          </a:soli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9300" i="1" dirty="0">
                <a:solidFill>
                  <a:schemeClr val="bg1"/>
                </a:solidFill>
                <a:latin typeface="Myriad Pro" panose="020B0503030403020204" pitchFamily="34" charset="0"/>
                <a:cs typeface="Arial" panose="020B0604020202020204" pitchFamily="34" charset="0"/>
              </a:rPr>
              <a:t> </a:t>
            </a:r>
          </a:p>
        </p:txBody>
      </p:sp>
      <p:sp>
        <p:nvSpPr>
          <p:cNvPr id="14" name="Arrow: Pentagon 13">
            <a:extLst>
              <a:ext uri="{FF2B5EF4-FFF2-40B4-BE49-F238E27FC236}">
                <a16:creationId xmlns:a16="http://schemas.microsoft.com/office/drawing/2014/main" id="{9FEDE908-957E-4EF9-8184-398597C8E13C}"/>
              </a:ext>
            </a:extLst>
          </p:cNvPr>
          <p:cNvSpPr/>
          <p:nvPr userDrawn="1"/>
        </p:nvSpPr>
        <p:spPr>
          <a:xfrm rot="5400000">
            <a:off x="42118232" y="782380"/>
            <a:ext cx="7103005" cy="5904004"/>
          </a:xfrm>
          <a:prstGeom prst="homePlate">
            <a:avLst>
              <a:gd name="adj" fmla="val 32067"/>
            </a:avLst>
          </a:prstGeom>
          <a:solidFill>
            <a:srgbClr val="003591"/>
          </a:solidFill>
          <a:ln w="47625" cap="rnd">
            <a:noFill/>
            <a:prstDash val="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descr="University of New Hampshire logo">
            <a:extLst>
              <a:ext uri="{FF2B5EF4-FFF2-40B4-BE49-F238E27FC236}">
                <a16:creationId xmlns:a16="http://schemas.microsoft.com/office/drawing/2014/main" id="{03A346C1-A4EF-44B4-8A47-C043BCF1DFC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4774944" y="1037087"/>
            <a:ext cx="1747670" cy="2104513"/>
          </a:xfrm>
          <a:prstGeom prst="rect">
            <a:avLst/>
          </a:prstGeom>
        </p:spPr>
      </p:pic>
      <p:pic>
        <p:nvPicPr>
          <p:cNvPr id="18" name="Picture 17" descr="NH ME Lend Program logo">
            <a:extLst>
              <a:ext uri="{FF2B5EF4-FFF2-40B4-BE49-F238E27FC236}">
                <a16:creationId xmlns:a16="http://schemas.microsoft.com/office/drawing/2014/main" id="{CE8913CD-8CA7-4288-944E-D0E9A6B9EE17}"/>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061757" y="3492424"/>
            <a:ext cx="5366548" cy="1335308"/>
          </a:xfrm>
          <a:prstGeom prst="rect">
            <a:avLst/>
          </a:prstGeom>
        </p:spPr>
      </p:pic>
      <p:sp>
        <p:nvSpPr>
          <p:cNvPr id="2" name="Title Placeholder 1"/>
          <p:cNvSpPr>
            <a:spLocks noGrp="1"/>
          </p:cNvSpPr>
          <p:nvPr>
            <p:ph type="title"/>
          </p:nvPr>
        </p:nvSpPr>
        <p:spPr>
          <a:xfrm>
            <a:off x="3226526" y="1835792"/>
            <a:ext cx="44165520" cy="1769094"/>
          </a:xfrm>
          <a:prstGeom prst="rect">
            <a:avLst/>
          </a:prstGeom>
        </p:spPr>
        <p:txBody>
          <a:bodyPr vert="horz" lIns="106674" tIns="53337" rIns="106674" bIns="53337" rtlCol="0" anchor="ctr">
            <a:normAutofit/>
          </a:bodyPr>
          <a:lstStyle/>
          <a:p>
            <a:r>
              <a:rPr lang="en-US"/>
              <a:t>Click to edit Master title style</a:t>
            </a:r>
            <a:endParaRPr lang="en-US" dirty="0"/>
          </a:p>
        </p:txBody>
      </p:sp>
      <p:grpSp>
        <p:nvGrpSpPr>
          <p:cNvPr id="10" name="Group 9" descr="NH-ME LEND Program partners' logos. Includes Dartmouth-Hitchcock, Institute on Disability, University of Maine Center for Community Inclusion and Disability Studies UCED">
            <a:extLst>
              <a:ext uri="{FF2B5EF4-FFF2-40B4-BE49-F238E27FC236}">
                <a16:creationId xmlns:a16="http://schemas.microsoft.com/office/drawing/2014/main" id="{37EA225B-B34E-41A1-8265-3497517326CB}"/>
              </a:ext>
            </a:extLst>
          </p:cNvPr>
          <p:cNvGrpSpPr/>
          <p:nvPr userDrawn="1"/>
        </p:nvGrpSpPr>
        <p:grpSpPr>
          <a:xfrm>
            <a:off x="30838140" y="35555594"/>
            <a:ext cx="19342560" cy="1812119"/>
            <a:chOff x="30606540" y="36072358"/>
            <a:chExt cx="19342560" cy="1812119"/>
          </a:xfrm>
        </p:grpSpPr>
        <p:pic>
          <p:nvPicPr>
            <p:cNvPr id="1026" name="Picture 2" descr="Dartmouth Hitchcock's Logo">
              <a:extLst>
                <a:ext uri="{FF2B5EF4-FFF2-40B4-BE49-F238E27FC236}">
                  <a16:creationId xmlns:a16="http://schemas.microsoft.com/office/drawing/2014/main" id="{E5BF99D5-1638-47BF-B81C-5C6525C64497}"/>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30606540" y="36072358"/>
              <a:ext cx="6945032" cy="8797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niversity of Maine Center for Community Inclusion and disability Studies">
              <a:extLst>
                <a:ext uri="{FF2B5EF4-FFF2-40B4-BE49-F238E27FC236}">
                  <a16:creationId xmlns:a16="http://schemas.microsoft.com/office/drawing/2014/main" id="{B7BB1FF8-10EB-4871-B422-03AA4CCFBE54}"/>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45186600" y="36228488"/>
              <a:ext cx="476250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Text&#10;&#10;Description automatically generated with medium confidence">
              <a:extLst>
                <a:ext uri="{FF2B5EF4-FFF2-40B4-BE49-F238E27FC236}">
                  <a16:creationId xmlns:a16="http://schemas.microsoft.com/office/drawing/2014/main" id="{B01FE5DB-398C-4F63-A9B2-24215D3F3C9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8188623" y="36125072"/>
              <a:ext cx="6360926" cy="1759405"/>
            </a:xfrm>
            <a:prstGeom prst="rect">
              <a:avLst/>
            </a:prstGeom>
          </p:spPr>
        </p:pic>
      </p:grpSp>
      <p:sp>
        <p:nvSpPr>
          <p:cNvPr id="19" name="TextBox 18">
            <a:extLst>
              <a:ext uri="{FF2B5EF4-FFF2-40B4-BE49-F238E27FC236}">
                <a16:creationId xmlns:a16="http://schemas.microsoft.com/office/drawing/2014/main" id="{E00C1324-6F8D-481B-906B-64A12369AB49}"/>
              </a:ext>
            </a:extLst>
          </p:cNvPr>
          <p:cNvSpPr txBox="1"/>
          <p:nvPr userDrawn="1"/>
        </p:nvSpPr>
        <p:spPr>
          <a:xfrm>
            <a:off x="1348740" y="35711725"/>
            <a:ext cx="28852349" cy="1759870"/>
          </a:xfrm>
          <a:prstGeom prst="rect">
            <a:avLst/>
          </a:prstGeom>
          <a:noFill/>
        </p:spPr>
        <p:txBody>
          <a:bodyPr wrap="square">
            <a:spAutoFit/>
          </a:bodyPr>
          <a:lstStyle/>
          <a:p>
            <a:pPr algn="l"/>
            <a:r>
              <a:rPr lang="en-US" sz="3600" b="0" i="1" dirty="0">
                <a:solidFill>
                  <a:srgbClr val="333333"/>
                </a:solidFill>
                <a:effectLst/>
                <a:latin typeface="Source Sans Pro" panose="020B0503030403020204" pitchFamily="34" charset="0"/>
              </a:rPr>
              <a:t>NH-ME LEND is supported by a grant (#</a:t>
            </a:r>
            <a:r>
              <a:rPr lang="en-US" sz="3600" b="0" i="0" dirty="0">
                <a:solidFill>
                  <a:srgbClr val="333333"/>
                </a:solidFill>
                <a:effectLst/>
                <a:latin typeface="Source Sans Pro" panose="020B0503030403020204" pitchFamily="34" charset="0"/>
              </a:rPr>
              <a:t>T73MC33246</a:t>
            </a:r>
            <a:r>
              <a:rPr lang="en-US" sz="3600"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 </a:t>
            </a:r>
          </a:p>
          <a:p>
            <a:pPr algn="l"/>
            <a:r>
              <a:rPr lang="en-US" sz="3600" b="0" i="1" dirty="0">
                <a:solidFill>
                  <a:srgbClr val="333333"/>
                </a:solidFill>
                <a:effectLst/>
                <a:latin typeface="Source Sans Pro" panose="020B0503030403020204" pitchFamily="34" charset="0"/>
              </a:rPr>
              <a:t>Learn more at iod.unh.edu/nh-me-lend</a:t>
            </a:r>
            <a:endParaRPr lang="en-US" sz="3600" dirty="0"/>
          </a:p>
        </p:txBody>
      </p:sp>
    </p:spTree>
    <p:extLst>
      <p:ext uri="{BB962C8B-B14F-4D97-AF65-F5344CB8AC3E}">
        <p14:creationId xmlns:p14="http://schemas.microsoft.com/office/powerpoint/2010/main" val="2663834418"/>
      </p:ext>
    </p:extLst>
  </p:cSld>
  <p:clrMap bg1="lt1" tx1="dk1" bg2="lt2" tx2="dk2" accent1="accent1" accent2="accent2" accent3="accent3" accent4="accent4" accent5="accent5" accent6="accent6" hlink="hlink" folHlink="folHlink"/>
  <p:sldLayoutIdLst>
    <p:sldLayoutId id="2147483718" r:id="rId1"/>
    <p:sldLayoutId id="2147483716" r:id="rId2"/>
    <p:sldLayoutId id="2147483715" r:id="rId3"/>
  </p:sldLayoutIdLst>
  <p:txStyles>
    <p:titleStyle>
      <a:lvl1pPr algn="l" defTabSz="4480304" rtl="0" eaLnBrk="1" latinLnBrk="0" hangingPunct="1">
        <a:lnSpc>
          <a:spcPct val="90000"/>
        </a:lnSpc>
        <a:spcBef>
          <a:spcPct val="0"/>
        </a:spcBef>
        <a:buNone/>
        <a:defRPr sz="21600" kern="1200">
          <a:solidFill>
            <a:schemeClr val="bg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7200" kern="1200">
          <a:solidFill>
            <a:srgbClr val="000000"/>
          </a:solidFill>
          <a:latin typeface="+mj-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7200" kern="1200">
          <a:solidFill>
            <a:srgbClr val="000000"/>
          </a:solidFill>
          <a:latin typeface="+mj-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6600" kern="1200">
          <a:solidFill>
            <a:srgbClr val="000000"/>
          </a:solidFill>
          <a:latin typeface="+mj-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istockphoto.com/" TargetMode="External"/><Relationship Id="rId13" Type="http://schemas.openxmlformats.org/officeDocument/2006/relationships/image" Target="../media/image9.jpeg"/><Relationship Id="rId3" Type="http://schemas.openxmlformats.org/officeDocument/2006/relationships/diagramLayout" Target="../diagrams/layout1.xml"/><Relationship Id="rId7" Type="http://schemas.openxmlformats.org/officeDocument/2006/relationships/hyperlink" Target="http://www.dreamstime.com/" TargetMode="External"/><Relationship Id="rId12" Type="http://schemas.openxmlformats.org/officeDocument/2006/relationships/image" Target="../media/image8.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7.jpeg"/><Relationship Id="rId5" Type="http://schemas.openxmlformats.org/officeDocument/2006/relationships/diagramColors" Target="../diagrams/colors1.xml"/><Relationship Id="rId10" Type="http://schemas.openxmlformats.org/officeDocument/2006/relationships/image" Target="../media/image6.png"/><Relationship Id="rId4" Type="http://schemas.openxmlformats.org/officeDocument/2006/relationships/diagramQuickStyle" Target="../diagrams/quickStyle1.xml"/><Relationship Id="rId9" Type="http://schemas.openxmlformats.org/officeDocument/2006/relationships/hyperlink" Target="http://www.freepik.com/" TargetMode="External"/><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EAA69-AEE4-4D62-99A9-7E4079B60790}"/>
              </a:ext>
            </a:extLst>
          </p:cNvPr>
          <p:cNvSpPr>
            <a:spLocks noGrp="1"/>
          </p:cNvSpPr>
          <p:nvPr>
            <p:ph type="title"/>
          </p:nvPr>
        </p:nvSpPr>
        <p:spPr/>
        <p:txBody>
          <a:bodyPr/>
          <a:lstStyle/>
          <a:p>
            <a:r>
              <a:rPr lang="en-US" dirty="0"/>
              <a:t>Accessing Critical Healthcare and Educational Information During a Pandemic </a:t>
            </a:r>
          </a:p>
        </p:txBody>
      </p:sp>
      <p:sp>
        <p:nvSpPr>
          <p:cNvPr id="3" name="Text Placeholder 2">
            <a:extLst>
              <a:ext uri="{FF2B5EF4-FFF2-40B4-BE49-F238E27FC236}">
                <a16:creationId xmlns:a16="http://schemas.microsoft.com/office/drawing/2014/main" id="{9F74E58B-446B-4FDA-9499-A83123281BF2}"/>
              </a:ext>
            </a:extLst>
          </p:cNvPr>
          <p:cNvSpPr>
            <a:spLocks noGrp="1"/>
          </p:cNvSpPr>
          <p:nvPr>
            <p:ph type="body" sz="quarter" idx="13"/>
          </p:nvPr>
        </p:nvSpPr>
        <p:spPr>
          <a:xfrm>
            <a:off x="1127122" y="3518223"/>
            <a:ext cx="23453725" cy="777557"/>
          </a:xfrm>
        </p:spPr>
        <p:txBody>
          <a:bodyPr/>
          <a:lstStyle/>
          <a:p>
            <a:r>
              <a:rPr lang="en-US" dirty="0"/>
              <a:t>Madison </a:t>
            </a:r>
            <a:r>
              <a:rPr lang="en-US" dirty="0" err="1"/>
              <a:t>Gorrasi</a:t>
            </a:r>
            <a:r>
              <a:rPr lang="en-US" dirty="0"/>
              <a:t>, B.S., Communication Sciences and Disorders</a:t>
            </a:r>
          </a:p>
        </p:txBody>
      </p:sp>
      <p:sp>
        <p:nvSpPr>
          <p:cNvPr id="4" name="Text Placeholder 3">
            <a:extLst>
              <a:ext uri="{FF2B5EF4-FFF2-40B4-BE49-F238E27FC236}">
                <a16:creationId xmlns:a16="http://schemas.microsoft.com/office/drawing/2014/main" id="{C0F6F248-952F-4B38-B070-5A71F6DDAF80}"/>
              </a:ext>
            </a:extLst>
          </p:cNvPr>
          <p:cNvSpPr>
            <a:spLocks noGrp="1"/>
          </p:cNvSpPr>
          <p:nvPr>
            <p:ph type="body" sz="quarter" idx="14"/>
          </p:nvPr>
        </p:nvSpPr>
        <p:spPr>
          <a:xfrm>
            <a:off x="1127121" y="4511697"/>
            <a:ext cx="25477565" cy="699754"/>
          </a:xfrm>
        </p:spPr>
        <p:txBody>
          <a:bodyPr>
            <a:noAutofit/>
          </a:bodyPr>
          <a:lstStyle/>
          <a:p>
            <a:r>
              <a:rPr lang="en-US" sz="6600" dirty="0"/>
              <a:t>NH-ME LEND, Institute on Disability, University of New  Hampshire</a:t>
            </a:r>
          </a:p>
        </p:txBody>
      </p:sp>
      <p:sp>
        <p:nvSpPr>
          <p:cNvPr id="8" name="Text Placeholder 7">
            <a:extLst>
              <a:ext uri="{FF2B5EF4-FFF2-40B4-BE49-F238E27FC236}">
                <a16:creationId xmlns:a16="http://schemas.microsoft.com/office/drawing/2014/main" id="{6D40A36F-8EA5-47E8-ADE3-65EFC530BE20}"/>
              </a:ext>
            </a:extLst>
          </p:cNvPr>
          <p:cNvSpPr>
            <a:spLocks noGrp="1"/>
          </p:cNvSpPr>
          <p:nvPr>
            <p:ph type="body" sz="quarter" idx="19"/>
          </p:nvPr>
        </p:nvSpPr>
        <p:spPr>
          <a:xfrm>
            <a:off x="34702804" y="19952683"/>
            <a:ext cx="8549640" cy="777875"/>
          </a:xfrm>
          <a:solidFill>
            <a:schemeClr val="tx1"/>
          </a:solidFill>
        </p:spPr>
        <p:txBody>
          <a:bodyPr/>
          <a:lstStyle/>
          <a:p>
            <a:r>
              <a:rPr lang="en-US" dirty="0">
                <a:solidFill>
                  <a:schemeClr val="bg1"/>
                </a:solidFill>
              </a:rPr>
              <a:t>Possible Solutions: </a:t>
            </a:r>
          </a:p>
        </p:txBody>
      </p:sp>
      <p:sp>
        <p:nvSpPr>
          <p:cNvPr id="9" name="Text Placeholder 8">
            <a:extLst>
              <a:ext uri="{FF2B5EF4-FFF2-40B4-BE49-F238E27FC236}">
                <a16:creationId xmlns:a16="http://schemas.microsoft.com/office/drawing/2014/main" id="{F11A36A0-5B65-4965-9E4E-ADF733049DBD}"/>
              </a:ext>
            </a:extLst>
          </p:cNvPr>
          <p:cNvSpPr>
            <a:spLocks noGrp="1"/>
          </p:cNvSpPr>
          <p:nvPr>
            <p:ph type="body" sz="quarter" idx="20"/>
          </p:nvPr>
        </p:nvSpPr>
        <p:spPr>
          <a:xfrm>
            <a:off x="17299184" y="11688669"/>
            <a:ext cx="8549640" cy="777875"/>
          </a:xfrm>
          <a:solidFill>
            <a:schemeClr val="tx1"/>
          </a:solidFill>
        </p:spPr>
        <p:txBody>
          <a:bodyPr/>
          <a:lstStyle/>
          <a:p>
            <a:r>
              <a:rPr lang="en-US" dirty="0">
                <a:solidFill>
                  <a:schemeClr val="bg1"/>
                </a:solidFill>
              </a:rPr>
              <a:t>Findings:</a:t>
            </a:r>
          </a:p>
        </p:txBody>
      </p:sp>
      <p:sp>
        <p:nvSpPr>
          <p:cNvPr id="10" name="Text Placeholder 9">
            <a:extLst>
              <a:ext uri="{FF2B5EF4-FFF2-40B4-BE49-F238E27FC236}">
                <a16:creationId xmlns:a16="http://schemas.microsoft.com/office/drawing/2014/main" id="{FF6D1BEF-176D-4775-B65A-6D991791B749}"/>
              </a:ext>
            </a:extLst>
          </p:cNvPr>
          <p:cNvSpPr>
            <a:spLocks noGrp="1"/>
          </p:cNvSpPr>
          <p:nvPr>
            <p:ph type="body" sz="quarter" idx="21"/>
          </p:nvPr>
        </p:nvSpPr>
        <p:spPr>
          <a:xfrm>
            <a:off x="34702804" y="32573770"/>
            <a:ext cx="8549640" cy="777875"/>
          </a:xfrm>
          <a:solidFill>
            <a:schemeClr val="tx1"/>
          </a:solidFill>
        </p:spPr>
        <p:txBody>
          <a:bodyPr/>
          <a:lstStyle/>
          <a:p>
            <a:r>
              <a:rPr lang="en-US" dirty="0">
                <a:solidFill>
                  <a:schemeClr val="bg1"/>
                </a:solidFill>
              </a:rPr>
              <a:t>References:</a:t>
            </a:r>
          </a:p>
        </p:txBody>
      </p:sp>
      <p:sp>
        <p:nvSpPr>
          <p:cNvPr id="11" name="Text Placeholder 10">
            <a:extLst>
              <a:ext uri="{FF2B5EF4-FFF2-40B4-BE49-F238E27FC236}">
                <a16:creationId xmlns:a16="http://schemas.microsoft.com/office/drawing/2014/main" id="{8E2B1EC4-7CC4-4BAA-A9B0-8ACB6319770B}"/>
              </a:ext>
            </a:extLst>
          </p:cNvPr>
          <p:cNvSpPr>
            <a:spLocks noGrp="1"/>
          </p:cNvSpPr>
          <p:nvPr>
            <p:ph type="body" sz="quarter" idx="22"/>
          </p:nvPr>
        </p:nvSpPr>
        <p:spPr>
          <a:xfrm>
            <a:off x="1127125" y="8686800"/>
            <a:ext cx="15255875" cy="6244164"/>
          </a:xfrm>
          <a:noFill/>
        </p:spPr>
        <p:txBody>
          <a:bodyPr>
            <a:normAutofit fontScale="25000" lnSpcReduction="20000"/>
          </a:bodyPr>
          <a:lstStyle/>
          <a:p>
            <a:r>
              <a:rPr lang="en-US" sz="19200" b="1" dirty="0">
                <a:solidFill>
                  <a:schemeClr val="tx1"/>
                </a:solidFill>
              </a:rPr>
              <a:t>Community Partner:</a:t>
            </a:r>
          </a:p>
          <a:p>
            <a:pPr>
              <a:lnSpc>
                <a:spcPct val="120000"/>
              </a:lnSpc>
            </a:pPr>
            <a:r>
              <a:rPr lang="en-US" sz="19200" dirty="0"/>
              <a:t>Parent Information Center (PIC) is a statewide family organization that provides families and youth (focus on children/youth with disabilities/special health care needs) and the providers who serve them, with the knowledge and support they need to make informed decisions that enhance each child’s development and overall well-being. </a:t>
            </a:r>
          </a:p>
          <a:p>
            <a:br>
              <a:rPr lang="en-US" dirty="0"/>
            </a:br>
            <a:br>
              <a:rPr lang="en-US" dirty="0"/>
            </a:br>
            <a:endParaRPr lang="en-US" dirty="0"/>
          </a:p>
          <a:p>
            <a:endParaRPr lang="en-US" dirty="0"/>
          </a:p>
          <a:p>
            <a:endParaRPr lang="en-US" dirty="0"/>
          </a:p>
        </p:txBody>
      </p:sp>
      <p:sp>
        <p:nvSpPr>
          <p:cNvPr id="12" name="Text Placeholder 11">
            <a:extLst>
              <a:ext uri="{FF2B5EF4-FFF2-40B4-BE49-F238E27FC236}">
                <a16:creationId xmlns:a16="http://schemas.microsoft.com/office/drawing/2014/main" id="{DE81BDD1-2B60-4107-BE85-291858BCF35C}"/>
              </a:ext>
            </a:extLst>
          </p:cNvPr>
          <p:cNvSpPr>
            <a:spLocks noGrp="1"/>
          </p:cNvSpPr>
          <p:nvPr>
            <p:ph type="body" sz="quarter" idx="23"/>
          </p:nvPr>
        </p:nvSpPr>
        <p:spPr>
          <a:xfrm>
            <a:off x="34379274" y="20926156"/>
            <a:ext cx="15255875" cy="11450365"/>
          </a:xfrm>
        </p:spPr>
        <p:txBody>
          <a:bodyPr>
            <a:noAutofit/>
          </a:bodyPr>
          <a:lstStyle/>
          <a:p>
            <a:pPr marL="685800" indent="-685800">
              <a:lnSpc>
                <a:spcPct val="100000"/>
              </a:lnSpc>
              <a:buFont typeface="Wingdings" pitchFamily="2" charset="2"/>
              <a:buChar char="Ø"/>
            </a:pPr>
            <a:r>
              <a:rPr lang="en-US" sz="4600" dirty="0"/>
              <a:t>Interactive PDF or website of resources for families</a:t>
            </a:r>
          </a:p>
          <a:p>
            <a:pPr marL="685800" indent="-685800">
              <a:lnSpc>
                <a:spcPct val="100000"/>
              </a:lnSpc>
              <a:buFont typeface="Wingdings" pitchFamily="2" charset="2"/>
              <a:buChar char="Ø"/>
            </a:pPr>
            <a:r>
              <a:rPr lang="en-US" sz="4600" dirty="0"/>
              <a:t>App for parents to download to have information at their fingertips </a:t>
            </a:r>
          </a:p>
          <a:p>
            <a:pPr marL="685800" indent="-685800">
              <a:lnSpc>
                <a:spcPct val="100000"/>
              </a:lnSpc>
              <a:buFont typeface="Wingdings" pitchFamily="2" charset="2"/>
              <a:buChar char="Ø"/>
            </a:pPr>
            <a:r>
              <a:rPr lang="en-US" sz="4600" dirty="0"/>
              <a:t>Implementing texting applications through agencies that regularly communicate with vulnerable populations so information can be distributed in a quick and accessible way </a:t>
            </a:r>
          </a:p>
          <a:p>
            <a:pPr marL="685800" indent="-685800">
              <a:lnSpc>
                <a:spcPct val="100000"/>
              </a:lnSpc>
              <a:buFont typeface="Wingdings" pitchFamily="2" charset="2"/>
              <a:buChar char="Ø"/>
            </a:pPr>
            <a:r>
              <a:rPr lang="en-US" sz="4600" dirty="0"/>
              <a:t>Texting “trees” in rural areas of NH to reach all people  living in rural areas of the state that lack easy access to resources. </a:t>
            </a:r>
          </a:p>
          <a:p>
            <a:pPr marL="685800" indent="-685800">
              <a:lnSpc>
                <a:spcPct val="100000"/>
              </a:lnSpc>
              <a:buFont typeface="Wingdings" pitchFamily="2" charset="2"/>
              <a:buChar char="Ø"/>
            </a:pPr>
            <a:r>
              <a:rPr lang="en-US" sz="4600" dirty="0"/>
              <a:t>More meaningful family engagement </a:t>
            </a:r>
          </a:p>
        </p:txBody>
      </p:sp>
      <p:graphicFrame>
        <p:nvGraphicFramePr>
          <p:cNvPr id="47" name="SmartArt Placeholder 46">
            <a:extLst>
              <a:ext uri="{FF2B5EF4-FFF2-40B4-BE49-F238E27FC236}">
                <a16:creationId xmlns:a16="http://schemas.microsoft.com/office/drawing/2014/main" id="{59622231-8863-8949-820E-7DD436E942F5}"/>
              </a:ext>
            </a:extLst>
          </p:cNvPr>
          <p:cNvGraphicFramePr>
            <a:graphicFrameLocks noGrp="1"/>
          </p:cNvGraphicFramePr>
          <p:nvPr>
            <p:ph type="dgm" sz="quarter" idx="27"/>
            <p:extLst>
              <p:ext uri="{D42A27DB-BD31-4B8C-83A1-F6EECF244321}">
                <p14:modId xmlns:p14="http://schemas.microsoft.com/office/powerpoint/2010/main" val="377334106"/>
              </p:ext>
            </p:extLst>
          </p:nvPr>
        </p:nvGraphicFramePr>
        <p:xfrm>
          <a:off x="34394514" y="8572385"/>
          <a:ext cx="16191595" cy="10689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Text Placeholder 16">
            <a:extLst>
              <a:ext uri="{FF2B5EF4-FFF2-40B4-BE49-F238E27FC236}">
                <a16:creationId xmlns:a16="http://schemas.microsoft.com/office/drawing/2014/main" id="{311477D6-96D2-4B1D-9894-EFAE395B46DA}"/>
              </a:ext>
            </a:extLst>
          </p:cNvPr>
          <p:cNvSpPr>
            <a:spLocks noGrp="1"/>
          </p:cNvSpPr>
          <p:nvPr>
            <p:ph type="body" sz="quarter" idx="29"/>
          </p:nvPr>
        </p:nvSpPr>
        <p:spPr>
          <a:xfrm>
            <a:off x="34448748" y="33548894"/>
            <a:ext cx="15255875" cy="1457933"/>
          </a:xfrm>
        </p:spPr>
        <p:txBody>
          <a:bodyPr/>
          <a:lstStyle/>
          <a:p>
            <a:pPr marL="0" indent="0">
              <a:buNone/>
            </a:pPr>
            <a:r>
              <a:rPr lang="en-US" dirty="0"/>
              <a:t>Photos retrieved from: </a:t>
            </a:r>
            <a:r>
              <a:rPr lang="en-US" dirty="0">
                <a:hlinkClick r:id="rId7"/>
              </a:rPr>
              <a:t>www.Dreamstime.com</a:t>
            </a:r>
            <a:r>
              <a:rPr lang="en-US" dirty="0"/>
              <a:t> ,  </a:t>
            </a:r>
            <a:r>
              <a:rPr lang="en-US" dirty="0">
                <a:hlinkClick r:id="rId8"/>
              </a:rPr>
              <a:t>www.istockphoto.com</a:t>
            </a:r>
            <a:r>
              <a:rPr lang="en-US" dirty="0"/>
              <a:t>. , and </a:t>
            </a:r>
            <a:r>
              <a:rPr lang="en-US" dirty="0">
                <a:hlinkClick r:id="rId9"/>
              </a:rPr>
              <a:t>www.Freepik.com</a:t>
            </a:r>
            <a:r>
              <a:rPr lang="en-US" dirty="0"/>
              <a:t>   </a:t>
            </a:r>
          </a:p>
        </p:txBody>
      </p:sp>
      <p:sp>
        <p:nvSpPr>
          <p:cNvPr id="18" name="Text Placeholder 17">
            <a:extLst>
              <a:ext uri="{FF2B5EF4-FFF2-40B4-BE49-F238E27FC236}">
                <a16:creationId xmlns:a16="http://schemas.microsoft.com/office/drawing/2014/main" id="{79E85BEB-9B7E-4F39-966E-7F1EA7DAF34D}"/>
              </a:ext>
            </a:extLst>
          </p:cNvPr>
          <p:cNvSpPr>
            <a:spLocks noGrp="1"/>
          </p:cNvSpPr>
          <p:nvPr>
            <p:ph type="body" sz="quarter" idx="30"/>
          </p:nvPr>
        </p:nvSpPr>
        <p:spPr>
          <a:xfrm>
            <a:off x="17131926" y="12749086"/>
            <a:ext cx="16593588" cy="17565671"/>
          </a:xfrm>
        </p:spPr>
        <p:txBody>
          <a:bodyPr>
            <a:noAutofit/>
          </a:bodyPr>
          <a:lstStyle/>
          <a:p>
            <a:r>
              <a:rPr lang="en-US" sz="4800" b="1" dirty="0">
                <a:solidFill>
                  <a:schemeClr val="tx1"/>
                </a:solidFill>
              </a:rPr>
              <a:t>Barriers to finding organizations that can reach vulnerable families: </a:t>
            </a:r>
          </a:p>
          <a:p>
            <a:pPr marL="457200" lvl="0" indent="-571500" hangingPunct="0">
              <a:lnSpc>
                <a:spcPct val="100000"/>
              </a:lnSpc>
              <a:buFont typeface="Wingdings" pitchFamily="2" charset="2"/>
              <a:buChar char="Ø"/>
            </a:pPr>
            <a:r>
              <a:rPr lang="en-US" sz="4600" dirty="0"/>
              <a:t>Information on websites being out of date</a:t>
            </a:r>
          </a:p>
          <a:p>
            <a:pPr marL="457200" lvl="0" indent="-571500" hangingPunct="0">
              <a:lnSpc>
                <a:spcPct val="100000"/>
              </a:lnSpc>
              <a:buFont typeface="Wingdings" pitchFamily="2" charset="2"/>
              <a:buChar char="Ø"/>
            </a:pPr>
            <a:r>
              <a:rPr lang="en-US" sz="4600" dirty="0"/>
              <a:t>Families not knowing where to start their search for resources </a:t>
            </a:r>
          </a:p>
          <a:p>
            <a:pPr marL="457200" lvl="0" indent="-571500" hangingPunct="0">
              <a:lnSpc>
                <a:spcPct val="100000"/>
              </a:lnSpc>
              <a:buFont typeface="Wingdings" pitchFamily="2" charset="2"/>
              <a:buChar char="Ø"/>
            </a:pPr>
            <a:r>
              <a:rPr lang="en-US" sz="4600" dirty="0"/>
              <a:t>Information provided isn’t always easy to understand or navigate for families </a:t>
            </a:r>
          </a:p>
          <a:p>
            <a:pPr marL="457200" lvl="0" indent="-571500" hangingPunct="0">
              <a:lnSpc>
                <a:spcPct val="100000"/>
              </a:lnSpc>
              <a:buFont typeface="Wingdings" pitchFamily="2" charset="2"/>
              <a:buChar char="Ø"/>
            </a:pPr>
            <a:r>
              <a:rPr lang="en-US" sz="4600" dirty="0"/>
              <a:t>Limited access to reliable transportation   </a:t>
            </a:r>
          </a:p>
          <a:p>
            <a:r>
              <a:rPr lang="en-US" sz="4800" b="1" dirty="0">
                <a:solidFill>
                  <a:schemeClr val="tx1"/>
                </a:solidFill>
              </a:rPr>
              <a:t>Barriers families experience in receiving timely information: </a:t>
            </a:r>
          </a:p>
          <a:p>
            <a:pPr marL="457200" lvl="0" indent="-571500">
              <a:buFont typeface="Wingdings" pitchFamily="2" charset="2"/>
              <a:buChar char="Ø"/>
            </a:pPr>
            <a:r>
              <a:rPr lang="en-US" sz="4600" dirty="0"/>
              <a:t>Needing information to come via text (more accessible methods that they prefer) </a:t>
            </a:r>
          </a:p>
          <a:p>
            <a:pPr marL="457200" lvl="0" indent="-571500">
              <a:buFont typeface="Wingdings" pitchFamily="2" charset="2"/>
              <a:buChar char="Ø"/>
            </a:pPr>
            <a:r>
              <a:rPr lang="en-US" sz="4600" dirty="0"/>
              <a:t>COVID-19 pandemic further restricting access to services that would share critical information </a:t>
            </a:r>
          </a:p>
          <a:p>
            <a:pPr marL="457200" lvl="0" indent="-571500">
              <a:buFont typeface="Wingdings" pitchFamily="2" charset="2"/>
              <a:buChar char="Ø"/>
            </a:pPr>
            <a:r>
              <a:rPr lang="en-US" sz="4600" dirty="0"/>
              <a:t>Language barriers </a:t>
            </a:r>
          </a:p>
          <a:p>
            <a:pPr marL="457200" lvl="0" indent="-571500">
              <a:buFont typeface="Wingdings" pitchFamily="2" charset="2"/>
              <a:buChar char="Ø"/>
            </a:pPr>
            <a:r>
              <a:rPr lang="en-US" sz="4600" dirty="0"/>
              <a:t>Internet equity in rural areas/rural resettlement for refugees </a:t>
            </a:r>
          </a:p>
          <a:p>
            <a:pPr marL="457200" lvl="0" indent="-571500">
              <a:buFont typeface="Wingdings" pitchFamily="2" charset="2"/>
              <a:buChar char="Ø"/>
            </a:pPr>
            <a:r>
              <a:rPr lang="en-US" sz="4600" dirty="0"/>
              <a:t>Housing insecurity </a:t>
            </a:r>
          </a:p>
          <a:p>
            <a:endParaRPr lang="en-US" sz="4800" dirty="0"/>
          </a:p>
        </p:txBody>
      </p:sp>
      <p:sp>
        <p:nvSpPr>
          <p:cNvPr id="19" name="Text Placeholder 18">
            <a:extLst>
              <a:ext uri="{FF2B5EF4-FFF2-40B4-BE49-F238E27FC236}">
                <a16:creationId xmlns:a16="http://schemas.microsoft.com/office/drawing/2014/main" id="{14F9C7FF-43D8-48F1-AE37-A8410A588B82}"/>
              </a:ext>
            </a:extLst>
          </p:cNvPr>
          <p:cNvSpPr>
            <a:spLocks noGrp="1"/>
          </p:cNvSpPr>
          <p:nvPr>
            <p:ph type="body" sz="quarter" idx="31"/>
          </p:nvPr>
        </p:nvSpPr>
        <p:spPr>
          <a:xfrm>
            <a:off x="1127121" y="15846633"/>
            <a:ext cx="15255875" cy="8189024"/>
          </a:xfrm>
        </p:spPr>
        <p:txBody>
          <a:bodyPr>
            <a:normAutofit fontScale="92500" lnSpcReduction="20000"/>
          </a:bodyPr>
          <a:lstStyle/>
          <a:p>
            <a:r>
              <a:rPr lang="en-US" sz="5200" b="1" dirty="0">
                <a:solidFill>
                  <a:schemeClr val="tx1"/>
                </a:solidFill>
              </a:rPr>
              <a:t>Background of Project: </a:t>
            </a:r>
          </a:p>
          <a:p>
            <a:pPr>
              <a:lnSpc>
                <a:spcPct val="110000"/>
              </a:lnSpc>
            </a:pPr>
            <a:r>
              <a:rPr lang="en-US" sz="5200" dirty="0"/>
              <a:t>The purpose of this project was to create a repository of strong community contacts that would be able to disperse critical healthcare and education information to vulnerable families in NH in a time like the COVID-19 pandemic. The following population categories were chosen for this project: kinship care, food and housing insecurity, and culturally diverse groups. The goal of the project was to determine barriers these groups face and how we can overcome them in order to provide fair and equal access to critical information. </a:t>
            </a:r>
            <a:endParaRPr lang="en-US" sz="5200" u="sng" dirty="0"/>
          </a:p>
        </p:txBody>
      </p:sp>
      <p:sp>
        <p:nvSpPr>
          <p:cNvPr id="20" name="Text Placeholder 19">
            <a:extLst>
              <a:ext uri="{FF2B5EF4-FFF2-40B4-BE49-F238E27FC236}">
                <a16:creationId xmlns:a16="http://schemas.microsoft.com/office/drawing/2014/main" id="{1234E1C7-5A24-495D-830A-0FE7CDEEBAD3}"/>
              </a:ext>
            </a:extLst>
          </p:cNvPr>
          <p:cNvSpPr>
            <a:spLocks noGrp="1"/>
          </p:cNvSpPr>
          <p:nvPr>
            <p:ph type="body" sz="quarter" idx="32"/>
          </p:nvPr>
        </p:nvSpPr>
        <p:spPr>
          <a:solidFill>
            <a:schemeClr val="tx1"/>
          </a:solidFill>
        </p:spPr>
        <p:txBody>
          <a:bodyPr/>
          <a:lstStyle/>
          <a:p>
            <a:r>
              <a:rPr lang="en-US" sz="6000" b="1" dirty="0">
                <a:solidFill>
                  <a:schemeClr val="bg1"/>
                </a:solidFill>
              </a:rPr>
              <a:t>Project Activities:</a:t>
            </a:r>
          </a:p>
        </p:txBody>
      </p:sp>
      <p:sp>
        <p:nvSpPr>
          <p:cNvPr id="26" name="Text Placeholder 25">
            <a:extLst>
              <a:ext uri="{FF2B5EF4-FFF2-40B4-BE49-F238E27FC236}">
                <a16:creationId xmlns:a16="http://schemas.microsoft.com/office/drawing/2014/main" id="{DAD555B1-B638-A34C-A878-5AF445DF7DAE}"/>
              </a:ext>
            </a:extLst>
          </p:cNvPr>
          <p:cNvSpPr>
            <a:spLocks noGrp="1"/>
          </p:cNvSpPr>
          <p:nvPr>
            <p:ph type="body" sz="quarter" idx="16"/>
          </p:nvPr>
        </p:nvSpPr>
        <p:spPr>
          <a:solidFill>
            <a:schemeClr val="tx2"/>
          </a:solidFill>
        </p:spPr>
        <p:txBody>
          <a:bodyPr/>
          <a:lstStyle/>
          <a:p>
            <a:r>
              <a:rPr lang="en-US" dirty="0">
                <a:solidFill>
                  <a:schemeClr val="bg1"/>
                </a:solidFill>
              </a:rPr>
              <a:t>Overview:</a:t>
            </a:r>
          </a:p>
        </p:txBody>
      </p:sp>
      <p:sp>
        <p:nvSpPr>
          <p:cNvPr id="30" name="TextBox 29">
            <a:extLst>
              <a:ext uri="{FF2B5EF4-FFF2-40B4-BE49-F238E27FC236}">
                <a16:creationId xmlns:a16="http://schemas.microsoft.com/office/drawing/2014/main" id="{552BDEA3-DB61-9044-A6F6-2B7CB62D1534}"/>
              </a:ext>
            </a:extLst>
          </p:cNvPr>
          <p:cNvSpPr txBox="1"/>
          <p:nvPr/>
        </p:nvSpPr>
        <p:spPr>
          <a:xfrm>
            <a:off x="34701613" y="7419388"/>
            <a:ext cx="14750143" cy="1015663"/>
          </a:xfrm>
          <a:prstGeom prst="rect">
            <a:avLst/>
          </a:prstGeom>
          <a:solidFill>
            <a:schemeClr val="tx1"/>
          </a:solidFill>
        </p:spPr>
        <p:txBody>
          <a:bodyPr wrap="square" rtlCol="0">
            <a:spAutoFit/>
          </a:bodyPr>
          <a:lstStyle/>
          <a:p>
            <a:r>
              <a:rPr lang="en-US" sz="6000" b="1" dirty="0">
                <a:solidFill>
                  <a:schemeClr val="bg1"/>
                </a:solidFill>
                <a:latin typeface="+mj-lt"/>
              </a:rPr>
              <a:t>Leadership Skills:</a:t>
            </a:r>
          </a:p>
        </p:txBody>
      </p:sp>
      <p:sp>
        <p:nvSpPr>
          <p:cNvPr id="35" name="AutoShape 10">
            <a:extLst>
              <a:ext uri="{FF2B5EF4-FFF2-40B4-BE49-F238E27FC236}">
                <a16:creationId xmlns:a16="http://schemas.microsoft.com/office/drawing/2014/main" id="{830101C3-D2EC-F842-B356-29A97E973110}"/>
              </a:ext>
            </a:extLst>
          </p:cNvPr>
          <p:cNvSpPr>
            <a:spLocks noChangeAspect="1" noChangeArrowheads="1"/>
          </p:cNvSpPr>
          <p:nvPr/>
        </p:nvSpPr>
        <p:spPr bwMode="auto">
          <a:xfrm>
            <a:off x="23812500" y="17513300"/>
            <a:ext cx="3581400" cy="3378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AutoShape 12">
            <a:extLst>
              <a:ext uri="{FF2B5EF4-FFF2-40B4-BE49-F238E27FC236}">
                <a16:creationId xmlns:a16="http://schemas.microsoft.com/office/drawing/2014/main" id="{E13D36C6-E88C-E841-8776-798588698BC2}"/>
              </a:ext>
            </a:extLst>
          </p:cNvPr>
          <p:cNvSpPr>
            <a:spLocks noChangeAspect="1" noChangeArrowheads="1"/>
          </p:cNvSpPr>
          <p:nvPr/>
        </p:nvSpPr>
        <p:spPr bwMode="auto">
          <a:xfrm>
            <a:off x="23964900" y="17665700"/>
            <a:ext cx="3581400" cy="3378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AutoShape 14">
            <a:extLst>
              <a:ext uri="{FF2B5EF4-FFF2-40B4-BE49-F238E27FC236}">
                <a16:creationId xmlns:a16="http://schemas.microsoft.com/office/drawing/2014/main" id="{FF927344-D9CA-F24A-805A-A08A703CB2E7}"/>
              </a:ext>
            </a:extLst>
          </p:cNvPr>
          <p:cNvSpPr>
            <a:spLocks noChangeAspect="1" noChangeArrowheads="1"/>
          </p:cNvSpPr>
          <p:nvPr/>
        </p:nvSpPr>
        <p:spPr bwMode="auto">
          <a:xfrm>
            <a:off x="24117300" y="17818100"/>
            <a:ext cx="3581400" cy="3378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AutoShape 16">
            <a:extLst>
              <a:ext uri="{FF2B5EF4-FFF2-40B4-BE49-F238E27FC236}">
                <a16:creationId xmlns:a16="http://schemas.microsoft.com/office/drawing/2014/main" id="{E4B3804E-B524-CD4E-9206-98C70D38E45A}"/>
              </a:ext>
            </a:extLst>
          </p:cNvPr>
          <p:cNvSpPr>
            <a:spLocks noChangeAspect="1" noChangeArrowheads="1"/>
          </p:cNvSpPr>
          <p:nvPr/>
        </p:nvSpPr>
        <p:spPr bwMode="auto">
          <a:xfrm>
            <a:off x="24269700" y="17970500"/>
            <a:ext cx="3581400" cy="3378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4" name="Picture 43" descr="Diagram, text, application, chat or text message&#10;&#10;Description automatically generated">
            <a:extLst>
              <a:ext uri="{FF2B5EF4-FFF2-40B4-BE49-F238E27FC236}">
                <a16:creationId xmlns:a16="http://schemas.microsoft.com/office/drawing/2014/main" id="{CA6ECA98-DD09-9943-A226-29848D4FF33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908244" y="25742943"/>
            <a:ext cx="9693627" cy="9143634"/>
          </a:xfrm>
          <a:prstGeom prst="rect">
            <a:avLst/>
          </a:prstGeom>
        </p:spPr>
      </p:pic>
      <p:pic>
        <p:nvPicPr>
          <p:cNvPr id="1044" name="Picture 20" descr="Refugee family photos (1,177,456 free images)">
            <a:extLst>
              <a:ext uri="{FF2B5EF4-FFF2-40B4-BE49-F238E27FC236}">
                <a16:creationId xmlns:a16="http://schemas.microsoft.com/office/drawing/2014/main" id="{01F935E0-4F3F-1E41-AA66-8F9B8E01DE6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349211" y="5599380"/>
            <a:ext cx="8335560" cy="5628808"/>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30,415 Grandparents Photos - Free &amp; Royalty-Free Stock Photos from  Dreamstime">
            <a:extLst>
              <a:ext uri="{FF2B5EF4-FFF2-40B4-BE49-F238E27FC236}">
                <a16:creationId xmlns:a16="http://schemas.microsoft.com/office/drawing/2014/main" id="{2EBC40FC-EC18-3B4C-9D43-EC69636A1631}"/>
              </a:ext>
            </a:extLst>
          </p:cNvPr>
          <p:cNvPicPr>
            <a:picLocks noGrp="1" noChangeAspect="1" noChangeArrowheads="1"/>
          </p:cNvPicPr>
          <p:nvPr>
            <p:ph type="dgm" sz="quarter" idx="25"/>
          </p:nvPr>
        </p:nvPicPr>
        <p:blipFill>
          <a:blip r:embed="rId12">
            <a:extLst>
              <a:ext uri="{28A0092B-C50C-407E-A947-70E740481C1C}">
                <a14:useLocalDpi xmlns:a14="http://schemas.microsoft.com/office/drawing/2010/main" val="0"/>
              </a:ext>
            </a:extLst>
          </a:blip>
          <a:srcRect/>
          <a:stretch>
            <a:fillRect/>
          </a:stretch>
        </p:blipFill>
        <p:spPr bwMode="auto">
          <a:xfrm>
            <a:off x="17259606" y="5599381"/>
            <a:ext cx="8184831" cy="5628808"/>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16,325,463 Food Photos - Free &amp; Royalty-Free Stock Photos from Dreamstime">
            <a:extLst>
              <a:ext uri="{FF2B5EF4-FFF2-40B4-BE49-F238E27FC236}">
                <a16:creationId xmlns:a16="http://schemas.microsoft.com/office/drawing/2014/main" id="{FA7B154D-E1A7-ED43-832D-678E4EFA5DD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299184" y="30314758"/>
            <a:ext cx="8274843" cy="5295900"/>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Premium Photo | Close-up of hands protecting small house model">
            <a:extLst>
              <a:ext uri="{FF2B5EF4-FFF2-40B4-BE49-F238E27FC236}">
                <a16:creationId xmlns:a16="http://schemas.microsoft.com/office/drawing/2014/main" id="{13CDC90F-EBA0-A041-A752-53898C34E19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538039" y="30314759"/>
            <a:ext cx="8315155" cy="5295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3790505"/>
      </p:ext>
    </p:extLst>
  </p:cSld>
  <p:clrMapOvr>
    <a:masterClrMapping/>
  </p:clrMapOvr>
</p:sld>
</file>

<file path=ppt/theme/theme1.xml><?xml version="1.0" encoding="utf-8"?>
<a:theme xmlns:a="http://schemas.openxmlformats.org/drawingml/2006/main" name="LEND Poster_Footer">
  <a:themeElements>
    <a:clrScheme name="IOD">
      <a:dk1>
        <a:srgbClr val="013591"/>
      </a:dk1>
      <a:lt1>
        <a:sysClr val="window" lastClr="FFFFFF"/>
      </a:lt1>
      <a:dk2>
        <a:srgbClr val="013591"/>
      </a:dk2>
      <a:lt2>
        <a:srgbClr val="FFFFFF"/>
      </a:lt2>
      <a:accent1>
        <a:srgbClr val="8EAADB"/>
      </a:accent1>
      <a:accent2>
        <a:srgbClr val="98A4AD"/>
      </a:accent2>
      <a:accent3>
        <a:srgbClr val="C55A11"/>
      </a:accent3>
      <a:accent4>
        <a:srgbClr val="FFC000"/>
      </a:accent4>
      <a:accent5>
        <a:srgbClr val="0563C1"/>
      </a:accent5>
      <a:accent6>
        <a:srgbClr val="70AD47"/>
      </a:accent6>
      <a:hlink>
        <a:srgbClr val="013591"/>
      </a:hlink>
      <a:folHlink>
        <a:srgbClr val="E26B2A"/>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17DF64F6-1E8F-4FA5-B6DA-431A78952D9C}" vid="{52F4D419-9F43-421F-8BE3-691DE9A1392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1790</TotalTime>
  <Words>400</Words>
  <Application>Microsoft Macintosh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Minion Pro</vt:lpstr>
      <vt:lpstr>Myriad Pro</vt:lpstr>
      <vt:lpstr>Source Sans Pro</vt:lpstr>
      <vt:lpstr>Wingdings</vt:lpstr>
      <vt:lpstr>LEND Poster_Footer</vt:lpstr>
      <vt:lpstr>Accessing Critical Healthcare and Educational Information During a Pandemic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LAYOUT</dc:title>
  <dc:creator>Humphreys, Elizabeth</dc:creator>
  <cp:lastModifiedBy>Gorrasi, Madison</cp:lastModifiedBy>
  <cp:revision>123</cp:revision>
  <dcterms:created xsi:type="dcterms:W3CDTF">2021-03-10T15:35:21Z</dcterms:created>
  <dcterms:modified xsi:type="dcterms:W3CDTF">2021-04-15T18:46:33Z</dcterms:modified>
</cp:coreProperties>
</file>