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29260800"/>
  <p:notesSz cx="7315200" cy="96012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870303"/>
    <a:srgbClr val="009300"/>
    <a:srgbClr val="75FD6A"/>
    <a:srgbClr val="18B7E7"/>
    <a:srgbClr val="125E8D"/>
    <a:srgbClr val="2717F5"/>
    <a:srgbClr val="B7D6A3"/>
    <a:srgbClr val="F9D8C1"/>
    <a:srgbClr val="FFD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5621" autoAdjust="0"/>
  </p:normalViewPr>
  <p:slideViewPr>
    <p:cSldViewPr snapToGrid="0" snapToObjects="1">
      <p:cViewPr>
        <p:scale>
          <a:sx n="70" d="100"/>
          <a:sy n="70" d="100"/>
        </p:scale>
        <p:origin x="-4484" y="-2564"/>
      </p:cViewPr>
      <p:guideLst>
        <p:guide orient="horz" pos="9216"/>
        <p:guide pos="11520"/>
      </p:guideLst>
    </p:cSldViewPr>
  </p:slid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wmf"/><Relationship Id="rId4" Type="http://schemas.openxmlformats.org/officeDocument/2006/relationships/image" Target="../media/image5.emf"/><Relationship Id="rId9"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4FD902B-3DC1-4B20-BA80-BE293DC4ECC7}" type="datetimeFigureOut">
              <a:rPr lang="en-US" smtClean="0"/>
              <a:t>6/10/2019</a:t>
            </a:fld>
            <a:endParaRPr lang="en-US"/>
          </a:p>
        </p:txBody>
      </p:sp>
      <p:sp>
        <p:nvSpPr>
          <p:cNvPr id="4" name="Slide Image Placeholder 3"/>
          <p:cNvSpPr>
            <a:spLocks noGrp="1" noRot="1" noChangeAspect="1"/>
          </p:cNvSpPr>
          <p:nvPr>
            <p:ph type="sldImg" idx="2"/>
          </p:nvPr>
        </p:nvSpPr>
        <p:spPr>
          <a:xfrm>
            <a:off x="1631950" y="1200150"/>
            <a:ext cx="405130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088C54C-D713-40F5-8E23-C6B633581D4F}" type="slidenum">
              <a:rPr lang="en-US" smtClean="0"/>
              <a:t>‹#›</a:t>
            </a:fld>
            <a:endParaRPr lang="en-US"/>
          </a:p>
        </p:txBody>
      </p:sp>
    </p:spTree>
    <p:extLst>
      <p:ext uri="{BB962C8B-B14F-4D97-AF65-F5344CB8AC3E}">
        <p14:creationId xmlns:p14="http://schemas.microsoft.com/office/powerpoint/2010/main" val="392027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8C54C-D713-40F5-8E23-C6B633581D4F}" type="slidenum">
              <a:rPr lang="en-US" smtClean="0"/>
              <a:t>1</a:t>
            </a:fld>
            <a:endParaRPr lang="en-US"/>
          </a:p>
        </p:txBody>
      </p:sp>
    </p:spTree>
    <p:extLst>
      <p:ext uri="{BB962C8B-B14F-4D97-AF65-F5344CB8AC3E}">
        <p14:creationId xmlns:p14="http://schemas.microsoft.com/office/powerpoint/2010/main" val="417237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16008" y="1383960"/>
            <a:ext cx="31089600" cy="2174326"/>
          </a:xfrm>
          <a:prstGeom prst="rect">
            <a:avLst/>
          </a:prstGeom>
        </p:spPr>
        <p:txBody>
          <a:bodyPr/>
          <a:lstStyle>
            <a:lvl1pPr>
              <a:defRPr sz="6222" baseline="0"/>
            </a:lvl1pPr>
          </a:lstStyle>
          <a:p>
            <a:r>
              <a:rPr lang="en-US" dirty="0"/>
              <a:t>Title Line #1</a:t>
            </a:r>
            <a:br>
              <a:rPr lang="en-US" dirty="0"/>
            </a:br>
            <a:r>
              <a:rPr lang="en-US" dirty="0"/>
              <a:t>Title Line #2</a:t>
            </a:r>
          </a:p>
        </p:txBody>
      </p:sp>
      <p:sp>
        <p:nvSpPr>
          <p:cNvPr id="3" name="Subtitle 2"/>
          <p:cNvSpPr>
            <a:spLocks noGrp="1"/>
          </p:cNvSpPr>
          <p:nvPr>
            <p:ph type="subTitle" idx="1" hasCustomPrompt="1"/>
          </p:nvPr>
        </p:nvSpPr>
        <p:spPr>
          <a:xfrm>
            <a:off x="2816009" y="4024549"/>
            <a:ext cx="31089598" cy="1791415"/>
          </a:xfrm>
          <a:prstGeom prst="rect">
            <a:avLst/>
          </a:prstGeom>
        </p:spPr>
        <p:txBody>
          <a:bodyPr/>
          <a:lstStyle>
            <a:lvl1pPr marL="0" indent="0" algn="ctr">
              <a:buNone/>
              <a:defRPr sz="3556">
                <a:solidFill>
                  <a:schemeClr val="tx1">
                    <a:tint val="75000"/>
                  </a:schemeClr>
                </a:solidFill>
                <a:latin typeface="+mj-lt"/>
              </a:defRPr>
            </a:lvl1pPr>
            <a:lvl2pPr marL="1393360" indent="0" algn="ctr">
              <a:buNone/>
              <a:defRPr>
                <a:solidFill>
                  <a:schemeClr val="tx1">
                    <a:tint val="75000"/>
                  </a:schemeClr>
                </a:solidFill>
              </a:defRPr>
            </a:lvl2pPr>
            <a:lvl3pPr marL="2786719" indent="0" algn="ctr">
              <a:buNone/>
              <a:defRPr>
                <a:solidFill>
                  <a:schemeClr val="tx1">
                    <a:tint val="75000"/>
                  </a:schemeClr>
                </a:solidFill>
              </a:defRPr>
            </a:lvl3pPr>
            <a:lvl4pPr marL="4180080" indent="0" algn="ctr">
              <a:buNone/>
              <a:defRPr>
                <a:solidFill>
                  <a:schemeClr val="tx1">
                    <a:tint val="75000"/>
                  </a:schemeClr>
                </a:solidFill>
              </a:defRPr>
            </a:lvl4pPr>
            <a:lvl5pPr marL="5573439" indent="0" algn="ctr">
              <a:buNone/>
              <a:defRPr>
                <a:solidFill>
                  <a:schemeClr val="tx1">
                    <a:tint val="75000"/>
                  </a:schemeClr>
                </a:solidFill>
              </a:defRPr>
            </a:lvl5pPr>
            <a:lvl6pPr marL="6966799" indent="0" algn="ctr">
              <a:buNone/>
              <a:defRPr>
                <a:solidFill>
                  <a:schemeClr val="tx1">
                    <a:tint val="75000"/>
                  </a:schemeClr>
                </a:solidFill>
              </a:defRPr>
            </a:lvl6pPr>
            <a:lvl7pPr marL="8360159" indent="0" algn="ctr">
              <a:buNone/>
              <a:defRPr>
                <a:solidFill>
                  <a:schemeClr val="tx1">
                    <a:tint val="75000"/>
                  </a:schemeClr>
                </a:solidFill>
              </a:defRPr>
            </a:lvl7pPr>
            <a:lvl8pPr marL="9753518" indent="0" algn="ctr">
              <a:buNone/>
              <a:defRPr>
                <a:solidFill>
                  <a:schemeClr val="tx1">
                    <a:tint val="75000"/>
                  </a:schemeClr>
                </a:solidFill>
              </a:defRPr>
            </a:lvl8pPr>
            <a:lvl9pPr marL="11146879" indent="0" algn="ctr">
              <a:buNone/>
              <a:defRPr>
                <a:solidFill>
                  <a:schemeClr val="tx1">
                    <a:tint val="75000"/>
                  </a:schemeClr>
                </a:solidFill>
              </a:defRPr>
            </a:lvl9pPr>
          </a:lstStyle>
          <a:p>
            <a:r>
              <a:rPr lang="en-US" dirty="0"/>
              <a:t>Poster Author(s)</a:t>
            </a:r>
          </a:p>
          <a:p>
            <a:r>
              <a:rPr lang="en-US" dirty="0"/>
              <a:t>Departmental Affiliation(s)</a:t>
            </a:r>
          </a:p>
        </p:txBody>
      </p:sp>
      <p:sp>
        <p:nvSpPr>
          <p:cNvPr id="7" name="Rectangle 6"/>
          <p:cNvSpPr/>
          <p:nvPr userDrawn="1"/>
        </p:nvSpPr>
        <p:spPr>
          <a:xfrm>
            <a:off x="18824255" y="6249007"/>
            <a:ext cx="16764000" cy="6908800"/>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8" name="Rectangle 7"/>
          <p:cNvSpPr/>
          <p:nvPr userDrawn="1"/>
        </p:nvSpPr>
        <p:spPr>
          <a:xfrm>
            <a:off x="1082407" y="6249007"/>
            <a:ext cx="16764000" cy="6908800"/>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9" name="Rectangle 8"/>
          <p:cNvSpPr/>
          <p:nvPr userDrawn="1"/>
        </p:nvSpPr>
        <p:spPr>
          <a:xfrm>
            <a:off x="18824255" y="13634605"/>
            <a:ext cx="16764000" cy="6908800"/>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10" name="Rectangle 9"/>
          <p:cNvSpPr/>
          <p:nvPr userDrawn="1"/>
        </p:nvSpPr>
        <p:spPr>
          <a:xfrm>
            <a:off x="1082407" y="13634605"/>
            <a:ext cx="16764000" cy="6908800"/>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11" name="Rectangle 10"/>
          <p:cNvSpPr/>
          <p:nvPr userDrawn="1"/>
        </p:nvSpPr>
        <p:spPr>
          <a:xfrm>
            <a:off x="18824255" y="21060348"/>
            <a:ext cx="16764000" cy="6908800"/>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12" name="Rectangle 11"/>
          <p:cNvSpPr/>
          <p:nvPr userDrawn="1"/>
        </p:nvSpPr>
        <p:spPr>
          <a:xfrm>
            <a:off x="1082407" y="21060348"/>
            <a:ext cx="16764000" cy="6908800"/>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13" name="Title 1"/>
          <p:cNvSpPr txBox="1">
            <a:spLocks/>
          </p:cNvSpPr>
          <p:nvPr userDrawn="1"/>
        </p:nvSpPr>
        <p:spPr>
          <a:xfrm>
            <a:off x="0" y="28270027"/>
            <a:ext cx="36576000" cy="823364"/>
          </a:xfrm>
          <a:prstGeom prst="rect">
            <a:avLst/>
          </a:prstGeom>
        </p:spPr>
        <p:txBody>
          <a:bodyPr/>
          <a:lstStyle>
            <a:lvl1pPr algn="ctr" defTabSz="1567510" rtl="0" eaLnBrk="1" latinLnBrk="0" hangingPunct="1">
              <a:spcBef>
                <a:spcPct val="0"/>
              </a:spcBef>
              <a:buNone/>
              <a:defRPr sz="4000" kern="1200" baseline="0">
                <a:solidFill>
                  <a:schemeClr val="tx1"/>
                </a:solidFill>
                <a:latin typeface="+mj-lt"/>
                <a:ea typeface="+mj-ea"/>
                <a:cs typeface="+mj-cs"/>
              </a:defRPr>
            </a:lvl1pPr>
          </a:lstStyle>
          <a:p>
            <a:r>
              <a:rPr lang="en-US" sz="3556" cap="small" dirty="0">
                <a:solidFill>
                  <a:schemeClr val="accent6">
                    <a:lumMod val="75000"/>
                  </a:schemeClr>
                </a:solidFill>
              </a:rPr>
              <a:t>2013 Computational Science</a:t>
            </a:r>
            <a:r>
              <a:rPr lang="en-US" sz="3556" cap="small" baseline="0" dirty="0">
                <a:solidFill>
                  <a:schemeClr val="accent6">
                    <a:lumMod val="75000"/>
                  </a:schemeClr>
                </a:solidFill>
              </a:rPr>
              <a:t> and Engineering Annual Meeting Poster Competition</a:t>
            </a:r>
            <a:endParaRPr lang="en-US" sz="3556" cap="small" dirty="0">
              <a:solidFill>
                <a:schemeClr val="accent6">
                  <a:lumMod val="75000"/>
                </a:schemeClr>
              </a:solidFill>
            </a:endParaRPr>
          </a:p>
        </p:txBody>
      </p:sp>
      <p:sp>
        <p:nvSpPr>
          <p:cNvPr id="14" name="Title 1"/>
          <p:cNvSpPr txBox="1">
            <a:spLocks/>
          </p:cNvSpPr>
          <p:nvPr userDrawn="1"/>
        </p:nvSpPr>
        <p:spPr>
          <a:xfrm>
            <a:off x="0" y="231540"/>
            <a:ext cx="36576000" cy="823364"/>
          </a:xfrm>
          <a:prstGeom prst="rect">
            <a:avLst/>
          </a:prstGeom>
        </p:spPr>
        <p:txBody>
          <a:bodyPr/>
          <a:lstStyle>
            <a:lvl1pPr algn="ctr" defTabSz="1567510" rtl="0" eaLnBrk="1" latinLnBrk="0" hangingPunct="1">
              <a:spcBef>
                <a:spcPct val="0"/>
              </a:spcBef>
              <a:buNone/>
              <a:defRPr sz="4000" kern="1200" baseline="0">
                <a:solidFill>
                  <a:schemeClr val="tx1"/>
                </a:solidFill>
                <a:latin typeface="+mj-lt"/>
                <a:ea typeface="+mj-ea"/>
                <a:cs typeface="+mj-cs"/>
              </a:defRPr>
            </a:lvl1pPr>
          </a:lstStyle>
          <a:p>
            <a:r>
              <a:rPr lang="en-US" sz="3556" cap="small" dirty="0">
                <a:solidFill>
                  <a:schemeClr val="accent6">
                    <a:lumMod val="75000"/>
                  </a:schemeClr>
                </a:solidFill>
              </a:rPr>
              <a:t>Computational Science and Engineering   •   Graduate Option Program</a:t>
            </a:r>
          </a:p>
        </p:txBody>
      </p:sp>
    </p:spTree>
    <p:extLst>
      <p:ext uri="{BB962C8B-B14F-4D97-AF65-F5344CB8AC3E}">
        <p14:creationId xmlns:p14="http://schemas.microsoft.com/office/powerpoint/2010/main" val="113711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053" y="5621867"/>
            <a:ext cx="19748500" cy="119840588"/>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5" name="Footer Placeholder 4"/>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6" name="Slide Number Placeholder 5"/>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271645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8802775"/>
            <a:ext cx="31089600" cy="5811520"/>
          </a:xfrm>
          <a:prstGeom prst="rect">
            <a:avLst/>
          </a:prstGeom>
        </p:spPr>
        <p:txBody>
          <a:bodyPr anchor="t"/>
          <a:lstStyle>
            <a:lvl1pPr algn="l">
              <a:defRPr sz="12178" b="1" cap="all"/>
            </a:lvl1pPr>
          </a:lstStyle>
          <a:p>
            <a:r>
              <a:rPr lang="en-US"/>
              <a:t>Click to edit Master title style</a:t>
            </a:r>
          </a:p>
        </p:txBody>
      </p:sp>
      <p:sp>
        <p:nvSpPr>
          <p:cNvPr id="3" name="Text Placeholder 2"/>
          <p:cNvSpPr>
            <a:spLocks noGrp="1"/>
          </p:cNvSpPr>
          <p:nvPr>
            <p:ph type="body" idx="1"/>
          </p:nvPr>
        </p:nvSpPr>
        <p:spPr>
          <a:xfrm>
            <a:off x="2889252" y="12401978"/>
            <a:ext cx="31089600" cy="6400798"/>
          </a:xfrm>
          <a:prstGeom prst="rect">
            <a:avLst/>
          </a:prstGeom>
        </p:spPr>
        <p:txBody>
          <a:bodyPr anchor="b"/>
          <a:lstStyle>
            <a:lvl1pPr marL="0" indent="0">
              <a:buNone/>
              <a:defRPr sz="6133">
                <a:solidFill>
                  <a:schemeClr val="tx1">
                    <a:tint val="75000"/>
                  </a:schemeClr>
                </a:solidFill>
              </a:defRPr>
            </a:lvl1pPr>
            <a:lvl2pPr marL="1393360" indent="0">
              <a:buNone/>
              <a:defRPr sz="5511">
                <a:solidFill>
                  <a:schemeClr val="tx1">
                    <a:tint val="75000"/>
                  </a:schemeClr>
                </a:solidFill>
              </a:defRPr>
            </a:lvl2pPr>
            <a:lvl3pPr marL="2786719" indent="0">
              <a:buNone/>
              <a:defRPr sz="4889">
                <a:solidFill>
                  <a:schemeClr val="tx1">
                    <a:tint val="75000"/>
                  </a:schemeClr>
                </a:solidFill>
              </a:defRPr>
            </a:lvl3pPr>
            <a:lvl4pPr marL="4180080" indent="0">
              <a:buNone/>
              <a:defRPr sz="4267">
                <a:solidFill>
                  <a:schemeClr val="tx1">
                    <a:tint val="75000"/>
                  </a:schemeClr>
                </a:solidFill>
              </a:defRPr>
            </a:lvl4pPr>
            <a:lvl5pPr marL="5573439" indent="0">
              <a:buNone/>
              <a:defRPr sz="4267">
                <a:solidFill>
                  <a:schemeClr val="tx1">
                    <a:tint val="75000"/>
                  </a:schemeClr>
                </a:solidFill>
              </a:defRPr>
            </a:lvl5pPr>
            <a:lvl6pPr marL="6966799" indent="0">
              <a:buNone/>
              <a:defRPr sz="4267">
                <a:solidFill>
                  <a:schemeClr val="tx1">
                    <a:tint val="75000"/>
                  </a:schemeClr>
                </a:solidFill>
              </a:defRPr>
            </a:lvl6pPr>
            <a:lvl7pPr marL="8360159" indent="0">
              <a:buNone/>
              <a:defRPr sz="4267">
                <a:solidFill>
                  <a:schemeClr val="tx1">
                    <a:tint val="75000"/>
                  </a:schemeClr>
                </a:solidFill>
              </a:defRPr>
            </a:lvl7pPr>
            <a:lvl8pPr marL="9753518" indent="0">
              <a:buNone/>
              <a:defRPr sz="4267">
                <a:solidFill>
                  <a:schemeClr val="tx1">
                    <a:tint val="75000"/>
                  </a:schemeClr>
                </a:solidFill>
              </a:defRPr>
            </a:lvl8pPr>
            <a:lvl9pPr marL="11146879" indent="0">
              <a:buNone/>
              <a:defRPr sz="42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5" name="Footer Placeholder 4"/>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6" name="Slide Number Placeholder 5"/>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164914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8"/>
            <a:ext cx="32918400" cy="4876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387854" y="32769387"/>
            <a:ext cx="39198548" cy="92693068"/>
          </a:xfrm>
          <a:prstGeom prst="rect">
            <a:avLst/>
          </a:prstGeom>
        </p:spPr>
        <p:txBody>
          <a:bodyPr/>
          <a:lstStyle>
            <a:lvl1pPr>
              <a:defRPr sz="8533"/>
            </a:lvl1pPr>
            <a:lvl2pPr>
              <a:defRPr sz="7289"/>
            </a:lvl2pPr>
            <a:lvl3pPr>
              <a:defRPr sz="6133"/>
            </a:lvl3pPr>
            <a:lvl4pPr>
              <a:defRPr sz="5511"/>
            </a:lvl4pPr>
            <a:lvl5pPr>
              <a:defRPr sz="5511"/>
            </a:lvl5pPr>
            <a:lvl6pPr>
              <a:defRPr sz="5511"/>
            </a:lvl6pPr>
            <a:lvl7pPr>
              <a:defRPr sz="5511"/>
            </a:lvl7pPr>
            <a:lvl8pPr>
              <a:defRPr sz="5511"/>
            </a:lvl8pPr>
            <a:lvl9pPr>
              <a:defRPr sz="55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1" y="32769387"/>
            <a:ext cx="39198552" cy="92693068"/>
          </a:xfrm>
          <a:prstGeom prst="rect">
            <a:avLst/>
          </a:prstGeom>
        </p:spPr>
        <p:txBody>
          <a:bodyPr/>
          <a:lstStyle>
            <a:lvl1pPr>
              <a:defRPr sz="8533"/>
            </a:lvl1pPr>
            <a:lvl2pPr>
              <a:defRPr sz="7289"/>
            </a:lvl2pPr>
            <a:lvl3pPr>
              <a:defRPr sz="6133"/>
            </a:lvl3pPr>
            <a:lvl4pPr>
              <a:defRPr sz="5511"/>
            </a:lvl4pPr>
            <a:lvl5pPr>
              <a:defRPr sz="5511"/>
            </a:lvl5pPr>
            <a:lvl6pPr>
              <a:defRPr sz="5511"/>
            </a:lvl6pPr>
            <a:lvl7pPr>
              <a:defRPr sz="5511"/>
            </a:lvl7pPr>
            <a:lvl8pPr>
              <a:defRPr sz="5511"/>
            </a:lvl8pPr>
            <a:lvl9pPr>
              <a:defRPr sz="55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6" name="Footer Placeholder 5"/>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7" name="Slide Number Placeholder 6"/>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3689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8"/>
            <a:ext cx="32918400" cy="4876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1" y="6549815"/>
            <a:ext cx="16160752" cy="2729652"/>
          </a:xfrm>
          <a:prstGeom prst="rect">
            <a:avLst/>
          </a:prstGeom>
        </p:spPr>
        <p:txBody>
          <a:bodyPr anchor="b"/>
          <a:lstStyle>
            <a:lvl1pPr marL="0" indent="0">
              <a:buNone/>
              <a:defRPr sz="7289" b="1"/>
            </a:lvl1pPr>
            <a:lvl2pPr marL="1393360" indent="0">
              <a:buNone/>
              <a:defRPr sz="6133" b="1"/>
            </a:lvl2pPr>
            <a:lvl3pPr marL="2786719" indent="0">
              <a:buNone/>
              <a:defRPr sz="5511" b="1"/>
            </a:lvl3pPr>
            <a:lvl4pPr marL="4180080" indent="0">
              <a:buNone/>
              <a:defRPr sz="4889" b="1"/>
            </a:lvl4pPr>
            <a:lvl5pPr marL="5573439" indent="0">
              <a:buNone/>
              <a:defRPr sz="4889" b="1"/>
            </a:lvl5pPr>
            <a:lvl6pPr marL="6966799" indent="0">
              <a:buNone/>
              <a:defRPr sz="4889" b="1"/>
            </a:lvl6pPr>
            <a:lvl7pPr marL="8360159" indent="0">
              <a:buNone/>
              <a:defRPr sz="4889" b="1"/>
            </a:lvl7pPr>
            <a:lvl8pPr marL="9753518" indent="0">
              <a:buNone/>
              <a:defRPr sz="4889" b="1"/>
            </a:lvl8pPr>
            <a:lvl9pPr marL="11146879" indent="0">
              <a:buNone/>
              <a:defRPr sz="4889" b="1"/>
            </a:lvl9pPr>
          </a:lstStyle>
          <a:p>
            <a:pPr lvl="0"/>
            <a:r>
              <a:rPr lang="en-US"/>
              <a:t>Click to edit Master text styles</a:t>
            </a:r>
          </a:p>
        </p:txBody>
      </p:sp>
      <p:sp>
        <p:nvSpPr>
          <p:cNvPr id="4" name="Content Placeholder 3"/>
          <p:cNvSpPr>
            <a:spLocks noGrp="1"/>
          </p:cNvSpPr>
          <p:nvPr>
            <p:ph sz="half" idx="2"/>
          </p:nvPr>
        </p:nvSpPr>
        <p:spPr>
          <a:xfrm>
            <a:off x="1828801" y="9279467"/>
            <a:ext cx="16160752" cy="16858828"/>
          </a:xfrm>
          <a:prstGeom prst="rect">
            <a:avLst/>
          </a:prstGeom>
        </p:spPr>
        <p:txBody>
          <a:bodyPr/>
          <a:lstStyle>
            <a:lvl1pPr>
              <a:defRPr sz="7289"/>
            </a:lvl1pPr>
            <a:lvl2pPr>
              <a:defRPr sz="6133"/>
            </a:lvl2pPr>
            <a:lvl3pPr>
              <a:defRPr sz="5511"/>
            </a:lvl3pPr>
            <a:lvl4pPr>
              <a:defRPr sz="4889"/>
            </a:lvl4pPr>
            <a:lvl5pPr>
              <a:defRPr sz="4889"/>
            </a:lvl5pPr>
            <a:lvl6pPr>
              <a:defRPr sz="4889"/>
            </a:lvl6pPr>
            <a:lvl7pPr>
              <a:defRPr sz="4889"/>
            </a:lvl7pPr>
            <a:lvl8pPr>
              <a:defRPr sz="4889"/>
            </a:lvl8pPr>
            <a:lvl9pPr>
              <a:defRPr sz="4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549815"/>
            <a:ext cx="16167100" cy="2729652"/>
          </a:xfrm>
          <a:prstGeom prst="rect">
            <a:avLst/>
          </a:prstGeom>
        </p:spPr>
        <p:txBody>
          <a:bodyPr anchor="b"/>
          <a:lstStyle>
            <a:lvl1pPr marL="0" indent="0">
              <a:buNone/>
              <a:defRPr sz="7289" b="1"/>
            </a:lvl1pPr>
            <a:lvl2pPr marL="1393360" indent="0">
              <a:buNone/>
              <a:defRPr sz="6133" b="1"/>
            </a:lvl2pPr>
            <a:lvl3pPr marL="2786719" indent="0">
              <a:buNone/>
              <a:defRPr sz="5511" b="1"/>
            </a:lvl3pPr>
            <a:lvl4pPr marL="4180080" indent="0">
              <a:buNone/>
              <a:defRPr sz="4889" b="1"/>
            </a:lvl4pPr>
            <a:lvl5pPr marL="5573439" indent="0">
              <a:buNone/>
              <a:defRPr sz="4889" b="1"/>
            </a:lvl5pPr>
            <a:lvl6pPr marL="6966799" indent="0">
              <a:buNone/>
              <a:defRPr sz="4889" b="1"/>
            </a:lvl6pPr>
            <a:lvl7pPr marL="8360159" indent="0">
              <a:buNone/>
              <a:defRPr sz="4889" b="1"/>
            </a:lvl7pPr>
            <a:lvl8pPr marL="9753518" indent="0">
              <a:buNone/>
              <a:defRPr sz="4889" b="1"/>
            </a:lvl8pPr>
            <a:lvl9pPr marL="11146879" indent="0">
              <a:buNone/>
              <a:defRPr sz="4889" b="1"/>
            </a:lvl9pPr>
          </a:lstStyle>
          <a:p>
            <a:pPr lvl="0"/>
            <a:r>
              <a:rPr lang="en-US"/>
              <a:t>Click to edit Master text styles</a:t>
            </a:r>
          </a:p>
        </p:txBody>
      </p:sp>
      <p:sp>
        <p:nvSpPr>
          <p:cNvPr id="6" name="Content Placeholder 5"/>
          <p:cNvSpPr>
            <a:spLocks noGrp="1"/>
          </p:cNvSpPr>
          <p:nvPr>
            <p:ph sz="quarter" idx="4"/>
          </p:nvPr>
        </p:nvSpPr>
        <p:spPr>
          <a:xfrm>
            <a:off x="18580102" y="9279467"/>
            <a:ext cx="16167100" cy="16858828"/>
          </a:xfrm>
          <a:prstGeom prst="rect">
            <a:avLst/>
          </a:prstGeom>
        </p:spPr>
        <p:txBody>
          <a:bodyPr/>
          <a:lstStyle>
            <a:lvl1pPr>
              <a:defRPr sz="7289"/>
            </a:lvl1pPr>
            <a:lvl2pPr>
              <a:defRPr sz="6133"/>
            </a:lvl2pPr>
            <a:lvl3pPr>
              <a:defRPr sz="5511"/>
            </a:lvl3pPr>
            <a:lvl4pPr>
              <a:defRPr sz="4889"/>
            </a:lvl4pPr>
            <a:lvl5pPr>
              <a:defRPr sz="4889"/>
            </a:lvl5pPr>
            <a:lvl6pPr>
              <a:defRPr sz="4889"/>
            </a:lvl6pPr>
            <a:lvl7pPr>
              <a:defRPr sz="4889"/>
            </a:lvl7pPr>
            <a:lvl8pPr>
              <a:defRPr sz="4889"/>
            </a:lvl8pPr>
            <a:lvl9pPr>
              <a:defRPr sz="4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8" name="Footer Placeholder 7"/>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9" name="Slide Number Placeholder 8"/>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365351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8"/>
            <a:ext cx="32918400" cy="4876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4" name="Footer Placeholder 3"/>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5" name="Slide Number Placeholder 4"/>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15054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3" name="Footer Placeholder 2"/>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4" name="Slide Number Placeholder 3"/>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285332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165013"/>
            <a:ext cx="12033252" cy="4958080"/>
          </a:xfrm>
          <a:prstGeom prst="rect">
            <a:avLst/>
          </a:prstGeom>
        </p:spPr>
        <p:txBody>
          <a:bodyPr anchor="b"/>
          <a:lstStyle>
            <a:lvl1pPr algn="l">
              <a:defRPr sz="6133" b="1"/>
            </a:lvl1pPr>
          </a:lstStyle>
          <a:p>
            <a:r>
              <a:rPr lang="en-US"/>
              <a:t>Click to edit Master title style</a:t>
            </a:r>
          </a:p>
        </p:txBody>
      </p:sp>
      <p:sp>
        <p:nvSpPr>
          <p:cNvPr id="3" name="Content Placeholder 2"/>
          <p:cNvSpPr>
            <a:spLocks noGrp="1"/>
          </p:cNvSpPr>
          <p:nvPr>
            <p:ph idx="1"/>
          </p:nvPr>
        </p:nvSpPr>
        <p:spPr>
          <a:xfrm>
            <a:off x="14300200" y="1165016"/>
            <a:ext cx="20447000" cy="24973282"/>
          </a:xfrm>
          <a:prstGeom prst="rect">
            <a:avLst/>
          </a:prstGeom>
        </p:spPr>
        <p:txBody>
          <a:bodyPr/>
          <a:lstStyle>
            <a:lvl1pPr>
              <a:defRPr sz="9778"/>
            </a:lvl1pPr>
            <a:lvl2pPr>
              <a:defRPr sz="8533"/>
            </a:lvl2pPr>
            <a:lvl3pPr>
              <a:defRPr sz="7289"/>
            </a:lvl3pPr>
            <a:lvl4pPr>
              <a:defRPr sz="6133"/>
            </a:lvl4pPr>
            <a:lvl5pPr>
              <a:defRPr sz="6133"/>
            </a:lvl5pPr>
            <a:lvl6pPr>
              <a:defRPr sz="6133"/>
            </a:lvl6pPr>
            <a:lvl7pPr>
              <a:defRPr sz="6133"/>
            </a:lvl7pPr>
            <a:lvl8pPr>
              <a:defRPr sz="6133"/>
            </a:lvl8pPr>
            <a:lvl9pPr>
              <a:defRPr sz="6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2" y="6123096"/>
            <a:ext cx="12033252" cy="20015202"/>
          </a:xfrm>
          <a:prstGeom prst="rect">
            <a:avLst/>
          </a:prstGeom>
        </p:spPr>
        <p:txBody>
          <a:bodyPr/>
          <a:lstStyle>
            <a:lvl1pPr marL="0" indent="0">
              <a:buNone/>
              <a:defRPr sz="4267"/>
            </a:lvl1pPr>
            <a:lvl2pPr marL="1393360" indent="0">
              <a:buNone/>
              <a:defRPr sz="3644"/>
            </a:lvl2pPr>
            <a:lvl3pPr marL="2786719" indent="0">
              <a:buNone/>
              <a:defRPr sz="3022"/>
            </a:lvl3pPr>
            <a:lvl4pPr marL="4180080" indent="0">
              <a:buNone/>
              <a:defRPr sz="2756"/>
            </a:lvl4pPr>
            <a:lvl5pPr marL="5573439" indent="0">
              <a:buNone/>
              <a:defRPr sz="2756"/>
            </a:lvl5pPr>
            <a:lvl6pPr marL="6966799" indent="0">
              <a:buNone/>
              <a:defRPr sz="2756"/>
            </a:lvl6pPr>
            <a:lvl7pPr marL="8360159" indent="0">
              <a:buNone/>
              <a:defRPr sz="2756"/>
            </a:lvl7pPr>
            <a:lvl8pPr marL="9753518" indent="0">
              <a:buNone/>
              <a:defRPr sz="2756"/>
            </a:lvl8pPr>
            <a:lvl9pPr marL="11146879" indent="0">
              <a:buNone/>
              <a:defRPr sz="2756"/>
            </a:lvl9pPr>
          </a:lstStyle>
          <a:p>
            <a:pPr lvl="0"/>
            <a:r>
              <a:rPr lang="en-US"/>
              <a:t>Click to edit Master text styles</a:t>
            </a:r>
          </a:p>
        </p:txBody>
      </p:sp>
      <p:sp>
        <p:nvSpPr>
          <p:cNvPr id="5" name="Date Placeholder 4"/>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6" name="Footer Placeholder 5"/>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7" name="Slide Number Placeholder 6"/>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270377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0482560"/>
            <a:ext cx="21945600" cy="2418082"/>
          </a:xfrm>
          <a:prstGeom prst="rect">
            <a:avLst/>
          </a:prstGeom>
        </p:spPr>
        <p:txBody>
          <a:bodyPr anchor="b"/>
          <a:lstStyle>
            <a:lvl1pPr algn="l">
              <a:defRPr sz="6133" b="1"/>
            </a:lvl1pPr>
          </a:lstStyle>
          <a:p>
            <a:r>
              <a:rPr lang="en-US"/>
              <a:t>Click to edit Master title style</a:t>
            </a:r>
          </a:p>
        </p:txBody>
      </p:sp>
      <p:sp>
        <p:nvSpPr>
          <p:cNvPr id="3" name="Picture Placeholder 2"/>
          <p:cNvSpPr>
            <a:spLocks noGrp="1"/>
          </p:cNvSpPr>
          <p:nvPr>
            <p:ph type="pic" idx="1"/>
          </p:nvPr>
        </p:nvSpPr>
        <p:spPr>
          <a:xfrm>
            <a:off x="7169152" y="2614507"/>
            <a:ext cx="21945600" cy="17556480"/>
          </a:xfrm>
          <a:prstGeom prst="rect">
            <a:avLst/>
          </a:prstGeom>
        </p:spPr>
        <p:txBody>
          <a:bodyPr/>
          <a:lstStyle>
            <a:lvl1pPr marL="0" indent="0">
              <a:buNone/>
              <a:defRPr sz="9778"/>
            </a:lvl1pPr>
            <a:lvl2pPr marL="1393360" indent="0">
              <a:buNone/>
              <a:defRPr sz="8533"/>
            </a:lvl2pPr>
            <a:lvl3pPr marL="2786719" indent="0">
              <a:buNone/>
              <a:defRPr sz="7289"/>
            </a:lvl3pPr>
            <a:lvl4pPr marL="4180080" indent="0">
              <a:buNone/>
              <a:defRPr sz="6133"/>
            </a:lvl4pPr>
            <a:lvl5pPr marL="5573439" indent="0">
              <a:buNone/>
              <a:defRPr sz="6133"/>
            </a:lvl5pPr>
            <a:lvl6pPr marL="6966799" indent="0">
              <a:buNone/>
              <a:defRPr sz="6133"/>
            </a:lvl6pPr>
            <a:lvl7pPr marL="8360159" indent="0">
              <a:buNone/>
              <a:defRPr sz="6133"/>
            </a:lvl7pPr>
            <a:lvl8pPr marL="9753518" indent="0">
              <a:buNone/>
              <a:defRPr sz="6133"/>
            </a:lvl8pPr>
            <a:lvl9pPr marL="11146879" indent="0">
              <a:buNone/>
              <a:defRPr sz="6133"/>
            </a:lvl9pPr>
          </a:lstStyle>
          <a:p>
            <a:endParaRPr lang="en-US"/>
          </a:p>
        </p:txBody>
      </p:sp>
      <p:sp>
        <p:nvSpPr>
          <p:cNvPr id="4" name="Text Placeholder 3"/>
          <p:cNvSpPr>
            <a:spLocks noGrp="1"/>
          </p:cNvSpPr>
          <p:nvPr>
            <p:ph type="body" sz="half" idx="2"/>
          </p:nvPr>
        </p:nvSpPr>
        <p:spPr>
          <a:xfrm>
            <a:off x="7169152" y="22900642"/>
            <a:ext cx="21945600" cy="3434078"/>
          </a:xfrm>
          <a:prstGeom prst="rect">
            <a:avLst/>
          </a:prstGeom>
        </p:spPr>
        <p:txBody>
          <a:bodyPr/>
          <a:lstStyle>
            <a:lvl1pPr marL="0" indent="0">
              <a:buNone/>
              <a:defRPr sz="4267"/>
            </a:lvl1pPr>
            <a:lvl2pPr marL="1393360" indent="0">
              <a:buNone/>
              <a:defRPr sz="3644"/>
            </a:lvl2pPr>
            <a:lvl3pPr marL="2786719" indent="0">
              <a:buNone/>
              <a:defRPr sz="3022"/>
            </a:lvl3pPr>
            <a:lvl4pPr marL="4180080" indent="0">
              <a:buNone/>
              <a:defRPr sz="2756"/>
            </a:lvl4pPr>
            <a:lvl5pPr marL="5573439" indent="0">
              <a:buNone/>
              <a:defRPr sz="2756"/>
            </a:lvl5pPr>
            <a:lvl6pPr marL="6966799" indent="0">
              <a:buNone/>
              <a:defRPr sz="2756"/>
            </a:lvl6pPr>
            <a:lvl7pPr marL="8360159" indent="0">
              <a:buNone/>
              <a:defRPr sz="2756"/>
            </a:lvl7pPr>
            <a:lvl8pPr marL="9753518" indent="0">
              <a:buNone/>
              <a:defRPr sz="2756"/>
            </a:lvl8pPr>
            <a:lvl9pPr marL="11146879" indent="0">
              <a:buNone/>
              <a:defRPr sz="2756"/>
            </a:lvl9pPr>
          </a:lstStyle>
          <a:p>
            <a:pPr lvl="0"/>
            <a:r>
              <a:rPr lang="en-US"/>
              <a:t>Click to edit Master text styles</a:t>
            </a:r>
          </a:p>
        </p:txBody>
      </p:sp>
      <p:sp>
        <p:nvSpPr>
          <p:cNvPr id="5" name="Date Placeholder 4"/>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6" name="Footer Placeholder 5"/>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7" name="Slide Number Placeholder 6"/>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257945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8"/>
            <a:ext cx="32918400" cy="487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828800" y="6827523"/>
            <a:ext cx="32918400" cy="193107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27120428"/>
            <a:ext cx="8534400" cy="1557867"/>
          </a:xfrm>
          <a:prstGeom prst="rect">
            <a:avLst/>
          </a:prstGeom>
        </p:spPr>
        <p:txBody>
          <a:bodyPr/>
          <a:lstStyle/>
          <a:p>
            <a:fld id="{8B881E1A-2FD7-B048-9618-A442CF5160BB}" type="datetimeFigureOut">
              <a:rPr lang="en-US" smtClean="0"/>
              <a:t>6/10/2019</a:t>
            </a:fld>
            <a:endParaRPr lang="en-US"/>
          </a:p>
        </p:txBody>
      </p:sp>
      <p:sp>
        <p:nvSpPr>
          <p:cNvPr id="5" name="Footer Placeholder 4"/>
          <p:cNvSpPr>
            <a:spLocks noGrp="1"/>
          </p:cNvSpPr>
          <p:nvPr>
            <p:ph type="ftr" sz="quarter" idx="11"/>
          </p:nvPr>
        </p:nvSpPr>
        <p:spPr>
          <a:xfrm>
            <a:off x="12496800" y="27120428"/>
            <a:ext cx="11582400" cy="1557867"/>
          </a:xfrm>
          <a:prstGeom prst="rect">
            <a:avLst/>
          </a:prstGeom>
        </p:spPr>
        <p:txBody>
          <a:bodyPr/>
          <a:lstStyle/>
          <a:p>
            <a:endParaRPr lang="en-US"/>
          </a:p>
        </p:txBody>
      </p:sp>
      <p:sp>
        <p:nvSpPr>
          <p:cNvPr id="6" name="Slide Number Placeholder 5"/>
          <p:cNvSpPr>
            <a:spLocks noGrp="1"/>
          </p:cNvSpPr>
          <p:nvPr>
            <p:ph type="sldNum" sz="quarter" idx="12"/>
          </p:nvPr>
        </p:nvSpPr>
        <p:spPr>
          <a:xfrm>
            <a:off x="26212800" y="27120428"/>
            <a:ext cx="8534400" cy="1557867"/>
          </a:xfrm>
          <a:prstGeom prst="rect">
            <a:avLst/>
          </a:prstGeom>
        </p:spPr>
        <p:txBody>
          <a:bodyPr/>
          <a:lstStyle/>
          <a:p>
            <a:fld id="{18C80038-3C2C-E64E-BA13-BD37D833CBDA}" type="slidenum">
              <a:rPr lang="en-US" smtClean="0"/>
              <a:t>‹#›</a:t>
            </a:fld>
            <a:endParaRPr lang="en-US"/>
          </a:p>
        </p:txBody>
      </p:sp>
    </p:spTree>
    <p:extLst>
      <p:ext uri="{BB962C8B-B14F-4D97-AF65-F5344CB8AC3E}">
        <p14:creationId xmlns:p14="http://schemas.microsoft.com/office/powerpoint/2010/main" val="131788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lue.Abstract.Image.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2659656" y="-6314011"/>
            <a:ext cx="30095245" cy="41888820"/>
          </a:xfrm>
          <a:prstGeom prst="rect">
            <a:avLst/>
          </a:prstGeom>
        </p:spPr>
      </p:pic>
      <p:sp>
        <p:nvSpPr>
          <p:cNvPr id="3" name="Frame 2"/>
          <p:cNvSpPr/>
          <p:nvPr userDrawn="1"/>
        </p:nvSpPr>
        <p:spPr>
          <a:xfrm>
            <a:off x="-9684589" y="-5175401"/>
            <a:ext cx="55945177" cy="39611601"/>
          </a:xfrm>
          <a:prstGeom prst="frame">
            <a:avLst>
              <a:gd name="adj1" fmla="val 1677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solidFill>
                <a:schemeClr val="tx1"/>
              </a:solidFill>
            </a:endParaRPr>
          </a:p>
        </p:txBody>
      </p:sp>
    </p:spTree>
    <p:extLst>
      <p:ext uri="{BB962C8B-B14F-4D97-AF65-F5344CB8AC3E}">
        <p14:creationId xmlns:p14="http://schemas.microsoft.com/office/powerpoint/2010/main" val="30014569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1393360" rtl="0" eaLnBrk="1" latinLnBrk="0" hangingPunct="1">
        <a:spcBef>
          <a:spcPct val="0"/>
        </a:spcBef>
        <a:buNone/>
        <a:defRPr sz="13422" kern="1200">
          <a:solidFill>
            <a:schemeClr val="tx1"/>
          </a:solidFill>
          <a:latin typeface="+mj-lt"/>
          <a:ea typeface="+mj-ea"/>
          <a:cs typeface="+mj-cs"/>
        </a:defRPr>
      </a:lvl1pPr>
    </p:titleStyle>
    <p:bodyStyle>
      <a:lvl1pPr marL="1045020" indent="-1045020" algn="l" defTabSz="1393360" rtl="0" eaLnBrk="1" latinLnBrk="0" hangingPunct="1">
        <a:spcBef>
          <a:spcPct val="20000"/>
        </a:spcBef>
        <a:buFont typeface="Arial"/>
        <a:buChar char="•"/>
        <a:defRPr sz="9778" kern="1200">
          <a:solidFill>
            <a:schemeClr val="tx1"/>
          </a:solidFill>
          <a:latin typeface="+mn-lt"/>
          <a:ea typeface="+mn-ea"/>
          <a:cs typeface="+mn-cs"/>
        </a:defRPr>
      </a:lvl1pPr>
      <a:lvl2pPr marL="2264210" indent="-870850" algn="l" defTabSz="1393360" rtl="0" eaLnBrk="1" latinLnBrk="0" hangingPunct="1">
        <a:spcBef>
          <a:spcPct val="20000"/>
        </a:spcBef>
        <a:buFont typeface="Arial"/>
        <a:buChar char="–"/>
        <a:defRPr sz="8533" kern="1200">
          <a:solidFill>
            <a:schemeClr val="tx1"/>
          </a:solidFill>
          <a:latin typeface="+mn-lt"/>
          <a:ea typeface="+mn-ea"/>
          <a:cs typeface="+mn-cs"/>
        </a:defRPr>
      </a:lvl2pPr>
      <a:lvl3pPr marL="3483400" indent="-696680" algn="l" defTabSz="1393360" rtl="0" eaLnBrk="1" latinLnBrk="0" hangingPunct="1">
        <a:spcBef>
          <a:spcPct val="20000"/>
        </a:spcBef>
        <a:buFont typeface="Arial"/>
        <a:buChar char="•"/>
        <a:defRPr sz="7289" kern="1200">
          <a:solidFill>
            <a:schemeClr val="tx1"/>
          </a:solidFill>
          <a:latin typeface="+mn-lt"/>
          <a:ea typeface="+mn-ea"/>
          <a:cs typeface="+mn-cs"/>
        </a:defRPr>
      </a:lvl3pPr>
      <a:lvl4pPr marL="4876760" indent="-696680" algn="l" defTabSz="1393360" rtl="0" eaLnBrk="1" latinLnBrk="0" hangingPunct="1">
        <a:spcBef>
          <a:spcPct val="20000"/>
        </a:spcBef>
        <a:buFont typeface="Arial"/>
        <a:buChar char="–"/>
        <a:defRPr sz="6133" kern="1200">
          <a:solidFill>
            <a:schemeClr val="tx1"/>
          </a:solidFill>
          <a:latin typeface="+mn-lt"/>
          <a:ea typeface="+mn-ea"/>
          <a:cs typeface="+mn-cs"/>
        </a:defRPr>
      </a:lvl4pPr>
      <a:lvl5pPr marL="6270119" indent="-696680" algn="l" defTabSz="1393360" rtl="0" eaLnBrk="1" latinLnBrk="0" hangingPunct="1">
        <a:spcBef>
          <a:spcPct val="20000"/>
        </a:spcBef>
        <a:buFont typeface="Arial"/>
        <a:buChar char="»"/>
        <a:defRPr sz="6133" kern="1200">
          <a:solidFill>
            <a:schemeClr val="tx1"/>
          </a:solidFill>
          <a:latin typeface="+mn-lt"/>
          <a:ea typeface="+mn-ea"/>
          <a:cs typeface="+mn-cs"/>
        </a:defRPr>
      </a:lvl5pPr>
      <a:lvl6pPr marL="7663479" indent="-696680" algn="l" defTabSz="1393360" rtl="0" eaLnBrk="1" latinLnBrk="0" hangingPunct="1">
        <a:spcBef>
          <a:spcPct val="20000"/>
        </a:spcBef>
        <a:buFont typeface="Arial"/>
        <a:buChar char="•"/>
        <a:defRPr sz="6133" kern="1200">
          <a:solidFill>
            <a:schemeClr val="tx1"/>
          </a:solidFill>
          <a:latin typeface="+mn-lt"/>
          <a:ea typeface="+mn-ea"/>
          <a:cs typeface="+mn-cs"/>
        </a:defRPr>
      </a:lvl6pPr>
      <a:lvl7pPr marL="9056839" indent="-696680" algn="l" defTabSz="1393360" rtl="0" eaLnBrk="1" latinLnBrk="0" hangingPunct="1">
        <a:spcBef>
          <a:spcPct val="20000"/>
        </a:spcBef>
        <a:buFont typeface="Arial"/>
        <a:buChar char="•"/>
        <a:defRPr sz="6133" kern="1200">
          <a:solidFill>
            <a:schemeClr val="tx1"/>
          </a:solidFill>
          <a:latin typeface="+mn-lt"/>
          <a:ea typeface="+mn-ea"/>
          <a:cs typeface="+mn-cs"/>
        </a:defRPr>
      </a:lvl7pPr>
      <a:lvl8pPr marL="10450199" indent="-696680" algn="l" defTabSz="1393360" rtl="0" eaLnBrk="1" latinLnBrk="0" hangingPunct="1">
        <a:spcBef>
          <a:spcPct val="20000"/>
        </a:spcBef>
        <a:buFont typeface="Arial"/>
        <a:buChar char="•"/>
        <a:defRPr sz="6133" kern="1200">
          <a:solidFill>
            <a:schemeClr val="tx1"/>
          </a:solidFill>
          <a:latin typeface="+mn-lt"/>
          <a:ea typeface="+mn-ea"/>
          <a:cs typeface="+mn-cs"/>
        </a:defRPr>
      </a:lvl8pPr>
      <a:lvl9pPr marL="11843559" indent="-696680" algn="l" defTabSz="1393360" rtl="0" eaLnBrk="1" latinLnBrk="0" hangingPunct="1">
        <a:spcBef>
          <a:spcPct val="20000"/>
        </a:spcBef>
        <a:buFont typeface="Arial"/>
        <a:buChar char="•"/>
        <a:defRPr sz="6133" kern="1200">
          <a:solidFill>
            <a:schemeClr val="tx1"/>
          </a:solidFill>
          <a:latin typeface="+mn-lt"/>
          <a:ea typeface="+mn-ea"/>
          <a:cs typeface="+mn-cs"/>
        </a:defRPr>
      </a:lvl9pPr>
    </p:bodyStyle>
    <p:otherStyle>
      <a:defPPr>
        <a:defRPr lang="en-US"/>
      </a:defPPr>
      <a:lvl1pPr marL="0" algn="l" defTabSz="1393360" rtl="0" eaLnBrk="1" latinLnBrk="0" hangingPunct="1">
        <a:defRPr sz="5511" kern="1200">
          <a:solidFill>
            <a:schemeClr val="tx1"/>
          </a:solidFill>
          <a:latin typeface="+mn-lt"/>
          <a:ea typeface="+mn-ea"/>
          <a:cs typeface="+mn-cs"/>
        </a:defRPr>
      </a:lvl1pPr>
      <a:lvl2pPr marL="1393360" algn="l" defTabSz="1393360" rtl="0" eaLnBrk="1" latinLnBrk="0" hangingPunct="1">
        <a:defRPr sz="5511" kern="1200">
          <a:solidFill>
            <a:schemeClr val="tx1"/>
          </a:solidFill>
          <a:latin typeface="+mn-lt"/>
          <a:ea typeface="+mn-ea"/>
          <a:cs typeface="+mn-cs"/>
        </a:defRPr>
      </a:lvl2pPr>
      <a:lvl3pPr marL="2786719" algn="l" defTabSz="1393360" rtl="0" eaLnBrk="1" latinLnBrk="0" hangingPunct="1">
        <a:defRPr sz="5511" kern="1200">
          <a:solidFill>
            <a:schemeClr val="tx1"/>
          </a:solidFill>
          <a:latin typeface="+mn-lt"/>
          <a:ea typeface="+mn-ea"/>
          <a:cs typeface="+mn-cs"/>
        </a:defRPr>
      </a:lvl3pPr>
      <a:lvl4pPr marL="4180080" algn="l" defTabSz="1393360" rtl="0" eaLnBrk="1" latinLnBrk="0" hangingPunct="1">
        <a:defRPr sz="5511" kern="1200">
          <a:solidFill>
            <a:schemeClr val="tx1"/>
          </a:solidFill>
          <a:latin typeface="+mn-lt"/>
          <a:ea typeface="+mn-ea"/>
          <a:cs typeface="+mn-cs"/>
        </a:defRPr>
      </a:lvl4pPr>
      <a:lvl5pPr marL="5573439" algn="l" defTabSz="1393360" rtl="0" eaLnBrk="1" latinLnBrk="0" hangingPunct="1">
        <a:defRPr sz="5511" kern="1200">
          <a:solidFill>
            <a:schemeClr val="tx1"/>
          </a:solidFill>
          <a:latin typeface="+mn-lt"/>
          <a:ea typeface="+mn-ea"/>
          <a:cs typeface="+mn-cs"/>
        </a:defRPr>
      </a:lvl5pPr>
      <a:lvl6pPr marL="6966799" algn="l" defTabSz="1393360" rtl="0" eaLnBrk="1" latinLnBrk="0" hangingPunct="1">
        <a:defRPr sz="5511" kern="1200">
          <a:solidFill>
            <a:schemeClr val="tx1"/>
          </a:solidFill>
          <a:latin typeface="+mn-lt"/>
          <a:ea typeface="+mn-ea"/>
          <a:cs typeface="+mn-cs"/>
        </a:defRPr>
      </a:lvl6pPr>
      <a:lvl7pPr marL="8360159" algn="l" defTabSz="1393360" rtl="0" eaLnBrk="1" latinLnBrk="0" hangingPunct="1">
        <a:defRPr sz="5511" kern="1200">
          <a:solidFill>
            <a:schemeClr val="tx1"/>
          </a:solidFill>
          <a:latin typeface="+mn-lt"/>
          <a:ea typeface="+mn-ea"/>
          <a:cs typeface="+mn-cs"/>
        </a:defRPr>
      </a:lvl7pPr>
      <a:lvl8pPr marL="9753518" algn="l" defTabSz="1393360" rtl="0" eaLnBrk="1" latinLnBrk="0" hangingPunct="1">
        <a:defRPr sz="5511" kern="1200">
          <a:solidFill>
            <a:schemeClr val="tx1"/>
          </a:solidFill>
          <a:latin typeface="+mn-lt"/>
          <a:ea typeface="+mn-ea"/>
          <a:cs typeface="+mn-cs"/>
        </a:defRPr>
      </a:lvl8pPr>
      <a:lvl9pPr marL="11146879" algn="l" defTabSz="1393360" rtl="0" eaLnBrk="1" latinLnBrk="0" hangingPunct="1">
        <a:defRPr sz="55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7.emf"/><Relationship Id="rId26" Type="http://schemas.openxmlformats.org/officeDocument/2006/relationships/image" Target="../media/image21.png"/><Relationship Id="rId39" Type="http://schemas.openxmlformats.org/officeDocument/2006/relationships/image" Target="../media/image12.emf"/><Relationship Id="rId21" Type="http://schemas.openxmlformats.org/officeDocument/2006/relationships/image" Target="../media/image16.png"/><Relationship Id="rId34" Type="http://schemas.openxmlformats.org/officeDocument/2006/relationships/oleObject" Target="../embeddings/oleObject10.bin"/><Relationship Id="rId42" Type="http://schemas.openxmlformats.org/officeDocument/2006/relationships/image" Target="../media/image29.png"/><Relationship Id="rId47" Type="http://schemas.openxmlformats.org/officeDocument/2006/relationships/image" Target="../media/image34.png"/><Relationship Id="rId50" Type="http://schemas.openxmlformats.org/officeDocument/2006/relationships/image" Target="../media/image37.png"/><Relationship Id="rId55" Type="http://schemas.openxmlformats.org/officeDocument/2006/relationships/image" Target="../media/image42.png"/><Relationship Id="rId63" Type="http://schemas.openxmlformats.org/officeDocument/2006/relationships/image" Target="../media/image47.png"/><Relationship Id="rId7" Type="http://schemas.openxmlformats.org/officeDocument/2006/relationships/oleObject" Target="../embeddings/oleObject1.bin"/><Relationship Id="rId12" Type="http://schemas.openxmlformats.org/officeDocument/2006/relationships/image" Target="../media/image4.emf"/><Relationship Id="rId17" Type="http://schemas.openxmlformats.org/officeDocument/2006/relationships/oleObject" Target="../embeddings/oleObject6.bin"/><Relationship Id="rId25" Type="http://schemas.openxmlformats.org/officeDocument/2006/relationships/image" Target="../media/image20.png"/><Relationship Id="rId33" Type="http://schemas.openxmlformats.org/officeDocument/2006/relationships/image" Target="../media/image10.wmf"/><Relationship Id="rId38" Type="http://schemas.openxmlformats.org/officeDocument/2006/relationships/oleObject" Target="../embeddings/oleObject11.bin"/><Relationship Id="rId46" Type="http://schemas.openxmlformats.org/officeDocument/2006/relationships/image" Target="../media/image33.png"/><Relationship Id="rId59" Type="http://schemas.openxmlformats.org/officeDocument/2006/relationships/image" Target="../media/image46.png"/><Relationship Id="rId2" Type="http://schemas.openxmlformats.org/officeDocument/2006/relationships/slideLayout" Target="../slideLayouts/slideLayout1.xml"/><Relationship Id="rId16" Type="http://schemas.openxmlformats.org/officeDocument/2006/relationships/image" Target="../media/image6.emf"/><Relationship Id="rId20" Type="http://schemas.openxmlformats.org/officeDocument/2006/relationships/image" Target="../media/image8.emf"/><Relationship Id="rId29" Type="http://schemas.openxmlformats.org/officeDocument/2006/relationships/image" Target="../media/image24.png"/><Relationship Id="rId41" Type="http://schemas.openxmlformats.org/officeDocument/2006/relationships/image" Target="../media/image28.png"/><Relationship Id="rId54" Type="http://schemas.openxmlformats.org/officeDocument/2006/relationships/image" Target="../media/image41.png"/><Relationship Id="rId62" Type="http://schemas.openxmlformats.org/officeDocument/2006/relationships/image" Target="../media/image44.png"/><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oleObject" Target="../embeddings/oleObject3.bin"/><Relationship Id="rId24" Type="http://schemas.openxmlformats.org/officeDocument/2006/relationships/image" Target="../media/image19.png"/><Relationship Id="rId32" Type="http://schemas.openxmlformats.org/officeDocument/2006/relationships/oleObject" Target="../embeddings/oleObject9.bin"/><Relationship Id="rId37" Type="http://schemas.openxmlformats.org/officeDocument/2006/relationships/image" Target="../media/image26.png"/><Relationship Id="rId40" Type="http://schemas.openxmlformats.org/officeDocument/2006/relationships/image" Target="../media/image27.png"/><Relationship Id="rId45" Type="http://schemas.openxmlformats.org/officeDocument/2006/relationships/image" Target="../media/image32.png"/><Relationship Id="rId58" Type="http://schemas.openxmlformats.org/officeDocument/2006/relationships/image" Target="../media/image45.png"/><Relationship Id="rId5" Type="http://schemas.openxmlformats.org/officeDocument/2006/relationships/image" Target="../media/image14.png"/><Relationship Id="rId15" Type="http://schemas.openxmlformats.org/officeDocument/2006/relationships/oleObject" Target="../embeddings/oleObject5.bin"/><Relationship Id="rId23" Type="http://schemas.openxmlformats.org/officeDocument/2006/relationships/image" Target="../media/image18.png"/><Relationship Id="rId28" Type="http://schemas.openxmlformats.org/officeDocument/2006/relationships/image" Target="../media/image23.png"/><Relationship Id="rId36" Type="http://schemas.openxmlformats.org/officeDocument/2006/relationships/image" Target="../media/image25.png"/><Relationship Id="rId49" Type="http://schemas.openxmlformats.org/officeDocument/2006/relationships/image" Target="../media/image36.png"/><Relationship Id="rId57" Type="http://schemas.openxmlformats.org/officeDocument/2006/relationships/image" Target="../media/image39.png"/><Relationship Id="rId61" Type="http://schemas.openxmlformats.org/officeDocument/2006/relationships/image" Target="../media/image43.png"/><Relationship Id="rId10" Type="http://schemas.openxmlformats.org/officeDocument/2006/relationships/image" Target="../media/image3.emf"/><Relationship Id="rId19" Type="http://schemas.openxmlformats.org/officeDocument/2006/relationships/oleObject" Target="../embeddings/oleObject7.bin"/><Relationship Id="rId31" Type="http://schemas.openxmlformats.org/officeDocument/2006/relationships/image" Target="../media/image9.wmf"/><Relationship Id="rId44" Type="http://schemas.openxmlformats.org/officeDocument/2006/relationships/image" Target="../media/image31.jpg"/><Relationship Id="rId60" Type="http://schemas.openxmlformats.org/officeDocument/2006/relationships/image" Target="../media/image40.png"/><Relationship Id="rId4" Type="http://schemas.openxmlformats.org/officeDocument/2006/relationships/image" Target="../media/image13.jpg"/><Relationship Id="rId9" Type="http://schemas.openxmlformats.org/officeDocument/2006/relationships/oleObject" Target="../embeddings/oleObject2.bin"/><Relationship Id="rId14" Type="http://schemas.openxmlformats.org/officeDocument/2006/relationships/image" Target="../media/image5.emf"/><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oleObject" Target="../embeddings/oleObject8.bin"/><Relationship Id="rId35" Type="http://schemas.openxmlformats.org/officeDocument/2006/relationships/image" Target="../media/image11.wmf"/><Relationship Id="rId43" Type="http://schemas.openxmlformats.org/officeDocument/2006/relationships/image" Target="../media/image30.jpg"/><Relationship Id="rId48" Type="http://schemas.openxmlformats.org/officeDocument/2006/relationships/image" Target="../media/image35.png"/><Relationship Id="rId56" Type="http://schemas.openxmlformats.org/officeDocument/2006/relationships/image" Target="../media/image38.png"/><Relationship Id="rId8" Type="http://schemas.openxmlformats.org/officeDocument/2006/relationships/image" Target="../media/image2.emf"/><Relationship Id="rId3"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Rectangle 80"/>
          <p:cNvSpPr/>
          <p:nvPr/>
        </p:nvSpPr>
        <p:spPr>
          <a:xfrm>
            <a:off x="739385" y="8712046"/>
            <a:ext cx="11163473" cy="96752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511" dirty="0"/>
              <a:t> </a:t>
            </a:r>
          </a:p>
        </p:txBody>
      </p:sp>
      <p:sp>
        <p:nvSpPr>
          <p:cNvPr id="2" name="Rectangle 1"/>
          <p:cNvSpPr/>
          <p:nvPr/>
        </p:nvSpPr>
        <p:spPr>
          <a:xfrm>
            <a:off x="735389" y="3964480"/>
            <a:ext cx="11163473" cy="44346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77" name="Rectangle 76"/>
          <p:cNvSpPr/>
          <p:nvPr/>
        </p:nvSpPr>
        <p:spPr>
          <a:xfrm>
            <a:off x="12682106" y="3919716"/>
            <a:ext cx="11163473" cy="1354339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000"/>
              </a:lnSpc>
            </a:pPr>
            <a:r>
              <a:rPr lang="en-US" sz="6000" dirty="0"/>
              <a:t>Control group</a:t>
            </a:r>
            <a:endParaRPr lang="en-US" sz="8000" dirty="0"/>
          </a:p>
        </p:txBody>
      </p:sp>
      <p:sp>
        <p:nvSpPr>
          <p:cNvPr id="79" name="Rectangle 78"/>
          <p:cNvSpPr/>
          <p:nvPr/>
        </p:nvSpPr>
        <p:spPr>
          <a:xfrm>
            <a:off x="24572723" y="3921898"/>
            <a:ext cx="11163473" cy="148104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82" name="Rectangle 81"/>
          <p:cNvSpPr/>
          <p:nvPr/>
        </p:nvSpPr>
        <p:spPr>
          <a:xfrm>
            <a:off x="730889" y="18700238"/>
            <a:ext cx="11163473" cy="98801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511" dirty="0"/>
              <a:t> - + - + - + - + - - - - - + - + - - + + + + + +Configuration II</a:t>
            </a:r>
          </a:p>
        </p:txBody>
      </p:sp>
      <p:sp>
        <p:nvSpPr>
          <p:cNvPr id="83" name="Rectangle 82"/>
          <p:cNvSpPr/>
          <p:nvPr/>
        </p:nvSpPr>
        <p:spPr>
          <a:xfrm>
            <a:off x="24592743" y="19209332"/>
            <a:ext cx="11163473" cy="76746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94" name="Rectangle 93"/>
          <p:cNvSpPr/>
          <p:nvPr/>
        </p:nvSpPr>
        <p:spPr>
          <a:xfrm>
            <a:off x="24600100" y="27272103"/>
            <a:ext cx="11163473" cy="1260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a:p>
        </p:txBody>
      </p:sp>
      <p:sp>
        <p:nvSpPr>
          <p:cNvPr id="17" name="Rectangle 16"/>
          <p:cNvSpPr>
            <a:spLocks noChangeArrowheads="1"/>
          </p:cNvSpPr>
          <p:nvPr/>
        </p:nvSpPr>
        <p:spPr bwMode="auto">
          <a:xfrm>
            <a:off x="-1" y="-18674"/>
            <a:ext cx="36576000" cy="3568061"/>
          </a:xfrm>
          <a:prstGeom prst="rect">
            <a:avLst/>
          </a:prstGeom>
          <a:solidFill>
            <a:srgbClr val="003366">
              <a:alpha val="74000"/>
            </a:srgbClr>
          </a:solidFill>
          <a:ln>
            <a:noFill/>
          </a:ln>
          <a:extLst/>
        </p:spPr>
        <p:txBody>
          <a:bodyPr wrap="none" anchor="ctr"/>
          <a:lstStyle>
            <a:defPPr>
              <a:defRPr lang="en-US"/>
            </a:defPPr>
            <a:lvl1pPr algn="l" rtl="0" fontAlgn="base">
              <a:spcBef>
                <a:spcPct val="0"/>
              </a:spcBef>
              <a:spcAft>
                <a:spcPct val="0"/>
              </a:spcAft>
              <a:defRPr sz="95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95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95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95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9500" kern="1200">
                <a:solidFill>
                  <a:schemeClr val="tx1"/>
                </a:solidFill>
                <a:latin typeface="Arial" charset="0"/>
                <a:ea typeface="ＭＳ Ｐゴシック" charset="0"/>
                <a:cs typeface="ＭＳ Ｐゴシック" charset="0"/>
              </a:defRPr>
            </a:lvl5pPr>
            <a:lvl6pPr marL="2286000" algn="l" defTabSz="457200" rtl="0" eaLnBrk="1" latinLnBrk="0" hangingPunct="1">
              <a:defRPr sz="9500" kern="1200">
                <a:solidFill>
                  <a:schemeClr val="tx1"/>
                </a:solidFill>
                <a:latin typeface="Arial" charset="0"/>
                <a:ea typeface="ＭＳ Ｐゴシック" charset="0"/>
                <a:cs typeface="ＭＳ Ｐゴシック" charset="0"/>
              </a:defRPr>
            </a:lvl6pPr>
            <a:lvl7pPr marL="2743200" algn="l" defTabSz="457200" rtl="0" eaLnBrk="1" latinLnBrk="0" hangingPunct="1">
              <a:defRPr sz="9500" kern="1200">
                <a:solidFill>
                  <a:schemeClr val="tx1"/>
                </a:solidFill>
                <a:latin typeface="Arial" charset="0"/>
                <a:ea typeface="ＭＳ Ｐゴシック" charset="0"/>
                <a:cs typeface="ＭＳ Ｐゴシック" charset="0"/>
              </a:defRPr>
            </a:lvl7pPr>
            <a:lvl8pPr marL="3200400" algn="l" defTabSz="457200" rtl="0" eaLnBrk="1" latinLnBrk="0" hangingPunct="1">
              <a:defRPr sz="9500" kern="1200">
                <a:solidFill>
                  <a:schemeClr val="tx1"/>
                </a:solidFill>
                <a:latin typeface="Arial" charset="0"/>
                <a:ea typeface="ＭＳ Ｐゴシック" charset="0"/>
                <a:cs typeface="ＭＳ Ｐゴシック" charset="0"/>
              </a:defRPr>
            </a:lvl8pPr>
            <a:lvl9pPr marL="3657600" algn="l" defTabSz="457200" rtl="0" eaLnBrk="1" latinLnBrk="0" hangingPunct="1">
              <a:defRPr sz="9500" kern="1200">
                <a:solidFill>
                  <a:schemeClr val="tx1"/>
                </a:solidFill>
                <a:latin typeface="Arial" charset="0"/>
                <a:ea typeface="ＭＳ Ｐゴシック" charset="0"/>
                <a:cs typeface="ＭＳ Ｐゴシック" charset="0"/>
              </a:defRPr>
            </a:lvl9pPr>
          </a:lstStyle>
          <a:p>
            <a:pPr algn="ctr" defTabSz="4272898"/>
            <a:endParaRPr lang="en-US" sz="8445" dirty="0"/>
          </a:p>
        </p:txBody>
      </p:sp>
      <p:sp>
        <p:nvSpPr>
          <p:cNvPr id="18" name="Rectangle 17"/>
          <p:cNvSpPr>
            <a:spLocks noChangeArrowheads="1"/>
          </p:cNvSpPr>
          <p:nvPr/>
        </p:nvSpPr>
        <p:spPr bwMode="auto">
          <a:xfrm>
            <a:off x="3744997" y="63769"/>
            <a:ext cx="30449520" cy="1854630"/>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17924" tIns="208962" rIns="417924" bIns="208962" anchor="ctr"/>
          <a:lstStyle>
            <a:defPPr>
              <a:defRPr lang="en-US"/>
            </a:defPPr>
            <a:lvl1pPr algn="l" rtl="0" fontAlgn="base">
              <a:spcBef>
                <a:spcPct val="0"/>
              </a:spcBef>
              <a:spcAft>
                <a:spcPct val="0"/>
              </a:spcAft>
              <a:defRPr sz="95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95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95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95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9500" kern="1200">
                <a:solidFill>
                  <a:schemeClr val="tx1"/>
                </a:solidFill>
                <a:latin typeface="Arial" charset="0"/>
                <a:ea typeface="ＭＳ Ｐゴシック" charset="0"/>
                <a:cs typeface="ＭＳ Ｐゴシック" charset="0"/>
              </a:defRPr>
            </a:lvl5pPr>
            <a:lvl6pPr marL="2286000" algn="l" defTabSz="457200" rtl="0" eaLnBrk="1" latinLnBrk="0" hangingPunct="1">
              <a:defRPr sz="9500" kern="1200">
                <a:solidFill>
                  <a:schemeClr val="tx1"/>
                </a:solidFill>
                <a:latin typeface="Arial" charset="0"/>
                <a:ea typeface="ＭＳ Ｐゴシック" charset="0"/>
                <a:cs typeface="ＭＳ Ｐゴシック" charset="0"/>
              </a:defRPr>
            </a:lvl6pPr>
            <a:lvl7pPr marL="2743200" algn="l" defTabSz="457200" rtl="0" eaLnBrk="1" latinLnBrk="0" hangingPunct="1">
              <a:defRPr sz="9500" kern="1200">
                <a:solidFill>
                  <a:schemeClr val="tx1"/>
                </a:solidFill>
                <a:latin typeface="Arial" charset="0"/>
                <a:ea typeface="ＭＳ Ｐゴシック" charset="0"/>
                <a:cs typeface="ＭＳ Ｐゴシック" charset="0"/>
              </a:defRPr>
            </a:lvl7pPr>
            <a:lvl8pPr marL="3200400" algn="l" defTabSz="457200" rtl="0" eaLnBrk="1" latinLnBrk="0" hangingPunct="1">
              <a:defRPr sz="9500" kern="1200">
                <a:solidFill>
                  <a:schemeClr val="tx1"/>
                </a:solidFill>
                <a:latin typeface="Arial" charset="0"/>
                <a:ea typeface="ＭＳ Ｐゴシック" charset="0"/>
                <a:cs typeface="ＭＳ Ｐゴシック" charset="0"/>
              </a:defRPr>
            </a:lvl8pPr>
            <a:lvl9pPr marL="3657600" algn="l" defTabSz="457200" rtl="0" eaLnBrk="1" latinLnBrk="0" hangingPunct="1">
              <a:defRPr sz="9500" kern="1200">
                <a:solidFill>
                  <a:schemeClr val="tx1"/>
                </a:solidFill>
                <a:latin typeface="Arial" charset="0"/>
                <a:ea typeface="ＭＳ Ｐゴシック" charset="0"/>
                <a:cs typeface="ＭＳ Ｐゴシック" charset="0"/>
              </a:defRPr>
            </a:lvl9pPr>
          </a:lstStyle>
          <a:p>
            <a:pPr algn="ctr" defTabSz="4806950">
              <a:defRPr/>
            </a:pPr>
            <a:r>
              <a:rPr lang="en-US" sz="7200" b="1" dirty="0">
                <a:solidFill>
                  <a:schemeClr val="bg1"/>
                </a:solidFill>
              </a:rPr>
              <a:t>Absolute Quantitative Method in Mass Spectrometry</a:t>
            </a:r>
          </a:p>
        </p:txBody>
      </p:sp>
      <p:sp>
        <p:nvSpPr>
          <p:cNvPr id="57" name="TextBox 56"/>
          <p:cNvSpPr txBox="1"/>
          <p:nvPr/>
        </p:nvSpPr>
        <p:spPr>
          <a:xfrm>
            <a:off x="24825713" y="27278902"/>
            <a:ext cx="5366549" cy="707886"/>
          </a:xfrm>
          <a:prstGeom prst="rect">
            <a:avLst/>
          </a:prstGeom>
          <a:noFill/>
        </p:spPr>
        <p:txBody>
          <a:bodyPr wrap="square" rtlCol="0">
            <a:spAutoFit/>
          </a:bodyPr>
          <a:lstStyle/>
          <a:p>
            <a:r>
              <a:rPr lang="en-US" sz="4000" b="1" dirty="0">
                <a:latin typeface="+mj-lt"/>
              </a:rPr>
              <a:t>Acknowledgements:</a:t>
            </a:r>
          </a:p>
        </p:txBody>
      </p:sp>
      <p:sp>
        <p:nvSpPr>
          <p:cNvPr id="65" name="TextBox 64"/>
          <p:cNvSpPr txBox="1"/>
          <p:nvPr/>
        </p:nvSpPr>
        <p:spPr>
          <a:xfrm>
            <a:off x="1038478" y="4138544"/>
            <a:ext cx="10274785" cy="707886"/>
          </a:xfrm>
          <a:prstGeom prst="rect">
            <a:avLst/>
          </a:prstGeom>
          <a:noFill/>
        </p:spPr>
        <p:txBody>
          <a:bodyPr wrap="square" rtlCol="0">
            <a:spAutoFit/>
          </a:bodyPr>
          <a:lstStyle/>
          <a:p>
            <a:r>
              <a:rPr lang="en-US" sz="4000" b="1" dirty="0">
                <a:latin typeface="+mj-lt"/>
              </a:rPr>
              <a:t>Overview</a:t>
            </a:r>
          </a:p>
        </p:txBody>
      </p:sp>
      <p:sp>
        <p:nvSpPr>
          <p:cNvPr id="64" name="Rectangle 63"/>
          <p:cNvSpPr>
            <a:spLocks noChangeArrowheads="1"/>
          </p:cNvSpPr>
          <p:nvPr/>
        </p:nvSpPr>
        <p:spPr bwMode="auto">
          <a:xfrm>
            <a:off x="14625809" y="1355010"/>
            <a:ext cx="9682804" cy="1556969"/>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17924" tIns="208962" rIns="417924" bIns="208962" anchor="ctr"/>
          <a:lstStyle>
            <a:defPPr>
              <a:defRPr lang="en-US"/>
            </a:defPPr>
            <a:lvl1pPr algn="l" rtl="0" fontAlgn="base">
              <a:spcBef>
                <a:spcPct val="0"/>
              </a:spcBef>
              <a:spcAft>
                <a:spcPct val="0"/>
              </a:spcAft>
              <a:defRPr sz="95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95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95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95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9500" kern="1200">
                <a:solidFill>
                  <a:schemeClr val="tx1"/>
                </a:solidFill>
                <a:latin typeface="Arial" charset="0"/>
                <a:ea typeface="ＭＳ Ｐゴシック" charset="0"/>
                <a:cs typeface="ＭＳ Ｐゴシック" charset="0"/>
              </a:defRPr>
            </a:lvl5pPr>
            <a:lvl6pPr marL="2286000" algn="l" defTabSz="457200" rtl="0" eaLnBrk="1" latinLnBrk="0" hangingPunct="1">
              <a:defRPr sz="9500" kern="1200">
                <a:solidFill>
                  <a:schemeClr val="tx1"/>
                </a:solidFill>
                <a:latin typeface="Arial" charset="0"/>
                <a:ea typeface="ＭＳ Ｐゴシック" charset="0"/>
                <a:cs typeface="ＭＳ Ｐゴシック" charset="0"/>
              </a:defRPr>
            </a:lvl6pPr>
            <a:lvl7pPr marL="2743200" algn="l" defTabSz="457200" rtl="0" eaLnBrk="1" latinLnBrk="0" hangingPunct="1">
              <a:defRPr sz="9500" kern="1200">
                <a:solidFill>
                  <a:schemeClr val="tx1"/>
                </a:solidFill>
                <a:latin typeface="Arial" charset="0"/>
                <a:ea typeface="ＭＳ Ｐゴシック" charset="0"/>
                <a:cs typeface="ＭＳ Ｐゴシック" charset="0"/>
              </a:defRPr>
            </a:lvl7pPr>
            <a:lvl8pPr marL="3200400" algn="l" defTabSz="457200" rtl="0" eaLnBrk="1" latinLnBrk="0" hangingPunct="1">
              <a:defRPr sz="9500" kern="1200">
                <a:solidFill>
                  <a:schemeClr val="tx1"/>
                </a:solidFill>
                <a:latin typeface="Arial" charset="0"/>
                <a:ea typeface="ＭＳ Ｐゴシック" charset="0"/>
                <a:cs typeface="ＭＳ Ｐゴシック" charset="0"/>
              </a:defRPr>
            </a:lvl8pPr>
            <a:lvl9pPr marL="3657600" algn="l" defTabSz="457200" rtl="0" eaLnBrk="1" latinLnBrk="0" hangingPunct="1">
              <a:defRPr sz="9500" kern="1200">
                <a:solidFill>
                  <a:schemeClr val="tx1"/>
                </a:solidFill>
                <a:latin typeface="Arial" charset="0"/>
                <a:ea typeface="ＭＳ Ｐゴシック" charset="0"/>
                <a:cs typeface="ＭＳ Ｐゴシック" charset="0"/>
              </a:defRPr>
            </a:lvl9pPr>
          </a:lstStyle>
          <a:p>
            <a:pPr defTabSz="4272898">
              <a:defRPr/>
            </a:pPr>
            <a:r>
              <a:rPr lang="en-US" sz="4800" dirty="0">
                <a:solidFill>
                  <a:schemeClr val="bg1"/>
                </a:solidFill>
              </a:rPr>
              <a:t>Xing Xu</a:t>
            </a:r>
            <a:r>
              <a:rPr lang="en-US" sz="4800" baseline="30000" dirty="0">
                <a:solidFill>
                  <a:schemeClr val="bg1"/>
                </a:solidFill>
              </a:rPr>
              <a:t>1,</a:t>
            </a:r>
            <a:r>
              <a:rPr lang="en-US" sz="4800" dirty="0">
                <a:solidFill>
                  <a:schemeClr val="bg1"/>
                </a:solidFill>
              </a:rPr>
              <a:t>,</a:t>
            </a:r>
            <a:r>
              <a:rPr lang="en-US" sz="4800" baseline="30000" dirty="0">
                <a:solidFill>
                  <a:schemeClr val="bg1"/>
                </a:solidFill>
              </a:rPr>
              <a:t> </a:t>
            </a:r>
            <a:r>
              <a:rPr lang="en-US" sz="4800" dirty="0">
                <a:solidFill>
                  <a:schemeClr val="bg1"/>
                </a:solidFill>
              </a:rPr>
              <a:t>Ran Qiu</a:t>
            </a:r>
            <a:r>
              <a:rPr lang="en-US" sz="4800" baseline="30000" dirty="0">
                <a:solidFill>
                  <a:schemeClr val="bg1"/>
                </a:solidFill>
              </a:rPr>
              <a:t>1</a:t>
            </a:r>
            <a:r>
              <a:rPr lang="en-US" sz="4800" dirty="0">
                <a:solidFill>
                  <a:schemeClr val="bg1"/>
                </a:solidFill>
              </a:rPr>
              <a:t>, </a:t>
            </a:r>
            <a:r>
              <a:rPr lang="en-US" sz="4800" dirty="0" err="1">
                <a:solidFill>
                  <a:schemeClr val="bg1"/>
                </a:solidFill>
              </a:rPr>
              <a:t>Anyin</a:t>
            </a:r>
            <a:r>
              <a:rPr lang="en-US" sz="4800" dirty="0">
                <a:solidFill>
                  <a:schemeClr val="bg1"/>
                </a:solidFill>
              </a:rPr>
              <a:t> Li</a:t>
            </a:r>
            <a:r>
              <a:rPr lang="en-US" sz="4800" baseline="30000" dirty="0">
                <a:solidFill>
                  <a:schemeClr val="bg1"/>
                </a:solidFill>
              </a:rPr>
              <a:t>1*</a:t>
            </a:r>
            <a:endParaRPr lang="en-US" sz="4800" baseline="30000" dirty="0">
              <a:solidFill>
                <a:schemeClr val="bg1"/>
              </a:solidFill>
              <a:cs typeface="+mn-cs"/>
            </a:endParaRPr>
          </a:p>
        </p:txBody>
      </p:sp>
      <p:sp>
        <p:nvSpPr>
          <p:cNvPr id="90" name="TextBox 89"/>
          <p:cNvSpPr txBox="1"/>
          <p:nvPr/>
        </p:nvSpPr>
        <p:spPr>
          <a:xfrm>
            <a:off x="1018055" y="8845723"/>
            <a:ext cx="10274785" cy="707886"/>
          </a:xfrm>
          <a:prstGeom prst="rect">
            <a:avLst/>
          </a:prstGeom>
          <a:noFill/>
        </p:spPr>
        <p:txBody>
          <a:bodyPr wrap="square" rtlCol="0">
            <a:spAutoFit/>
          </a:bodyPr>
          <a:lstStyle/>
          <a:p>
            <a:r>
              <a:rPr lang="en-US" sz="4000" b="1" dirty="0">
                <a:latin typeface="+mj-lt"/>
              </a:rPr>
              <a:t>Introduction</a:t>
            </a:r>
          </a:p>
        </p:txBody>
      </p:sp>
      <p:sp>
        <p:nvSpPr>
          <p:cNvPr id="352" name="Rectangle 351"/>
          <p:cNvSpPr/>
          <p:nvPr/>
        </p:nvSpPr>
        <p:spPr>
          <a:xfrm>
            <a:off x="7035220" y="19076781"/>
            <a:ext cx="4197473" cy="674921"/>
          </a:xfrm>
          <a:prstGeom prst="rect">
            <a:avLst/>
          </a:prstGeom>
          <a:no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p:cNvSpPr txBox="1"/>
          <p:nvPr/>
        </p:nvSpPr>
        <p:spPr>
          <a:xfrm>
            <a:off x="1089660" y="16102136"/>
            <a:ext cx="10297620" cy="1969770"/>
          </a:xfrm>
          <a:prstGeom prst="rect">
            <a:avLst/>
          </a:prstGeom>
          <a:noFill/>
        </p:spPr>
        <p:txBody>
          <a:bodyPr wrap="square" rtlCol="0">
            <a:spAutoFit/>
          </a:bodyPr>
          <a:lstStyle/>
          <a:p>
            <a:pPr algn="just">
              <a:spcAft>
                <a:spcPts val="1200"/>
              </a:spcAft>
            </a:pPr>
            <a:r>
              <a:rPr lang="en-US" sz="2800" dirty="0">
                <a:latin typeface="Arial" panose="020B0604020202020204" pitchFamily="34" charset="0"/>
                <a:cs typeface="Arial" panose="020B0604020202020204" pitchFamily="34" charset="0"/>
              </a:rPr>
              <a:t>1.  Adding the known amount of NaIO</a:t>
            </a:r>
            <a:r>
              <a:rPr lang="en-US" sz="2800" baseline="-25000" dirty="0">
                <a:latin typeface="Arial" panose="020B0604020202020204" pitchFamily="34" charset="0"/>
                <a:cs typeface="Arial" panose="020B0604020202020204" pitchFamily="34" charset="0"/>
              </a:rPr>
              <a:t>4</a:t>
            </a:r>
            <a:r>
              <a:rPr lang="en-US" sz="2800" dirty="0">
                <a:latin typeface="Arial" panose="020B0604020202020204" pitchFamily="34" charset="0"/>
                <a:cs typeface="Arial" panose="020B0604020202020204" pitchFamily="34" charset="0"/>
              </a:rPr>
              <a:t>, methionine is oxidized to methionine sulfoxide with 16 Da mass-shift.</a:t>
            </a:r>
          </a:p>
          <a:p>
            <a:pPr algn="just">
              <a:spcAft>
                <a:spcPts val="1200"/>
              </a:spcAft>
            </a:pPr>
            <a:r>
              <a:rPr lang="en-US" sz="2800" dirty="0">
                <a:latin typeface="Arial" panose="020B0604020202020204" pitchFamily="34" charset="0"/>
                <a:cs typeface="Arial" panose="020B0604020202020204" pitchFamily="34" charset="0"/>
              </a:rPr>
              <a:t>2. The calibration curve is established by I</a:t>
            </a:r>
            <a:r>
              <a:rPr lang="en-US" sz="2800" baseline="-25000"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/I</a:t>
            </a:r>
            <a:r>
              <a:rPr lang="en-US" sz="2800" baseline="-25000" dirty="0">
                <a:latin typeface="Arial" panose="020B0604020202020204" pitchFamily="34" charset="0"/>
                <a:cs typeface="Arial" panose="020B0604020202020204" pitchFamily="34" charset="0"/>
              </a:rPr>
              <a:t>[M+16] </a:t>
            </a:r>
            <a:r>
              <a:rPr lang="en-US" sz="2800" dirty="0">
                <a:latin typeface="Arial" panose="020B0604020202020204" pitchFamily="34" charset="0"/>
                <a:cs typeface="Arial" panose="020B0604020202020204" pitchFamily="34" charset="0"/>
              </a:rPr>
              <a:t>and concentration of oxidant.</a:t>
            </a:r>
          </a:p>
        </p:txBody>
      </p:sp>
      <p:sp>
        <p:nvSpPr>
          <p:cNvPr id="161" name="Rectangle 160"/>
          <p:cNvSpPr/>
          <p:nvPr/>
        </p:nvSpPr>
        <p:spPr>
          <a:xfrm>
            <a:off x="12684766" y="17940739"/>
            <a:ext cx="11163473" cy="106088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11" dirty="0"/>
          </a:p>
        </p:txBody>
      </p:sp>
      <p:sp>
        <p:nvSpPr>
          <p:cNvPr id="199" name="TextBox 198"/>
          <p:cNvSpPr txBox="1"/>
          <p:nvPr/>
        </p:nvSpPr>
        <p:spPr>
          <a:xfrm>
            <a:off x="13531138" y="2590534"/>
            <a:ext cx="12145232" cy="477054"/>
          </a:xfrm>
          <a:prstGeom prst="rect">
            <a:avLst/>
          </a:prstGeom>
          <a:noFill/>
        </p:spPr>
        <p:txBody>
          <a:bodyPr wrap="square" rtlCol="0">
            <a:spAutoFit/>
          </a:bodyPr>
          <a:lstStyle/>
          <a:p>
            <a:r>
              <a:rPr lang="en-US" sz="2500" baseline="30000" dirty="0">
                <a:solidFill>
                  <a:schemeClr val="bg1"/>
                </a:solidFill>
                <a:latin typeface="+mj-lt"/>
              </a:rPr>
              <a:t>1</a:t>
            </a:r>
            <a:r>
              <a:rPr lang="en-US" sz="2500" dirty="0">
                <a:solidFill>
                  <a:schemeClr val="bg1"/>
                </a:solidFill>
                <a:latin typeface="+mj-lt"/>
              </a:rPr>
              <a:t>Department of Chemistry, University of New Hampshire, Durham 03824, NH</a:t>
            </a:r>
          </a:p>
        </p:txBody>
      </p:sp>
      <p:sp>
        <p:nvSpPr>
          <p:cNvPr id="268" name="TextBox 267">
            <a:extLst>
              <a:ext uri="{FF2B5EF4-FFF2-40B4-BE49-F238E27FC236}">
                <a16:creationId xmlns:a16="http://schemas.microsoft.com/office/drawing/2014/main" id="{3C849A97-A9AA-46D7-B7EF-5B1723705746}"/>
              </a:ext>
            </a:extLst>
          </p:cNvPr>
          <p:cNvSpPr txBox="1"/>
          <p:nvPr/>
        </p:nvSpPr>
        <p:spPr>
          <a:xfrm>
            <a:off x="826011" y="5051563"/>
            <a:ext cx="10601965" cy="2477601"/>
          </a:xfrm>
          <a:prstGeom prst="rect">
            <a:avLst/>
          </a:prstGeom>
          <a:noFill/>
        </p:spPr>
        <p:txBody>
          <a:bodyPr wrap="square" rtlCol="0">
            <a:spAutoFit/>
          </a:bodyPr>
          <a:lstStyle/>
          <a:p>
            <a:pPr marL="457200" indent="-274320" algn="just">
              <a:spcAft>
                <a:spcPts val="1800"/>
              </a:spcAft>
              <a:buFont typeface="Arial" pitchFamily="34" charset="0"/>
              <a:buChar char="•"/>
            </a:pPr>
            <a:r>
              <a:rPr lang="en-US" sz="2800" dirty="0">
                <a:latin typeface="+mj-lt"/>
                <a:ea typeface="DengXian" panose="02010600030101010101" pitchFamily="2" charset="-122"/>
                <a:cs typeface="Times New Roman" panose="02020603050405020304" pitchFamily="18" charset="0"/>
              </a:rPr>
              <a:t>A new absolute quantitative method  in MS without using any standards or isotope-labeled compounds.</a:t>
            </a:r>
          </a:p>
          <a:p>
            <a:pPr marL="457200" indent="-274320" algn="just">
              <a:spcAft>
                <a:spcPts val="1800"/>
              </a:spcAft>
              <a:buFont typeface="Arial" pitchFamily="34" charset="0"/>
              <a:buChar char="•"/>
            </a:pPr>
            <a:r>
              <a:rPr lang="en-US" sz="2800" dirty="0">
                <a:latin typeface="+mj-lt"/>
                <a:ea typeface="DengXian" panose="02010600030101010101" pitchFamily="2" charset="-122"/>
                <a:cs typeface="Times New Roman" panose="02020603050405020304" pitchFamily="18" charset="0"/>
              </a:rPr>
              <a:t>Successfully quantify several organic compounds from small molecules (containing </a:t>
            </a:r>
            <a:r>
              <a:rPr lang="en-US" sz="2800" dirty="0" err="1">
                <a:latin typeface="+mj-lt"/>
                <a:ea typeface="DengXian" panose="02010600030101010101" pitchFamily="2" charset="-122"/>
                <a:cs typeface="Times New Roman" panose="02020603050405020304" pitchFamily="18" charset="0"/>
              </a:rPr>
              <a:t>methylthio</a:t>
            </a:r>
            <a:r>
              <a:rPr lang="en-US" sz="2800" dirty="0">
                <a:latin typeface="+mj-lt"/>
                <a:ea typeface="DengXian" panose="02010600030101010101" pitchFamily="2" charset="-122"/>
                <a:cs typeface="Times New Roman" panose="02020603050405020304" pitchFamily="18" charset="0"/>
              </a:rPr>
              <a:t> group) to large biomolecules (protein</a:t>
            </a:r>
            <a:r>
              <a:rPr lang="en-US" altLang="zh-CN" sz="2800" dirty="0">
                <a:latin typeface="+mj-lt"/>
                <a:ea typeface="DengXian" panose="02010600030101010101" pitchFamily="2" charset="-122"/>
                <a:cs typeface="Times New Roman" panose="02020603050405020304" pitchFamily="18" charset="0"/>
              </a:rPr>
              <a:t>s</a:t>
            </a:r>
            <a:r>
              <a:rPr lang="en-US" sz="2800" dirty="0">
                <a:latin typeface="+mj-lt"/>
                <a:ea typeface="DengXian" panose="02010600030101010101" pitchFamily="2" charset="-122"/>
                <a:cs typeface="Times New Roman" panose="02020603050405020304" pitchFamily="18" charset="0"/>
              </a:rPr>
              <a:t>) with the quantification error ranging from 10%~30% .</a:t>
            </a:r>
            <a:endParaRPr lang="en-US" sz="2800" dirty="0">
              <a:latin typeface="+mj-lt"/>
            </a:endParaRPr>
          </a:p>
        </p:txBody>
      </p:sp>
      <p:sp>
        <p:nvSpPr>
          <p:cNvPr id="271" name="TextBox 270">
            <a:extLst>
              <a:ext uri="{FF2B5EF4-FFF2-40B4-BE49-F238E27FC236}">
                <a16:creationId xmlns:a16="http://schemas.microsoft.com/office/drawing/2014/main" id="{B6C78CC9-20E0-4AC3-B63E-79053A463A16}"/>
              </a:ext>
            </a:extLst>
          </p:cNvPr>
          <p:cNvSpPr txBox="1"/>
          <p:nvPr/>
        </p:nvSpPr>
        <p:spPr>
          <a:xfrm>
            <a:off x="822960" y="9432487"/>
            <a:ext cx="10690341" cy="2754600"/>
          </a:xfrm>
          <a:prstGeom prst="rect">
            <a:avLst/>
          </a:prstGeom>
          <a:noFill/>
        </p:spPr>
        <p:txBody>
          <a:bodyPr wrap="square" rtlCol="0">
            <a:spAutoFit/>
          </a:bodyPr>
          <a:lstStyle/>
          <a:p>
            <a:pPr marL="640080" indent="-457200" algn="just">
              <a:spcAft>
                <a:spcPts val="600"/>
              </a:spcAft>
              <a:buFont typeface="Wingdings" pitchFamily="2" charset="2"/>
              <a:buChar char="§"/>
            </a:pPr>
            <a:r>
              <a:rPr lang="en-US" sz="2800" dirty="0">
                <a:latin typeface="+mj-lt"/>
                <a:ea typeface="DengXian" panose="02010600030101010101" pitchFamily="2" charset="-122"/>
                <a:cs typeface="Times New Roman" panose="02020603050405020304" pitchFamily="18" charset="0"/>
              </a:rPr>
              <a:t>Traditionally,  internal  standards  (IS),  either stable isotope  labelled internal  standard (SILIS) or  analogs of  the  analytes,  are  utilized for quantitation based  on  the  ratios  of  their respective MS peak intensities including TMT, SILAC.</a:t>
            </a:r>
          </a:p>
          <a:p>
            <a:pPr marL="640080" indent="-457200" algn="just">
              <a:spcAft>
                <a:spcPts val="600"/>
              </a:spcAft>
              <a:buFont typeface="Wingdings" pitchFamily="2" charset="2"/>
              <a:buChar char="§"/>
            </a:pPr>
            <a:r>
              <a:rPr lang="en-US" sz="2800" dirty="0">
                <a:latin typeface="+mj-lt"/>
                <a:ea typeface="DengXian" panose="02010600030101010101" pitchFamily="2" charset="-122"/>
                <a:cs typeface="Times New Roman" panose="02020603050405020304" pitchFamily="18" charset="0"/>
              </a:rPr>
              <a:t>SILIS requires extra labor/time cost to synthesize SILIS, especially for newly discovered compound.</a:t>
            </a:r>
          </a:p>
        </p:txBody>
      </p:sp>
      <p:pic>
        <p:nvPicPr>
          <p:cNvPr id="274" name="Picture 273">
            <a:extLst>
              <a:ext uri="{FF2B5EF4-FFF2-40B4-BE49-F238E27FC236}">
                <a16:creationId xmlns:a16="http://schemas.microsoft.com/office/drawing/2014/main" id="{AF87F072-2575-4CBF-815E-8ABFAFCDBCD5}"/>
              </a:ext>
            </a:extLst>
          </p:cNvPr>
          <p:cNvPicPr>
            <a:picLocks noChangeAspect="1"/>
          </p:cNvPicPr>
          <p:nvPr/>
        </p:nvPicPr>
        <p:blipFill>
          <a:blip r:embed="rId5"/>
          <a:stretch>
            <a:fillRect/>
          </a:stretch>
        </p:blipFill>
        <p:spPr>
          <a:xfrm>
            <a:off x="7521389" y="14194533"/>
            <a:ext cx="4027253" cy="1604779"/>
          </a:xfrm>
          <a:prstGeom prst="rect">
            <a:avLst/>
          </a:prstGeom>
        </p:spPr>
      </p:pic>
      <p:pic>
        <p:nvPicPr>
          <p:cNvPr id="275" name="Picture 274">
            <a:extLst>
              <a:ext uri="{FF2B5EF4-FFF2-40B4-BE49-F238E27FC236}">
                <a16:creationId xmlns:a16="http://schemas.microsoft.com/office/drawing/2014/main" id="{110109D2-5339-4B9C-AAC3-FDF9A7D11ABF}"/>
              </a:ext>
            </a:extLst>
          </p:cNvPr>
          <p:cNvPicPr>
            <a:picLocks noChangeAspect="1"/>
          </p:cNvPicPr>
          <p:nvPr/>
        </p:nvPicPr>
        <p:blipFill>
          <a:blip r:embed="rId6"/>
          <a:stretch>
            <a:fillRect/>
          </a:stretch>
        </p:blipFill>
        <p:spPr>
          <a:xfrm>
            <a:off x="836028" y="21080399"/>
            <a:ext cx="5632246" cy="4806183"/>
          </a:xfrm>
          <a:prstGeom prst="rect">
            <a:avLst/>
          </a:prstGeom>
        </p:spPr>
      </p:pic>
      <p:grpSp>
        <p:nvGrpSpPr>
          <p:cNvPr id="276" name="Group 275">
            <a:extLst>
              <a:ext uri="{FF2B5EF4-FFF2-40B4-BE49-F238E27FC236}">
                <a16:creationId xmlns:a16="http://schemas.microsoft.com/office/drawing/2014/main" id="{5B34F5BA-1140-4EF0-9E0A-278D19428999}"/>
              </a:ext>
            </a:extLst>
          </p:cNvPr>
          <p:cNvGrpSpPr/>
          <p:nvPr/>
        </p:nvGrpSpPr>
        <p:grpSpPr>
          <a:xfrm>
            <a:off x="6710461" y="19901998"/>
            <a:ext cx="5062204" cy="3546980"/>
            <a:chOff x="449853" y="1452684"/>
            <a:chExt cx="5134740" cy="3952717"/>
          </a:xfrm>
        </p:grpSpPr>
        <p:grpSp>
          <p:nvGrpSpPr>
            <p:cNvPr id="277" name="组合 17">
              <a:extLst>
                <a:ext uri="{FF2B5EF4-FFF2-40B4-BE49-F238E27FC236}">
                  <a16:creationId xmlns:a16="http://schemas.microsoft.com/office/drawing/2014/main" id="{A1BBE6D9-0976-4059-AB09-D34BA1E2A060}"/>
                </a:ext>
              </a:extLst>
            </p:cNvPr>
            <p:cNvGrpSpPr/>
            <p:nvPr/>
          </p:nvGrpSpPr>
          <p:grpSpPr>
            <a:xfrm>
              <a:off x="449853" y="1452684"/>
              <a:ext cx="5134740" cy="3952717"/>
              <a:chOff x="1199887" y="1426411"/>
              <a:chExt cx="5134740" cy="3952717"/>
            </a:xfrm>
          </p:grpSpPr>
          <p:graphicFrame>
            <p:nvGraphicFramePr>
              <p:cNvPr id="279" name="对象 6">
                <a:extLst>
                  <a:ext uri="{FF2B5EF4-FFF2-40B4-BE49-F238E27FC236}">
                    <a16:creationId xmlns:a16="http://schemas.microsoft.com/office/drawing/2014/main" id="{DF4A504B-B954-4BCE-A2E1-E0450178EBEB}"/>
                  </a:ext>
                </a:extLst>
              </p:cNvPr>
              <p:cNvGraphicFramePr>
                <a:graphicFrameLocks noChangeAspect="1"/>
              </p:cNvGraphicFramePr>
              <p:nvPr>
                <p:extLst>
                  <p:ext uri="{D42A27DB-BD31-4B8C-83A1-F6EECF244321}">
                    <p14:modId xmlns:p14="http://schemas.microsoft.com/office/powerpoint/2010/main" val="3531652520"/>
                  </p:ext>
                </p:extLst>
              </p:nvPr>
            </p:nvGraphicFramePr>
            <p:xfrm>
              <a:off x="1225640" y="1426411"/>
              <a:ext cx="3351213" cy="1139825"/>
            </p:xfrm>
            <a:graphic>
              <a:graphicData uri="http://schemas.openxmlformats.org/presentationml/2006/ole">
                <mc:AlternateContent xmlns:mc="http://schemas.openxmlformats.org/markup-compatibility/2006">
                  <mc:Choice xmlns:v="urn:schemas-microsoft-com:vml" Requires="v">
                    <p:oleObj spid="_x0000_s1788" name="CS ChemDraw Drawing" r:id="rId7" imgW="3350749" imgH="1139352" progId="ChemDraw.Document.6.0">
                      <p:embed/>
                    </p:oleObj>
                  </mc:Choice>
                  <mc:Fallback>
                    <p:oleObj name="CS ChemDraw Drawing" r:id="rId7" imgW="3350749" imgH="1139352" progId="ChemDraw.Document.6.0">
                      <p:embed/>
                      <p:pic>
                        <p:nvPicPr>
                          <p:cNvPr id="5" name="对象 6">
                            <a:extLst>
                              <a:ext uri="{FF2B5EF4-FFF2-40B4-BE49-F238E27FC236}">
                                <a16:creationId xmlns:a16="http://schemas.microsoft.com/office/drawing/2014/main" id="{10C04A49-A421-4C8E-A2AC-EA74B5764D0A}"/>
                              </a:ext>
                            </a:extLst>
                          </p:cNvPr>
                          <p:cNvPicPr/>
                          <p:nvPr/>
                        </p:nvPicPr>
                        <p:blipFill>
                          <a:blip r:embed="rId8"/>
                          <a:stretch>
                            <a:fillRect/>
                          </a:stretch>
                        </p:blipFill>
                        <p:spPr>
                          <a:xfrm>
                            <a:off x="1225640" y="1426411"/>
                            <a:ext cx="3351213" cy="1139825"/>
                          </a:xfrm>
                          <a:prstGeom prst="rect">
                            <a:avLst/>
                          </a:prstGeom>
                        </p:spPr>
                      </p:pic>
                    </p:oleObj>
                  </mc:Fallback>
                </mc:AlternateContent>
              </a:graphicData>
            </a:graphic>
          </p:graphicFrame>
          <p:graphicFrame>
            <p:nvGraphicFramePr>
              <p:cNvPr id="280" name="对象 7">
                <a:extLst>
                  <a:ext uri="{FF2B5EF4-FFF2-40B4-BE49-F238E27FC236}">
                    <a16:creationId xmlns:a16="http://schemas.microsoft.com/office/drawing/2014/main" id="{75AD92AF-8E34-4B9B-B085-A94E87C47B35}"/>
                  </a:ext>
                </a:extLst>
              </p:cNvPr>
              <p:cNvGraphicFramePr>
                <a:graphicFrameLocks noChangeAspect="1"/>
              </p:cNvGraphicFramePr>
              <p:nvPr>
                <p:extLst>
                  <p:ext uri="{D42A27DB-BD31-4B8C-83A1-F6EECF244321}">
                    <p14:modId xmlns:p14="http://schemas.microsoft.com/office/powerpoint/2010/main" val="534130368"/>
                  </p:ext>
                </p:extLst>
              </p:nvPr>
            </p:nvGraphicFramePr>
            <p:xfrm>
              <a:off x="4678424" y="1806365"/>
              <a:ext cx="1262063" cy="352425"/>
            </p:xfrm>
            <a:graphic>
              <a:graphicData uri="http://schemas.openxmlformats.org/presentationml/2006/ole">
                <mc:AlternateContent xmlns:mc="http://schemas.openxmlformats.org/markup-compatibility/2006">
                  <mc:Choice xmlns:v="urn:schemas-microsoft-com:vml" Requires="v">
                    <p:oleObj spid="_x0000_s1789" name="CS ChemDraw Drawing" r:id="rId9" imgW="1261401" imgH="351736" progId="ChemDraw.Document.6.0">
                      <p:embed/>
                    </p:oleObj>
                  </mc:Choice>
                  <mc:Fallback>
                    <p:oleObj name="CS ChemDraw Drawing" r:id="rId9" imgW="1261401" imgH="351736" progId="ChemDraw.Document.6.0">
                      <p:embed/>
                      <p:pic>
                        <p:nvPicPr>
                          <p:cNvPr id="6" name="对象 7">
                            <a:extLst>
                              <a:ext uri="{FF2B5EF4-FFF2-40B4-BE49-F238E27FC236}">
                                <a16:creationId xmlns:a16="http://schemas.microsoft.com/office/drawing/2014/main" id="{388C526B-7DF0-4370-B5B6-63469C93A353}"/>
                              </a:ext>
                            </a:extLst>
                          </p:cNvPr>
                          <p:cNvPicPr/>
                          <p:nvPr/>
                        </p:nvPicPr>
                        <p:blipFill>
                          <a:blip r:embed="rId10"/>
                          <a:stretch>
                            <a:fillRect/>
                          </a:stretch>
                        </p:blipFill>
                        <p:spPr>
                          <a:xfrm>
                            <a:off x="4678424" y="1806365"/>
                            <a:ext cx="1262063" cy="352425"/>
                          </a:xfrm>
                          <a:prstGeom prst="rect">
                            <a:avLst/>
                          </a:prstGeom>
                        </p:spPr>
                      </p:pic>
                    </p:oleObj>
                  </mc:Fallback>
                </mc:AlternateContent>
              </a:graphicData>
            </a:graphic>
          </p:graphicFrame>
          <p:graphicFrame>
            <p:nvGraphicFramePr>
              <p:cNvPr id="281" name="对象 11">
                <a:extLst>
                  <a:ext uri="{FF2B5EF4-FFF2-40B4-BE49-F238E27FC236}">
                    <a16:creationId xmlns:a16="http://schemas.microsoft.com/office/drawing/2014/main" id="{879F4C45-5341-463F-8F8A-C9DA8C3AE792}"/>
                  </a:ext>
                </a:extLst>
              </p:cNvPr>
              <p:cNvGraphicFramePr>
                <a:graphicFrameLocks noChangeAspect="1"/>
              </p:cNvGraphicFramePr>
              <p:nvPr>
                <p:extLst>
                  <p:ext uri="{D42A27DB-BD31-4B8C-83A1-F6EECF244321}">
                    <p14:modId xmlns:p14="http://schemas.microsoft.com/office/powerpoint/2010/main" val="533557815"/>
                  </p:ext>
                </p:extLst>
              </p:nvPr>
            </p:nvGraphicFramePr>
            <p:xfrm>
              <a:off x="4570916" y="4100601"/>
              <a:ext cx="1763711" cy="1139825"/>
            </p:xfrm>
            <a:graphic>
              <a:graphicData uri="http://schemas.openxmlformats.org/presentationml/2006/ole">
                <mc:AlternateContent xmlns:mc="http://schemas.openxmlformats.org/markup-compatibility/2006">
                  <mc:Choice xmlns:v="urn:schemas-microsoft-com:vml" Requires="v">
                    <p:oleObj spid="_x0000_s1790" name="CS ChemDraw Drawing" r:id="rId11" imgW="1764448" imgH="1139731" progId="ChemDraw.Document.6.0">
                      <p:embed/>
                    </p:oleObj>
                  </mc:Choice>
                  <mc:Fallback>
                    <p:oleObj name="CS ChemDraw Drawing" r:id="rId11" imgW="1764448" imgH="1139731" progId="ChemDraw.Document.6.0">
                      <p:embed/>
                      <p:pic>
                        <p:nvPicPr>
                          <p:cNvPr id="7" name="对象 11">
                            <a:extLst>
                              <a:ext uri="{FF2B5EF4-FFF2-40B4-BE49-F238E27FC236}">
                                <a16:creationId xmlns:a16="http://schemas.microsoft.com/office/drawing/2014/main" id="{68442EB1-3088-4D5B-BAC2-084CA0A20FC7}"/>
                              </a:ext>
                            </a:extLst>
                          </p:cNvPr>
                          <p:cNvPicPr/>
                          <p:nvPr/>
                        </p:nvPicPr>
                        <p:blipFill>
                          <a:blip r:embed="rId12"/>
                          <a:stretch>
                            <a:fillRect/>
                          </a:stretch>
                        </p:blipFill>
                        <p:spPr>
                          <a:xfrm>
                            <a:off x="4570916" y="4100601"/>
                            <a:ext cx="1763711" cy="1139825"/>
                          </a:xfrm>
                          <a:prstGeom prst="rect">
                            <a:avLst/>
                          </a:prstGeom>
                        </p:spPr>
                      </p:pic>
                    </p:oleObj>
                  </mc:Fallback>
                </mc:AlternateContent>
              </a:graphicData>
            </a:graphic>
          </p:graphicFrame>
          <p:graphicFrame>
            <p:nvGraphicFramePr>
              <p:cNvPr id="282" name="对象 13">
                <a:extLst>
                  <a:ext uri="{FF2B5EF4-FFF2-40B4-BE49-F238E27FC236}">
                    <a16:creationId xmlns:a16="http://schemas.microsoft.com/office/drawing/2014/main" id="{539ACABB-CD17-460A-BC70-B20B6EEFD502}"/>
                  </a:ext>
                </a:extLst>
              </p:cNvPr>
              <p:cNvGraphicFramePr>
                <a:graphicFrameLocks noChangeAspect="1"/>
              </p:cNvGraphicFramePr>
              <p:nvPr>
                <p:extLst>
                  <p:ext uri="{D42A27DB-BD31-4B8C-83A1-F6EECF244321}">
                    <p14:modId xmlns:p14="http://schemas.microsoft.com/office/powerpoint/2010/main" val="3326584"/>
                  </p:ext>
                </p:extLst>
              </p:nvPr>
            </p:nvGraphicFramePr>
            <p:xfrm>
              <a:off x="1199887" y="3996415"/>
              <a:ext cx="2149476" cy="1382713"/>
            </p:xfrm>
            <a:graphic>
              <a:graphicData uri="http://schemas.openxmlformats.org/presentationml/2006/ole">
                <mc:AlternateContent xmlns:mc="http://schemas.openxmlformats.org/markup-compatibility/2006">
                  <mc:Choice xmlns:v="urn:schemas-microsoft-com:vml" Requires="v">
                    <p:oleObj spid="_x0000_s1791" name="CS ChemDraw Drawing" r:id="rId13" imgW="2149866" imgH="1383445" progId="ChemDraw.Document.6.0">
                      <p:embed/>
                    </p:oleObj>
                  </mc:Choice>
                  <mc:Fallback>
                    <p:oleObj name="CS ChemDraw Drawing" r:id="rId13" imgW="2149866" imgH="1383445" progId="ChemDraw.Document.6.0">
                      <p:embed/>
                      <p:pic>
                        <p:nvPicPr>
                          <p:cNvPr id="8" name="对象 13">
                            <a:extLst>
                              <a:ext uri="{FF2B5EF4-FFF2-40B4-BE49-F238E27FC236}">
                                <a16:creationId xmlns:a16="http://schemas.microsoft.com/office/drawing/2014/main" id="{9FAEC5CA-51A9-4172-B10E-9D2FD0A64366}"/>
                              </a:ext>
                            </a:extLst>
                          </p:cNvPr>
                          <p:cNvPicPr/>
                          <p:nvPr/>
                        </p:nvPicPr>
                        <p:blipFill>
                          <a:blip r:embed="rId14"/>
                          <a:stretch>
                            <a:fillRect/>
                          </a:stretch>
                        </p:blipFill>
                        <p:spPr>
                          <a:xfrm>
                            <a:off x="1199887" y="3996415"/>
                            <a:ext cx="2149476" cy="1382713"/>
                          </a:xfrm>
                          <a:prstGeom prst="rect">
                            <a:avLst/>
                          </a:prstGeom>
                        </p:spPr>
                      </p:pic>
                    </p:oleObj>
                  </mc:Fallback>
                </mc:AlternateContent>
              </a:graphicData>
            </a:graphic>
          </p:graphicFrame>
          <p:graphicFrame>
            <p:nvGraphicFramePr>
              <p:cNvPr id="283" name="对象 15">
                <a:extLst>
                  <a:ext uri="{FF2B5EF4-FFF2-40B4-BE49-F238E27FC236}">
                    <a16:creationId xmlns:a16="http://schemas.microsoft.com/office/drawing/2014/main" id="{4F8CC2EE-3CAC-4323-9DA1-30AAF952CDFB}"/>
                  </a:ext>
                </a:extLst>
              </p:cNvPr>
              <p:cNvGraphicFramePr>
                <a:graphicFrameLocks noChangeAspect="1"/>
              </p:cNvGraphicFramePr>
              <p:nvPr>
                <p:extLst>
                  <p:ext uri="{D42A27DB-BD31-4B8C-83A1-F6EECF244321}">
                    <p14:modId xmlns:p14="http://schemas.microsoft.com/office/powerpoint/2010/main" val="272511918"/>
                  </p:ext>
                </p:extLst>
              </p:nvPr>
            </p:nvGraphicFramePr>
            <p:xfrm>
              <a:off x="3557189" y="4613165"/>
              <a:ext cx="832497" cy="104376"/>
            </p:xfrm>
            <a:graphic>
              <a:graphicData uri="http://schemas.openxmlformats.org/presentationml/2006/ole">
                <mc:AlternateContent xmlns:mc="http://schemas.openxmlformats.org/markup-compatibility/2006">
                  <mc:Choice xmlns:v="urn:schemas-microsoft-com:vml" Requires="v">
                    <p:oleObj spid="_x0000_s1792" name="CS ChemDraw Drawing" r:id="rId15" imgW="831730" imgH="104611" progId="ChemDraw.Document.6.0">
                      <p:embed/>
                    </p:oleObj>
                  </mc:Choice>
                  <mc:Fallback>
                    <p:oleObj name="CS ChemDraw Drawing" r:id="rId15" imgW="831730" imgH="104611" progId="ChemDraw.Document.6.0">
                      <p:embed/>
                      <p:pic>
                        <p:nvPicPr>
                          <p:cNvPr id="9" name="对象 15">
                            <a:extLst>
                              <a:ext uri="{FF2B5EF4-FFF2-40B4-BE49-F238E27FC236}">
                                <a16:creationId xmlns:a16="http://schemas.microsoft.com/office/drawing/2014/main" id="{A8A358A6-0B65-4E61-9A92-1ED3CD18CBAA}"/>
                              </a:ext>
                            </a:extLst>
                          </p:cNvPr>
                          <p:cNvPicPr/>
                          <p:nvPr/>
                        </p:nvPicPr>
                        <p:blipFill>
                          <a:blip r:embed="rId16"/>
                          <a:stretch>
                            <a:fillRect/>
                          </a:stretch>
                        </p:blipFill>
                        <p:spPr>
                          <a:xfrm>
                            <a:off x="3557189" y="4613165"/>
                            <a:ext cx="832497" cy="104376"/>
                          </a:xfrm>
                          <a:prstGeom prst="rect">
                            <a:avLst/>
                          </a:prstGeom>
                        </p:spPr>
                      </p:pic>
                    </p:oleObj>
                  </mc:Fallback>
                </mc:AlternateContent>
              </a:graphicData>
            </a:graphic>
          </p:graphicFrame>
          <p:graphicFrame>
            <p:nvGraphicFramePr>
              <p:cNvPr id="284" name="对象 16">
                <a:extLst>
                  <a:ext uri="{FF2B5EF4-FFF2-40B4-BE49-F238E27FC236}">
                    <a16:creationId xmlns:a16="http://schemas.microsoft.com/office/drawing/2014/main" id="{2B156128-B5EE-4326-ABCD-1E79DFE568FB}"/>
                  </a:ext>
                </a:extLst>
              </p:cNvPr>
              <p:cNvGraphicFramePr>
                <a:graphicFrameLocks noChangeAspect="1"/>
              </p:cNvGraphicFramePr>
              <p:nvPr>
                <p:extLst>
                  <p:ext uri="{D42A27DB-BD31-4B8C-83A1-F6EECF244321}">
                    <p14:modId xmlns:p14="http://schemas.microsoft.com/office/powerpoint/2010/main" val="276348828"/>
                  </p:ext>
                </p:extLst>
              </p:nvPr>
            </p:nvGraphicFramePr>
            <p:xfrm>
              <a:off x="5038583" y="2991837"/>
              <a:ext cx="985837" cy="354013"/>
            </p:xfrm>
            <a:graphic>
              <a:graphicData uri="http://schemas.openxmlformats.org/presentationml/2006/ole">
                <mc:AlternateContent xmlns:mc="http://schemas.openxmlformats.org/markup-compatibility/2006">
                  <mc:Choice xmlns:v="urn:schemas-microsoft-com:vml" Requires="v">
                    <p:oleObj spid="_x0000_s1793" name="CS ChemDraw Drawing" r:id="rId17" imgW="985670" imgH="354768" progId="ChemDraw.Document.6.0">
                      <p:embed/>
                    </p:oleObj>
                  </mc:Choice>
                  <mc:Fallback>
                    <p:oleObj name="CS ChemDraw Drawing" r:id="rId17" imgW="985670" imgH="354768" progId="ChemDraw.Document.6.0">
                      <p:embed/>
                      <p:pic>
                        <p:nvPicPr>
                          <p:cNvPr id="10" name="对象 16">
                            <a:extLst>
                              <a:ext uri="{FF2B5EF4-FFF2-40B4-BE49-F238E27FC236}">
                                <a16:creationId xmlns:a16="http://schemas.microsoft.com/office/drawing/2014/main" id="{6188064E-7C27-4AF3-97CC-B85043AD69A4}"/>
                              </a:ext>
                            </a:extLst>
                          </p:cNvPr>
                          <p:cNvPicPr/>
                          <p:nvPr/>
                        </p:nvPicPr>
                        <p:blipFill>
                          <a:blip r:embed="rId18"/>
                          <a:stretch>
                            <a:fillRect/>
                          </a:stretch>
                        </p:blipFill>
                        <p:spPr>
                          <a:xfrm>
                            <a:off x="5038583" y="2991837"/>
                            <a:ext cx="985837" cy="354013"/>
                          </a:xfrm>
                          <a:prstGeom prst="rect">
                            <a:avLst/>
                          </a:prstGeom>
                        </p:spPr>
                      </p:pic>
                    </p:oleObj>
                  </mc:Fallback>
                </mc:AlternateContent>
              </a:graphicData>
            </a:graphic>
          </p:graphicFrame>
        </p:grpSp>
        <p:graphicFrame>
          <p:nvGraphicFramePr>
            <p:cNvPr id="278" name="对象 19">
              <a:extLst>
                <a:ext uri="{FF2B5EF4-FFF2-40B4-BE49-F238E27FC236}">
                  <a16:creationId xmlns:a16="http://schemas.microsoft.com/office/drawing/2014/main" id="{A0D45CBB-27C2-4675-9AB5-7B0FCFC798CC}"/>
                </a:ext>
              </a:extLst>
            </p:cNvPr>
            <p:cNvGraphicFramePr>
              <a:graphicFrameLocks noChangeAspect="1"/>
            </p:cNvGraphicFramePr>
            <p:nvPr>
              <p:extLst>
                <p:ext uri="{D42A27DB-BD31-4B8C-83A1-F6EECF244321}">
                  <p14:modId xmlns:p14="http://schemas.microsoft.com/office/powerpoint/2010/main" val="1443673478"/>
                </p:ext>
              </p:extLst>
            </p:nvPr>
          </p:nvGraphicFramePr>
          <p:xfrm>
            <a:off x="795966" y="2686586"/>
            <a:ext cx="3132137" cy="1128713"/>
          </p:xfrm>
          <a:graphic>
            <a:graphicData uri="http://schemas.openxmlformats.org/presentationml/2006/ole">
              <mc:AlternateContent xmlns:mc="http://schemas.openxmlformats.org/markup-compatibility/2006">
                <mc:Choice xmlns:v="urn:schemas-microsoft-com:vml" Requires="v">
                  <p:oleObj spid="_x0000_s1794" name="CS ChemDraw Drawing" r:id="rId19" imgW="3132888" imgH="1128739" progId="ChemDraw.Document.6.0">
                    <p:embed/>
                  </p:oleObj>
                </mc:Choice>
                <mc:Fallback>
                  <p:oleObj name="CS ChemDraw Drawing" r:id="rId19" imgW="3132888" imgH="1128739" progId="ChemDraw.Document.6.0">
                    <p:embed/>
                    <p:pic>
                      <p:nvPicPr>
                        <p:cNvPr id="11" name="对象 19">
                          <a:extLst>
                            <a:ext uri="{FF2B5EF4-FFF2-40B4-BE49-F238E27FC236}">
                              <a16:creationId xmlns:a16="http://schemas.microsoft.com/office/drawing/2014/main" id="{6CB76123-C8A8-4C78-A3C6-744A664E8C90}"/>
                            </a:ext>
                          </a:extLst>
                        </p:cNvPr>
                        <p:cNvPicPr/>
                        <p:nvPr/>
                      </p:nvPicPr>
                      <p:blipFill>
                        <a:blip r:embed="rId20"/>
                        <a:stretch>
                          <a:fillRect/>
                        </a:stretch>
                      </p:blipFill>
                      <p:spPr>
                        <a:xfrm>
                          <a:off x="795966" y="2686586"/>
                          <a:ext cx="3132137" cy="1128713"/>
                        </a:xfrm>
                        <a:prstGeom prst="rect">
                          <a:avLst/>
                        </a:prstGeom>
                      </p:spPr>
                    </p:pic>
                  </p:oleObj>
                </mc:Fallback>
              </mc:AlternateContent>
            </a:graphicData>
          </a:graphic>
        </p:graphicFrame>
      </p:grpSp>
      <p:sp>
        <p:nvSpPr>
          <p:cNvPr id="16" name="TextBox 15">
            <a:extLst>
              <a:ext uri="{FF2B5EF4-FFF2-40B4-BE49-F238E27FC236}">
                <a16:creationId xmlns:a16="http://schemas.microsoft.com/office/drawing/2014/main" id="{019316F9-0978-403E-8AB2-297ED23C617D}"/>
              </a:ext>
            </a:extLst>
          </p:cNvPr>
          <p:cNvSpPr txBox="1"/>
          <p:nvPr/>
        </p:nvSpPr>
        <p:spPr>
          <a:xfrm>
            <a:off x="7272651" y="19145140"/>
            <a:ext cx="4427410" cy="523220"/>
          </a:xfrm>
          <a:prstGeom prst="rect">
            <a:avLst/>
          </a:prstGeom>
          <a:noFill/>
        </p:spPr>
        <p:txBody>
          <a:bodyPr wrap="square" rtlCol="0">
            <a:spAutoFit/>
          </a:bodyPr>
          <a:lstStyle/>
          <a:p>
            <a:r>
              <a:rPr lang="en-US" sz="2800" dirty="0">
                <a:latin typeface="+mj-lt"/>
              </a:rPr>
              <a:t>Proposed mechanism </a:t>
            </a:r>
          </a:p>
        </p:txBody>
      </p:sp>
      <p:grpSp>
        <p:nvGrpSpPr>
          <p:cNvPr id="285" name="Group 284">
            <a:extLst>
              <a:ext uri="{FF2B5EF4-FFF2-40B4-BE49-F238E27FC236}">
                <a16:creationId xmlns:a16="http://schemas.microsoft.com/office/drawing/2014/main" id="{65A3AEB3-A5DB-4D7C-9D92-102812DB5E2E}"/>
              </a:ext>
            </a:extLst>
          </p:cNvPr>
          <p:cNvGrpSpPr/>
          <p:nvPr/>
        </p:nvGrpSpPr>
        <p:grpSpPr>
          <a:xfrm>
            <a:off x="6712760" y="24276240"/>
            <a:ext cx="4530289" cy="3522359"/>
            <a:chOff x="1803405" y="977579"/>
            <a:chExt cx="7055484" cy="4660797"/>
          </a:xfrm>
        </p:grpSpPr>
        <p:sp>
          <p:nvSpPr>
            <p:cNvPr id="286" name="Rectangle 71">
              <a:extLst>
                <a:ext uri="{FF2B5EF4-FFF2-40B4-BE49-F238E27FC236}">
                  <a16:creationId xmlns:a16="http://schemas.microsoft.com/office/drawing/2014/main" id="{28E76455-93BB-4F87-BE3A-C829F649DDB3}"/>
                </a:ext>
              </a:extLst>
            </p:cNvPr>
            <p:cNvSpPr>
              <a:spLocks noChangeArrowheads="1"/>
            </p:cNvSpPr>
            <p:nvPr/>
          </p:nvSpPr>
          <p:spPr bwMode="auto">
            <a:xfrm>
              <a:off x="4148782" y="5252229"/>
              <a:ext cx="333249" cy="2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mn-lt"/>
                </a:rPr>
                <a:t>100</a:t>
              </a:r>
              <a:endParaRPr lang="en-US" altLang="en-US" sz="1400">
                <a:latin typeface="+mn-lt"/>
              </a:endParaRPr>
            </a:p>
          </p:txBody>
        </p:sp>
        <p:sp>
          <p:nvSpPr>
            <p:cNvPr id="287" name="Rectangle 81">
              <a:extLst>
                <a:ext uri="{FF2B5EF4-FFF2-40B4-BE49-F238E27FC236}">
                  <a16:creationId xmlns:a16="http://schemas.microsoft.com/office/drawing/2014/main" id="{02C7749C-3B48-4AEF-B443-896EF4EB9227}"/>
                </a:ext>
              </a:extLst>
            </p:cNvPr>
            <p:cNvSpPr>
              <a:spLocks noChangeArrowheads="1"/>
            </p:cNvSpPr>
            <p:nvPr/>
          </p:nvSpPr>
          <p:spPr bwMode="auto">
            <a:xfrm>
              <a:off x="6254675" y="5252229"/>
              <a:ext cx="333249" cy="2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mn-lt"/>
                </a:rPr>
                <a:t>150</a:t>
              </a:r>
              <a:endParaRPr lang="en-US" altLang="en-US" sz="1400">
                <a:latin typeface="+mn-lt"/>
              </a:endParaRPr>
            </a:p>
          </p:txBody>
        </p:sp>
        <p:sp>
          <p:nvSpPr>
            <p:cNvPr id="288" name="Rectangle 91">
              <a:extLst>
                <a:ext uri="{FF2B5EF4-FFF2-40B4-BE49-F238E27FC236}">
                  <a16:creationId xmlns:a16="http://schemas.microsoft.com/office/drawing/2014/main" id="{DC2CAFE2-7866-4C9B-B542-369D7924EA1F}"/>
                </a:ext>
              </a:extLst>
            </p:cNvPr>
            <p:cNvSpPr>
              <a:spLocks noChangeArrowheads="1"/>
            </p:cNvSpPr>
            <p:nvPr/>
          </p:nvSpPr>
          <p:spPr bwMode="auto">
            <a:xfrm>
              <a:off x="8366373" y="5252229"/>
              <a:ext cx="333249" cy="2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mn-lt"/>
                </a:rPr>
                <a:t>200</a:t>
              </a:r>
              <a:endParaRPr lang="en-US" altLang="en-US" sz="1400">
                <a:latin typeface="+mn-lt"/>
              </a:endParaRPr>
            </a:p>
          </p:txBody>
        </p:sp>
        <p:sp>
          <p:nvSpPr>
            <p:cNvPr id="289" name="Rectangle 92">
              <a:extLst>
                <a:ext uri="{FF2B5EF4-FFF2-40B4-BE49-F238E27FC236}">
                  <a16:creationId xmlns:a16="http://schemas.microsoft.com/office/drawing/2014/main" id="{CA0E8A9C-BB80-41E2-A5FE-7A0537B694DC}"/>
                </a:ext>
              </a:extLst>
            </p:cNvPr>
            <p:cNvSpPr>
              <a:spLocks noChangeArrowheads="1"/>
            </p:cNvSpPr>
            <p:nvPr/>
          </p:nvSpPr>
          <p:spPr bwMode="auto">
            <a:xfrm>
              <a:off x="5412900" y="5379304"/>
              <a:ext cx="342993" cy="2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mn-lt"/>
                </a:rPr>
                <a:t>m/z</a:t>
              </a:r>
              <a:endParaRPr lang="en-US" altLang="en-US" sz="1400" dirty="0">
                <a:latin typeface="+mn-lt"/>
              </a:endParaRPr>
            </a:p>
          </p:txBody>
        </p:sp>
        <p:sp>
          <p:nvSpPr>
            <p:cNvPr id="290" name="Rectangle 223">
              <a:extLst>
                <a:ext uri="{FF2B5EF4-FFF2-40B4-BE49-F238E27FC236}">
                  <a16:creationId xmlns:a16="http://schemas.microsoft.com/office/drawing/2014/main" id="{F33EB9C7-3418-4EE2-B34C-2AA9493E15EF}"/>
                </a:ext>
              </a:extLst>
            </p:cNvPr>
            <p:cNvSpPr>
              <a:spLocks noChangeArrowheads="1"/>
            </p:cNvSpPr>
            <p:nvPr/>
          </p:nvSpPr>
          <p:spPr bwMode="auto">
            <a:xfrm>
              <a:off x="5380620" y="977579"/>
              <a:ext cx="928706" cy="285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latin typeface="+mn-lt"/>
                </a:rPr>
                <a:t>133.032</a:t>
              </a:r>
              <a:endParaRPr lang="en-US" altLang="en-US" sz="1400" b="1" dirty="0">
                <a:latin typeface="+mn-lt"/>
              </a:endParaRPr>
            </a:p>
          </p:txBody>
        </p:sp>
        <p:grpSp>
          <p:nvGrpSpPr>
            <p:cNvPr id="291" name="Group 290">
              <a:extLst>
                <a:ext uri="{FF2B5EF4-FFF2-40B4-BE49-F238E27FC236}">
                  <a16:creationId xmlns:a16="http://schemas.microsoft.com/office/drawing/2014/main" id="{37AD2B47-5626-4184-B5D1-76A9BB3594CE}"/>
                </a:ext>
              </a:extLst>
            </p:cNvPr>
            <p:cNvGrpSpPr/>
            <p:nvPr/>
          </p:nvGrpSpPr>
          <p:grpSpPr>
            <a:xfrm>
              <a:off x="7776509" y="1090571"/>
              <a:ext cx="1044129" cy="658210"/>
              <a:chOff x="6862109" y="716103"/>
              <a:chExt cx="1044129" cy="658210"/>
            </a:xfrm>
          </p:grpSpPr>
          <p:grpSp>
            <p:nvGrpSpPr>
              <p:cNvPr id="443" name="Group 442">
                <a:extLst>
                  <a:ext uri="{FF2B5EF4-FFF2-40B4-BE49-F238E27FC236}">
                    <a16:creationId xmlns:a16="http://schemas.microsoft.com/office/drawing/2014/main" id="{B0A0B01A-37F7-474B-9CEF-CB7CED066F1B}"/>
                  </a:ext>
                </a:extLst>
              </p:cNvPr>
              <p:cNvGrpSpPr/>
              <p:nvPr/>
            </p:nvGrpSpPr>
            <p:grpSpPr>
              <a:xfrm>
                <a:off x="6862109" y="716103"/>
                <a:ext cx="632292" cy="658210"/>
                <a:chOff x="7992494" y="612974"/>
                <a:chExt cx="691612" cy="698934"/>
              </a:xfrm>
            </p:grpSpPr>
            <p:sp>
              <p:nvSpPr>
                <p:cNvPr id="445" name="Oval 444">
                  <a:extLst>
                    <a:ext uri="{FF2B5EF4-FFF2-40B4-BE49-F238E27FC236}">
                      <a16:creationId xmlns:a16="http://schemas.microsoft.com/office/drawing/2014/main" id="{8EAE0A28-EE33-4DD3-BEC3-F30DFCCF989C}"/>
                    </a:ext>
                  </a:extLst>
                </p:cNvPr>
                <p:cNvSpPr/>
                <p:nvPr/>
              </p:nvSpPr>
              <p:spPr>
                <a:xfrm>
                  <a:off x="7992494" y="708886"/>
                  <a:ext cx="96838" cy="107722"/>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6" name="Oval 445">
                  <a:extLst>
                    <a:ext uri="{FF2B5EF4-FFF2-40B4-BE49-F238E27FC236}">
                      <a16:creationId xmlns:a16="http://schemas.microsoft.com/office/drawing/2014/main" id="{8D9A2E2E-990A-47E6-9E0D-C76D7CD78CC9}"/>
                    </a:ext>
                  </a:extLst>
                </p:cNvPr>
                <p:cNvSpPr/>
                <p:nvPr/>
              </p:nvSpPr>
              <p:spPr>
                <a:xfrm>
                  <a:off x="7992494" y="1204186"/>
                  <a:ext cx="96838" cy="10772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47" name="Straight Arrow Connector 446">
                  <a:extLst>
                    <a:ext uri="{FF2B5EF4-FFF2-40B4-BE49-F238E27FC236}">
                      <a16:creationId xmlns:a16="http://schemas.microsoft.com/office/drawing/2014/main" id="{BC87D226-CA56-4602-BEC8-8522FC047E80}"/>
                    </a:ext>
                  </a:extLst>
                </p:cNvPr>
                <p:cNvCxnSpPr/>
                <p:nvPr/>
              </p:nvCxnSpPr>
              <p:spPr>
                <a:xfrm>
                  <a:off x="8040913" y="865920"/>
                  <a:ext cx="0" cy="285563"/>
                </a:xfrm>
                <a:prstGeom prst="straightConnector1">
                  <a:avLst/>
                </a:prstGeom>
                <a:ln w="28575">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8" name="TextBox 447">
                  <a:extLst>
                    <a:ext uri="{FF2B5EF4-FFF2-40B4-BE49-F238E27FC236}">
                      <a16:creationId xmlns:a16="http://schemas.microsoft.com/office/drawing/2014/main" id="{D0584907-B5FF-4107-A426-1B12E186667F}"/>
                    </a:ext>
                  </a:extLst>
                </p:cNvPr>
                <p:cNvSpPr txBox="1"/>
                <p:nvPr/>
              </p:nvSpPr>
              <p:spPr>
                <a:xfrm>
                  <a:off x="8074024" y="612974"/>
                  <a:ext cx="610082" cy="393001"/>
                </a:xfrm>
                <a:prstGeom prst="rect">
                  <a:avLst/>
                </a:prstGeom>
                <a:noFill/>
                <a:ln w="28575">
                  <a:noFill/>
                </a:ln>
              </p:spPr>
              <p:txBody>
                <a:bodyPr wrap="none" rtlCol="0">
                  <a:spAutoFit/>
                </a:bodyPr>
                <a:lstStyle/>
                <a:p>
                  <a:r>
                    <a:rPr lang="en-US" sz="1400" dirty="0"/>
                    <a:t>150</a:t>
                  </a:r>
                </a:p>
              </p:txBody>
            </p:sp>
          </p:grpSp>
          <p:sp>
            <p:nvSpPr>
              <p:cNvPr id="444" name="TextBox 443">
                <a:extLst>
                  <a:ext uri="{FF2B5EF4-FFF2-40B4-BE49-F238E27FC236}">
                    <a16:creationId xmlns:a16="http://schemas.microsoft.com/office/drawing/2014/main" id="{F2322E32-C43E-4395-B00C-BB822DFD3DA9}"/>
                  </a:ext>
                </a:extLst>
              </p:cNvPr>
              <p:cNvSpPr txBox="1"/>
              <p:nvPr/>
            </p:nvSpPr>
            <p:spPr>
              <a:xfrm>
                <a:off x="6948976" y="925168"/>
                <a:ext cx="957262" cy="370103"/>
              </a:xfrm>
              <a:prstGeom prst="rect">
                <a:avLst/>
              </a:prstGeom>
              <a:noFill/>
              <a:ln w="28575">
                <a:noFill/>
              </a:ln>
            </p:spPr>
            <p:txBody>
              <a:bodyPr wrap="none" rtlCol="0">
                <a:spAutoFit/>
              </a:bodyPr>
              <a:lstStyle/>
              <a:p>
                <a:r>
                  <a:rPr lang="en-US" sz="1400" dirty="0"/>
                  <a:t>CID 25</a:t>
                </a:r>
                <a:r>
                  <a:rPr lang="en-US" altLang="zh-CN" sz="1400" dirty="0"/>
                  <a:t>%</a:t>
                </a:r>
                <a:endParaRPr lang="en-US" sz="1400" dirty="0"/>
              </a:p>
            </p:txBody>
          </p:sp>
        </p:grpSp>
        <p:grpSp>
          <p:nvGrpSpPr>
            <p:cNvPr id="292" name="Group 291">
              <a:extLst>
                <a:ext uri="{FF2B5EF4-FFF2-40B4-BE49-F238E27FC236}">
                  <a16:creationId xmlns:a16="http://schemas.microsoft.com/office/drawing/2014/main" id="{531F04A5-DE2E-4199-BA8B-CB0A07FCB2EF}"/>
                </a:ext>
              </a:extLst>
            </p:cNvPr>
            <p:cNvGrpSpPr/>
            <p:nvPr/>
          </p:nvGrpSpPr>
          <p:grpSpPr>
            <a:xfrm>
              <a:off x="1803405" y="1271853"/>
              <a:ext cx="7055484" cy="4079212"/>
              <a:chOff x="1803405" y="1271853"/>
              <a:chExt cx="7055484" cy="4079212"/>
            </a:xfrm>
          </p:grpSpPr>
          <p:sp>
            <p:nvSpPr>
              <p:cNvPr id="293" name="Line 5">
                <a:extLst>
                  <a:ext uri="{FF2B5EF4-FFF2-40B4-BE49-F238E27FC236}">
                    <a16:creationId xmlns:a16="http://schemas.microsoft.com/office/drawing/2014/main" id="{1B47DEC3-16BF-48B8-9DD5-7231DBF878ED}"/>
                  </a:ext>
                </a:extLst>
              </p:cNvPr>
              <p:cNvSpPr>
                <a:spLocks noChangeShapeType="1"/>
              </p:cNvSpPr>
              <p:nvPr/>
            </p:nvSpPr>
            <p:spPr bwMode="auto">
              <a:xfrm>
                <a:off x="2572628" y="5190934"/>
                <a:ext cx="5905498"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4" name="Line 6">
                <a:extLst>
                  <a:ext uri="{FF2B5EF4-FFF2-40B4-BE49-F238E27FC236}">
                    <a16:creationId xmlns:a16="http://schemas.microsoft.com/office/drawing/2014/main" id="{5C7C5801-3F88-4133-8969-E8506354D7CB}"/>
                  </a:ext>
                </a:extLst>
              </p:cNvPr>
              <p:cNvSpPr>
                <a:spLocks noChangeShapeType="1"/>
              </p:cNvSpPr>
              <p:nvPr/>
            </p:nvSpPr>
            <p:spPr bwMode="auto">
              <a:xfrm>
                <a:off x="2655354"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5" name="Line 7">
                <a:extLst>
                  <a:ext uri="{FF2B5EF4-FFF2-40B4-BE49-F238E27FC236}">
                    <a16:creationId xmlns:a16="http://schemas.microsoft.com/office/drawing/2014/main" id="{24CE3170-ECB6-4720-9595-6DF0D41A769B}"/>
                  </a:ext>
                </a:extLst>
              </p:cNvPr>
              <p:cNvSpPr>
                <a:spLocks noChangeShapeType="1"/>
              </p:cNvSpPr>
              <p:nvPr/>
            </p:nvSpPr>
            <p:spPr bwMode="auto">
              <a:xfrm>
                <a:off x="2738080"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6" name="Line 8">
                <a:extLst>
                  <a:ext uri="{FF2B5EF4-FFF2-40B4-BE49-F238E27FC236}">
                    <a16:creationId xmlns:a16="http://schemas.microsoft.com/office/drawing/2014/main" id="{8F83A6BD-7F68-4404-98A8-7A81572588CA}"/>
                  </a:ext>
                </a:extLst>
              </p:cNvPr>
              <p:cNvSpPr>
                <a:spLocks noChangeShapeType="1"/>
              </p:cNvSpPr>
              <p:nvPr/>
            </p:nvSpPr>
            <p:spPr bwMode="auto">
              <a:xfrm>
                <a:off x="2820807"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7" name="Line 9">
                <a:extLst>
                  <a:ext uri="{FF2B5EF4-FFF2-40B4-BE49-F238E27FC236}">
                    <a16:creationId xmlns:a16="http://schemas.microsoft.com/office/drawing/2014/main" id="{C1CD5E21-1445-4F05-A34C-DFA82BDC2761}"/>
                  </a:ext>
                </a:extLst>
              </p:cNvPr>
              <p:cNvSpPr>
                <a:spLocks noChangeShapeType="1"/>
              </p:cNvSpPr>
              <p:nvPr/>
            </p:nvSpPr>
            <p:spPr bwMode="auto">
              <a:xfrm>
                <a:off x="2909338"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8" name="Line 10">
                <a:extLst>
                  <a:ext uri="{FF2B5EF4-FFF2-40B4-BE49-F238E27FC236}">
                    <a16:creationId xmlns:a16="http://schemas.microsoft.com/office/drawing/2014/main" id="{2B9F0B82-333C-40DA-9E3F-2FFD4B6DF53C}"/>
                  </a:ext>
                </a:extLst>
              </p:cNvPr>
              <p:cNvSpPr>
                <a:spLocks noChangeShapeType="1"/>
              </p:cNvSpPr>
              <p:nvPr/>
            </p:nvSpPr>
            <p:spPr bwMode="auto">
              <a:xfrm>
                <a:off x="3074791"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9" name="Line 11">
                <a:extLst>
                  <a:ext uri="{FF2B5EF4-FFF2-40B4-BE49-F238E27FC236}">
                    <a16:creationId xmlns:a16="http://schemas.microsoft.com/office/drawing/2014/main" id="{C8619A09-9627-4A26-984C-01DF8FDA9C71}"/>
                  </a:ext>
                </a:extLst>
              </p:cNvPr>
              <p:cNvSpPr>
                <a:spLocks noChangeShapeType="1"/>
              </p:cNvSpPr>
              <p:nvPr/>
            </p:nvSpPr>
            <p:spPr bwMode="auto">
              <a:xfrm>
                <a:off x="3163323"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0" name="Line 12">
                <a:extLst>
                  <a:ext uri="{FF2B5EF4-FFF2-40B4-BE49-F238E27FC236}">
                    <a16:creationId xmlns:a16="http://schemas.microsoft.com/office/drawing/2014/main" id="{2B5C613A-748A-41ED-89FF-6A3B069384E5}"/>
                  </a:ext>
                </a:extLst>
              </p:cNvPr>
              <p:cNvSpPr>
                <a:spLocks noChangeShapeType="1"/>
              </p:cNvSpPr>
              <p:nvPr/>
            </p:nvSpPr>
            <p:spPr bwMode="auto">
              <a:xfrm>
                <a:off x="3244598"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1" name="Line 13">
                <a:extLst>
                  <a:ext uri="{FF2B5EF4-FFF2-40B4-BE49-F238E27FC236}">
                    <a16:creationId xmlns:a16="http://schemas.microsoft.com/office/drawing/2014/main" id="{8902B3DC-D629-45CF-B54A-8E72C970565A}"/>
                  </a:ext>
                </a:extLst>
              </p:cNvPr>
              <p:cNvSpPr>
                <a:spLocks noChangeShapeType="1"/>
              </p:cNvSpPr>
              <p:nvPr/>
            </p:nvSpPr>
            <p:spPr bwMode="auto">
              <a:xfrm>
                <a:off x="3327324"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2" name="Line 14">
                <a:extLst>
                  <a:ext uri="{FF2B5EF4-FFF2-40B4-BE49-F238E27FC236}">
                    <a16:creationId xmlns:a16="http://schemas.microsoft.com/office/drawing/2014/main" id="{6DE634C0-A378-40BB-9AD1-61B19AFC78B0}"/>
                  </a:ext>
                </a:extLst>
              </p:cNvPr>
              <p:cNvSpPr>
                <a:spLocks noChangeShapeType="1"/>
              </p:cNvSpPr>
              <p:nvPr/>
            </p:nvSpPr>
            <p:spPr bwMode="auto">
              <a:xfrm>
                <a:off x="3498582"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3" name="Line 15">
                <a:extLst>
                  <a:ext uri="{FF2B5EF4-FFF2-40B4-BE49-F238E27FC236}">
                    <a16:creationId xmlns:a16="http://schemas.microsoft.com/office/drawing/2014/main" id="{8583329B-3CD5-4930-ACB6-503D783ABD5E}"/>
                  </a:ext>
                </a:extLst>
              </p:cNvPr>
              <p:cNvSpPr>
                <a:spLocks noChangeShapeType="1"/>
              </p:cNvSpPr>
              <p:nvPr/>
            </p:nvSpPr>
            <p:spPr bwMode="auto">
              <a:xfrm>
                <a:off x="3581309"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4" name="Line 16">
                <a:extLst>
                  <a:ext uri="{FF2B5EF4-FFF2-40B4-BE49-F238E27FC236}">
                    <a16:creationId xmlns:a16="http://schemas.microsoft.com/office/drawing/2014/main" id="{C537919C-C554-4896-A930-D90F876C0DC2}"/>
                  </a:ext>
                </a:extLst>
              </p:cNvPr>
              <p:cNvSpPr>
                <a:spLocks noChangeShapeType="1"/>
              </p:cNvSpPr>
              <p:nvPr/>
            </p:nvSpPr>
            <p:spPr bwMode="auto">
              <a:xfrm>
                <a:off x="3664035"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5" name="Line 17">
                <a:extLst>
                  <a:ext uri="{FF2B5EF4-FFF2-40B4-BE49-F238E27FC236}">
                    <a16:creationId xmlns:a16="http://schemas.microsoft.com/office/drawing/2014/main" id="{3FD7C406-5C52-400C-BE16-31954B4BE05A}"/>
                  </a:ext>
                </a:extLst>
              </p:cNvPr>
              <p:cNvSpPr>
                <a:spLocks noChangeShapeType="1"/>
              </p:cNvSpPr>
              <p:nvPr/>
            </p:nvSpPr>
            <p:spPr bwMode="auto">
              <a:xfrm>
                <a:off x="3752567"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6" name="Line 18">
                <a:extLst>
                  <a:ext uri="{FF2B5EF4-FFF2-40B4-BE49-F238E27FC236}">
                    <a16:creationId xmlns:a16="http://schemas.microsoft.com/office/drawing/2014/main" id="{80184F58-19BD-4997-B1BF-045A0338DF68}"/>
                  </a:ext>
                </a:extLst>
              </p:cNvPr>
              <p:cNvSpPr>
                <a:spLocks noChangeShapeType="1"/>
              </p:cNvSpPr>
              <p:nvPr/>
            </p:nvSpPr>
            <p:spPr bwMode="auto">
              <a:xfrm>
                <a:off x="3918019"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7" name="Line 19">
                <a:extLst>
                  <a:ext uri="{FF2B5EF4-FFF2-40B4-BE49-F238E27FC236}">
                    <a16:creationId xmlns:a16="http://schemas.microsoft.com/office/drawing/2014/main" id="{06BB09DC-8270-4065-B50B-7ACD3C8C6A7E}"/>
                  </a:ext>
                </a:extLst>
              </p:cNvPr>
              <p:cNvSpPr>
                <a:spLocks noChangeShapeType="1"/>
              </p:cNvSpPr>
              <p:nvPr/>
            </p:nvSpPr>
            <p:spPr bwMode="auto">
              <a:xfrm>
                <a:off x="4006551"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8" name="Line 20">
                <a:extLst>
                  <a:ext uri="{FF2B5EF4-FFF2-40B4-BE49-F238E27FC236}">
                    <a16:creationId xmlns:a16="http://schemas.microsoft.com/office/drawing/2014/main" id="{9E6141D9-B924-43AE-A97D-B2062BDB1E2D}"/>
                  </a:ext>
                </a:extLst>
              </p:cNvPr>
              <p:cNvSpPr>
                <a:spLocks noChangeShapeType="1"/>
              </p:cNvSpPr>
              <p:nvPr/>
            </p:nvSpPr>
            <p:spPr bwMode="auto">
              <a:xfrm>
                <a:off x="4089277"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9" name="Line 21">
                <a:extLst>
                  <a:ext uri="{FF2B5EF4-FFF2-40B4-BE49-F238E27FC236}">
                    <a16:creationId xmlns:a16="http://schemas.microsoft.com/office/drawing/2014/main" id="{7CAFBD93-C00A-43AA-B312-824D67D73F52}"/>
                  </a:ext>
                </a:extLst>
              </p:cNvPr>
              <p:cNvSpPr>
                <a:spLocks noChangeShapeType="1"/>
              </p:cNvSpPr>
              <p:nvPr/>
            </p:nvSpPr>
            <p:spPr bwMode="auto">
              <a:xfrm>
                <a:off x="4172003"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1" name="Line 22">
                <a:extLst>
                  <a:ext uri="{FF2B5EF4-FFF2-40B4-BE49-F238E27FC236}">
                    <a16:creationId xmlns:a16="http://schemas.microsoft.com/office/drawing/2014/main" id="{9B5A0107-B036-423E-B720-4BA0A1081C2A}"/>
                  </a:ext>
                </a:extLst>
              </p:cNvPr>
              <p:cNvSpPr>
                <a:spLocks noChangeShapeType="1"/>
              </p:cNvSpPr>
              <p:nvPr/>
            </p:nvSpPr>
            <p:spPr bwMode="auto">
              <a:xfrm>
                <a:off x="4343261"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2" name="Line 23">
                <a:extLst>
                  <a:ext uri="{FF2B5EF4-FFF2-40B4-BE49-F238E27FC236}">
                    <a16:creationId xmlns:a16="http://schemas.microsoft.com/office/drawing/2014/main" id="{23B3C163-207B-413A-9DE3-16D9699E4B65}"/>
                  </a:ext>
                </a:extLst>
              </p:cNvPr>
              <p:cNvSpPr>
                <a:spLocks noChangeShapeType="1"/>
              </p:cNvSpPr>
              <p:nvPr/>
            </p:nvSpPr>
            <p:spPr bwMode="auto">
              <a:xfrm>
                <a:off x="4424536"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3" name="Line 24">
                <a:extLst>
                  <a:ext uri="{FF2B5EF4-FFF2-40B4-BE49-F238E27FC236}">
                    <a16:creationId xmlns:a16="http://schemas.microsoft.com/office/drawing/2014/main" id="{407DF627-3ABF-480B-836F-74972F8542A2}"/>
                  </a:ext>
                </a:extLst>
              </p:cNvPr>
              <p:cNvSpPr>
                <a:spLocks noChangeShapeType="1"/>
              </p:cNvSpPr>
              <p:nvPr/>
            </p:nvSpPr>
            <p:spPr bwMode="auto">
              <a:xfrm>
                <a:off x="4507263"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4" name="Line 25">
                <a:extLst>
                  <a:ext uri="{FF2B5EF4-FFF2-40B4-BE49-F238E27FC236}">
                    <a16:creationId xmlns:a16="http://schemas.microsoft.com/office/drawing/2014/main" id="{7CA91A46-42DF-4B7C-8AEF-67B8AFBBB555}"/>
                  </a:ext>
                </a:extLst>
              </p:cNvPr>
              <p:cNvSpPr>
                <a:spLocks noChangeShapeType="1"/>
              </p:cNvSpPr>
              <p:nvPr/>
            </p:nvSpPr>
            <p:spPr bwMode="auto">
              <a:xfrm>
                <a:off x="4595794"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5" name="Line 26">
                <a:extLst>
                  <a:ext uri="{FF2B5EF4-FFF2-40B4-BE49-F238E27FC236}">
                    <a16:creationId xmlns:a16="http://schemas.microsoft.com/office/drawing/2014/main" id="{E89DAFBA-D7EF-4BC1-807A-51B38D1B5C10}"/>
                  </a:ext>
                </a:extLst>
              </p:cNvPr>
              <p:cNvSpPr>
                <a:spLocks noChangeShapeType="1"/>
              </p:cNvSpPr>
              <p:nvPr/>
            </p:nvSpPr>
            <p:spPr bwMode="auto">
              <a:xfrm>
                <a:off x="4761247"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6" name="Line 27">
                <a:extLst>
                  <a:ext uri="{FF2B5EF4-FFF2-40B4-BE49-F238E27FC236}">
                    <a16:creationId xmlns:a16="http://schemas.microsoft.com/office/drawing/2014/main" id="{816086EC-187A-4AB6-9593-7D3660AED659}"/>
                  </a:ext>
                </a:extLst>
              </p:cNvPr>
              <p:cNvSpPr>
                <a:spLocks noChangeShapeType="1"/>
              </p:cNvSpPr>
              <p:nvPr/>
            </p:nvSpPr>
            <p:spPr bwMode="auto">
              <a:xfrm>
                <a:off x="4849779"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7" name="Line 28">
                <a:extLst>
                  <a:ext uri="{FF2B5EF4-FFF2-40B4-BE49-F238E27FC236}">
                    <a16:creationId xmlns:a16="http://schemas.microsoft.com/office/drawing/2014/main" id="{73C1FC1E-704F-4D70-8BEF-44062401D78C}"/>
                  </a:ext>
                </a:extLst>
              </p:cNvPr>
              <p:cNvSpPr>
                <a:spLocks noChangeShapeType="1"/>
              </p:cNvSpPr>
              <p:nvPr/>
            </p:nvSpPr>
            <p:spPr bwMode="auto">
              <a:xfrm>
                <a:off x="4932505"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8" name="Line 29">
                <a:extLst>
                  <a:ext uri="{FF2B5EF4-FFF2-40B4-BE49-F238E27FC236}">
                    <a16:creationId xmlns:a16="http://schemas.microsoft.com/office/drawing/2014/main" id="{17DBBB2F-95B5-42C1-A3CB-EC8252225053}"/>
                  </a:ext>
                </a:extLst>
              </p:cNvPr>
              <p:cNvSpPr>
                <a:spLocks noChangeShapeType="1"/>
              </p:cNvSpPr>
              <p:nvPr/>
            </p:nvSpPr>
            <p:spPr bwMode="auto">
              <a:xfrm>
                <a:off x="5015232"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9" name="Line 30">
                <a:extLst>
                  <a:ext uri="{FF2B5EF4-FFF2-40B4-BE49-F238E27FC236}">
                    <a16:creationId xmlns:a16="http://schemas.microsoft.com/office/drawing/2014/main" id="{85BB39F0-5C65-42B6-9BC5-1E1CD55E320E}"/>
                  </a:ext>
                </a:extLst>
              </p:cNvPr>
              <p:cNvSpPr>
                <a:spLocks noChangeShapeType="1"/>
              </p:cNvSpPr>
              <p:nvPr/>
            </p:nvSpPr>
            <p:spPr bwMode="auto">
              <a:xfrm>
                <a:off x="5186490"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0" name="Line 31">
                <a:extLst>
                  <a:ext uri="{FF2B5EF4-FFF2-40B4-BE49-F238E27FC236}">
                    <a16:creationId xmlns:a16="http://schemas.microsoft.com/office/drawing/2014/main" id="{2761E512-1351-4954-855D-D058D1E6D695}"/>
                  </a:ext>
                </a:extLst>
              </p:cNvPr>
              <p:cNvSpPr>
                <a:spLocks noChangeShapeType="1"/>
              </p:cNvSpPr>
              <p:nvPr/>
            </p:nvSpPr>
            <p:spPr bwMode="auto">
              <a:xfrm>
                <a:off x="5269216"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1" name="Line 32">
                <a:extLst>
                  <a:ext uri="{FF2B5EF4-FFF2-40B4-BE49-F238E27FC236}">
                    <a16:creationId xmlns:a16="http://schemas.microsoft.com/office/drawing/2014/main" id="{D059847A-D805-4F89-A40F-900F4652972C}"/>
                  </a:ext>
                </a:extLst>
              </p:cNvPr>
              <p:cNvSpPr>
                <a:spLocks noChangeShapeType="1"/>
              </p:cNvSpPr>
              <p:nvPr/>
            </p:nvSpPr>
            <p:spPr bwMode="auto">
              <a:xfrm>
                <a:off x="5351942"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2" name="Line 33">
                <a:extLst>
                  <a:ext uri="{FF2B5EF4-FFF2-40B4-BE49-F238E27FC236}">
                    <a16:creationId xmlns:a16="http://schemas.microsoft.com/office/drawing/2014/main" id="{54378A1D-1647-429E-B626-F67FBE0913A7}"/>
                  </a:ext>
                </a:extLst>
              </p:cNvPr>
              <p:cNvSpPr>
                <a:spLocks noChangeShapeType="1"/>
              </p:cNvSpPr>
              <p:nvPr/>
            </p:nvSpPr>
            <p:spPr bwMode="auto">
              <a:xfrm>
                <a:off x="5440474"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3" name="Line 34">
                <a:extLst>
                  <a:ext uri="{FF2B5EF4-FFF2-40B4-BE49-F238E27FC236}">
                    <a16:creationId xmlns:a16="http://schemas.microsoft.com/office/drawing/2014/main" id="{ABB9861B-B48A-427A-AEFC-7FEA96AEFBD6}"/>
                  </a:ext>
                </a:extLst>
              </p:cNvPr>
              <p:cNvSpPr>
                <a:spLocks noChangeShapeType="1"/>
              </p:cNvSpPr>
              <p:nvPr/>
            </p:nvSpPr>
            <p:spPr bwMode="auto">
              <a:xfrm>
                <a:off x="5604475"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4" name="Line 35">
                <a:extLst>
                  <a:ext uri="{FF2B5EF4-FFF2-40B4-BE49-F238E27FC236}">
                    <a16:creationId xmlns:a16="http://schemas.microsoft.com/office/drawing/2014/main" id="{EC6F278A-2B13-4FD5-B0D3-D204B338F1B6}"/>
                  </a:ext>
                </a:extLst>
              </p:cNvPr>
              <p:cNvSpPr>
                <a:spLocks noChangeShapeType="1"/>
              </p:cNvSpPr>
              <p:nvPr/>
            </p:nvSpPr>
            <p:spPr bwMode="auto">
              <a:xfrm>
                <a:off x="5693007"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5" name="Line 36">
                <a:extLst>
                  <a:ext uri="{FF2B5EF4-FFF2-40B4-BE49-F238E27FC236}">
                    <a16:creationId xmlns:a16="http://schemas.microsoft.com/office/drawing/2014/main" id="{F723A51D-9268-43CB-9DB5-A5F350CF365B}"/>
                  </a:ext>
                </a:extLst>
              </p:cNvPr>
              <p:cNvSpPr>
                <a:spLocks noChangeShapeType="1"/>
              </p:cNvSpPr>
              <p:nvPr/>
            </p:nvSpPr>
            <p:spPr bwMode="auto">
              <a:xfrm>
                <a:off x="5775733"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7" name="Line 37">
                <a:extLst>
                  <a:ext uri="{FF2B5EF4-FFF2-40B4-BE49-F238E27FC236}">
                    <a16:creationId xmlns:a16="http://schemas.microsoft.com/office/drawing/2014/main" id="{52F6A180-F207-430B-933B-B36E758B11EA}"/>
                  </a:ext>
                </a:extLst>
              </p:cNvPr>
              <p:cNvSpPr>
                <a:spLocks noChangeShapeType="1"/>
              </p:cNvSpPr>
              <p:nvPr/>
            </p:nvSpPr>
            <p:spPr bwMode="auto">
              <a:xfrm>
                <a:off x="5858459"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8" name="Line 38">
                <a:extLst>
                  <a:ext uri="{FF2B5EF4-FFF2-40B4-BE49-F238E27FC236}">
                    <a16:creationId xmlns:a16="http://schemas.microsoft.com/office/drawing/2014/main" id="{64BF0F01-0C30-41EB-89B4-CC25B20D653E}"/>
                  </a:ext>
                </a:extLst>
              </p:cNvPr>
              <p:cNvSpPr>
                <a:spLocks noChangeShapeType="1"/>
              </p:cNvSpPr>
              <p:nvPr/>
            </p:nvSpPr>
            <p:spPr bwMode="auto">
              <a:xfrm>
                <a:off x="6029717"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29" name="Line 39">
                <a:extLst>
                  <a:ext uri="{FF2B5EF4-FFF2-40B4-BE49-F238E27FC236}">
                    <a16:creationId xmlns:a16="http://schemas.microsoft.com/office/drawing/2014/main" id="{218760C2-55D0-451B-9546-E43BE071DE84}"/>
                  </a:ext>
                </a:extLst>
              </p:cNvPr>
              <p:cNvSpPr>
                <a:spLocks noChangeShapeType="1"/>
              </p:cNvSpPr>
              <p:nvPr/>
            </p:nvSpPr>
            <p:spPr bwMode="auto">
              <a:xfrm>
                <a:off x="6112444"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0" name="Line 40">
                <a:extLst>
                  <a:ext uri="{FF2B5EF4-FFF2-40B4-BE49-F238E27FC236}">
                    <a16:creationId xmlns:a16="http://schemas.microsoft.com/office/drawing/2014/main" id="{F45A8F1D-5A2E-4365-92D5-DA31DD96F3D5}"/>
                  </a:ext>
                </a:extLst>
              </p:cNvPr>
              <p:cNvSpPr>
                <a:spLocks noChangeShapeType="1"/>
              </p:cNvSpPr>
              <p:nvPr/>
            </p:nvSpPr>
            <p:spPr bwMode="auto">
              <a:xfrm>
                <a:off x="6195170"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1" name="Line 41">
                <a:extLst>
                  <a:ext uri="{FF2B5EF4-FFF2-40B4-BE49-F238E27FC236}">
                    <a16:creationId xmlns:a16="http://schemas.microsoft.com/office/drawing/2014/main" id="{8D996EC9-4C91-4671-A9A6-950CE39BF5E3}"/>
                  </a:ext>
                </a:extLst>
              </p:cNvPr>
              <p:cNvSpPr>
                <a:spLocks noChangeShapeType="1"/>
              </p:cNvSpPr>
              <p:nvPr/>
            </p:nvSpPr>
            <p:spPr bwMode="auto">
              <a:xfrm>
                <a:off x="6283702"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2" name="Line 42">
                <a:extLst>
                  <a:ext uri="{FF2B5EF4-FFF2-40B4-BE49-F238E27FC236}">
                    <a16:creationId xmlns:a16="http://schemas.microsoft.com/office/drawing/2014/main" id="{868EB252-A10D-4DB9-9106-E5C1A9CE572A}"/>
                  </a:ext>
                </a:extLst>
              </p:cNvPr>
              <p:cNvSpPr>
                <a:spLocks noChangeShapeType="1"/>
              </p:cNvSpPr>
              <p:nvPr/>
            </p:nvSpPr>
            <p:spPr bwMode="auto">
              <a:xfrm>
                <a:off x="6449155"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3" name="Line 43">
                <a:extLst>
                  <a:ext uri="{FF2B5EF4-FFF2-40B4-BE49-F238E27FC236}">
                    <a16:creationId xmlns:a16="http://schemas.microsoft.com/office/drawing/2014/main" id="{EB90B297-84C4-419F-8524-392EE4E04D07}"/>
                  </a:ext>
                </a:extLst>
              </p:cNvPr>
              <p:cNvSpPr>
                <a:spLocks noChangeShapeType="1"/>
              </p:cNvSpPr>
              <p:nvPr/>
            </p:nvSpPr>
            <p:spPr bwMode="auto">
              <a:xfrm>
                <a:off x="6537686"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4" name="Line 44">
                <a:extLst>
                  <a:ext uri="{FF2B5EF4-FFF2-40B4-BE49-F238E27FC236}">
                    <a16:creationId xmlns:a16="http://schemas.microsoft.com/office/drawing/2014/main" id="{31FA5E97-C4DC-4F93-8958-D998D35E3E61}"/>
                  </a:ext>
                </a:extLst>
              </p:cNvPr>
              <p:cNvSpPr>
                <a:spLocks noChangeShapeType="1"/>
              </p:cNvSpPr>
              <p:nvPr/>
            </p:nvSpPr>
            <p:spPr bwMode="auto">
              <a:xfrm>
                <a:off x="6620413"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5" name="Line 45">
                <a:extLst>
                  <a:ext uri="{FF2B5EF4-FFF2-40B4-BE49-F238E27FC236}">
                    <a16:creationId xmlns:a16="http://schemas.microsoft.com/office/drawing/2014/main" id="{19CB9DDF-7E54-43BF-BFF0-9C04DABF889A}"/>
                  </a:ext>
                </a:extLst>
              </p:cNvPr>
              <p:cNvSpPr>
                <a:spLocks noChangeShapeType="1"/>
              </p:cNvSpPr>
              <p:nvPr/>
            </p:nvSpPr>
            <p:spPr bwMode="auto">
              <a:xfrm>
                <a:off x="6701688"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6" name="Line 46">
                <a:extLst>
                  <a:ext uri="{FF2B5EF4-FFF2-40B4-BE49-F238E27FC236}">
                    <a16:creationId xmlns:a16="http://schemas.microsoft.com/office/drawing/2014/main" id="{11C97F81-CC59-4DC2-B0EC-212601E91FA1}"/>
                  </a:ext>
                </a:extLst>
              </p:cNvPr>
              <p:cNvSpPr>
                <a:spLocks noChangeShapeType="1"/>
              </p:cNvSpPr>
              <p:nvPr/>
            </p:nvSpPr>
            <p:spPr bwMode="auto">
              <a:xfrm>
                <a:off x="6872946"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7" name="Line 47">
                <a:extLst>
                  <a:ext uri="{FF2B5EF4-FFF2-40B4-BE49-F238E27FC236}">
                    <a16:creationId xmlns:a16="http://schemas.microsoft.com/office/drawing/2014/main" id="{7E13F526-6D14-439F-AEC1-1C397C2260D5}"/>
                  </a:ext>
                </a:extLst>
              </p:cNvPr>
              <p:cNvSpPr>
                <a:spLocks noChangeShapeType="1"/>
              </p:cNvSpPr>
              <p:nvPr/>
            </p:nvSpPr>
            <p:spPr bwMode="auto">
              <a:xfrm>
                <a:off x="6955672"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8" name="Line 48">
                <a:extLst>
                  <a:ext uri="{FF2B5EF4-FFF2-40B4-BE49-F238E27FC236}">
                    <a16:creationId xmlns:a16="http://schemas.microsoft.com/office/drawing/2014/main" id="{16966D0D-80DC-4F82-96C9-D19BC5B3B74F}"/>
                  </a:ext>
                </a:extLst>
              </p:cNvPr>
              <p:cNvSpPr>
                <a:spLocks noChangeShapeType="1"/>
              </p:cNvSpPr>
              <p:nvPr/>
            </p:nvSpPr>
            <p:spPr bwMode="auto">
              <a:xfrm>
                <a:off x="7038398"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39" name="Line 49">
                <a:extLst>
                  <a:ext uri="{FF2B5EF4-FFF2-40B4-BE49-F238E27FC236}">
                    <a16:creationId xmlns:a16="http://schemas.microsoft.com/office/drawing/2014/main" id="{9B8B5400-C868-49D2-AE04-072C00F60995}"/>
                  </a:ext>
                </a:extLst>
              </p:cNvPr>
              <p:cNvSpPr>
                <a:spLocks noChangeShapeType="1"/>
              </p:cNvSpPr>
              <p:nvPr/>
            </p:nvSpPr>
            <p:spPr bwMode="auto">
              <a:xfrm>
                <a:off x="7126930"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0" name="Line 50">
                <a:extLst>
                  <a:ext uri="{FF2B5EF4-FFF2-40B4-BE49-F238E27FC236}">
                    <a16:creationId xmlns:a16="http://schemas.microsoft.com/office/drawing/2014/main" id="{63B5B6DF-A262-4CC3-8150-C5842B550125}"/>
                  </a:ext>
                </a:extLst>
              </p:cNvPr>
              <p:cNvSpPr>
                <a:spLocks noChangeShapeType="1"/>
              </p:cNvSpPr>
              <p:nvPr/>
            </p:nvSpPr>
            <p:spPr bwMode="auto">
              <a:xfrm>
                <a:off x="7292382"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2" name="Line 51">
                <a:extLst>
                  <a:ext uri="{FF2B5EF4-FFF2-40B4-BE49-F238E27FC236}">
                    <a16:creationId xmlns:a16="http://schemas.microsoft.com/office/drawing/2014/main" id="{85C905DA-4C02-4C47-8326-AA78E4B81FF9}"/>
                  </a:ext>
                </a:extLst>
              </p:cNvPr>
              <p:cNvSpPr>
                <a:spLocks noChangeShapeType="1"/>
              </p:cNvSpPr>
              <p:nvPr/>
            </p:nvSpPr>
            <p:spPr bwMode="auto">
              <a:xfrm>
                <a:off x="7380914"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3" name="Line 52">
                <a:extLst>
                  <a:ext uri="{FF2B5EF4-FFF2-40B4-BE49-F238E27FC236}">
                    <a16:creationId xmlns:a16="http://schemas.microsoft.com/office/drawing/2014/main" id="{2821A0D1-E61F-422D-83F8-F53CD80E9E86}"/>
                  </a:ext>
                </a:extLst>
              </p:cNvPr>
              <p:cNvSpPr>
                <a:spLocks noChangeShapeType="1"/>
              </p:cNvSpPr>
              <p:nvPr/>
            </p:nvSpPr>
            <p:spPr bwMode="auto">
              <a:xfrm>
                <a:off x="7463640"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4" name="Line 53">
                <a:extLst>
                  <a:ext uri="{FF2B5EF4-FFF2-40B4-BE49-F238E27FC236}">
                    <a16:creationId xmlns:a16="http://schemas.microsoft.com/office/drawing/2014/main" id="{23FFAD6E-E00F-4B5C-B7B8-9FC82FF19F2E}"/>
                  </a:ext>
                </a:extLst>
              </p:cNvPr>
              <p:cNvSpPr>
                <a:spLocks noChangeShapeType="1"/>
              </p:cNvSpPr>
              <p:nvPr/>
            </p:nvSpPr>
            <p:spPr bwMode="auto">
              <a:xfrm>
                <a:off x="7546367"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5" name="Line 54">
                <a:extLst>
                  <a:ext uri="{FF2B5EF4-FFF2-40B4-BE49-F238E27FC236}">
                    <a16:creationId xmlns:a16="http://schemas.microsoft.com/office/drawing/2014/main" id="{22183DA9-4E30-4F64-B2AE-1751B77ADAE9}"/>
                  </a:ext>
                </a:extLst>
              </p:cNvPr>
              <p:cNvSpPr>
                <a:spLocks noChangeShapeType="1"/>
              </p:cNvSpPr>
              <p:nvPr/>
            </p:nvSpPr>
            <p:spPr bwMode="auto">
              <a:xfrm>
                <a:off x="7717625"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8" name="Line 55">
                <a:extLst>
                  <a:ext uri="{FF2B5EF4-FFF2-40B4-BE49-F238E27FC236}">
                    <a16:creationId xmlns:a16="http://schemas.microsoft.com/office/drawing/2014/main" id="{1B80C716-26D3-438A-94E3-5ED7B692CC51}"/>
                  </a:ext>
                </a:extLst>
              </p:cNvPr>
              <p:cNvSpPr>
                <a:spLocks noChangeShapeType="1"/>
              </p:cNvSpPr>
              <p:nvPr/>
            </p:nvSpPr>
            <p:spPr bwMode="auto">
              <a:xfrm>
                <a:off x="7798900"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49" name="Line 56">
                <a:extLst>
                  <a:ext uri="{FF2B5EF4-FFF2-40B4-BE49-F238E27FC236}">
                    <a16:creationId xmlns:a16="http://schemas.microsoft.com/office/drawing/2014/main" id="{02181F71-3E19-4B75-BFA3-4F79B23EAD2F}"/>
                  </a:ext>
                </a:extLst>
              </p:cNvPr>
              <p:cNvSpPr>
                <a:spLocks noChangeShapeType="1"/>
              </p:cNvSpPr>
              <p:nvPr/>
            </p:nvSpPr>
            <p:spPr bwMode="auto">
              <a:xfrm>
                <a:off x="7881626"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59" name="Line 57">
                <a:extLst>
                  <a:ext uri="{FF2B5EF4-FFF2-40B4-BE49-F238E27FC236}">
                    <a16:creationId xmlns:a16="http://schemas.microsoft.com/office/drawing/2014/main" id="{113D4F2A-BD87-4B8E-B0D3-2DB7182A3015}"/>
                  </a:ext>
                </a:extLst>
              </p:cNvPr>
              <p:cNvSpPr>
                <a:spLocks noChangeShapeType="1"/>
              </p:cNvSpPr>
              <p:nvPr/>
            </p:nvSpPr>
            <p:spPr bwMode="auto">
              <a:xfrm>
                <a:off x="7970158"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0" name="Line 58">
                <a:extLst>
                  <a:ext uri="{FF2B5EF4-FFF2-40B4-BE49-F238E27FC236}">
                    <a16:creationId xmlns:a16="http://schemas.microsoft.com/office/drawing/2014/main" id="{EE7A192B-CB47-42C8-A3F1-AD6FA442B8E7}"/>
                  </a:ext>
                </a:extLst>
              </p:cNvPr>
              <p:cNvSpPr>
                <a:spLocks noChangeShapeType="1"/>
              </p:cNvSpPr>
              <p:nvPr/>
            </p:nvSpPr>
            <p:spPr bwMode="auto">
              <a:xfrm>
                <a:off x="8135611"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1" name="Line 59">
                <a:extLst>
                  <a:ext uri="{FF2B5EF4-FFF2-40B4-BE49-F238E27FC236}">
                    <a16:creationId xmlns:a16="http://schemas.microsoft.com/office/drawing/2014/main" id="{E98B35F7-E46E-42FD-ACC8-FB5CAC20B5A3}"/>
                  </a:ext>
                </a:extLst>
              </p:cNvPr>
              <p:cNvSpPr>
                <a:spLocks noChangeShapeType="1"/>
              </p:cNvSpPr>
              <p:nvPr/>
            </p:nvSpPr>
            <p:spPr bwMode="auto">
              <a:xfrm>
                <a:off x="8224142"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2" name="Line 60">
                <a:extLst>
                  <a:ext uri="{FF2B5EF4-FFF2-40B4-BE49-F238E27FC236}">
                    <a16:creationId xmlns:a16="http://schemas.microsoft.com/office/drawing/2014/main" id="{0E60BEEC-450B-4E66-B262-8A7E85E3D74D}"/>
                  </a:ext>
                </a:extLst>
              </p:cNvPr>
              <p:cNvSpPr>
                <a:spLocks noChangeShapeType="1"/>
              </p:cNvSpPr>
              <p:nvPr/>
            </p:nvSpPr>
            <p:spPr bwMode="auto">
              <a:xfrm>
                <a:off x="8306869"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66" name="Line 61">
                <a:extLst>
                  <a:ext uri="{FF2B5EF4-FFF2-40B4-BE49-F238E27FC236}">
                    <a16:creationId xmlns:a16="http://schemas.microsoft.com/office/drawing/2014/main" id="{CE4B6420-CE7A-4DE8-A812-F2ECF79F233C}"/>
                  </a:ext>
                </a:extLst>
              </p:cNvPr>
              <p:cNvSpPr>
                <a:spLocks noChangeShapeType="1"/>
              </p:cNvSpPr>
              <p:nvPr/>
            </p:nvSpPr>
            <p:spPr bwMode="auto">
              <a:xfrm>
                <a:off x="8389595" y="5190934"/>
                <a:ext cx="0" cy="4335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84" name="Line 62">
                <a:extLst>
                  <a:ext uri="{FF2B5EF4-FFF2-40B4-BE49-F238E27FC236}">
                    <a16:creationId xmlns:a16="http://schemas.microsoft.com/office/drawing/2014/main" id="{27308EF9-8F00-479B-8CC4-98E7509537B6}"/>
                  </a:ext>
                </a:extLst>
              </p:cNvPr>
              <p:cNvSpPr>
                <a:spLocks noChangeShapeType="1"/>
              </p:cNvSpPr>
              <p:nvPr/>
            </p:nvSpPr>
            <p:spPr bwMode="auto">
              <a:xfrm>
                <a:off x="2572628"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92" name="Line 64">
                <a:extLst>
                  <a:ext uri="{FF2B5EF4-FFF2-40B4-BE49-F238E27FC236}">
                    <a16:creationId xmlns:a16="http://schemas.microsoft.com/office/drawing/2014/main" id="{563B4277-753E-494E-9724-CA80838D1567}"/>
                  </a:ext>
                </a:extLst>
              </p:cNvPr>
              <p:cNvSpPr>
                <a:spLocks noChangeShapeType="1"/>
              </p:cNvSpPr>
              <p:nvPr/>
            </p:nvSpPr>
            <p:spPr bwMode="auto">
              <a:xfrm>
                <a:off x="2992065"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0" name="Line 66">
                <a:extLst>
                  <a:ext uri="{FF2B5EF4-FFF2-40B4-BE49-F238E27FC236}">
                    <a16:creationId xmlns:a16="http://schemas.microsoft.com/office/drawing/2014/main" id="{2CE20BBD-0D9F-4814-9E39-217CBF2E233C}"/>
                  </a:ext>
                </a:extLst>
              </p:cNvPr>
              <p:cNvSpPr>
                <a:spLocks noChangeShapeType="1"/>
              </p:cNvSpPr>
              <p:nvPr/>
            </p:nvSpPr>
            <p:spPr bwMode="auto">
              <a:xfrm>
                <a:off x="3415856"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1" name="Line 68">
                <a:extLst>
                  <a:ext uri="{FF2B5EF4-FFF2-40B4-BE49-F238E27FC236}">
                    <a16:creationId xmlns:a16="http://schemas.microsoft.com/office/drawing/2014/main" id="{9F694026-3C08-4563-8A08-02871538FA39}"/>
                  </a:ext>
                </a:extLst>
              </p:cNvPr>
              <p:cNvSpPr>
                <a:spLocks noChangeShapeType="1"/>
              </p:cNvSpPr>
              <p:nvPr/>
            </p:nvSpPr>
            <p:spPr bwMode="auto">
              <a:xfrm>
                <a:off x="3835293"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2" name="Line 70">
                <a:extLst>
                  <a:ext uri="{FF2B5EF4-FFF2-40B4-BE49-F238E27FC236}">
                    <a16:creationId xmlns:a16="http://schemas.microsoft.com/office/drawing/2014/main" id="{9F5ABF8C-A67C-4312-BFC3-979A72F8A28D}"/>
                  </a:ext>
                </a:extLst>
              </p:cNvPr>
              <p:cNvSpPr>
                <a:spLocks noChangeShapeType="1"/>
              </p:cNvSpPr>
              <p:nvPr/>
            </p:nvSpPr>
            <p:spPr bwMode="auto">
              <a:xfrm>
                <a:off x="4260535"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3" name="Line 72">
                <a:extLst>
                  <a:ext uri="{FF2B5EF4-FFF2-40B4-BE49-F238E27FC236}">
                    <a16:creationId xmlns:a16="http://schemas.microsoft.com/office/drawing/2014/main" id="{E04503D3-0F6D-44AD-B722-65D89502DB3E}"/>
                  </a:ext>
                </a:extLst>
              </p:cNvPr>
              <p:cNvSpPr>
                <a:spLocks noChangeShapeType="1"/>
              </p:cNvSpPr>
              <p:nvPr/>
            </p:nvSpPr>
            <p:spPr bwMode="auto">
              <a:xfrm>
                <a:off x="4678521"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4" name="Line 74">
                <a:extLst>
                  <a:ext uri="{FF2B5EF4-FFF2-40B4-BE49-F238E27FC236}">
                    <a16:creationId xmlns:a16="http://schemas.microsoft.com/office/drawing/2014/main" id="{CB8755B7-6579-4FD6-88A6-7E72FDF73C10}"/>
                  </a:ext>
                </a:extLst>
              </p:cNvPr>
              <p:cNvSpPr>
                <a:spLocks noChangeShapeType="1"/>
              </p:cNvSpPr>
              <p:nvPr/>
            </p:nvSpPr>
            <p:spPr bwMode="auto">
              <a:xfrm>
                <a:off x="5103763"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5" name="Line 76">
                <a:extLst>
                  <a:ext uri="{FF2B5EF4-FFF2-40B4-BE49-F238E27FC236}">
                    <a16:creationId xmlns:a16="http://schemas.microsoft.com/office/drawing/2014/main" id="{CDC0DB70-BB57-4541-9349-7449695AA413}"/>
                  </a:ext>
                </a:extLst>
              </p:cNvPr>
              <p:cNvSpPr>
                <a:spLocks noChangeShapeType="1"/>
              </p:cNvSpPr>
              <p:nvPr/>
            </p:nvSpPr>
            <p:spPr bwMode="auto">
              <a:xfrm>
                <a:off x="5521749"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6" name="Line 78">
                <a:extLst>
                  <a:ext uri="{FF2B5EF4-FFF2-40B4-BE49-F238E27FC236}">
                    <a16:creationId xmlns:a16="http://schemas.microsoft.com/office/drawing/2014/main" id="{2BAFD7B2-A371-47F6-AB48-F317F043CB23}"/>
                  </a:ext>
                </a:extLst>
              </p:cNvPr>
              <p:cNvSpPr>
                <a:spLocks noChangeShapeType="1"/>
              </p:cNvSpPr>
              <p:nvPr/>
            </p:nvSpPr>
            <p:spPr bwMode="auto">
              <a:xfrm>
                <a:off x="5946991"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7" name="Line 80">
                <a:extLst>
                  <a:ext uri="{FF2B5EF4-FFF2-40B4-BE49-F238E27FC236}">
                    <a16:creationId xmlns:a16="http://schemas.microsoft.com/office/drawing/2014/main" id="{CCA1198C-C17D-4ED1-94C7-28F8B1A4EE48}"/>
                  </a:ext>
                </a:extLst>
              </p:cNvPr>
              <p:cNvSpPr>
                <a:spLocks noChangeShapeType="1"/>
              </p:cNvSpPr>
              <p:nvPr/>
            </p:nvSpPr>
            <p:spPr bwMode="auto">
              <a:xfrm>
                <a:off x="6366428"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8" name="Line 82">
                <a:extLst>
                  <a:ext uri="{FF2B5EF4-FFF2-40B4-BE49-F238E27FC236}">
                    <a16:creationId xmlns:a16="http://schemas.microsoft.com/office/drawing/2014/main" id="{19C1439E-F0C3-439F-9EFD-FF02A8EE83CF}"/>
                  </a:ext>
                </a:extLst>
              </p:cNvPr>
              <p:cNvSpPr>
                <a:spLocks noChangeShapeType="1"/>
              </p:cNvSpPr>
              <p:nvPr/>
            </p:nvSpPr>
            <p:spPr bwMode="auto">
              <a:xfrm>
                <a:off x="6790219"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09" name="Line 84">
                <a:extLst>
                  <a:ext uri="{FF2B5EF4-FFF2-40B4-BE49-F238E27FC236}">
                    <a16:creationId xmlns:a16="http://schemas.microsoft.com/office/drawing/2014/main" id="{E7DFFFFF-3F5D-4504-8C62-32D0CCC1C5B9}"/>
                  </a:ext>
                </a:extLst>
              </p:cNvPr>
              <p:cNvSpPr>
                <a:spLocks noChangeShapeType="1"/>
              </p:cNvSpPr>
              <p:nvPr/>
            </p:nvSpPr>
            <p:spPr bwMode="auto">
              <a:xfrm>
                <a:off x="7209656"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0" name="Line 86">
                <a:extLst>
                  <a:ext uri="{FF2B5EF4-FFF2-40B4-BE49-F238E27FC236}">
                    <a16:creationId xmlns:a16="http://schemas.microsoft.com/office/drawing/2014/main" id="{2C3DD1B1-436E-4D4F-A218-B52149204D4E}"/>
                  </a:ext>
                </a:extLst>
              </p:cNvPr>
              <p:cNvSpPr>
                <a:spLocks noChangeShapeType="1"/>
              </p:cNvSpPr>
              <p:nvPr/>
            </p:nvSpPr>
            <p:spPr bwMode="auto">
              <a:xfrm>
                <a:off x="7634898"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1" name="Line 88">
                <a:extLst>
                  <a:ext uri="{FF2B5EF4-FFF2-40B4-BE49-F238E27FC236}">
                    <a16:creationId xmlns:a16="http://schemas.microsoft.com/office/drawing/2014/main" id="{6E7F1ACE-38C9-4CEC-9BFE-5E3F107411D9}"/>
                  </a:ext>
                </a:extLst>
              </p:cNvPr>
              <p:cNvSpPr>
                <a:spLocks noChangeShapeType="1"/>
              </p:cNvSpPr>
              <p:nvPr/>
            </p:nvSpPr>
            <p:spPr bwMode="auto">
              <a:xfrm>
                <a:off x="8052884"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2" name="Line 90">
                <a:extLst>
                  <a:ext uri="{FF2B5EF4-FFF2-40B4-BE49-F238E27FC236}">
                    <a16:creationId xmlns:a16="http://schemas.microsoft.com/office/drawing/2014/main" id="{EA853750-F2C6-47D7-9ADD-1A3B17E8206C}"/>
                  </a:ext>
                </a:extLst>
              </p:cNvPr>
              <p:cNvSpPr>
                <a:spLocks noChangeShapeType="1"/>
              </p:cNvSpPr>
              <p:nvPr/>
            </p:nvSpPr>
            <p:spPr bwMode="auto">
              <a:xfrm>
                <a:off x="8478127" y="5190934"/>
                <a:ext cx="0" cy="61296"/>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3" name="Line 93">
                <a:extLst>
                  <a:ext uri="{FF2B5EF4-FFF2-40B4-BE49-F238E27FC236}">
                    <a16:creationId xmlns:a16="http://schemas.microsoft.com/office/drawing/2014/main" id="{85B4160F-7322-4E4C-9E32-6B51EAC8B292}"/>
                  </a:ext>
                </a:extLst>
              </p:cNvPr>
              <p:cNvSpPr>
                <a:spLocks noChangeShapeType="1"/>
              </p:cNvSpPr>
              <p:nvPr/>
            </p:nvSpPr>
            <p:spPr bwMode="auto">
              <a:xfrm flipV="1">
                <a:off x="2572628" y="3329656"/>
                <a:ext cx="0" cy="1855299"/>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4" name="Line 134">
                <a:extLst>
                  <a:ext uri="{FF2B5EF4-FFF2-40B4-BE49-F238E27FC236}">
                    <a16:creationId xmlns:a16="http://schemas.microsoft.com/office/drawing/2014/main" id="{AE777BEA-C0EA-4A90-A5D8-21CE5D196487}"/>
                  </a:ext>
                </a:extLst>
              </p:cNvPr>
              <p:cNvSpPr>
                <a:spLocks noChangeShapeType="1"/>
              </p:cNvSpPr>
              <p:nvPr/>
            </p:nvSpPr>
            <p:spPr bwMode="auto">
              <a:xfrm flipH="1">
                <a:off x="2513123" y="5184954"/>
                <a:ext cx="59504"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5" name="Rectangle 135">
                <a:extLst>
                  <a:ext uri="{FF2B5EF4-FFF2-40B4-BE49-F238E27FC236}">
                    <a16:creationId xmlns:a16="http://schemas.microsoft.com/office/drawing/2014/main" id="{CAE2249F-CF6C-4ED4-8ADC-1C2C26633B33}"/>
                  </a:ext>
                </a:extLst>
              </p:cNvPr>
              <p:cNvSpPr>
                <a:spLocks noChangeArrowheads="1"/>
              </p:cNvSpPr>
              <p:nvPr/>
            </p:nvSpPr>
            <p:spPr bwMode="auto">
              <a:xfrm>
                <a:off x="2407176" y="5091993"/>
                <a:ext cx="111084" cy="2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mn-lt"/>
                  </a:rPr>
                  <a:t>0</a:t>
                </a:r>
                <a:endParaRPr lang="en-US" altLang="en-US" sz="1400" dirty="0">
                  <a:latin typeface="+mn-lt"/>
                </a:endParaRPr>
              </a:p>
            </p:txBody>
          </p:sp>
          <p:sp>
            <p:nvSpPr>
              <p:cNvPr id="416" name="Line 154">
                <a:extLst>
                  <a:ext uri="{FF2B5EF4-FFF2-40B4-BE49-F238E27FC236}">
                    <a16:creationId xmlns:a16="http://schemas.microsoft.com/office/drawing/2014/main" id="{905E55C9-17A3-4F96-B616-CA5C2D431123}"/>
                  </a:ext>
                </a:extLst>
              </p:cNvPr>
              <p:cNvSpPr>
                <a:spLocks noChangeShapeType="1"/>
              </p:cNvSpPr>
              <p:nvPr/>
            </p:nvSpPr>
            <p:spPr bwMode="auto">
              <a:xfrm flipH="1">
                <a:off x="2513123" y="3329656"/>
                <a:ext cx="59504"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7" name="Rectangle 155">
                <a:extLst>
                  <a:ext uri="{FF2B5EF4-FFF2-40B4-BE49-F238E27FC236}">
                    <a16:creationId xmlns:a16="http://schemas.microsoft.com/office/drawing/2014/main" id="{54EC090C-54A4-4EAB-9EAE-494AE9C18D72}"/>
                  </a:ext>
                </a:extLst>
              </p:cNvPr>
              <p:cNvSpPr>
                <a:spLocks noChangeArrowheads="1"/>
              </p:cNvSpPr>
              <p:nvPr/>
            </p:nvSpPr>
            <p:spPr bwMode="auto">
              <a:xfrm>
                <a:off x="2171878" y="3248248"/>
                <a:ext cx="333249" cy="2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mn-lt"/>
                  </a:rPr>
                  <a:t>100</a:t>
                </a:r>
                <a:endParaRPr lang="en-US" altLang="en-US" sz="1400" dirty="0">
                  <a:latin typeface="+mn-lt"/>
                </a:endParaRPr>
              </a:p>
            </p:txBody>
          </p:sp>
          <p:sp>
            <p:nvSpPr>
              <p:cNvPr id="418" name="Line 156">
                <a:extLst>
                  <a:ext uri="{FF2B5EF4-FFF2-40B4-BE49-F238E27FC236}">
                    <a16:creationId xmlns:a16="http://schemas.microsoft.com/office/drawing/2014/main" id="{2E719737-F760-4595-BEB7-1DF2D8AC225C}"/>
                  </a:ext>
                </a:extLst>
              </p:cNvPr>
              <p:cNvSpPr>
                <a:spLocks noChangeShapeType="1"/>
              </p:cNvSpPr>
              <p:nvPr/>
            </p:nvSpPr>
            <p:spPr bwMode="auto">
              <a:xfrm flipV="1">
                <a:off x="2572628" y="1351767"/>
                <a:ext cx="0" cy="1856793"/>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9" name="Line 197">
                <a:extLst>
                  <a:ext uri="{FF2B5EF4-FFF2-40B4-BE49-F238E27FC236}">
                    <a16:creationId xmlns:a16="http://schemas.microsoft.com/office/drawing/2014/main" id="{F92255A4-F8B7-4E7D-B0CE-05FD5D73EDFF}"/>
                  </a:ext>
                </a:extLst>
              </p:cNvPr>
              <p:cNvSpPr>
                <a:spLocks noChangeShapeType="1"/>
              </p:cNvSpPr>
              <p:nvPr/>
            </p:nvSpPr>
            <p:spPr bwMode="auto">
              <a:xfrm flipH="1">
                <a:off x="2513123" y="3208560"/>
                <a:ext cx="59504"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0" name="Rectangle 198">
                <a:extLst>
                  <a:ext uri="{FF2B5EF4-FFF2-40B4-BE49-F238E27FC236}">
                    <a16:creationId xmlns:a16="http://schemas.microsoft.com/office/drawing/2014/main" id="{DA9C4265-E764-410C-8393-F1CB21089F47}"/>
                  </a:ext>
                </a:extLst>
              </p:cNvPr>
              <p:cNvSpPr>
                <a:spLocks noChangeArrowheads="1"/>
              </p:cNvSpPr>
              <p:nvPr/>
            </p:nvSpPr>
            <p:spPr bwMode="auto">
              <a:xfrm>
                <a:off x="2407176" y="3114105"/>
                <a:ext cx="111084" cy="2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mn-lt"/>
                  </a:rPr>
                  <a:t>0</a:t>
                </a:r>
                <a:endParaRPr lang="en-US" altLang="en-US" sz="1400">
                  <a:latin typeface="+mn-lt"/>
                </a:endParaRPr>
              </a:p>
            </p:txBody>
          </p:sp>
          <p:sp>
            <p:nvSpPr>
              <p:cNvPr id="421" name="Line 218">
                <a:extLst>
                  <a:ext uri="{FF2B5EF4-FFF2-40B4-BE49-F238E27FC236}">
                    <a16:creationId xmlns:a16="http://schemas.microsoft.com/office/drawing/2014/main" id="{474B7515-AE0A-4AEF-84AF-AD7635FA5F3F}"/>
                  </a:ext>
                </a:extLst>
              </p:cNvPr>
              <p:cNvSpPr>
                <a:spLocks noChangeShapeType="1"/>
              </p:cNvSpPr>
              <p:nvPr/>
            </p:nvSpPr>
            <p:spPr bwMode="auto">
              <a:xfrm flipH="1">
                <a:off x="2513123" y="1351767"/>
                <a:ext cx="59504"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2" name="Rectangle 219">
                <a:extLst>
                  <a:ext uri="{FF2B5EF4-FFF2-40B4-BE49-F238E27FC236}">
                    <a16:creationId xmlns:a16="http://schemas.microsoft.com/office/drawing/2014/main" id="{AE5C22D8-C49B-4630-AAA9-AA7A36B6624E}"/>
                  </a:ext>
                </a:extLst>
              </p:cNvPr>
              <p:cNvSpPr>
                <a:spLocks noChangeArrowheads="1"/>
              </p:cNvSpPr>
              <p:nvPr/>
            </p:nvSpPr>
            <p:spPr bwMode="auto">
              <a:xfrm>
                <a:off x="2091204" y="1271853"/>
                <a:ext cx="333249" cy="2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mn-lt"/>
                  </a:rPr>
                  <a:t>100</a:t>
                </a:r>
                <a:endParaRPr lang="en-US" altLang="en-US" sz="1400" dirty="0">
                  <a:latin typeface="+mn-lt"/>
                </a:endParaRPr>
              </a:p>
            </p:txBody>
          </p:sp>
          <p:sp>
            <p:nvSpPr>
              <p:cNvPr id="423" name="Rectangle 220">
                <a:extLst>
                  <a:ext uri="{FF2B5EF4-FFF2-40B4-BE49-F238E27FC236}">
                    <a16:creationId xmlns:a16="http://schemas.microsoft.com/office/drawing/2014/main" id="{4C80869C-44F5-4E5D-9C88-022B926D5776}"/>
                  </a:ext>
                </a:extLst>
              </p:cNvPr>
              <p:cNvSpPr>
                <a:spLocks noChangeArrowheads="1"/>
              </p:cNvSpPr>
              <p:nvPr/>
            </p:nvSpPr>
            <p:spPr bwMode="auto">
              <a:xfrm rot="16200000">
                <a:off x="973351" y="3117900"/>
                <a:ext cx="1980235" cy="32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latin typeface="+mn-lt"/>
                  </a:rPr>
                  <a:t>Relative Abundance</a:t>
                </a:r>
                <a:endParaRPr lang="en-US" altLang="en-US" sz="1400" b="1" dirty="0">
                  <a:latin typeface="+mn-lt"/>
                </a:endParaRPr>
              </a:p>
            </p:txBody>
          </p:sp>
          <p:sp>
            <p:nvSpPr>
              <p:cNvPr id="424" name="Line 221">
                <a:extLst>
                  <a:ext uri="{FF2B5EF4-FFF2-40B4-BE49-F238E27FC236}">
                    <a16:creationId xmlns:a16="http://schemas.microsoft.com/office/drawing/2014/main" id="{F2CF4807-6C8C-4A01-A87D-A5268B36820C}"/>
                  </a:ext>
                </a:extLst>
              </p:cNvPr>
              <p:cNvSpPr>
                <a:spLocks noChangeShapeType="1"/>
              </p:cNvSpPr>
              <p:nvPr/>
            </p:nvSpPr>
            <p:spPr bwMode="auto">
              <a:xfrm>
                <a:off x="2572628" y="3214540"/>
                <a:ext cx="5905498"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5" name="Freeform 222">
                <a:extLst>
                  <a:ext uri="{FF2B5EF4-FFF2-40B4-BE49-F238E27FC236}">
                    <a16:creationId xmlns:a16="http://schemas.microsoft.com/office/drawing/2014/main" id="{B47525A0-E04B-44C4-A362-9086302F0E48}"/>
                  </a:ext>
                </a:extLst>
              </p:cNvPr>
              <p:cNvSpPr>
                <a:spLocks/>
              </p:cNvSpPr>
              <p:nvPr/>
            </p:nvSpPr>
            <p:spPr bwMode="auto">
              <a:xfrm>
                <a:off x="2572628" y="1351767"/>
                <a:ext cx="5905498" cy="1856793"/>
              </a:xfrm>
              <a:custGeom>
                <a:avLst/>
                <a:gdLst>
                  <a:gd name="T0" fmla="*/ 12 w 1001"/>
                  <a:gd name="T1" fmla="*/ 306 h 306"/>
                  <a:gd name="T2" fmla="*/ 24 w 1001"/>
                  <a:gd name="T3" fmla="*/ 306 h 306"/>
                  <a:gd name="T4" fmla="*/ 37 w 1001"/>
                  <a:gd name="T5" fmla="*/ 306 h 306"/>
                  <a:gd name="T6" fmla="*/ 50 w 1001"/>
                  <a:gd name="T7" fmla="*/ 306 h 306"/>
                  <a:gd name="T8" fmla="*/ 63 w 1001"/>
                  <a:gd name="T9" fmla="*/ 306 h 306"/>
                  <a:gd name="T10" fmla="*/ 76 w 1001"/>
                  <a:gd name="T11" fmla="*/ 306 h 306"/>
                  <a:gd name="T12" fmla="*/ 89 w 1001"/>
                  <a:gd name="T13" fmla="*/ 306 h 306"/>
                  <a:gd name="T14" fmla="*/ 102 w 1001"/>
                  <a:gd name="T15" fmla="*/ 306 h 306"/>
                  <a:gd name="T16" fmla="*/ 116 w 1001"/>
                  <a:gd name="T17" fmla="*/ 306 h 306"/>
                  <a:gd name="T18" fmla="*/ 130 w 1001"/>
                  <a:gd name="T19" fmla="*/ 306 h 306"/>
                  <a:gd name="T20" fmla="*/ 143 w 1001"/>
                  <a:gd name="T21" fmla="*/ 306 h 306"/>
                  <a:gd name="T22" fmla="*/ 156 w 1001"/>
                  <a:gd name="T23" fmla="*/ 306 h 306"/>
                  <a:gd name="T24" fmla="*/ 170 w 1001"/>
                  <a:gd name="T25" fmla="*/ 306 h 306"/>
                  <a:gd name="T26" fmla="*/ 182 w 1001"/>
                  <a:gd name="T27" fmla="*/ 306 h 306"/>
                  <a:gd name="T28" fmla="*/ 196 w 1001"/>
                  <a:gd name="T29" fmla="*/ 306 h 306"/>
                  <a:gd name="T30" fmla="*/ 209 w 1001"/>
                  <a:gd name="T31" fmla="*/ 306 h 306"/>
                  <a:gd name="T32" fmla="*/ 224 w 1001"/>
                  <a:gd name="T33" fmla="*/ 306 h 306"/>
                  <a:gd name="T34" fmla="*/ 237 w 1001"/>
                  <a:gd name="T35" fmla="*/ 306 h 306"/>
                  <a:gd name="T36" fmla="*/ 251 w 1001"/>
                  <a:gd name="T37" fmla="*/ 306 h 306"/>
                  <a:gd name="T38" fmla="*/ 264 w 1001"/>
                  <a:gd name="T39" fmla="*/ 306 h 306"/>
                  <a:gd name="T40" fmla="*/ 278 w 1001"/>
                  <a:gd name="T41" fmla="*/ 306 h 306"/>
                  <a:gd name="T42" fmla="*/ 292 w 1001"/>
                  <a:gd name="T43" fmla="*/ 306 h 306"/>
                  <a:gd name="T44" fmla="*/ 306 w 1001"/>
                  <a:gd name="T45" fmla="*/ 306 h 306"/>
                  <a:gd name="T46" fmla="*/ 319 w 1001"/>
                  <a:gd name="T47" fmla="*/ 306 h 306"/>
                  <a:gd name="T48" fmla="*/ 335 w 1001"/>
                  <a:gd name="T49" fmla="*/ 306 h 306"/>
                  <a:gd name="T50" fmla="*/ 352 w 1001"/>
                  <a:gd name="T51" fmla="*/ 306 h 306"/>
                  <a:gd name="T52" fmla="*/ 367 w 1001"/>
                  <a:gd name="T53" fmla="*/ 306 h 306"/>
                  <a:gd name="T54" fmla="*/ 381 w 1001"/>
                  <a:gd name="T55" fmla="*/ 306 h 306"/>
                  <a:gd name="T56" fmla="*/ 395 w 1001"/>
                  <a:gd name="T57" fmla="*/ 306 h 306"/>
                  <a:gd name="T58" fmla="*/ 409 w 1001"/>
                  <a:gd name="T59" fmla="*/ 306 h 306"/>
                  <a:gd name="T60" fmla="*/ 424 w 1001"/>
                  <a:gd name="T61" fmla="*/ 306 h 306"/>
                  <a:gd name="T62" fmla="*/ 440 w 1001"/>
                  <a:gd name="T63" fmla="*/ 306 h 306"/>
                  <a:gd name="T64" fmla="*/ 454 w 1001"/>
                  <a:gd name="T65" fmla="*/ 306 h 306"/>
                  <a:gd name="T66" fmla="*/ 472 w 1001"/>
                  <a:gd name="T67" fmla="*/ 306 h 306"/>
                  <a:gd name="T68" fmla="*/ 488 w 1001"/>
                  <a:gd name="T69" fmla="*/ 306 h 306"/>
                  <a:gd name="T70" fmla="*/ 503 w 1001"/>
                  <a:gd name="T71" fmla="*/ 306 h 306"/>
                  <a:gd name="T72" fmla="*/ 519 w 1001"/>
                  <a:gd name="T73" fmla="*/ 306 h 306"/>
                  <a:gd name="T74" fmla="*/ 536 w 1001"/>
                  <a:gd name="T75" fmla="*/ 306 h 306"/>
                  <a:gd name="T76" fmla="*/ 553 w 1001"/>
                  <a:gd name="T77" fmla="*/ 306 h 306"/>
                  <a:gd name="T78" fmla="*/ 568 w 1001"/>
                  <a:gd name="T79" fmla="*/ 306 h 306"/>
                  <a:gd name="T80" fmla="*/ 587 w 1001"/>
                  <a:gd name="T81" fmla="*/ 306 h 306"/>
                  <a:gd name="T82" fmla="*/ 603 w 1001"/>
                  <a:gd name="T83" fmla="*/ 306 h 306"/>
                  <a:gd name="T84" fmla="*/ 617 w 1001"/>
                  <a:gd name="T85" fmla="*/ 306 h 306"/>
                  <a:gd name="T86" fmla="*/ 637 w 1001"/>
                  <a:gd name="T87" fmla="*/ 306 h 306"/>
                  <a:gd name="T88" fmla="*/ 652 w 1001"/>
                  <a:gd name="T89" fmla="*/ 306 h 306"/>
                  <a:gd name="T90" fmla="*/ 672 w 1001"/>
                  <a:gd name="T91" fmla="*/ 306 h 306"/>
                  <a:gd name="T92" fmla="*/ 689 w 1001"/>
                  <a:gd name="T93" fmla="*/ 306 h 306"/>
                  <a:gd name="T94" fmla="*/ 713 w 1001"/>
                  <a:gd name="T95" fmla="*/ 306 h 306"/>
                  <a:gd name="T96" fmla="*/ 736 w 1001"/>
                  <a:gd name="T97" fmla="*/ 306 h 306"/>
                  <a:gd name="T98" fmla="*/ 752 w 1001"/>
                  <a:gd name="T99" fmla="*/ 306 h 306"/>
                  <a:gd name="T100" fmla="*/ 770 w 1001"/>
                  <a:gd name="T101" fmla="*/ 306 h 306"/>
                  <a:gd name="T102" fmla="*/ 787 w 1001"/>
                  <a:gd name="T103" fmla="*/ 306 h 306"/>
                  <a:gd name="T104" fmla="*/ 812 w 1001"/>
                  <a:gd name="T105" fmla="*/ 306 h 306"/>
                  <a:gd name="T106" fmla="*/ 837 w 1001"/>
                  <a:gd name="T107" fmla="*/ 306 h 306"/>
                  <a:gd name="T108" fmla="*/ 850 w 1001"/>
                  <a:gd name="T109" fmla="*/ 306 h 306"/>
                  <a:gd name="T110" fmla="*/ 876 w 1001"/>
                  <a:gd name="T111" fmla="*/ 306 h 306"/>
                  <a:gd name="T112" fmla="*/ 904 w 1001"/>
                  <a:gd name="T113" fmla="*/ 306 h 306"/>
                  <a:gd name="T114" fmla="*/ 925 w 1001"/>
                  <a:gd name="T115" fmla="*/ 306 h 306"/>
                  <a:gd name="T116" fmla="*/ 943 w 1001"/>
                  <a:gd name="T117" fmla="*/ 306 h 306"/>
                  <a:gd name="T118" fmla="*/ 963 w 1001"/>
                  <a:gd name="T119" fmla="*/ 306 h 306"/>
                  <a:gd name="T120" fmla="*/ 980 w 1001"/>
                  <a:gd name="T121" fmla="*/ 306 h 306"/>
                  <a:gd name="T122" fmla="*/ 1000 w 1001"/>
                  <a:gd name="T123"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1" h="306">
                    <a:moveTo>
                      <a:pt x="0" y="306"/>
                    </a:moveTo>
                    <a:lnTo>
                      <a:pt x="0" y="306"/>
                    </a:lnTo>
                    <a:lnTo>
                      <a:pt x="1" y="306"/>
                    </a:lnTo>
                    <a:lnTo>
                      <a:pt x="1" y="306"/>
                    </a:lnTo>
                    <a:lnTo>
                      <a:pt x="2" y="306"/>
                    </a:lnTo>
                    <a:lnTo>
                      <a:pt x="2" y="306"/>
                    </a:lnTo>
                    <a:lnTo>
                      <a:pt x="3" y="306"/>
                    </a:lnTo>
                    <a:lnTo>
                      <a:pt x="3" y="306"/>
                    </a:lnTo>
                    <a:lnTo>
                      <a:pt x="4" y="306"/>
                    </a:lnTo>
                    <a:lnTo>
                      <a:pt x="4" y="306"/>
                    </a:lnTo>
                    <a:lnTo>
                      <a:pt x="5" y="306"/>
                    </a:lnTo>
                    <a:lnTo>
                      <a:pt x="5" y="306"/>
                    </a:lnTo>
                    <a:lnTo>
                      <a:pt x="6" y="306"/>
                    </a:lnTo>
                    <a:lnTo>
                      <a:pt x="6" y="306"/>
                    </a:lnTo>
                    <a:lnTo>
                      <a:pt x="7" y="305"/>
                    </a:lnTo>
                    <a:lnTo>
                      <a:pt x="7" y="306"/>
                    </a:lnTo>
                    <a:lnTo>
                      <a:pt x="8" y="306"/>
                    </a:lnTo>
                    <a:lnTo>
                      <a:pt x="8" y="306"/>
                    </a:lnTo>
                    <a:lnTo>
                      <a:pt x="9" y="306"/>
                    </a:lnTo>
                    <a:lnTo>
                      <a:pt x="9" y="306"/>
                    </a:lnTo>
                    <a:lnTo>
                      <a:pt x="10" y="306"/>
                    </a:lnTo>
                    <a:lnTo>
                      <a:pt x="10" y="306"/>
                    </a:lnTo>
                    <a:lnTo>
                      <a:pt x="11" y="306"/>
                    </a:lnTo>
                    <a:lnTo>
                      <a:pt x="11" y="306"/>
                    </a:lnTo>
                    <a:lnTo>
                      <a:pt x="12" y="306"/>
                    </a:lnTo>
                    <a:lnTo>
                      <a:pt x="12" y="306"/>
                    </a:lnTo>
                    <a:lnTo>
                      <a:pt x="13" y="306"/>
                    </a:lnTo>
                    <a:lnTo>
                      <a:pt x="13" y="306"/>
                    </a:lnTo>
                    <a:lnTo>
                      <a:pt x="14" y="306"/>
                    </a:lnTo>
                    <a:lnTo>
                      <a:pt x="14" y="306"/>
                    </a:lnTo>
                    <a:lnTo>
                      <a:pt x="15" y="306"/>
                    </a:lnTo>
                    <a:lnTo>
                      <a:pt x="15" y="306"/>
                    </a:lnTo>
                    <a:lnTo>
                      <a:pt x="16" y="306"/>
                    </a:lnTo>
                    <a:lnTo>
                      <a:pt x="16" y="306"/>
                    </a:lnTo>
                    <a:lnTo>
                      <a:pt x="17" y="306"/>
                    </a:lnTo>
                    <a:lnTo>
                      <a:pt x="17" y="306"/>
                    </a:lnTo>
                    <a:lnTo>
                      <a:pt x="18" y="306"/>
                    </a:lnTo>
                    <a:lnTo>
                      <a:pt x="18" y="306"/>
                    </a:lnTo>
                    <a:lnTo>
                      <a:pt x="19" y="306"/>
                    </a:lnTo>
                    <a:lnTo>
                      <a:pt x="19" y="306"/>
                    </a:lnTo>
                    <a:lnTo>
                      <a:pt x="20" y="306"/>
                    </a:lnTo>
                    <a:lnTo>
                      <a:pt x="20" y="306"/>
                    </a:lnTo>
                    <a:lnTo>
                      <a:pt x="21" y="306"/>
                    </a:lnTo>
                    <a:lnTo>
                      <a:pt x="21" y="306"/>
                    </a:lnTo>
                    <a:lnTo>
                      <a:pt x="22" y="306"/>
                    </a:lnTo>
                    <a:lnTo>
                      <a:pt x="22" y="306"/>
                    </a:lnTo>
                    <a:lnTo>
                      <a:pt x="23" y="306"/>
                    </a:lnTo>
                    <a:lnTo>
                      <a:pt x="23" y="306"/>
                    </a:lnTo>
                    <a:lnTo>
                      <a:pt x="24" y="306"/>
                    </a:lnTo>
                    <a:lnTo>
                      <a:pt x="24" y="306"/>
                    </a:lnTo>
                    <a:lnTo>
                      <a:pt x="26" y="306"/>
                    </a:lnTo>
                    <a:lnTo>
                      <a:pt x="26" y="306"/>
                    </a:lnTo>
                    <a:lnTo>
                      <a:pt x="26" y="306"/>
                    </a:lnTo>
                    <a:lnTo>
                      <a:pt x="27" y="306"/>
                    </a:lnTo>
                    <a:lnTo>
                      <a:pt x="27" y="306"/>
                    </a:lnTo>
                    <a:lnTo>
                      <a:pt x="28" y="306"/>
                    </a:lnTo>
                    <a:lnTo>
                      <a:pt x="28" y="306"/>
                    </a:lnTo>
                    <a:lnTo>
                      <a:pt x="29" y="306"/>
                    </a:lnTo>
                    <a:lnTo>
                      <a:pt x="29" y="306"/>
                    </a:lnTo>
                    <a:lnTo>
                      <a:pt x="30" y="306"/>
                    </a:lnTo>
                    <a:lnTo>
                      <a:pt x="30" y="306"/>
                    </a:lnTo>
                    <a:lnTo>
                      <a:pt x="31" y="306"/>
                    </a:lnTo>
                    <a:lnTo>
                      <a:pt x="31" y="306"/>
                    </a:lnTo>
                    <a:lnTo>
                      <a:pt x="32" y="306"/>
                    </a:lnTo>
                    <a:lnTo>
                      <a:pt x="32" y="306"/>
                    </a:lnTo>
                    <a:lnTo>
                      <a:pt x="33" y="306"/>
                    </a:lnTo>
                    <a:lnTo>
                      <a:pt x="33" y="306"/>
                    </a:lnTo>
                    <a:lnTo>
                      <a:pt x="34" y="306"/>
                    </a:lnTo>
                    <a:lnTo>
                      <a:pt x="34" y="306"/>
                    </a:lnTo>
                    <a:lnTo>
                      <a:pt x="35" y="306"/>
                    </a:lnTo>
                    <a:lnTo>
                      <a:pt x="35" y="306"/>
                    </a:lnTo>
                    <a:lnTo>
                      <a:pt x="36" y="306"/>
                    </a:lnTo>
                    <a:lnTo>
                      <a:pt x="36" y="306"/>
                    </a:lnTo>
                    <a:lnTo>
                      <a:pt x="37" y="306"/>
                    </a:lnTo>
                    <a:lnTo>
                      <a:pt x="37" y="306"/>
                    </a:lnTo>
                    <a:lnTo>
                      <a:pt x="38" y="306"/>
                    </a:lnTo>
                    <a:lnTo>
                      <a:pt x="38" y="306"/>
                    </a:lnTo>
                    <a:lnTo>
                      <a:pt x="39" y="306"/>
                    </a:lnTo>
                    <a:lnTo>
                      <a:pt x="39" y="306"/>
                    </a:lnTo>
                    <a:lnTo>
                      <a:pt x="40" y="306"/>
                    </a:lnTo>
                    <a:lnTo>
                      <a:pt x="40" y="306"/>
                    </a:lnTo>
                    <a:lnTo>
                      <a:pt x="41" y="306"/>
                    </a:lnTo>
                    <a:lnTo>
                      <a:pt x="41" y="306"/>
                    </a:lnTo>
                    <a:lnTo>
                      <a:pt x="42" y="306"/>
                    </a:lnTo>
                    <a:lnTo>
                      <a:pt x="42" y="306"/>
                    </a:lnTo>
                    <a:lnTo>
                      <a:pt x="44" y="306"/>
                    </a:lnTo>
                    <a:lnTo>
                      <a:pt x="44" y="306"/>
                    </a:lnTo>
                    <a:lnTo>
                      <a:pt x="44" y="306"/>
                    </a:lnTo>
                    <a:lnTo>
                      <a:pt x="45" y="306"/>
                    </a:lnTo>
                    <a:lnTo>
                      <a:pt x="45" y="306"/>
                    </a:lnTo>
                    <a:lnTo>
                      <a:pt x="46" y="306"/>
                    </a:lnTo>
                    <a:lnTo>
                      <a:pt x="46" y="306"/>
                    </a:lnTo>
                    <a:lnTo>
                      <a:pt x="47" y="306"/>
                    </a:lnTo>
                    <a:lnTo>
                      <a:pt x="47" y="306"/>
                    </a:lnTo>
                    <a:lnTo>
                      <a:pt x="48" y="306"/>
                    </a:lnTo>
                    <a:lnTo>
                      <a:pt x="48" y="306"/>
                    </a:lnTo>
                    <a:lnTo>
                      <a:pt x="49" y="306"/>
                    </a:lnTo>
                    <a:lnTo>
                      <a:pt x="49" y="306"/>
                    </a:lnTo>
                    <a:lnTo>
                      <a:pt x="50" y="306"/>
                    </a:lnTo>
                    <a:lnTo>
                      <a:pt x="50" y="306"/>
                    </a:lnTo>
                    <a:lnTo>
                      <a:pt x="51" y="306"/>
                    </a:lnTo>
                    <a:lnTo>
                      <a:pt x="51" y="306"/>
                    </a:lnTo>
                    <a:lnTo>
                      <a:pt x="52" y="306"/>
                    </a:lnTo>
                    <a:lnTo>
                      <a:pt x="52" y="306"/>
                    </a:lnTo>
                    <a:lnTo>
                      <a:pt x="53" y="306"/>
                    </a:lnTo>
                    <a:lnTo>
                      <a:pt x="53" y="306"/>
                    </a:lnTo>
                    <a:lnTo>
                      <a:pt x="54" y="306"/>
                    </a:lnTo>
                    <a:lnTo>
                      <a:pt x="54" y="306"/>
                    </a:lnTo>
                    <a:lnTo>
                      <a:pt x="55" y="306"/>
                    </a:lnTo>
                    <a:lnTo>
                      <a:pt x="55" y="306"/>
                    </a:lnTo>
                    <a:lnTo>
                      <a:pt x="57" y="306"/>
                    </a:lnTo>
                    <a:lnTo>
                      <a:pt x="57" y="306"/>
                    </a:lnTo>
                    <a:lnTo>
                      <a:pt x="57" y="306"/>
                    </a:lnTo>
                    <a:lnTo>
                      <a:pt x="58" y="306"/>
                    </a:lnTo>
                    <a:lnTo>
                      <a:pt x="58" y="306"/>
                    </a:lnTo>
                    <a:lnTo>
                      <a:pt x="59" y="306"/>
                    </a:lnTo>
                    <a:lnTo>
                      <a:pt x="59" y="306"/>
                    </a:lnTo>
                    <a:lnTo>
                      <a:pt x="60" y="306"/>
                    </a:lnTo>
                    <a:lnTo>
                      <a:pt x="60" y="306"/>
                    </a:lnTo>
                    <a:lnTo>
                      <a:pt x="61" y="306"/>
                    </a:lnTo>
                    <a:lnTo>
                      <a:pt x="61" y="306"/>
                    </a:lnTo>
                    <a:lnTo>
                      <a:pt x="62" y="306"/>
                    </a:lnTo>
                    <a:lnTo>
                      <a:pt x="62" y="306"/>
                    </a:lnTo>
                    <a:lnTo>
                      <a:pt x="63" y="306"/>
                    </a:lnTo>
                    <a:lnTo>
                      <a:pt x="63" y="306"/>
                    </a:lnTo>
                    <a:lnTo>
                      <a:pt x="64" y="306"/>
                    </a:lnTo>
                    <a:lnTo>
                      <a:pt x="64" y="306"/>
                    </a:lnTo>
                    <a:lnTo>
                      <a:pt x="65" y="306"/>
                    </a:lnTo>
                    <a:lnTo>
                      <a:pt x="65" y="306"/>
                    </a:lnTo>
                    <a:lnTo>
                      <a:pt x="66" y="306"/>
                    </a:lnTo>
                    <a:lnTo>
                      <a:pt x="66" y="306"/>
                    </a:lnTo>
                    <a:lnTo>
                      <a:pt x="67" y="306"/>
                    </a:lnTo>
                    <a:lnTo>
                      <a:pt x="67" y="306"/>
                    </a:lnTo>
                    <a:lnTo>
                      <a:pt x="68" y="306"/>
                    </a:lnTo>
                    <a:lnTo>
                      <a:pt x="68" y="306"/>
                    </a:lnTo>
                    <a:lnTo>
                      <a:pt x="69" y="306"/>
                    </a:lnTo>
                    <a:lnTo>
                      <a:pt x="69" y="306"/>
                    </a:lnTo>
                    <a:lnTo>
                      <a:pt x="70" y="306"/>
                    </a:lnTo>
                    <a:lnTo>
                      <a:pt x="70" y="306"/>
                    </a:lnTo>
                    <a:lnTo>
                      <a:pt x="72" y="306"/>
                    </a:lnTo>
                    <a:lnTo>
                      <a:pt x="72" y="306"/>
                    </a:lnTo>
                    <a:lnTo>
                      <a:pt x="72" y="306"/>
                    </a:lnTo>
                    <a:lnTo>
                      <a:pt x="73" y="306"/>
                    </a:lnTo>
                    <a:lnTo>
                      <a:pt x="73" y="306"/>
                    </a:lnTo>
                    <a:lnTo>
                      <a:pt x="74" y="306"/>
                    </a:lnTo>
                    <a:lnTo>
                      <a:pt x="74" y="306"/>
                    </a:lnTo>
                    <a:lnTo>
                      <a:pt x="75" y="306"/>
                    </a:lnTo>
                    <a:lnTo>
                      <a:pt x="75" y="306"/>
                    </a:lnTo>
                    <a:lnTo>
                      <a:pt x="76" y="306"/>
                    </a:lnTo>
                    <a:lnTo>
                      <a:pt x="76" y="306"/>
                    </a:lnTo>
                    <a:lnTo>
                      <a:pt x="77" y="306"/>
                    </a:lnTo>
                    <a:lnTo>
                      <a:pt x="77" y="306"/>
                    </a:lnTo>
                    <a:lnTo>
                      <a:pt x="78" y="306"/>
                    </a:lnTo>
                    <a:lnTo>
                      <a:pt x="78" y="306"/>
                    </a:lnTo>
                    <a:lnTo>
                      <a:pt x="79" y="306"/>
                    </a:lnTo>
                    <a:lnTo>
                      <a:pt x="79" y="306"/>
                    </a:lnTo>
                    <a:lnTo>
                      <a:pt x="80" y="306"/>
                    </a:lnTo>
                    <a:lnTo>
                      <a:pt x="80" y="306"/>
                    </a:lnTo>
                    <a:lnTo>
                      <a:pt x="81" y="306"/>
                    </a:lnTo>
                    <a:lnTo>
                      <a:pt x="81" y="306"/>
                    </a:lnTo>
                    <a:lnTo>
                      <a:pt x="82" y="306"/>
                    </a:lnTo>
                    <a:lnTo>
                      <a:pt x="82" y="306"/>
                    </a:lnTo>
                    <a:lnTo>
                      <a:pt x="83" y="306"/>
                    </a:lnTo>
                    <a:lnTo>
                      <a:pt x="83" y="306"/>
                    </a:lnTo>
                    <a:lnTo>
                      <a:pt x="84" y="306"/>
                    </a:lnTo>
                    <a:lnTo>
                      <a:pt x="84" y="306"/>
                    </a:lnTo>
                    <a:lnTo>
                      <a:pt x="85" y="306"/>
                    </a:lnTo>
                    <a:lnTo>
                      <a:pt x="85" y="306"/>
                    </a:lnTo>
                    <a:lnTo>
                      <a:pt x="86" y="306"/>
                    </a:lnTo>
                    <a:lnTo>
                      <a:pt x="86" y="306"/>
                    </a:lnTo>
                    <a:lnTo>
                      <a:pt x="87" y="306"/>
                    </a:lnTo>
                    <a:lnTo>
                      <a:pt x="87" y="306"/>
                    </a:lnTo>
                    <a:lnTo>
                      <a:pt x="88" y="306"/>
                    </a:lnTo>
                    <a:lnTo>
                      <a:pt x="88" y="306"/>
                    </a:lnTo>
                    <a:lnTo>
                      <a:pt x="89" y="306"/>
                    </a:lnTo>
                    <a:lnTo>
                      <a:pt x="89" y="306"/>
                    </a:lnTo>
                    <a:lnTo>
                      <a:pt x="90" y="306"/>
                    </a:lnTo>
                    <a:lnTo>
                      <a:pt x="90" y="306"/>
                    </a:lnTo>
                    <a:lnTo>
                      <a:pt x="92" y="306"/>
                    </a:lnTo>
                    <a:lnTo>
                      <a:pt x="92" y="306"/>
                    </a:lnTo>
                    <a:lnTo>
                      <a:pt x="92" y="306"/>
                    </a:lnTo>
                    <a:lnTo>
                      <a:pt x="93" y="306"/>
                    </a:lnTo>
                    <a:lnTo>
                      <a:pt x="93" y="306"/>
                    </a:lnTo>
                    <a:lnTo>
                      <a:pt x="94" y="306"/>
                    </a:lnTo>
                    <a:lnTo>
                      <a:pt x="94" y="306"/>
                    </a:lnTo>
                    <a:lnTo>
                      <a:pt x="95" y="306"/>
                    </a:lnTo>
                    <a:lnTo>
                      <a:pt x="95" y="306"/>
                    </a:lnTo>
                    <a:lnTo>
                      <a:pt x="96" y="306"/>
                    </a:lnTo>
                    <a:lnTo>
                      <a:pt x="96" y="306"/>
                    </a:lnTo>
                    <a:lnTo>
                      <a:pt x="97" y="306"/>
                    </a:lnTo>
                    <a:lnTo>
                      <a:pt x="97" y="306"/>
                    </a:lnTo>
                    <a:lnTo>
                      <a:pt x="98" y="306"/>
                    </a:lnTo>
                    <a:lnTo>
                      <a:pt x="98" y="306"/>
                    </a:lnTo>
                    <a:lnTo>
                      <a:pt x="99" y="306"/>
                    </a:lnTo>
                    <a:lnTo>
                      <a:pt x="99" y="306"/>
                    </a:lnTo>
                    <a:lnTo>
                      <a:pt x="100" y="306"/>
                    </a:lnTo>
                    <a:lnTo>
                      <a:pt x="100" y="306"/>
                    </a:lnTo>
                    <a:lnTo>
                      <a:pt x="101" y="306"/>
                    </a:lnTo>
                    <a:lnTo>
                      <a:pt x="101" y="306"/>
                    </a:lnTo>
                    <a:lnTo>
                      <a:pt x="102" y="306"/>
                    </a:lnTo>
                    <a:lnTo>
                      <a:pt x="102" y="306"/>
                    </a:lnTo>
                    <a:lnTo>
                      <a:pt x="103" y="306"/>
                    </a:lnTo>
                    <a:lnTo>
                      <a:pt x="103" y="306"/>
                    </a:lnTo>
                    <a:lnTo>
                      <a:pt x="104" y="306"/>
                    </a:lnTo>
                    <a:lnTo>
                      <a:pt x="104" y="306"/>
                    </a:lnTo>
                    <a:lnTo>
                      <a:pt x="105" y="306"/>
                    </a:lnTo>
                    <a:lnTo>
                      <a:pt x="105" y="306"/>
                    </a:lnTo>
                    <a:lnTo>
                      <a:pt x="106" y="306"/>
                    </a:lnTo>
                    <a:lnTo>
                      <a:pt x="106" y="306"/>
                    </a:lnTo>
                    <a:lnTo>
                      <a:pt x="107" y="306"/>
                    </a:lnTo>
                    <a:lnTo>
                      <a:pt x="107" y="306"/>
                    </a:lnTo>
                    <a:lnTo>
                      <a:pt x="110" y="306"/>
                    </a:lnTo>
                    <a:lnTo>
                      <a:pt x="110" y="306"/>
                    </a:lnTo>
                    <a:lnTo>
                      <a:pt x="110" y="306"/>
                    </a:lnTo>
                    <a:lnTo>
                      <a:pt x="111" y="306"/>
                    </a:lnTo>
                    <a:lnTo>
                      <a:pt x="111" y="306"/>
                    </a:lnTo>
                    <a:lnTo>
                      <a:pt x="112" y="306"/>
                    </a:lnTo>
                    <a:lnTo>
                      <a:pt x="112" y="306"/>
                    </a:lnTo>
                    <a:lnTo>
                      <a:pt x="114" y="306"/>
                    </a:lnTo>
                    <a:lnTo>
                      <a:pt x="114" y="306"/>
                    </a:lnTo>
                    <a:lnTo>
                      <a:pt x="114" y="306"/>
                    </a:lnTo>
                    <a:lnTo>
                      <a:pt x="115" y="306"/>
                    </a:lnTo>
                    <a:lnTo>
                      <a:pt x="115" y="306"/>
                    </a:lnTo>
                    <a:lnTo>
                      <a:pt x="116" y="306"/>
                    </a:lnTo>
                    <a:lnTo>
                      <a:pt x="116" y="306"/>
                    </a:lnTo>
                    <a:lnTo>
                      <a:pt x="117" y="306"/>
                    </a:lnTo>
                    <a:lnTo>
                      <a:pt x="117" y="306"/>
                    </a:lnTo>
                    <a:lnTo>
                      <a:pt x="119" y="306"/>
                    </a:lnTo>
                    <a:lnTo>
                      <a:pt x="119" y="306"/>
                    </a:lnTo>
                    <a:lnTo>
                      <a:pt x="119" y="306"/>
                    </a:lnTo>
                    <a:lnTo>
                      <a:pt x="120" y="306"/>
                    </a:lnTo>
                    <a:lnTo>
                      <a:pt x="120" y="306"/>
                    </a:lnTo>
                    <a:lnTo>
                      <a:pt x="121" y="306"/>
                    </a:lnTo>
                    <a:lnTo>
                      <a:pt x="121" y="306"/>
                    </a:lnTo>
                    <a:lnTo>
                      <a:pt x="122" y="306"/>
                    </a:lnTo>
                    <a:lnTo>
                      <a:pt x="122" y="306"/>
                    </a:lnTo>
                    <a:lnTo>
                      <a:pt x="124" y="306"/>
                    </a:lnTo>
                    <a:lnTo>
                      <a:pt x="124" y="306"/>
                    </a:lnTo>
                    <a:lnTo>
                      <a:pt x="124" y="306"/>
                    </a:lnTo>
                    <a:lnTo>
                      <a:pt x="125" y="306"/>
                    </a:lnTo>
                    <a:lnTo>
                      <a:pt x="125" y="306"/>
                    </a:lnTo>
                    <a:lnTo>
                      <a:pt x="126" y="306"/>
                    </a:lnTo>
                    <a:lnTo>
                      <a:pt x="126" y="306"/>
                    </a:lnTo>
                    <a:lnTo>
                      <a:pt x="127" y="306"/>
                    </a:lnTo>
                    <a:lnTo>
                      <a:pt x="127" y="306"/>
                    </a:lnTo>
                    <a:lnTo>
                      <a:pt x="128" y="306"/>
                    </a:lnTo>
                    <a:lnTo>
                      <a:pt x="128" y="306"/>
                    </a:lnTo>
                    <a:lnTo>
                      <a:pt x="129" y="306"/>
                    </a:lnTo>
                    <a:lnTo>
                      <a:pt x="129" y="306"/>
                    </a:lnTo>
                    <a:lnTo>
                      <a:pt x="130" y="306"/>
                    </a:lnTo>
                    <a:lnTo>
                      <a:pt x="130" y="306"/>
                    </a:lnTo>
                    <a:lnTo>
                      <a:pt x="131" y="306"/>
                    </a:lnTo>
                    <a:lnTo>
                      <a:pt x="131" y="306"/>
                    </a:lnTo>
                    <a:lnTo>
                      <a:pt x="133" y="306"/>
                    </a:lnTo>
                    <a:lnTo>
                      <a:pt x="133" y="306"/>
                    </a:lnTo>
                    <a:lnTo>
                      <a:pt x="133" y="306"/>
                    </a:lnTo>
                    <a:lnTo>
                      <a:pt x="134" y="306"/>
                    </a:lnTo>
                    <a:lnTo>
                      <a:pt x="134" y="306"/>
                    </a:lnTo>
                    <a:lnTo>
                      <a:pt x="135" y="306"/>
                    </a:lnTo>
                    <a:lnTo>
                      <a:pt x="135" y="306"/>
                    </a:lnTo>
                    <a:lnTo>
                      <a:pt x="136" y="306"/>
                    </a:lnTo>
                    <a:lnTo>
                      <a:pt x="136" y="306"/>
                    </a:lnTo>
                    <a:lnTo>
                      <a:pt x="137" y="306"/>
                    </a:lnTo>
                    <a:lnTo>
                      <a:pt x="137" y="306"/>
                    </a:lnTo>
                    <a:lnTo>
                      <a:pt x="138" y="306"/>
                    </a:lnTo>
                    <a:lnTo>
                      <a:pt x="138" y="306"/>
                    </a:lnTo>
                    <a:lnTo>
                      <a:pt x="139" y="306"/>
                    </a:lnTo>
                    <a:lnTo>
                      <a:pt x="139" y="306"/>
                    </a:lnTo>
                    <a:lnTo>
                      <a:pt x="140" y="306"/>
                    </a:lnTo>
                    <a:lnTo>
                      <a:pt x="140" y="306"/>
                    </a:lnTo>
                    <a:lnTo>
                      <a:pt x="141" y="306"/>
                    </a:lnTo>
                    <a:lnTo>
                      <a:pt x="141" y="306"/>
                    </a:lnTo>
                    <a:lnTo>
                      <a:pt x="142" y="306"/>
                    </a:lnTo>
                    <a:lnTo>
                      <a:pt x="142" y="306"/>
                    </a:lnTo>
                    <a:lnTo>
                      <a:pt x="143" y="306"/>
                    </a:lnTo>
                    <a:lnTo>
                      <a:pt x="143" y="306"/>
                    </a:lnTo>
                    <a:lnTo>
                      <a:pt x="144" y="306"/>
                    </a:lnTo>
                    <a:lnTo>
                      <a:pt x="144" y="306"/>
                    </a:lnTo>
                    <a:lnTo>
                      <a:pt x="145" y="306"/>
                    </a:lnTo>
                    <a:lnTo>
                      <a:pt x="145" y="306"/>
                    </a:lnTo>
                    <a:lnTo>
                      <a:pt x="146" y="306"/>
                    </a:lnTo>
                    <a:lnTo>
                      <a:pt x="146" y="306"/>
                    </a:lnTo>
                    <a:lnTo>
                      <a:pt x="147" y="306"/>
                    </a:lnTo>
                    <a:lnTo>
                      <a:pt x="147" y="306"/>
                    </a:lnTo>
                    <a:lnTo>
                      <a:pt x="148" y="306"/>
                    </a:lnTo>
                    <a:lnTo>
                      <a:pt x="148" y="306"/>
                    </a:lnTo>
                    <a:lnTo>
                      <a:pt x="149" y="306"/>
                    </a:lnTo>
                    <a:lnTo>
                      <a:pt x="149" y="306"/>
                    </a:lnTo>
                    <a:lnTo>
                      <a:pt x="150" y="306"/>
                    </a:lnTo>
                    <a:lnTo>
                      <a:pt x="150" y="306"/>
                    </a:lnTo>
                    <a:lnTo>
                      <a:pt x="151" y="306"/>
                    </a:lnTo>
                    <a:lnTo>
                      <a:pt x="151" y="306"/>
                    </a:lnTo>
                    <a:lnTo>
                      <a:pt x="152" y="306"/>
                    </a:lnTo>
                    <a:lnTo>
                      <a:pt x="152" y="306"/>
                    </a:lnTo>
                    <a:lnTo>
                      <a:pt x="153" y="306"/>
                    </a:lnTo>
                    <a:lnTo>
                      <a:pt x="153" y="306"/>
                    </a:lnTo>
                    <a:lnTo>
                      <a:pt x="154" y="306"/>
                    </a:lnTo>
                    <a:lnTo>
                      <a:pt x="154" y="306"/>
                    </a:lnTo>
                    <a:lnTo>
                      <a:pt x="156" y="306"/>
                    </a:lnTo>
                    <a:lnTo>
                      <a:pt x="156" y="306"/>
                    </a:lnTo>
                    <a:lnTo>
                      <a:pt x="156" y="306"/>
                    </a:lnTo>
                    <a:lnTo>
                      <a:pt x="157" y="306"/>
                    </a:lnTo>
                    <a:lnTo>
                      <a:pt x="157" y="306"/>
                    </a:lnTo>
                    <a:lnTo>
                      <a:pt x="158" y="306"/>
                    </a:lnTo>
                    <a:lnTo>
                      <a:pt x="158" y="306"/>
                    </a:lnTo>
                    <a:lnTo>
                      <a:pt x="159" y="306"/>
                    </a:lnTo>
                    <a:lnTo>
                      <a:pt x="159" y="306"/>
                    </a:lnTo>
                    <a:lnTo>
                      <a:pt x="160" y="306"/>
                    </a:lnTo>
                    <a:lnTo>
                      <a:pt x="160" y="306"/>
                    </a:lnTo>
                    <a:lnTo>
                      <a:pt x="161" y="306"/>
                    </a:lnTo>
                    <a:lnTo>
                      <a:pt x="161" y="306"/>
                    </a:lnTo>
                    <a:lnTo>
                      <a:pt x="162" y="306"/>
                    </a:lnTo>
                    <a:lnTo>
                      <a:pt x="162" y="306"/>
                    </a:lnTo>
                    <a:lnTo>
                      <a:pt x="163" y="306"/>
                    </a:lnTo>
                    <a:lnTo>
                      <a:pt x="163" y="306"/>
                    </a:lnTo>
                    <a:lnTo>
                      <a:pt x="164" y="306"/>
                    </a:lnTo>
                    <a:lnTo>
                      <a:pt x="164" y="306"/>
                    </a:lnTo>
                    <a:lnTo>
                      <a:pt x="166" y="306"/>
                    </a:lnTo>
                    <a:lnTo>
                      <a:pt x="166" y="306"/>
                    </a:lnTo>
                    <a:lnTo>
                      <a:pt x="166" y="306"/>
                    </a:lnTo>
                    <a:lnTo>
                      <a:pt x="167" y="306"/>
                    </a:lnTo>
                    <a:lnTo>
                      <a:pt x="167" y="306"/>
                    </a:lnTo>
                    <a:lnTo>
                      <a:pt x="168" y="306"/>
                    </a:lnTo>
                    <a:lnTo>
                      <a:pt x="168" y="306"/>
                    </a:lnTo>
                    <a:lnTo>
                      <a:pt x="170" y="306"/>
                    </a:lnTo>
                    <a:lnTo>
                      <a:pt x="170" y="306"/>
                    </a:lnTo>
                    <a:lnTo>
                      <a:pt x="170" y="306"/>
                    </a:lnTo>
                    <a:lnTo>
                      <a:pt x="171" y="306"/>
                    </a:lnTo>
                    <a:lnTo>
                      <a:pt x="171" y="306"/>
                    </a:lnTo>
                    <a:lnTo>
                      <a:pt x="172" y="306"/>
                    </a:lnTo>
                    <a:lnTo>
                      <a:pt x="172" y="306"/>
                    </a:lnTo>
                    <a:lnTo>
                      <a:pt x="173" y="306"/>
                    </a:lnTo>
                    <a:lnTo>
                      <a:pt x="173" y="306"/>
                    </a:lnTo>
                    <a:lnTo>
                      <a:pt x="174" y="306"/>
                    </a:lnTo>
                    <a:lnTo>
                      <a:pt x="174" y="306"/>
                    </a:lnTo>
                    <a:lnTo>
                      <a:pt x="175" y="306"/>
                    </a:lnTo>
                    <a:lnTo>
                      <a:pt x="175" y="306"/>
                    </a:lnTo>
                    <a:lnTo>
                      <a:pt x="177" y="306"/>
                    </a:lnTo>
                    <a:lnTo>
                      <a:pt x="177" y="306"/>
                    </a:lnTo>
                    <a:lnTo>
                      <a:pt x="177" y="306"/>
                    </a:lnTo>
                    <a:lnTo>
                      <a:pt x="178" y="306"/>
                    </a:lnTo>
                    <a:lnTo>
                      <a:pt x="178" y="306"/>
                    </a:lnTo>
                    <a:lnTo>
                      <a:pt x="179" y="306"/>
                    </a:lnTo>
                    <a:lnTo>
                      <a:pt x="179" y="306"/>
                    </a:lnTo>
                    <a:lnTo>
                      <a:pt x="180" y="306"/>
                    </a:lnTo>
                    <a:lnTo>
                      <a:pt x="180" y="306"/>
                    </a:lnTo>
                    <a:lnTo>
                      <a:pt x="181" y="306"/>
                    </a:lnTo>
                    <a:lnTo>
                      <a:pt x="181" y="306"/>
                    </a:lnTo>
                    <a:lnTo>
                      <a:pt x="182" y="306"/>
                    </a:lnTo>
                    <a:lnTo>
                      <a:pt x="182" y="306"/>
                    </a:lnTo>
                    <a:lnTo>
                      <a:pt x="183" y="306"/>
                    </a:lnTo>
                    <a:lnTo>
                      <a:pt x="183" y="306"/>
                    </a:lnTo>
                    <a:lnTo>
                      <a:pt x="184" y="306"/>
                    </a:lnTo>
                    <a:lnTo>
                      <a:pt x="184" y="306"/>
                    </a:lnTo>
                    <a:lnTo>
                      <a:pt x="185" y="306"/>
                    </a:lnTo>
                    <a:lnTo>
                      <a:pt x="185" y="306"/>
                    </a:lnTo>
                    <a:lnTo>
                      <a:pt x="187" y="306"/>
                    </a:lnTo>
                    <a:lnTo>
                      <a:pt x="187" y="306"/>
                    </a:lnTo>
                    <a:lnTo>
                      <a:pt x="187" y="306"/>
                    </a:lnTo>
                    <a:lnTo>
                      <a:pt x="189" y="306"/>
                    </a:lnTo>
                    <a:lnTo>
                      <a:pt x="189" y="306"/>
                    </a:lnTo>
                    <a:lnTo>
                      <a:pt x="189" y="306"/>
                    </a:lnTo>
                    <a:lnTo>
                      <a:pt x="190" y="306"/>
                    </a:lnTo>
                    <a:lnTo>
                      <a:pt x="190" y="306"/>
                    </a:lnTo>
                    <a:lnTo>
                      <a:pt x="192" y="306"/>
                    </a:lnTo>
                    <a:lnTo>
                      <a:pt x="192" y="306"/>
                    </a:lnTo>
                    <a:lnTo>
                      <a:pt x="192" y="306"/>
                    </a:lnTo>
                    <a:lnTo>
                      <a:pt x="193" y="302"/>
                    </a:lnTo>
                    <a:lnTo>
                      <a:pt x="193" y="306"/>
                    </a:lnTo>
                    <a:lnTo>
                      <a:pt x="194" y="306"/>
                    </a:lnTo>
                    <a:lnTo>
                      <a:pt x="194" y="306"/>
                    </a:lnTo>
                    <a:lnTo>
                      <a:pt x="195" y="306"/>
                    </a:lnTo>
                    <a:lnTo>
                      <a:pt x="195" y="306"/>
                    </a:lnTo>
                    <a:lnTo>
                      <a:pt x="196" y="306"/>
                    </a:lnTo>
                    <a:lnTo>
                      <a:pt x="196" y="306"/>
                    </a:lnTo>
                    <a:lnTo>
                      <a:pt x="197" y="306"/>
                    </a:lnTo>
                    <a:lnTo>
                      <a:pt x="197" y="306"/>
                    </a:lnTo>
                    <a:lnTo>
                      <a:pt x="198" y="306"/>
                    </a:lnTo>
                    <a:lnTo>
                      <a:pt x="198" y="306"/>
                    </a:lnTo>
                    <a:lnTo>
                      <a:pt x="199" y="306"/>
                    </a:lnTo>
                    <a:lnTo>
                      <a:pt x="199" y="306"/>
                    </a:lnTo>
                    <a:lnTo>
                      <a:pt x="200" y="306"/>
                    </a:lnTo>
                    <a:lnTo>
                      <a:pt x="200" y="306"/>
                    </a:lnTo>
                    <a:lnTo>
                      <a:pt x="201" y="306"/>
                    </a:lnTo>
                    <a:lnTo>
                      <a:pt x="201" y="306"/>
                    </a:lnTo>
                    <a:lnTo>
                      <a:pt x="203" y="306"/>
                    </a:lnTo>
                    <a:lnTo>
                      <a:pt x="203" y="306"/>
                    </a:lnTo>
                    <a:lnTo>
                      <a:pt x="203" y="306"/>
                    </a:lnTo>
                    <a:lnTo>
                      <a:pt x="204" y="306"/>
                    </a:lnTo>
                    <a:lnTo>
                      <a:pt x="204" y="306"/>
                    </a:lnTo>
                    <a:lnTo>
                      <a:pt x="205" y="306"/>
                    </a:lnTo>
                    <a:lnTo>
                      <a:pt x="205" y="306"/>
                    </a:lnTo>
                    <a:lnTo>
                      <a:pt x="206" y="306"/>
                    </a:lnTo>
                    <a:lnTo>
                      <a:pt x="206" y="306"/>
                    </a:lnTo>
                    <a:lnTo>
                      <a:pt x="207" y="306"/>
                    </a:lnTo>
                    <a:lnTo>
                      <a:pt x="207" y="306"/>
                    </a:lnTo>
                    <a:lnTo>
                      <a:pt x="208" y="306"/>
                    </a:lnTo>
                    <a:lnTo>
                      <a:pt x="208" y="306"/>
                    </a:lnTo>
                    <a:lnTo>
                      <a:pt x="209" y="306"/>
                    </a:lnTo>
                    <a:lnTo>
                      <a:pt x="209" y="306"/>
                    </a:lnTo>
                    <a:lnTo>
                      <a:pt x="210" y="306"/>
                    </a:lnTo>
                    <a:lnTo>
                      <a:pt x="210" y="306"/>
                    </a:lnTo>
                    <a:lnTo>
                      <a:pt x="211" y="306"/>
                    </a:lnTo>
                    <a:lnTo>
                      <a:pt x="211" y="306"/>
                    </a:lnTo>
                    <a:lnTo>
                      <a:pt x="212" y="306"/>
                    </a:lnTo>
                    <a:lnTo>
                      <a:pt x="212" y="306"/>
                    </a:lnTo>
                    <a:lnTo>
                      <a:pt x="213" y="306"/>
                    </a:lnTo>
                    <a:lnTo>
                      <a:pt x="213" y="306"/>
                    </a:lnTo>
                    <a:lnTo>
                      <a:pt x="214" y="306"/>
                    </a:lnTo>
                    <a:lnTo>
                      <a:pt x="214" y="306"/>
                    </a:lnTo>
                    <a:lnTo>
                      <a:pt x="215" y="306"/>
                    </a:lnTo>
                    <a:lnTo>
                      <a:pt x="215" y="306"/>
                    </a:lnTo>
                    <a:lnTo>
                      <a:pt x="218" y="306"/>
                    </a:lnTo>
                    <a:lnTo>
                      <a:pt x="218" y="306"/>
                    </a:lnTo>
                    <a:lnTo>
                      <a:pt x="218" y="306"/>
                    </a:lnTo>
                    <a:lnTo>
                      <a:pt x="219" y="306"/>
                    </a:lnTo>
                    <a:lnTo>
                      <a:pt x="219" y="306"/>
                    </a:lnTo>
                    <a:lnTo>
                      <a:pt x="221" y="306"/>
                    </a:lnTo>
                    <a:lnTo>
                      <a:pt x="221" y="306"/>
                    </a:lnTo>
                    <a:lnTo>
                      <a:pt x="221" y="306"/>
                    </a:lnTo>
                    <a:lnTo>
                      <a:pt x="222" y="306"/>
                    </a:lnTo>
                    <a:lnTo>
                      <a:pt x="222" y="306"/>
                    </a:lnTo>
                    <a:lnTo>
                      <a:pt x="223" y="306"/>
                    </a:lnTo>
                    <a:lnTo>
                      <a:pt x="223" y="306"/>
                    </a:lnTo>
                    <a:lnTo>
                      <a:pt x="224" y="306"/>
                    </a:lnTo>
                    <a:lnTo>
                      <a:pt x="224" y="306"/>
                    </a:lnTo>
                    <a:lnTo>
                      <a:pt x="225" y="306"/>
                    </a:lnTo>
                    <a:lnTo>
                      <a:pt x="225" y="306"/>
                    </a:lnTo>
                    <a:lnTo>
                      <a:pt x="226" y="306"/>
                    </a:lnTo>
                    <a:lnTo>
                      <a:pt x="226" y="306"/>
                    </a:lnTo>
                    <a:lnTo>
                      <a:pt x="227" y="306"/>
                    </a:lnTo>
                    <a:lnTo>
                      <a:pt x="227" y="306"/>
                    </a:lnTo>
                    <a:lnTo>
                      <a:pt x="228" y="306"/>
                    </a:lnTo>
                    <a:lnTo>
                      <a:pt x="228" y="306"/>
                    </a:lnTo>
                    <a:lnTo>
                      <a:pt x="229" y="306"/>
                    </a:lnTo>
                    <a:lnTo>
                      <a:pt x="229" y="306"/>
                    </a:lnTo>
                    <a:lnTo>
                      <a:pt x="230" y="306"/>
                    </a:lnTo>
                    <a:lnTo>
                      <a:pt x="230" y="306"/>
                    </a:lnTo>
                    <a:lnTo>
                      <a:pt x="231" y="306"/>
                    </a:lnTo>
                    <a:lnTo>
                      <a:pt x="231" y="306"/>
                    </a:lnTo>
                    <a:lnTo>
                      <a:pt x="232" y="306"/>
                    </a:lnTo>
                    <a:lnTo>
                      <a:pt x="232" y="306"/>
                    </a:lnTo>
                    <a:lnTo>
                      <a:pt x="233" y="306"/>
                    </a:lnTo>
                    <a:lnTo>
                      <a:pt x="233" y="306"/>
                    </a:lnTo>
                    <a:lnTo>
                      <a:pt x="235" y="306"/>
                    </a:lnTo>
                    <a:lnTo>
                      <a:pt x="235" y="306"/>
                    </a:lnTo>
                    <a:lnTo>
                      <a:pt x="235" y="306"/>
                    </a:lnTo>
                    <a:lnTo>
                      <a:pt x="237" y="306"/>
                    </a:lnTo>
                    <a:lnTo>
                      <a:pt x="237" y="306"/>
                    </a:lnTo>
                    <a:lnTo>
                      <a:pt x="237" y="306"/>
                    </a:lnTo>
                    <a:lnTo>
                      <a:pt x="239" y="306"/>
                    </a:lnTo>
                    <a:lnTo>
                      <a:pt x="239" y="306"/>
                    </a:lnTo>
                    <a:lnTo>
                      <a:pt x="239" y="306"/>
                    </a:lnTo>
                    <a:lnTo>
                      <a:pt x="240" y="306"/>
                    </a:lnTo>
                    <a:lnTo>
                      <a:pt x="240" y="306"/>
                    </a:lnTo>
                    <a:lnTo>
                      <a:pt x="241" y="306"/>
                    </a:lnTo>
                    <a:lnTo>
                      <a:pt x="241" y="306"/>
                    </a:lnTo>
                    <a:lnTo>
                      <a:pt x="242" y="306"/>
                    </a:lnTo>
                    <a:lnTo>
                      <a:pt x="242" y="306"/>
                    </a:lnTo>
                    <a:lnTo>
                      <a:pt x="243" y="306"/>
                    </a:lnTo>
                    <a:lnTo>
                      <a:pt x="243" y="306"/>
                    </a:lnTo>
                    <a:lnTo>
                      <a:pt x="244" y="306"/>
                    </a:lnTo>
                    <a:lnTo>
                      <a:pt x="244" y="306"/>
                    </a:lnTo>
                    <a:lnTo>
                      <a:pt x="246" y="306"/>
                    </a:lnTo>
                    <a:lnTo>
                      <a:pt x="246" y="306"/>
                    </a:lnTo>
                    <a:lnTo>
                      <a:pt x="246" y="306"/>
                    </a:lnTo>
                    <a:lnTo>
                      <a:pt x="247" y="306"/>
                    </a:lnTo>
                    <a:lnTo>
                      <a:pt x="247" y="306"/>
                    </a:lnTo>
                    <a:lnTo>
                      <a:pt x="248" y="306"/>
                    </a:lnTo>
                    <a:lnTo>
                      <a:pt x="248" y="306"/>
                    </a:lnTo>
                    <a:lnTo>
                      <a:pt x="249" y="306"/>
                    </a:lnTo>
                    <a:lnTo>
                      <a:pt x="249" y="306"/>
                    </a:lnTo>
                    <a:lnTo>
                      <a:pt x="250" y="306"/>
                    </a:lnTo>
                    <a:lnTo>
                      <a:pt x="250" y="306"/>
                    </a:lnTo>
                    <a:lnTo>
                      <a:pt x="251" y="306"/>
                    </a:lnTo>
                    <a:lnTo>
                      <a:pt x="251" y="306"/>
                    </a:lnTo>
                    <a:lnTo>
                      <a:pt x="252" y="306"/>
                    </a:lnTo>
                    <a:lnTo>
                      <a:pt x="252" y="306"/>
                    </a:lnTo>
                    <a:lnTo>
                      <a:pt x="253" y="306"/>
                    </a:lnTo>
                    <a:lnTo>
                      <a:pt x="253" y="306"/>
                    </a:lnTo>
                    <a:lnTo>
                      <a:pt x="254" y="306"/>
                    </a:lnTo>
                    <a:lnTo>
                      <a:pt x="254" y="306"/>
                    </a:lnTo>
                    <a:lnTo>
                      <a:pt x="255" y="306"/>
                    </a:lnTo>
                    <a:lnTo>
                      <a:pt x="255" y="306"/>
                    </a:lnTo>
                    <a:lnTo>
                      <a:pt x="257" y="306"/>
                    </a:lnTo>
                    <a:lnTo>
                      <a:pt x="257" y="306"/>
                    </a:lnTo>
                    <a:lnTo>
                      <a:pt x="257" y="306"/>
                    </a:lnTo>
                    <a:lnTo>
                      <a:pt x="258" y="306"/>
                    </a:lnTo>
                    <a:lnTo>
                      <a:pt x="258" y="306"/>
                    </a:lnTo>
                    <a:lnTo>
                      <a:pt x="259" y="306"/>
                    </a:lnTo>
                    <a:lnTo>
                      <a:pt x="259" y="306"/>
                    </a:lnTo>
                    <a:lnTo>
                      <a:pt x="260" y="306"/>
                    </a:lnTo>
                    <a:lnTo>
                      <a:pt x="260" y="306"/>
                    </a:lnTo>
                    <a:lnTo>
                      <a:pt x="261" y="306"/>
                    </a:lnTo>
                    <a:lnTo>
                      <a:pt x="261" y="306"/>
                    </a:lnTo>
                    <a:lnTo>
                      <a:pt x="263" y="306"/>
                    </a:lnTo>
                    <a:lnTo>
                      <a:pt x="263" y="306"/>
                    </a:lnTo>
                    <a:lnTo>
                      <a:pt x="263" y="306"/>
                    </a:lnTo>
                    <a:lnTo>
                      <a:pt x="264" y="306"/>
                    </a:lnTo>
                    <a:lnTo>
                      <a:pt x="264" y="306"/>
                    </a:lnTo>
                    <a:lnTo>
                      <a:pt x="267" y="306"/>
                    </a:lnTo>
                    <a:lnTo>
                      <a:pt x="267" y="306"/>
                    </a:lnTo>
                    <a:lnTo>
                      <a:pt x="267" y="306"/>
                    </a:lnTo>
                    <a:lnTo>
                      <a:pt x="268" y="306"/>
                    </a:lnTo>
                    <a:lnTo>
                      <a:pt x="268" y="306"/>
                    </a:lnTo>
                    <a:lnTo>
                      <a:pt x="269" y="306"/>
                    </a:lnTo>
                    <a:lnTo>
                      <a:pt x="269" y="306"/>
                    </a:lnTo>
                    <a:lnTo>
                      <a:pt x="270" y="306"/>
                    </a:lnTo>
                    <a:lnTo>
                      <a:pt x="270" y="306"/>
                    </a:lnTo>
                    <a:lnTo>
                      <a:pt x="271" y="306"/>
                    </a:lnTo>
                    <a:lnTo>
                      <a:pt x="271" y="306"/>
                    </a:lnTo>
                    <a:lnTo>
                      <a:pt x="272" y="306"/>
                    </a:lnTo>
                    <a:lnTo>
                      <a:pt x="272" y="306"/>
                    </a:lnTo>
                    <a:lnTo>
                      <a:pt x="273" y="306"/>
                    </a:lnTo>
                    <a:lnTo>
                      <a:pt x="273" y="306"/>
                    </a:lnTo>
                    <a:lnTo>
                      <a:pt x="274" y="306"/>
                    </a:lnTo>
                    <a:lnTo>
                      <a:pt x="274" y="306"/>
                    </a:lnTo>
                    <a:lnTo>
                      <a:pt x="275" y="306"/>
                    </a:lnTo>
                    <a:lnTo>
                      <a:pt x="275" y="306"/>
                    </a:lnTo>
                    <a:lnTo>
                      <a:pt x="276" y="306"/>
                    </a:lnTo>
                    <a:lnTo>
                      <a:pt x="276" y="306"/>
                    </a:lnTo>
                    <a:lnTo>
                      <a:pt x="277" y="306"/>
                    </a:lnTo>
                    <a:lnTo>
                      <a:pt x="277" y="306"/>
                    </a:lnTo>
                    <a:lnTo>
                      <a:pt x="278" y="306"/>
                    </a:lnTo>
                    <a:lnTo>
                      <a:pt x="278" y="306"/>
                    </a:lnTo>
                    <a:lnTo>
                      <a:pt x="279" y="306"/>
                    </a:lnTo>
                    <a:lnTo>
                      <a:pt x="279" y="306"/>
                    </a:lnTo>
                    <a:lnTo>
                      <a:pt x="280" y="306"/>
                    </a:lnTo>
                    <a:lnTo>
                      <a:pt x="280" y="306"/>
                    </a:lnTo>
                    <a:lnTo>
                      <a:pt x="281" y="306"/>
                    </a:lnTo>
                    <a:lnTo>
                      <a:pt x="281" y="306"/>
                    </a:lnTo>
                    <a:lnTo>
                      <a:pt x="282" y="306"/>
                    </a:lnTo>
                    <a:lnTo>
                      <a:pt x="282" y="306"/>
                    </a:lnTo>
                    <a:lnTo>
                      <a:pt x="283" y="306"/>
                    </a:lnTo>
                    <a:lnTo>
                      <a:pt x="283" y="306"/>
                    </a:lnTo>
                    <a:lnTo>
                      <a:pt x="284" y="306"/>
                    </a:lnTo>
                    <a:lnTo>
                      <a:pt x="284" y="306"/>
                    </a:lnTo>
                    <a:lnTo>
                      <a:pt x="285" y="306"/>
                    </a:lnTo>
                    <a:lnTo>
                      <a:pt x="285" y="306"/>
                    </a:lnTo>
                    <a:lnTo>
                      <a:pt x="286" y="306"/>
                    </a:lnTo>
                    <a:lnTo>
                      <a:pt x="286" y="306"/>
                    </a:lnTo>
                    <a:lnTo>
                      <a:pt x="287" y="306"/>
                    </a:lnTo>
                    <a:lnTo>
                      <a:pt x="287" y="306"/>
                    </a:lnTo>
                    <a:lnTo>
                      <a:pt x="289" y="306"/>
                    </a:lnTo>
                    <a:lnTo>
                      <a:pt x="289" y="306"/>
                    </a:lnTo>
                    <a:lnTo>
                      <a:pt x="289" y="306"/>
                    </a:lnTo>
                    <a:lnTo>
                      <a:pt x="291" y="306"/>
                    </a:lnTo>
                    <a:lnTo>
                      <a:pt x="291" y="306"/>
                    </a:lnTo>
                    <a:lnTo>
                      <a:pt x="291" y="306"/>
                    </a:lnTo>
                    <a:lnTo>
                      <a:pt x="292" y="306"/>
                    </a:lnTo>
                    <a:lnTo>
                      <a:pt x="292" y="306"/>
                    </a:lnTo>
                    <a:lnTo>
                      <a:pt x="293" y="306"/>
                    </a:lnTo>
                    <a:lnTo>
                      <a:pt x="293" y="306"/>
                    </a:lnTo>
                    <a:lnTo>
                      <a:pt x="295" y="306"/>
                    </a:lnTo>
                    <a:lnTo>
                      <a:pt x="295" y="306"/>
                    </a:lnTo>
                    <a:lnTo>
                      <a:pt x="295" y="306"/>
                    </a:lnTo>
                    <a:lnTo>
                      <a:pt x="296" y="306"/>
                    </a:lnTo>
                    <a:lnTo>
                      <a:pt x="296" y="306"/>
                    </a:lnTo>
                    <a:lnTo>
                      <a:pt x="298" y="306"/>
                    </a:lnTo>
                    <a:lnTo>
                      <a:pt x="298" y="306"/>
                    </a:lnTo>
                    <a:lnTo>
                      <a:pt x="298" y="306"/>
                    </a:lnTo>
                    <a:lnTo>
                      <a:pt x="299" y="306"/>
                    </a:lnTo>
                    <a:lnTo>
                      <a:pt x="299" y="306"/>
                    </a:lnTo>
                    <a:lnTo>
                      <a:pt x="300" y="303"/>
                    </a:lnTo>
                    <a:lnTo>
                      <a:pt x="300" y="306"/>
                    </a:lnTo>
                    <a:lnTo>
                      <a:pt x="302" y="306"/>
                    </a:lnTo>
                    <a:lnTo>
                      <a:pt x="302" y="306"/>
                    </a:lnTo>
                    <a:lnTo>
                      <a:pt x="302" y="306"/>
                    </a:lnTo>
                    <a:lnTo>
                      <a:pt x="303" y="306"/>
                    </a:lnTo>
                    <a:lnTo>
                      <a:pt x="303" y="306"/>
                    </a:lnTo>
                    <a:lnTo>
                      <a:pt x="304" y="306"/>
                    </a:lnTo>
                    <a:lnTo>
                      <a:pt x="304" y="306"/>
                    </a:lnTo>
                    <a:lnTo>
                      <a:pt x="305" y="306"/>
                    </a:lnTo>
                    <a:lnTo>
                      <a:pt x="305" y="306"/>
                    </a:lnTo>
                    <a:lnTo>
                      <a:pt x="306" y="306"/>
                    </a:lnTo>
                    <a:lnTo>
                      <a:pt x="306" y="306"/>
                    </a:lnTo>
                    <a:lnTo>
                      <a:pt x="307" y="306"/>
                    </a:lnTo>
                    <a:lnTo>
                      <a:pt x="307" y="306"/>
                    </a:lnTo>
                    <a:lnTo>
                      <a:pt x="308" y="306"/>
                    </a:lnTo>
                    <a:lnTo>
                      <a:pt x="308" y="306"/>
                    </a:lnTo>
                    <a:lnTo>
                      <a:pt x="310" y="306"/>
                    </a:lnTo>
                    <a:lnTo>
                      <a:pt x="310" y="306"/>
                    </a:lnTo>
                    <a:lnTo>
                      <a:pt x="310" y="306"/>
                    </a:lnTo>
                    <a:lnTo>
                      <a:pt x="311" y="306"/>
                    </a:lnTo>
                    <a:lnTo>
                      <a:pt x="311" y="306"/>
                    </a:lnTo>
                    <a:lnTo>
                      <a:pt x="312" y="306"/>
                    </a:lnTo>
                    <a:lnTo>
                      <a:pt x="312" y="306"/>
                    </a:lnTo>
                    <a:lnTo>
                      <a:pt x="313" y="306"/>
                    </a:lnTo>
                    <a:lnTo>
                      <a:pt x="313" y="306"/>
                    </a:lnTo>
                    <a:lnTo>
                      <a:pt x="314" y="306"/>
                    </a:lnTo>
                    <a:lnTo>
                      <a:pt x="314" y="220"/>
                    </a:lnTo>
                    <a:lnTo>
                      <a:pt x="315" y="306"/>
                    </a:lnTo>
                    <a:lnTo>
                      <a:pt x="315" y="306"/>
                    </a:lnTo>
                    <a:lnTo>
                      <a:pt x="316" y="306"/>
                    </a:lnTo>
                    <a:lnTo>
                      <a:pt x="316" y="306"/>
                    </a:lnTo>
                    <a:lnTo>
                      <a:pt x="317" y="306"/>
                    </a:lnTo>
                    <a:lnTo>
                      <a:pt x="317" y="306"/>
                    </a:lnTo>
                    <a:lnTo>
                      <a:pt x="318" y="306"/>
                    </a:lnTo>
                    <a:lnTo>
                      <a:pt x="318" y="306"/>
                    </a:lnTo>
                    <a:lnTo>
                      <a:pt x="319" y="306"/>
                    </a:lnTo>
                    <a:lnTo>
                      <a:pt x="319" y="306"/>
                    </a:lnTo>
                    <a:lnTo>
                      <a:pt x="320" y="306"/>
                    </a:lnTo>
                    <a:lnTo>
                      <a:pt x="320" y="306"/>
                    </a:lnTo>
                    <a:lnTo>
                      <a:pt x="321" y="306"/>
                    </a:lnTo>
                    <a:lnTo>
                      <a:pt x="321" y="306"/>
                    </a:lnTo>
                    <a:lnTo>
                      <a:pt x="322" y="304"/>
                    </a:lnTo>
                    <a:lnTo>
                      <a:pt x="322" y="306"/>
                    </a:lnTo>
                    <a:lnTo>
                      <a:pt x="323" y="306"/>
                    </a:lnTo>
                    <a:lnTo>
                      <a:pt x="323" y="306"/>
                    </a:lnTo>
                    <a:lnTo>
                      <a:pt x="325" y="306"/>
                    </a:lnTo>
                    <a:lnTo>
                      <a:pt x="325" y="306"/>
                    </a:lnTo>
                    <a:lnTo>
                      <a:pt x="325" y="306"/>
                    </a:lnTo>
                    <a:lnTo>
                      <a:pt x="326" y="306"/>
                    </a:lnTo>
                    <a:lnTo>
                      <a:pt x="326" y="306"/>
                    </a:lnTo>
                    <a:lnTo>
                      <a:pt x="331" y="306"/>
                    </a:lnTo>
                    <a:lnTo>
                      <a:pt x="331" y="306"/>
                    </a:lnTo>
                    <a:lnTo>
                      <a:pt x="331" y="306"/>
                    </a:lnTo>
                    <a:lnTo>
                      <a:pt x="332" y="306"/>
                    </a:lnTo>
                    <a:lnTo>
                      <a:pt x="332" y="306"/>
                    </a:lnTo>
                    <a:lnTo>
                      <a:pt x="333" y="306"/>
                    </a:lnTo>
                    <a:lnTo>
                      <a:pt x="333" y="306"/>
                    </a:lnTo>
                    <a:lnTo>
                      <a:pt x="334" y="306"/>
                    </a:lnTo>
                    <a:lnTo>
                      <a:pt x="334" y="306"/>
                    </a:lnTo>
                    <a:lnTo>
                      <a:pt x="335" y="306"/>
                    </a:lnTo>
                    <a:lnTo>
                      <a:pt x="335" y="306"/>
                    </a:lnTo>
                    <a:lnTo>
                      <a:pt x="336" y="306"/>
                    </a:lnTo>
                    <a:lnTo>
                      <a:pt x="336" y="306"/>
                    </a:lnTo>
                    <a:lnTo>
                      <a:pt x="338" y="306"/>
                    </a:lnTo>
                    <a:lnTo>
                      <a:pt x="338" y="306"/>
                    </a:lnTo>
                    <a:lnTo>
                      <a:pt x="338" y="306"/>
                    </a:lnTo>
                    <a:lnTo>
                      <a:pt x="339" y="306"/>
                    </a:lnTo>
                    <a:lnTo>
                      <a:pt x="339" y="306"/>
                    </a:lnTo>
                    <a:lnTo>
                      <a:pt x="340" y="306"/>
                    </a:lnTo>
                    <a:lnTo>
                      <a:pt x="340" y="306"/>
                    </a:lnTo>
                    <a:lnTo>
                      <a:pt x="341" y="306"/>
                    </a:lnTo>
                    <a:lnTo>
                      <a:pt x="341" y="306"/>
                    </a:lnTo>
                    <a:lnTo>
                      <a:pt x="342" y="306"/>
                    </a:lnTo>
                    <a:lnTo>
                      <a:pt x="342" y="306"/>
                    </a:lnTo>
                    <a:lnTo>
                      <a:pt x="345" y="306"/>
                    </a:lnTo>
                    <a:lnTo>
                      <a:pt x="345" y="306"/>
                    </a:lnTo>
                    <a:lnTo>
                      <a:pt x="345" y="306"/>
                    </a:lnTo>
                    <a:lnTo>
                      <a:pt x="346" y="306"/>
                    </a:lnTo>
                    <a:lnTo>
                      <a:pt x="346" y="306"/>
                    </a:lnTo>
                    <a:lnTo>
                      <a:pt x="347" y="306"/>
                    </a:lnTo>
                    <a:lnTo>
                      <a:pt x="347" y="306"/>
                    </a:lnTo>
                    <a:lnTo>
                      <a:pt x="348" y="306"/>
                    </a:lnTo>
                    <a:lnTo>
                      <a:pt x="348" y="306"/>
                    </a:lnTo>
                    <a:lnTo>
                      <a:pt x="349" y="306"/>
                    </a:lnTo>
                    <a:lnTo>
                      <a:pt x="349" y="306"/>
                    </a:lnTo>
                    <a:lnTo>
                      <a:pt x="352" y="306"/>
                    </a:lnTo>
                    <a:lnTo>
                      <a:pt x="352" y="306"/>
                    </a:lnTo>
                    <a:lnTo>
                      <a:pt x="352" y="306"/>
                    </a:lnTo>
                    <a:lnTo>
                      <a:pt x="354" y="306"/>
                    </a:lnTo>
                    <a:lnTo>
                      <a:pt x="354" y="306"/>
                    </a:lnTo>
                    <a:lnTo>
                      <a:pt x="354" y="306"/>
                    </a:lnTo>
                    <a:lnTo>
                      <a:pt x="356" y="306"/>
                    </a:lnTo>
                    <a:lnTo>
                      <a:pt x="356" y="306"/>
                    </a:lnTo>
                    <a:lnTo>
                      <a:pt x="356" y="306"/>
                    </a:lnTo>
                    <a:lnTo>
                      <a:pt x="358" y="306"/>
                    </a:lnTo>
                    <a:lnTo>
                      <a:pt x="358" y="306"/>
                    </a:lnTo>
                    <a:lnTo>
                      <a:pt x="358" y="306"/>
                    </a:lnTo>
                    <a:lnTo>
                      <a:pt x="360" y="306"/>
                    </a:lnTo>
                    <a:lnTo>
                      <a:pt x="360" y="306"/>
                    </a:lnTo>
                    <a:lnTo>
                      <a:pt x="360" y="306"/>
                    </a:lnTo>
                    <a:lnTo>
                      <a:pt x="361" y="306"/>
                    </a:lnTo>
                    <a:lnTo>
                      <a:pt x="361" y="306"/>
                    </a:lnTo>
                    <a:lnTo>
                      <a:pt x="362" y="306"/>
                    </a:lnTo>
                    <a:lnTo>
                      <a:pt x="362" y="306"/>
                    </a:lnTo>
                    <a:lnTo>
                      <a:pt x="363" y="306"/>
                    </a:lnTo>
                    <a:lnTo>
                      <a:pt x="363" y="306"/>
                    </a:lnTo>
                    <a:lnTo>
                      <a:pt x="364" y="306"/>
                    </a:lnTo>
                    <a:lnTo>
                      <a:pt x="364" y="306"/>
                    </a:lnTo>
                    <a:lnTo>
                      <a:pt x="365" y="306"/>
                    </a:lnTo>
                    <a:lnTo>
                      <a:pt x="365" y="306"/>
                    </a:lnTo>
                    <a:lnTo>
                      <a:pt x="367" y="306"/>
                    </a:lnTo>
                    <a:lnTo>
                      <a:pt x="367" y="306"/>
                    </a:lnTo>
                    <a:lnTo>
                      <a:pt x="367" y="306"/>
                    </a:lnTo>
                    <a:lnTo>
                      <a:pt x="368" y="306"/>
                    </a:lnTo>
                    <a:lnTo>
                      <a:pt x="368" y="306"/>
                    </a:lnTo>
                    <a:lnTo>
                      <a:pt x="369" y="306"/>
                    </a:lnTo>
                    <a:lnTo>
                      <a:pt x="369" y="306"/>
                    </a:lnTo>
                    <a:lnTo>
                      <a:pt x="370" y="306"/>
                    </a:lnTo>
                    <a:lnTo>
                      <a:pt x="370" y="306"/>
                    </a:lnTo>
                    <a:lnTo>
                      <a:pt x="371" y="306"/>
                    </a:lnTo>
                    <a:lnTo>
                      <a:pt x="371" y="306"/>
                    </a:lnTo>
                    <a:lnTo>
                      <a:pt x="372" y="306"/>
                    </a:lnTo>
                    <a:lnTo>
                      <a:pt x="372" y="306"/>
                    </a:lnTo>
                    <a:lnTo>
                      <a:pt x="373" y="306"/>
                    </a:lnTo>
                    <a:lnTo>
                      <a:pt x="373" y="306"/>
                    </a:lnTo>
                    <a:lnTo>
                      <a:pt x="375" y="306"/>
                    </a:lnTo>
                    <a:lnTo>
                      <a:pt x="375" y="306"/>
                    </a:lnTo>
                    <a:lnTo>
                      <a:pt x="375" y="306"/>
                    </a:lnTo>
                    <a:lnTo>
                      <a:pt x="376" y="306"/>
                    </a:lnTo>
                    <a:lnTo>
                      <a:pt x="376" y="306"/>
                    </a:lnTo>
                    <a:lnTo>
                      <a:pt x="377" y="306"/>
                    </a:lnTo>
                    <a:lnTo>
                      <a:pt x="377" y="306"/>
                    </a:lnTo>
                    <a:lnTo>
                      <a:pt x="379" y="306"/>
                    </a:lnTo>
                    <a:lnTo>
                      <a:pt x="379" y="306"/>
                    </a:lnTo>
                    <a:lnTo>
                      <a:pt x="379" y="306"/>
                    </a:lnTo>
                    <a:lnTo>
                      <a:pt x="381" y="306"/>
                    </a:lnTo>
                    <a:lnTo>
                      <a:pt x="381" y="306"/>
                    </a:lnTo>
                    <a:lnTo>
                      <a:pt x="381" y="306"/>
                    </a:lnTo>
                    <a:lnTo>
                      <a:pt x="382" y="306"/>
                    </a:lnTo>
                    <a:lnTo>
                      <a:pt x="382" y="306"/>
                    </a:lnTo>
                    <a:lnTo>
                      <a:pt x="383" y="306"/>
                    </a:lnTo>
                    <a:lnTo>
                      <a:pt x="383" y="306"/>
                    </a:lnTo>
                    <a:lnTo>
                      <a:pt x="384" y="306"/>
                    </a:lnTo>
                    <a:lnTo>
                      <a:pt x="384" y="306"/>
                    </a:lnTo>
                    <a:lnTo>
                      <a:pt x="386" y="306"/>
                    </a:lnTo>
                    <a:lnTo>
                      <a:pt x="386" y="306"/>
                    </a:lnTo>
                    <a:lnTo>
                      <a:pt x="386" y="306"/>
                    </a:lnTo>
                    <a:lnTo>
                      <a:pt x="388" y="306"/>
                    </a:lnTo>
                    <a:lnTo>
                      <a:pt x="388" y="306"/>
                    </a:lnTo>
                    <a:lnTo>
                      <a:pt x="388" y="306"/>
                    </a:lnTo>
                    <a:lnTo>
                      <a:pt x="390" y="306"/>
                    </a:lnTo>
                    <a:lnTo>
                      <a:pt x="390" y="306"/>
                    </a:lnTo>
                    <a:lnTo>
                      <a:pt x="390" y="306"/>
                    </a:lnTo>
                    <a:lnTo>
                      <a:pt x="391" y="306"/>
                    </a:lnTo>
                    <a:lnTo>
                      <a:pt x="391" y="306"/>
                    </a:lnTo>
                    <a:lnTo>
                      <a:pt x="393" y="306"/>
                    </a:lnTo>
                    <a:lnTo>
                      <a:pt x="393" y="306"/>
                    </a:lnTo>
                    <a:lnTo>
                      <a:pt x="393" y="306"/>
                    </a:lnTo>
                    <a:lnTo>
                      <a:pt x="394" y="306"/>
                    </a:lnTo>
                    <a:lnTo>
                      <a:pt x="394" y="306"/>
                    </a:lnTo>
                    <a:lnTo>
                      <a:pt x="395" y="306"/>
                    </a:lnTo>
                    <a:lnTo>
                      <a:pt x="395" y="306"/>
                    </a:lnTo>
                    <a:lnTo>
                      <a:pt x="396" y="306"/>
                    </a:lnTo>
                    <a:lnTo>
                      <a:pt x="396" y="306"/>
                    </a:lnTo>
                    <a:lnTo>
                      <a:pt x="397" y="306"/>
                    </a:lnTo>
                    <a:lnTo>
                      <a:pt x="397" y="306"/>
                    </a:lnTo>
                    <a:lnTo>
                      <a:pt x="398" y="306"/>
                    </a:lnTo>
                    <a:lnTo>
                      <a:pt x="398" y="306"/>
                    </a:lnTo>
                    <a:lnTo>
                      <a:pt x="399" y="306"/>
                    </a:lnTo>
                    <a:lnTo>
                      <a:pt x="399" y="306"/>
                    </a:lnTo>
                    <a:lnTo>
                      <a:pt x="401" y="306"/>
                    </a:lnTo>
                    <a:lnTo>
                      <a:pt x="401" y="306"/>
                    </a:lnTo>
                    <a:lnTo>
                      <a:pt x="401" y="306"/>
                    </a:lnTo>
                    <a:lnTo>
                      <a:pt x="402" y="306"/>
                    </a:lnTo>
                    <a:lnTo>
                      <a:pt x="402" y="306"/>
                    </a:lnTo>
                    <a:lnTo>
                      <a:pt x="405" y="306"/>
                    </a:lnTo>
                    <a:lnTo>
                      <a:pt x="405" y="306"/>
                    </a:lnTo>
                    <a:lnTo>
                      <a:pt x="405" y="306"/>
                    </a:lnTo>
                    <a:lnTo>
                      <a:pt x="406" y="306"/>
                    </a:lnTo>
                    <a:lnTo>
                      <a:pt x="406" y="306"/>
                    </a:lnTo>
                    <a:lnTo>
                      <a:pt x="407" y="306"/>
                    </a:lnTo>
                    <a:lnTo>
                      <a:pt x="407" y="306"/>
                    </a:lnTo>
                    <a:lnTo>
                      <a:pt x="408" y="306"/>
                    </a:lnTo>
                    <a:lnTo>
                      <a:pt x="408" y="306"/>
                    </a:lnTo>
                    <a:lnTo>
                      <a:pt x="409" y="306"/>
                    </a:lnTo>
                    <a:lnTo>
                      <a:pt x="409" y="306"/>
                    </a:lnTo>
                    <a:lnTo>
                      <a:pt x="410" y="306"/>
                    </a:lnTo>
                    <a:lnTo>
                      <a:pt x="410" y="306"/>
                    </a:lnTo>
                    <a:lnTo>
                      <a:pt x="411" y="306"/>
                    </a:lnTo>
                    <a:lnTo>
                      <a:pt x="411" y="306"/>
                    </a:lnTo>
                    <a:lnTo>
                      <a:pt x="412" y="306"/>
                    </a:lnTo>
                    <a:lnTo>
                      <a:pt x="412" y="306"/>
                    </a:lnTo>
                    <a:lnTo>
                      <a:pt x="415" y="306"/>
                    </a:lnTo>
                    <a:lnTo>
                      <a:pt x="415" y="306"/>
                    </a:lnTo>
                    <a:lnTo>
                      <a:pt x="415" y="306"/>
                    </a:lnTo>
                    <a:lnTo>
                      <a:pt x="417" y="306"/>
                    </a:lnTo>
                    <a:lnTo>
                      <a:pt x="417" y="306"/>
                    </a:lnTo>
                    <a:lnTo>
                      <a:pt x="417" y="306"/>
                    </a:lnTo>
                    <a:lnTo>
                      <a:pt x="418" y="306"/>
                    </a:lnTo>
                    <a:lnTo>
                      <a:pt x="418" y="306"/>
                    </a:lnTo>
                    <a:lnTo>
                      <a:pt x="419" y="306"/>
                    </a:lnTo>
                    <a:lnTo>
                      <a:pt x="419" y="306"/>
                    </a:lnTo>
                    <a:lnTo>
                      <a:pt x="420" y="306"/>
                    </a:lnTo>
                    <a:lnTo>
                      <a:pt x="420" y="306"/>
                    </a:lnTo>
                    <a:lnTo>
                      <a:pt x="421" y="306"/>
                    </a:lnTo>
                    <a:lnTo>
                      <a:pt x="421" y="306"/>
                    </a:lnTo>
                    <a:lnTo>
                      <a:pt x="423" y="306"/>
                    </a:lnTo>
                    <a:lnTo>
                      <a:pt x="423" y="306"/>
                    </a:lnTo>
                    <a:lnTo>
                      <a:pt x="423" y="306"/>
                    </a:lnTo>
                    <a:lnTo>
                      <a:pt x="424" y="306"/>
                    </a:lnTo>
                    <a:lnTo>
                      <a:pt x="424" y="306"/>
                    </a:lnTo>
                    <a:lnTo>
                      <a:pt x="425" y="306"/>
                    </a:lnTo>
                    <a:lnTo>
                      <a:pt x="425" y="306"/>
                    </a:lnTo>
                    <a:lnTo>
                      <a:pt x="426" y="306"/>
                    </a:lnTo>
                    <a:lnTo>
                      <a:pt x="426" y="306"/>
                    </a:lnTo>
                    <a:lnTo>
                      <a:pt x="427" y="306"/>
                    </a:lnTo>
                    <a:lnTo>
                      <a:pt x="427" y="306"/>
                    </a:lnTo>
                    <a:lnTo>
                      <a:pt x="429" y="306"/>
                    </a:lnTo>
                    <a:lnTo>
                      <a:pt x="429" y="306"/>
                    </a:lnTo>
                    <a:lnTo>
                      <a:pt x="429" y="306"/>
                    </a:lnTo>
                    <a:lnTo>
                      <a:pt x="430" y="306"/>
                    </a:lnTo>
                    <a:lnTo>
                      <a:pt x="430" y="306"/>
                    </a:lnTo>
                    <a:lnTo>
                      <a:pt x="431" y="306"/>
                    </a:lnTo>
                    <a:lnTo>
                      <a:pt x="431" y="306"/>
                    </a:lnTo>
                    <a:lnTo>
                      <a:pt x="432" y="306"/>
                    </a:lnTo>
                    <a:lnTo>
                      <a:pt x="432" y="306"/>
                    </a:lnTo>
                    <a:lnTo>
                      <a:pt x="433" y="306"/>
                    </a:lnTo>
                    <a:lnTo>
                      <a:pt x="433" y="306"/>
                    </a:lnTo>
                    <a:lnTo>
                      <a:pt x="435" y="306"/>
                    </a:lnTo>
                    <a:lnTo>
                      <a:pt x="435" y="306"/>
                    </a:lnTo>
                    <a:lnTo>
                      <a:pt x="435" y="306"/>
                    </a:lnTo>
                    <a:lnTo>
                      <a:pt x="436" y="306"/>
                    </a:lnTo>
                    <a:lnTo>
                      <a:pt x="436" y="306"/>
                    </a:lnTo>
                    <a:lnTo>
                      <a:pt x="440" y="306"/>
                    </a:lnTo>
                    <a:lnTo>
                      <a:pt x="440" y="306"/>
                    </a:lnTo>
                    <a:lnTo>
                      <a:pt x="440" y="306"/>
                    </a:lnTo>
                    <a:lnTo>
                      <a:pt x="441" y="306"/>
                    </a:lnTo>
                    <a:lnTo>
                      <a:pt x="441" y="306"/>
                    </a:lnTo>
                    <a:lnTo>
                      <a:pt x="443" y="306"/>
                    </a:lnTo>
                    <a:lnTo>
                      <a:pt x="443" y="306"/>
                    </a:lnTo>
                    <a:lnTo>
                      <a:pt x="443" y="306"/>
                    </a:lnTo>
                    <a:lnTo>
                      <a:pt x="444" y="306"/>
                    </a:lnTo>
                    <a:lnTo>
                      <a:pt x="444" y="306"/>
                    </a:lnTo>
                    <a:lnTo>
                      <a:pt x="446" y="306"/>
                    </a:lnTo>
                    <a:lnTo>
                      <a:pt x="446" y="306"/>
                    </a:lnTo>
                    <a:lnTo>
                      <a:pt x="446" y="306"/>
                    </a:lnTo>
                    <a:lnTo>
                      <a:pt x="447" y="306"/>
                    </a:lnTo>
                    <a:lnTo>
                      <a:pt x="447" y="306"/>
                    </a:lnTo>
                    <a:lnTo>
                      <a:pt x="449" y="306"/>
                    </a:lnTo>
                    <a:lnTo>
                      <a:pt x="449" y="306"/>
                    </a:lnTo>
                    <a:lnTo>
                      <a:pt x="449" y="306"/>
                    </a:lnTo>
                    <a:lnTo>
                      <a:pt x="450" y="306"/>
                    </a:lnTo>
                    <a:lnTo>
                      <a:pt x="450" y="306"/>
                    </a:lnTo>
                    <a:lnTo>
                      <a:pt x="451" y="306"/>
                    </a:lnTo>
                    <a:lnTo>
                      <a:pt x="451" y="306"/>
                    </a:lnTo>
                    <a:lnTo>
                      <a:pt x="452" y="306"/>
                    </a:lnTo>
                    <a:lnTo>
                      <a:pt x="452" y="306"/>
                    </a:lnTo>
                    <a:lnTo>
                      <a:pt x="453" y="306"/>
                    </a:lnTo>
                    <a:lnTo>
                      <a:pt x="453" y="306"/>
                    </a:lnTo>
                    <a:lnTo>
                      <a:pt x="454" y="306"/>
                    </a:lnTo>
                    <a:lnTo>
                      <a:pt x="454" y="306"/>
                    </a:lnTo>
                    <a:lnTo>
                      <a:pt x="455" y="306"/>
                    </a:lnTo>
                    <a:lnTo>
                      <a:pt x="455" y="306"/>
                    </a:lnTo>
                    <a:lnTo>
                      <a:pt x="457" y="306"/>
                    </a:lnTo>
                    <a:lnTo>
                      <a:pt x="457" y="306"/>
                    </a:lnTo>
                    <a:lnTo>
                      <a:pt x="457" y="306"/>
                    </a:lnTo>
                    <a:lnTo>
                      <a:pt x="458" y="306"/>
                    </a:lnTo>
                    <a:lnTo>
                      <a:pt x="458" y="306"/>
                    </a:lnTo>
                    <a:lnTo>
                      <a:pt x="460" y="306"/>
                    </a:lnTo>
                    <a:lnTo>
                      <a:pt x="460" y="306"/>
                    </a:lnTo>
                    <a:lnTo>
                      <a:pt x="460" y="306"/>
                    </a:lnTo>
                    <a:lnTo>
                      <a:pt x="463" y="306"/>
                    </a:lnTo>
                    <a:lnTo>
                      <a:pt x="463" y="306"/>
                    </a:lnTo>
                    <a:lnTo>
                      <a:pt x="463" y="306"/>
                    </a:lnTo>
                    <a:lnTo>
                      <a:pt x="464" y="306"/>
                    </a:lnTo>
                    <a:lnTo>
                      <a:pt x="464" y="306"/>
                    </a:lnTo>
                    <a:lnTo>
                      <a:pt x="467" y="306"/>
                    </a:lnTo>
                    <a:lnTo>
                      <a:pt x="467" y="306"/>
                    </a:lnTo>
                    <a:lnTo>
                      <a:pt x="467" y="306"/>
                    </a:lnTo>
                    <a:lnTo>
                      <a:pt x="470" y="306"/>
                    </a:lnTo>
                    <a:lnTo>
                      <a:pt x="470" y="306"/>
                    </a:lnTo>
                    <a:lnTo>
                      <a:pt x="470" y="306"/>
                    </a:lnTo>
                    <a:lnTo>
                      <a:pt x="471" y="306"/>
                    </a:lnTo>
                    <a:lnTo>
                      <a:pt x="471" y="306"/>
                    </a:lnTo>
                    <a:lnTo>
                      <a:pt x="472" y="306"/>
                    </a:lnTo>
                    <a:lnTo>
                      <a:pt x="472" y="306"/>
                    </a:lnTo>
                    <a:lnTo>
                      <a:pt x="473" y="306"/>
                    </a:lnTo>
                    <a:lnTo>
                      <a:pt x="473" y="306"/>
                    </a:lnTo>
                    <a:lnTo>
                      <a:pt x="474" y="306"/>
                    </a:lnTo>
                    <a:lnTo>
                      <a:pt x="474" y="306"/>
                    </a:lnTo>
                    <a:lnTo>
                      <a:pt x="475" y="306"/>
                    </a:lnTo>
                    <a:lnTo>
                      <a:pt x="475" y="306"/>
                    </a:lnTo>
                    <a:lnTo>
                      <a:pt x="476" y="306"/>
                    </a:lnTo>
                    <a:lnTo>
                      <a:pt x="476" y="306"/>
                    </a:lnTo>
                    <a:lnTo>
                      <a:pt x="478" y="306"/>
                    </a:lnTo>
                    <a:lnTo>
                      <a:pt x="478" y="306"/>
                    </a:lnTo>
                    <a:lnTo>
                      <a:pt x="478" y="306"/>
                    </a:lnTo>
                    <a:lnTo>
                      <a:pt x="481" y="306"/>
                    </a:lnTo>
                    <a:lnTo>
                      <a:pt x="481" y="306"/>
                    </a:lnTo>
                    <a:lnTo>
                      <a:pt x="481" y="306"/>
                    </a:lnTo>
                    <a:lnTo>
                      <a:pt x="482" y="306"/>
                    </a:lnTo>
                    <a:lnTo>
                      <a:pt x="482" y="306"/>
                    </a:lnTo>
                    <a:lnTo>
                      <a:pt x="484" y="306"/>
                    </a:lnTo>
                    <a:lnTo>
                      <a:pt x="484" y="306"/>
                    </a:lnTo>
                    <a:lnTo>
                      <a:pt x="484" y="306"/>
                    </a:lnTo>
                    <a:lnTo>
                      <a:pt x="486" y="306"/>
                    </a:lnTo>
                    <a:lnTo>
                      <a:pt x="486" y="306"/>
                    </a:lnTo>
                    <a:lnTo>
                      <a:pt x="486" y="306"/>
                    </a:lnTo>
                    <a:lnTo>
                      <a:pt x="487" y="306"/>
                    </a:lnTo>
                    <a:lnTo>
                      <a:pt x="487" y="306"/>
                    </a:lnTo>
                    <a:lnTo>
                      <a:pt x="488" y="306"/>
                    </a:lnTo>
                    <a:lnTo>
                      <a:pt x="488" y="306"/>
                    </a:lnTo>
                    <a:lnTo>
                      <a:pt x="489" y="306"/>
                    </a:lnTo>
                    <a:lnTo>
                      <a:pt x="489" y="306"/>
                    </a:lnTo>
                    <a:lnTo>
                      <a:pt x="490" y="306"/>
                    </a:lnTo>
                    <a:lnTo>
                      <a:pt x="490" y="306"/>
                    </a:lnTo>
                    <a:lnTo>
                      <a:pt x="493" y="306"/>
                    </a:lnTo>
                    <a:lnTo>
                      <a:pt x="493" y="306"/>
                    </a:lnTo>
                    <a:lnTo>
                      <a:pt x="493" y="306"/>
                    </a:lnTo>
                    <a:lnTo>
                      <a:pt x="494" y="306"/>
                    </a:lnTo>
                    <a:lnTo>
                      <a:pt x="494" y="306"/>
                    </a:lnTo>
                    <a:lnTo>
                      <a:pt x="495" y="306"/>
                    </a:lnTo>
                    <a:lnTo>
                      <a:pt x="495" y="306"/>
                    </a:lnTo>
                    <a:lnTo>
                      <a:pt x="497" y="306"/>
                    </a:lnTo>
                    <a:lnTo>
                      <a:pt x="497" y="306"/>
                    </a:lnTo>
                    <a:lnTo>
                      <a:pt x="497" y="306"/>
                    </a:lnTo>
                    <a:lnTo>
                      <a:pt x="498" y="306"/>
                    </a:lnTo>
                    <a:lnTo>
                      <a:pt x="498" y="306"/>
                    </a:lnTo>
                    <a:lnTo>
                      <a:pt x="499" y="306"/>
                    </a:lnTo>
                    <a:lnTo>
                      <a:pt x="499" y="306"/>
                    </a:lnTo>
                    <a:lnTo>
                      <a:pt x="501" y="306"/>
                    </a:lnTo>
                    <a:lnTo>
                      <a:pt x="501" y="306"/>
                    </a:lnTo>
                    <a:lnTo>
                      <a:pt x="501" y="306"/>
                    </a:lnTo>
                    <a:lnTo>
                      <a:pt x="503" y="306"/>
                    </a:lnTo>
                    <a:lnTo>
                      <a:pt x="503" y="306"/>
                    </a:lnTo>
                    <a:lnTo>
                      <a:pt x="503" y="306"/>
                    </a:lnTo>
                    <a:lnTo>
                      <a:pt x="504" y="306"/>
                    </a:lnTo>
                    <a:lnTo>
                      <a:pt x="504" y="306"/>
                    </a:lnTo>
                    <a:lnTo>
                      <a:pt x="505" y="306"/>
                    </a:lnTo>
                    <a:lnTo>
                      <a:pt x="505" y="306"/>
                    </a:lnTo>
                    <a:lnTo>
                      <a:pt x="506" y="306"/>
                    </a:lnTo>
                    <a:lnTo>
                      <a:pt x="506" y="306"/>
                    </a:lnTo>
                    <a:lnTo>
                      <a:pt x="509" y="306"/>
                    </a:lnTo>
                    <a:lnTo>
                      <a:pt x="509" y="306"/>
                    </a:lnTo>
                    <a:lnTo>
                      <a:pt x="509" y="306"/>
                    </a:lnTo>
                    <a:lnTo>
                      <a:pt x="510" y="306"/>
                    </a:lnTo>
                    <a:lnTo>
                      <a:pt x="510" y="306"/>
                    </a:lnTo>
                    <a:lnTo>
                      <a:pt x="511" y="306"/>
                    </a:lnTo>
                    <a:lnTo>
                      <a:pt x="511" y="306"/>
                    </a:lnTo>
                    <a:lnTo>
                      <a:pt x="514" y="306"/>
                    </a:lnTo>
                    <a:lnTo>
                      <a:pt x="514" y="306"/>
                    </a:lnTo>
                    <a:lnTo>
                      <a:pt x="514" y="306"/>
                    </a:lnTo>
                    <a:lnTo>
                      <a:pt x="515" y="306"/>
                    </a:lnTo>
                    <a:lnTo>
                      <a:pt x="515" y="306"/>
                    </a:lnTo>
                    <a:lnTo>
                      <a:pt x="517" y="306"/>
                    </a:lnTo>
                    <a:lnTo>
                      <a:pt x="517" y="306"/>
                    </a:lnTo>
                    <a:lnTo>
                      <a:pt x="517" y="306"/>
                    </a:lnTo>
                    <a:lnTo>
                      <a:pt x="518" y="306"/>
                    </a:lnTo>
                    <a:lnTo>
                      <a:pt x="518" y="306"/>
                    </a:lnTo>
                    <a:lnTo>
                      <a:pt x="519" y="306"/>
                    </a:lnTo>
                    <a:lnTo>
                      <a:pt x="519" y="306"/>
                    </a:lnTo>
                    <a:lnTo>
                      <a:pt x="521" y="306"/>
                    </a:lnTo>
                    <a:lnTo>
                      <a:pt x="521" y="306"/>
                    </a:lnTo>
                    <a:lnTo>
                      <a:pt x="521" y="306"/>
                    </a:lnTo>
                    <a:lnTo>
                      <a:pt x="522" y="0"/>
                    </a:lnTo>
                    <a:lnTo>
                      <a:pt x="522" y="306"/>
                    </a:lnTo>
                    <a:lnTo>
                      <a:pt x="523" y="306"/>
                    </a:lnTo>
                    <a:lnTo>
                      <a:pt x="523" y="306"/>
                    </a:lnTo>
                    <a:lnTo>
                      <a:pt x="525" y="306"/>
                    </a:lnTo>
                    <a:lnTo>
                      <a:pt x="525" y="306"/>
                    </a:lnTo>
                    <a:lnTo>
                      <a:pt x="525" y="306"/>
                    </a:lnTo>
                    <a:lnTo>
                      <a:pt x="526" y="306"/>
                    </a:lnTo>
                    <a:lnTo>
                      <a:pt x="526" y="306"/>
                    </a:lnTo>
                    <a:lnTo>
                      <a:pt x="527" y="306"/>
                    </a:lnTo>
                    <a:lnTo>
                      <a:pt x="527" y="306"/>
                    </a:lnTo>
                    <a:lnTo>
                      <a:pt x="529" y="306"/>
                    </a:lnTo>
                    <a:lnTo>
                      <a:pt x="529" y="306"/>
                    </a:lnTo>
                    <a:lnTo>
                      <a:pt x="529" y="306"/>
                    </a:lnTo>
                    <a:lnTo>
                      <a:pt x="532" y="306"/>
                    </a:lnTo>
                    <a:lnTo>
                      <a:pt x="532" y="306"/>
                    </a:lnTo>
                    <a:lnTo>
                      <a:pt x="532" y="306"/>
                    </a:lnTo>
                    <a:lnTo>
                      <a:pt x="533" y="306"/>
                    </a:lnTo>
                    <a:lnTo>
                      <a:pt x="533" y="306"/>
                    </a:lnTo>
                    <a:lnTo>
                      <a:pt x="536" y="306"/>
                    </a:lnTo>
                    <a:lnTo>
                      <a:pt x="536" y="306"/>
                    </a:lnTo>
                    <a:lnTo>
                      <a:pt x="536" y="306"/>
                    </a:lnTo>
                    <a:lnTo>
                      <a:pt x="537" y="306"/>
                    </a:lnTo>
                    <a:lnTo>
                      <a:pt x="537" y="306"/>
                    </a:lnTo>
                    <a:lnTo>
                      <a:pt x="538" y="306"/>
                    </a:lnTo>
                    <a:lnTo>
                      <a:pt x="538" y="306"/>
                    </a:lnTo>
                    <a:lnTo>
                      <a:pt x="540" y="306"/>
                    </a:lnTo>
                    <a:lnTo>
                      <a:pt x="540" y="306"/>
                    </a:lnTo>
                    <a:lnTo>
                      <a:pt x="540" y="306"/>
                    </a:lnTo>
                    <a:lnTo>
                      <a:pt x="541" y="306"/>
                    </a:lnTo>
                    <a:lnTo>
                      <a:pt x="541" y="306"/>
                    </a:lnTo>
                    <a:lnTo>
                      <a:pt x="544" y="306"/>
                    </a:lnTo>
                    <a:lnTo>
                      <a:pt x="544" y="306"/>
                    </a:lnTo>
                    <a:lnTo>
                      <a:pt x="544" y="306"/>
                    </a:lnTo>
                    <a:lnTo>
                      <a:pt x="545" y="306"/>
                    </a:lnTo>
                    <a:lnTo>
                      <a:pt x="545" y="306"/>
                    </a:lnTo>
                    <a:lnTo>
                      <a:pt x="546" y="306"/>
                    </a:lnTo>
                    <a:lnTo>
                      <a:pt x="546" y="306"/>
                    </a:lnTo>
                    <a:lnTo>
                      <a:pt x="547" y="306"/>
                    </a:lnTo>
                    <a:lnTo>
                      <a:pt x="547" y="306"/>
                    </a:lnTo>
                    <a:lnTo>
                      <a:pt x="548" y="306"/>
                    </a:lnTo>
                    <a:lnTo>
                      <a:pt x="548" y="306"/>
                    </a:lnTo>
                    <a:lnTo>
                      <a:pt x="551" y="306"/>
                    </a:lnTo>
                    <a:lnTo>
                      <a:pt x="551" y="306"/>
                    </a:lnTo>
                    <a:lnTo>
                      <a:pt x="551" y="306"/>
                    </a:lnTo>
                    <a:lnTo>
                      <a:pt x="553" y="306"/>
                    </a:lnTo>
                    <a:lnTo>
                      <a:pt x="553" y="306"/>
                    </a:lnTo>
                    <a:lnTo>
                      <a:pt x="553" y="306"/>
                    </a:lnTo>
                    <a:lnTo>
                      <a:pt x="554" y="306"/>
                    </a:lnTo>
                    <a:lnTo>
                      <a:pt x="554" y="306"/>
                    </a:lnTo>
                    <a:lnTo>
                      <a:pt x="555" y="306"/>
                    </a:lnTo>
                    <a:lnTo>
                      <a:pt x="555" y="306"/>
                    </a:lnTo>
                    <a:lnTo>
                      <a:pt x="556" y="306"/>
                    </a:lnTo>
                    <a:lnTo>
                      <a:pt x="556" y="306"/>
                    </a:lnTo>
                    <a:lnTo>
                      <a:pt x="557" y="306"/>
                    </a:lnTo>
                    <a:lnTo>
                      <a:pt x="557" y="306"/>
                    </a:lnTo>
                    <a:lnTo>
                      <a:pt x="558" y="306"/>
                    </a:lnTo>
                    <a:lnTo>
                      <a:pt x="558" y="306"/>
                    </a:lnTo>
                    <a:lnTo>
                      <a:pt x="562" y="306"/>
                    </a:lnTo>
                    <a:lnTo>
                      <a:pt x="562" y="306"/>
                    </a:lnTo>
                    <a:lnTo>
                      <a:pt x="562" y="306"/>
                    </a:lnTo>
                    <a:lnTo>
                      <a:pt x="563" y="306"/>
                    </a:lnTo>
                    <a:lnTo>
                      <a:pt x="563" y="306"/>
                    </a:lnTo>
                    <a:lnTo>
                      <a:pt x="564" y="306"/>
                    </a:lnTo>
                    <a:lnTo>
                      <a:pt x="564" y="306"/>
                    </a:lnTo>
                    <a:lnTo>
                      <a:pt x="565" y="306"/>
                    </a:lnTo>
                    <a:lnTo>
                      <a:pt x="565" y="306"/>
                    </a:lnTo>
                    <a:lnTo>
                      <a:pt x="566" y="306"/>
                    </a:lnTo>
                    <a:lnTo>
                      <a:pt x="566" y="306"/>
                    </a:lnTo>
                    <a:lnTo>
                      <a:pt x="567" y="306"/>
                    </a:lnTo>
                    <a:lnTo>
                      <a:pt x="567" y="306"/>
                    </a:lnTo>
                    <a:lnTo>
                      <a:pt x="568" y="306"/>
                    </a:lnTo>
                    <a:lnTo>
                      <a:pt x="568" y="306"/>
                    </a:lnTo>
                    <a:lnTo>
                      <a:pt x="569" y="306"/>
                    </a:lnTo>
                    <a:lnTo>
                      <a:pt x="569" y="306"/>
                    </a:lnTo>
                    <a:lnTo>
                      <a:pt x="570" y="306"/>
                    </a:lnTo>
                    <a:lnTo>
                      <a:pt x="570" y="306"/>
                    </a:lnTo>
                    <a:lnTo>
                      <a:pt x="572" y="306"/>
                    </a:lnTo>
                    <a:lnTo>
                      <a:pt x="572" y="306"/>
                    </a:lnTo>
                    <a:lnTo>
                      <a:pt x="572" y="306"/>
                    </a:lnTo>
                    <a:lnTo>
                      <a:pt x="575" y="306"/>
                    </a:lnTo>
                    <a:lnTo>
                      <a:pt x="575" y="306"/>
                    </a:lnTo>
                    <a:lnTo>
                      <a:pt x="575" y="306"/>
                    </a:lnTo>
                    <a:lnTo>
                      <a:pt x="578" y="306"/>
                    </a:lnTo>
                    <a:lnTo>
                      <a:pt x="578" y="306"/>
                    </a:lnTo>
                    <a:lnTo>
                      <a:pt x="578" y="306"/>
                    </a:lnTo>
                    <a:lnTo>
                      <a:pt x="579" y="306"/>
                    </a:lnTo>
                    <a:lnTo>
                      <a:pt x="579" y="306"/>
                    </a:lnTo>
                    <a:lnTo>
                      <a:pt x="580" y="306"/>
                    </a:lnTo>
                    <a:lnTo>
                      <a:pt x="580" y="306"/>
                    </a:lnTo>
                    <a:lnTo>
                      <a:pt x="584" y="306"/>
                    </a:lnTo>
                    <a:lnTo>
                      <a:pt x="584" y="306"/>
                    </a:lnTo>
                    <a:lnTo>
                      <a:pt x="584" y="306"/>
                    </a:lnTo>
                    <a:lnTo>
                      <a:pt x="586" y="306"/>
                    </a:lnTo>
                    <a:lnTo>
                      <a:pt x="586" y="306"/>
                    </a:lnTo>
                    <a:lnTo>
                      <a:pt x="586" y="306"/>
                    </a:lnTo>
                    <a:lnTo>
                      <a:pt x="587" y="306"/>
                    </a:lnTo>
                    <a:lnTo>
                      <a:pt x="587" y="306"/>
                    </a:lnTo>
                    <a:lnTo>
                      <a:pt x="588" y="306"/>
                    </a:lnTo>
                    <a:lnTo>
                      <a:pt x="588" y="306"/>
                    </a:lnTo>
                    <a:lnTo>
                      <a:pt x="590" y="306"/>
                    </a:lnTo>
                    <a:lnTo>
                      <a:pt x="590" y="306"/>
                    </a:lnTo>
                    <a:lnTo>
                      <a:pt x="590" y="306"/>
                    </a:lnTo>
                    <a:lnTo>
                      <a:pt x="592" y="306"/>
                    </a:lnTo>
                    <a:lnTo>
                      <a:pt x="592" y="306"/>
                    </a:lnTo>
                    <a:lnTo>
                      <a:pt x="592" y="306"/>
                    </a:lnTo>
                    <a:lnTo>
                      <a:pt x="593" y="306"/>
                    </a:lnTo>
                    <a:lnTo>
                      <a:pt x="593" y="306"/>
                    </a:lnTo>
                    <a:lnTo>
                      <a:pt x="594" y="306"/>
                    </a:lnTo>
                    <a:lnTo>
                      <a:pt x="594" y="306"/>
                    </a:lnTo>
                    <a:lnTo>
                      <a:pt x="596" y="306"/>
                    </a:lnTo>
                    <a:lnTo>
                      <a:pt x="596" y="306"/>
                    </a:lnTo>
                    <a:lnTo>
                      <a:pt x="596" y="306"/>
                    </a:lnTo>
                    <a:lnTo>
                      <a:pt x="598" y="306"/>
                    </a:lnTo>
                    <a:lnTo>
                      <a:pt x="598" y="306"/>
                    </a:lnTo>
                    <a:lnTo>
                      <a:pt x="598" y="306"/>
                    </a:lnTo>
                    <a:lnTo>
                      <a:pt x="599" y="306"/>
                    </a:lnTo>
                    <a:lnTo>
                      <a:pt x="599" y="306"/>
                    </a:lnTo>
                    <a:lnTo>
                      <a:pt x="602" y="306"/>
                    </a:lnTo>
                    <a:lnTo>
                      <a:pt x="602" y="306"/>
                    </a:lnTo>
                    <a:lnTo>
                      <a:pt x="602" y="306"/>
                    </a:lnTo>
                    <a:lnTo>
                      <a:pt x="603" y="306"/>
                    </a:lnTo>
                    <a:lnTo>
                      <a:pt x="603" y="306"/>
                    </a:lnTo>
                    <a:lnTo>
                      <a:pt x="604" y="306"/>
                    </a:lnTo>
                    <a:lnTo>
                      <a:pt x="604" y="306"/>
                    </a:lnTo>
                    <a:lnTo>
                      <a:pt x="605" y="306"/>
                    </a:lnTo>
                    <a:lnTo>
                      <a:pt x="605" y="306"/>
                    </a:lnTo>
                    <a:lnTo>
                      <a:pt x="607" y="306"/>
                    </a:lnTo>
                    <a:lnTo>
                      <a:pt x="607" y="306"/>
                    </a:lnTo>
                    <a:lnTo>
                      <a:pt x="607" y="306"/>
                    </a:lnTo>
                    <a:lnTo>
                      <a:pt x="608" y="306"/>
                    </a:lnTo>
                    <a:lnTo>
                      <a:pt x="608" y="306"/>
                    </a:lnTo>
                    <a:lnTo>
                      <a:pt x="609" y="306"/>
                    </a:lnTo>
                    <a:lnTo>
                      <a:pt x="609" y="306"/>
                    </a:lnTo>
                    <a:lnTo>
                      <a:pt x="611" y="306"/>
                    </a:lnTo>
                    <a:lnTo>
                      <a:pt x="611" y="306"/>
                    </a:lnTo>
                    <a:lnTo>
                      <a:pt x="611" y="306"/>
                    </a:lnTo>
                    <a:lnTo>
                      <a:pt x="612" y="306"/>
                    </a:lnTo>
                    <a:lnTo>
                      <a:pt x="612" y="306"/>
                    </a:lnTo>
                    <a:lnTo>
                      <a:pt x="613" y="306"/>
                    </a:lnTo>
                    <a:lnTo>
                      <a:pt x="613" y="306"/>
                    </a:lnTo>
                    <a:lnTo>
                      <a:pt x="614" y="306"/>
                    </a:lnTo>
                    <a:lnTo>
                      <a:pt x="614" y="306"/>
                    </a:lnTo>
                    <a:lnTo>
                      <a:pt x="615" y="306"/>
                    </a:lnTo>
                    <a:lnTo>
                      <a:pt x="615" y="306"/>
                    </a:lnTo>
                    <a:lnTo>
                      <a:pt x="617" y="306"/>
                    </a:lnTo>
                    <a:lnTo>
                      <a:pt x="617" y="306"/>
                    </a:lnTo>
                    <a:lnTo>
                      <a:pt x="617" y="306"/>
                    </a:lnTo>
                    <a:lnTo>
                      <a:pt x="618" y="306"/>
                    </a:lnTo>
                    <a:lnTo>
                      <a:pt x="618" y="306"/>
                    </a:lnTo>
                    <a:lnTo>
                      <a:pt x="619" y="306"/>
                    </a:lnTo>
                    <a:lnTo>
                      <a:pt x="619" y="306"/>
                    </a:lnTo>
                    <a:lnTo>
                      <a:pt x="620" y="306"/>
                    </a:lnTo>
                    <a:lnTo>
                      <a:pt x="620" y="306"/>
                    </a:lnTo>
                    <a:lnTo>
                      <a:pt x="621" y="306"/>
                    </a:lnTo>
                    <a:lnTo>
                      <a:pt x="621" y="306"/>
                    </a:lnTo>
                    <a:lnTo>
                      <a:pt x="622" y="306"/>
                    </a:lnTo>
                    <a:lnTo>
                      <a:pt x="622" y="306"/>
                    </a:lnTo>
                    <a:lnTo>
                      <a:pt x="623" y="306"/>
                    </a:lnTo>
                    <a:lnTo>
                      <a:pt x="623" y="306"/>
                    </a:lnTo>
                    <a:lnTo>
                      <a:pt x="624" y="306"/>
                    </a:lnTo>
                    <a:lnTo>
                      <a:pt x="624" y="306"/>
                    </a:lnTo>
                    <a:lnTo>
                      <a:pt x="625" y="306"/>
                    </a:lnTo>
                    <a:lnTo>
                      <a:pt x="625" y="306"/>
                    </a:lnTo>
                    <a:lnTo>
                      <a:pt x="626" y="306"/>
                    </a:lnTo>
                    <a:lnTo>
                      <a:pt x="626" y="306"/>
                    </a:lnTo>
                    <a:lnTo>
                      <a:pt x="631" y="306"/>
                    </a:lnTo>
                    <a:lnTo>
                      <a:pt x="631" y="306"/>
                    </a:lnTo>
                    <a:lnTo>
                      <a:pt x="631" y="306"/>
                    </a:lnTo>
                    <a:lnTo>
                      <a:pt x="632" y="306"/>
                    </a:lnTo>
                    <a:lnTo>
                      <a:pt x="632" y="306"/>
                    </a:lnTo>
                    <a:lnTo>
                      <a:pt x="637" y="306"/>
                    </a:lnTo>
                    <a:lnTo>
                      <a:pt x="637" y="306"/>
                    </a:lnTo>
                    <a:lnTo>
                      <a:pt x="637" y="306"/>
                    </a:lnTo>
                    <a:lnTo>
                      <a:pt x="638" y="306"/>
                    </a:lnTo>
                    <a:lnTo>
                      <a:pt x="638" y="306"/>
                    </a:lnTo>
                    <a:lnTo>
                      <a:pt x="641" y="306"/>
                    </a:lnTo>
                    <a:lnTo>
                      <a:pt x="641" y="306"/>
                    </a:lnTo>
                    <a:lnTo>
                      <a:pt x="641" y="306"/>
                    </a:lnTo>
                    <a:lnTo>
                      <a:pt x="642" y="306"/>
                    </a:lnTo>
                    <a:lnTo>
                      <a:pt x="642" y="306"/>
                    </a:lnTo>
                    <a:lnTo>
                      <a:pt x="643" y="297"/>
                    </a:lnTo>
                    <a:lnTo>
                      <a:pt x="643" y="306"/>
                    </a:lnTo>
                    <a:lnTo>
                      <a:pt x="644" y="305"/>
                    </a:lnTo>
                    <a:lnTo>
                      <a:pt x="644" y="306"/>
                    </a:lnTo>
                    <a:lnTo>
                      <a:pt x="646" y="306"/>
                    </a:lnTo>
                    <a:lnTo>
                      <a:pt x="646" y="306"/>
                    </a:lnTo>
                    <a:lnTo>
                      <a:pt x="646" y="306"/>
                    </a:lnTo>
                    <a:lnTo>
                      <a:pt x="647" y="306"/>
                    </a:lnTo>
                    <a:lnTo>
                      <a:pt x="647" y="306"/>
                    </a:lnTo>
                    <a:lnTo>
                      <a:pt x="649" y="306"/>
                    </a:lnTo>
                    <a:lnTo>
                      <a:pt x="649" y="306"/>
                    </a:lnTo>
                    <a:lnTo>
                      <a:pt x="649" y="306"/>
                    </a:lnTo>
                    <a:lnTo>
                      <a:pt x="651" y="306"/>
                    </a:lnTo>
                    <a:lnTo>
                      <a:pt x="651" y="306"/>
                    </a:lnTo>
                    <a:lnTo>
                      <a:pt x="651" y="306"/>
                    </a:lnTo>
                    <a:lnTo>
                      <a:pt x="652" y="306"/>
                    </a:lnTo>
                    <a:lnTo>
                      <a:pt x="652" y="306"/>
                    </a:lnTo>
                    <a:lnTo>
                      <a:pt x="654" y="306"/>
                    </a:lnTo>
                    <a:lnTo>
                      <a:pt x="654" y="306"/>
                    </a:lnTo>
                    <a:lnTo>
                      <a:pt x="654" y="306"/>
                    </a:lnTo>
                    <a:lnTo>
                      <a:pt x="655" y="306"/>
                    </a:lnTo>
                    <a:lnTo>
                      <a:pt x="655" y="306"/>
                    </a:lnTo>
                    <a:lnTo>
                      <a:pt x="656" y="306"/>
                    </a:lnTo>
                    <a:lnTo>
                      <a:pt x="656" y="306"/>
                    </a:lnTo>
                    <a:lnTo>
                      <a:pt x="657" y="306"/>
                    </a:lnTo>
                    <a:lnTo>
                      <a:pt x="657" y="306"/>
                    </a:lnTo>
                    <a:lnTo>
                      <a:pt x="658" y="306"/>
                    </a:lnTo>
                    <a:lnTo>
                      <a:pt x="658" y="306"/>
                    </a:lnTo>
                    <a:lnTo>
                      <a:pt x="659" y="306"/>
                    </a:lnTo>
                    <a:lnTo>
                      <a:pt x="659" y="306"/>
                    </a:lnTo>
                    <a:lnTo>
                      <a:pt x="663" y="306"/>
                    </a:lnTo>
                    <a:lnTo>
                      <a:pt x="663" y="306"/>
                    </a:lnTo>
                    <a:lnTo>
                      <a:pt x="663" y="306"/>
                    </a:lnTo>
                    <a:lnTo>
                      <a:pt x="664" y="306"/>
                    </a:lnTo>
                    <a:lnTo>
                      <a:pt x="664" y="306"/>
                    </a:lnTo>
                    <a:lnTo>
                      <a:pt x="665" y="306"/>
                    </a:lnTo>
                    <a:lnTo>
                      <a:pt x="665" y="306"/>
                    </a:lnTo>
                    <a:lnTo>
                      <a:pt x="670" y="306"/>
                    </a:lnTo>
                    <a:lnTo>
                      <a:pt x="670" y="306"/>
                    </a:lnTo>
                    <a:lnTo>
                      <a:pt x="670" y="306"/>
                    </a:lnTo>
                    <a:lnTo>
                      <a:pt x="672" y="306"/>
                    </a:lnTo>
                    <a:lnTo>
                      <a:pt x="672" y="306"/>
                    </a:lnTo>
                    <a:lnTo>
                      <a:pt x="672" y="306"/>
                    </a:lnTo>
                    <a:lnTo>
                      <a:pt x="674" y="306"/>
                    </a:lnTo>
                    <a:lnTo>
                      <a:pt x="674" y="306"/>
                    </a:lnTo>
                    <a:lnTo>
                      <a:pt x="674" y="306"/>
                    </a:lnTo>
                    <a:lnTo>
                      <a:pt x="676" y="306"/>
                    </a:lnTo>
                    <a:lnTo>
                      <a:pt x="676" y="306"/>
                    </a:lnTo>
                    <a:lnTo>
                      <a:pt x="676" y="306"/>
                    </a:lnTo>
                    <a:lnTo>
                      <a:pt x="677" y="306"/>
                    </a:lnTo>
                    <a:lnTo>
                      <a:pt x="677" y="306"/>
                    </a:lnTo>
                    <a:lnTo>
                      <a:pt x="678" y="306"/>
                    </a:lnTo>
                    <a:lnTo>
                      <a:pt x="678" y="306"/>
                    </a:lnTo>
                    <a:lnTo>
                      <a:pt x="679" y="306"/>
                    </a:lnTo>
                    <a:lnTo>
                      <a:pt x="679" y="306"/>
                    </a:lnTo>
                    <a:lnTo>
                      <a:pt x="683" y="306"/>
                    </a:lnTo>
                    <a:lnTo>
                      <a:pt x="683" y="306"/>
                    </a:lnTo>
                    <a:lnTo>
                      <a:pt x="683" y="306"/>
                    </a:lnTo>
                    <a:lnTo>
                      <a:pt x="684" y="306"/>
                    </a:lnTo>
                    <a:lnTo>
                      <a:pt x="684" y="306"/>
                    </a:lnTo>
                    <a:lnTo>
                      <a:pt x="687" y="306"/>
                    </a:lnTo>
                    <a:lnTo>
                      <a:pt x="687" y="306"/>
                    </a:lnTo>
                    <a:lnTo>
                      <a:pt x="687" y="306"/>
                    </a:lnTo>
                    <a:lnTo>
                      <a:pt x="689" y="306"/>
                    </a:lnTo>
                    <a:lnTo>
                      <a:pt x="689" y="306"/>
                    </a:lnTo>
                    <a:lnTo>
                      <a:pt x="689" y="306"/>
                    </a:lnTo>
                    <a:lnTo>
                      <a:pt x="690" y="306"/>
                    </a:lnTo>
                    <a:lnTo>
                      <a:pt x="690" y="306"/>
                    </a:lnTo>
                    <a:lnTo>
                      <a:pt x="691" y="306"/>
                    </a:lnTo>
                    <a:lnTo>
                      <a:pt x="691" y="306"/>
                    </a:lnTo>
                    <a:lnTo>
                      <a:pt x="698" y="306"/>
                    </a:lnTo>
                    <a:lnTo>
                      <a:pt x="698" y="306"/>
                    </a:lnTo>
                    <a:lnTo>
                      <a:pt x="698" y="306"/>
                    </a:lnTo>
                    <a:lnTo>
                      <a:pt x="699" y="306"/>
                    </a:lnTo>
                    <a:lnTo>
                      <a:pt x="699" y="306"/>
                    </a:lnTo>
                    <a:lnTo>
                      <a:pt x="700" y="306"/>
                    </a:lnTo>
                    <a:lnTo>
                      <a:pt x="700" y="306"/>
                    </a:lnTo>
                    <a:lnTo>
                      <a:pt x="702" y="306"/>
                    </a:lnTo>
                    <a:lnTo>
                      <a:pt x="702" y="306"/>
                    </a:lnTo>
                    <a:lnTo>
                      <a:pt x="702" y="306"/>
                    </a:lnTo>
                    <a:lnTo>
                      <a:pt x="703" y="306"/>
                    </a:lnTo>
                    <a:lnTo>
                      <a:pt x="703" y="306"/>
                    </a:lnTo>
                    <a:lnTo>
                      <a:pt x="706" y="306"/>
                    </a:lnTo>
                    <a:lnTo>
                      <a:pt x="706" y="306"/>
                    </a:lnTo>
                    <a:lnTo>
                      <a:pt x="706" y="306"/>
                    </a:lnTo>
                    <a:lnTo>
                      <a:pt x="707" y="306"/>
                    </a:lnTo>
                    <a:lnTo>
                      <a:pt x="707" y="306"/>
                    </a:lnTo>
                    <a:lnTo>
                      <a:pt x="712" y="306"/>
                    </a:lnTo>
                    <a:lnTo>
                      <a:pt x="712" y="306"/>
                    </a:lnTo>
                    <a:lnTo>
                      <a:pt x="712" y="306"/>
                    </a:lnTo>
                    <a:lnTo>
                      <a:pt x="713" y="306"/>
                    </a:lnTo>
                    <a:lnTo>
                      <a:pt x="713" y="306"/>
                    </a:lnTo>
                    <a:lnTo>
                      <a:pt x="718" y="306"/>
                    </a:lnTo>
                    <a:lnTo>
                      <a:pt x="718" y="306"/>
                    </a:lnTo>
                    <a:lnTo>
                      <a:pt x="718" y="306"/>
                    </a:lnTo>
                    <a:lnTo>
                      <a:pt x="719" y="306"/>
                    </a:lnTo>
                    <a:lnTo>
                      <a:pt x="719" y="306"/>
                    </a:lnTo>
                    <a:lnTo>
                      <a:pt x="722" y="306"/>
                    </a:lnTo>
                    <a:lnTo>
                      <a:pt x="722" y="306"/>
                    </a:lnTo>
                    <a:lnTo>
                      <a:pt x="722" y="306"/>
                    </a:lnTo>
                    <a:lnTo>
                      <a:pt x="724" y="306"/>
                    </a:lnTo>
                    <a:lnTo>
                      <a:pt x="724" y="306"/>
                    </a:lnTo>
                    <a:lnTo>
                      <a:pt x="724" y="306"/>
                    </a:lnTo>
                    <a:lnTo>
                      <a:pt x="727" y="306"/>
                    </a:lnTo>
                    <a:lnTo>
                      <a:pt x="727" y="306"/>
                    </a:lnTo>
                    <a:lnTo>
                      <a:pt x="727" y="306"/>
                    </a:lnTo>
                    <a:lnTo>
                      <a:pt x="728" y="306"/>
                    </a:lnTo>
                    <a:lnTo>
                      <a:pt x="728" y="306"/>
                    </a:lnTo>
                    <a:lnTo>
                      <a:pt x="733" y="306"/>
                    </a:lnTo>
                    <a:lnTo>
                      <a:pt x="733" y="306"/>
                    </a:lnTo>
                    <a:lnTo>
                      <a:pt x="733" y="306"/>
                    </a:lnTo>
                    <a:lnTo>
                      <a:pt x="735" y="306"/>
                    </a:lnTo>
                    <a:lnTo>
                      <a:pt x="735" y="306"/>
                    </a:lnTo>
                    <a:lnTo>
                      <a:pt x="735" y="306"/>
                    </a:lnTo>
                    <a:lnTo>
                      <a:pt x="736" y="306"/>
                    </a:lnTo>
                    <a:lnTo>
                      <a:pt x="736" y="306"/>
                    </a:lnTo>
                    <a:lnTo>
                      <a:pt x="738" y="306"/>
                    </a:lnTo>
                    <a:lnTo>
                      <a:pt x="738" y="306"/>
                    </a:lnTo>
                    <a:lnTo>
                      <a:pt x="738" y="306"/>
                    </a:lnTo>
                    <a:lnTo>
                      <a:pt x="740" y="306"/>
                    </a:lnTo>
                    <a:lnTo>
                      <a:pt x="740" y="306"/>
                    </a:lnTo>
                    <a:lnTo>
                      <a:pt x="740" y="306"/>
                    </a:lnTo>
                    <a:lnTo>
                      <a:pt x="742" y="306"/>
                    </a:lnTo>
                    <a:lnTo>
                      <a:pt x="742" y="306"/>
                    </a:lnTo>
                    <a:lnTo>
                      <a:pt x="742" y="306"/>
                    </a:lnTo>
                    <a:lnTo>
                      <a:pt x="744" y="306"/>
                    </a:lnTo>
                    <a:lnTo>
                      <a:pt x="744" y="306"/>
                    </a:lnTo>
                    <a:lnTo>
                      <a:pt x="744" y="306"/>
                    </a:lnTo>
                    <a:lnTo>
                      <a:pt x="745" y="306"/>
                    </a:lnTo>
                    <a:lnTo>
                      <a:pt x="745" y="306"/>
                    </a:lnTo>
                    <a:lnTo>
                      <a:pt x="747" y="306"/>
                    </a:lnTo>
                    <a:lnTo>
                      <a:pt x="747" y="306"/>
                    </a:lnTo>
                    <a:lnTo>
                      <a:pt x="747" y="306"/>
                    </a:lnTo>
                    <a:lnTo>
                      <a:pt x="749" y="306"/>
                    </a:lnTo>
                    <a:lnTo>
                      <a:pt x="749" y="306"/>
                    </a:lnTo>
                    <a:lnTo>
                      <a:pt x="749" y="306"/>
                    </a:lnTo>
                    <a:lnTo>
                      <a:pt x="750" y="306"/>
                    </a:lnTo>
                    <a:lnTo>
                      <a:pt x="750" y="306"/>
                    </a:lnTo>
                    <a:lnTo>
                      <a:pt x="752" y="306"/>
                    </a:lnTo>
                    <a:lnTo>
                      <a:pt x="752" y="306"/>
                    </a:lnTo>
                    <a:lnTo>
                      <a:pt x="752" y="306"/>
                    </a:lnTo>
                    <a:lnTo>
                      <a:pt x="754" y="306"/>
                    </a:lnTo>
                    <a:lnTo>
                      <a:pt x="754" y="306"/>
                    </a:lnTo>
                    <a:lnTo>
                      <a:pt x="754" y="306"/>
                    </a:lnTo>
                    <a:lnTo>
                      <a:pt x="755" y="306"/>
                    </a:lnTo>
                    <a:lnTo>
                      <a:pt x="755" y="306"/>
                    </a:lnTo>
                    <a:lnTo>
                      <a:pt x="757" y="306"/>
                    </a:lnTo>
                    <a:lnTo>
                      <a:pt x="757" y="306"/>
                    </a:lnTo>
                    <a:lnTo>
                      <a:pt x="757" y="306"/>
                    </a:lnTo>
                    <a:lnTo>
                      <a:pt x="758" y="306"/>
                    </a:lnTo>
                    <a:lnTo>
                      <a:pt x="758" y="306"/>
                    </a:lnTo>
                    <a:lnTo>
                      <a:pt x="759" y="306"/>
                    </a:lnTo>
                    <a:lnTo>
                      <a:pt x="759" y="306"/>
                    </a:lnTo>
                    <a:lnTo>
                      <a:pt x="761" y="306"/>
                    </a:lnTo>
                    <a:lnTo>
                      <a:pt x="761" y="306"/>
                    </a:lnTo>
                    <a:lnTo>
                      <a:pt x="761" y="306"/>
                    </a:lnTo>
                    <a:lnTo>
                      <a:pt x="763" y="306"/>
                    </a:lnTo>
                    <a:lnTo>
                      <a:pt x="763" y="306"/>
                    </a:lnTo>
                    <a:lnTo>
                      <a:pt x="763" y="306"/>
                    </a:lnTo>
                    <a:lnTo>
                      <a:pt x="765" y="306"/>
                    </a:lnTo>
                    <a:lnTo>
                      <a:pt x="765" y="306"/>
                    </a:lnTo>
                    <a:lnTo>
                      <a:pt x="765" y="306"/>
                    </a:lnTo>
                    <a:lnTo>
                      <a:pt x="768" y="306"/>
                    </a:lnTo>
                    <a:lnTo>
                      <a:pt x="768" y="306"/>
                    </a:lnTo>
                    <a:lnTo>
                      <a:pt x="768" y="306"/>
                    </a:lnTo>
                    <a:lnTo>
                      <a:pt x="770" y="306"/>
                    </a:lnTo>
                    <a:lnTo>
                      <a:pt x="770" y="306"/>
                    </a:lnTo>
                    <a:lnTo>
                      <a:pt x="770" y="306"/>
                    </a:lnTo>
                    <a:lnTo>
                      <a:pt x="773" y="306"/>
                    </a:lnTo>
                    <a:lnTo>
                      <a:pt x="773" y="306"/>
                    </a:lnTo>
                    <a:lnTo>
                      <a:pt x="773" y="306"/>
                    </a:lnTo>
                    <a:lnTo>
                      <a:pt x="775" y="306"/>
                    </a:lnTo>
                    <a:lnTo>
                      <a:pt x="775" y="306"/>
                    </a:lnTo>
                    <a:lnTo>
                      <a:pt x="775" y="306"/>
                    </a:lnTo>
                    <a:lnTo>
                      <a:pt x="778" y="306"/>
                    </a:lnTo>
                    <a:lnTo>
                      <a:pt x="778" y="306"/>
                    </a:lnTo>
                    <a:lnTo>
                      <a:pt x="778" y="306"/>
                    </a:lnTo>
                    <a:lnTo>
                      <a:pt x="780" y="306"/>
                    </a:lnTo>
                    <a:lnTo>
                      <a:pt x="780" y="306"/>
                    </a:lnTo>
                    <a:lnTo>
                      <a:pt x="780" y="306"/>
                    </a:lnTo>
                    <a:lnTo>
                      <a:pt x="781" y="306"/>
                    </a:lnTo>
                    <a:lnTo>
                      <a:pt x="781" y="306"/>
                    </a:lnTo>
                    <a:lnTo>
                      <a:pt x="784" y="306"/>
                    </a:lnTo>
                    <a:lnTo>
                      <a:pt x="784" y="306"/>
                    </a:lnTo>
                    <a:lnTo>
                      <a:pt x="784" y="306"/>
                    </a:lnTo>
                    <a:lnTo>
                      <a:pt x="785" y="306"/>
                    </a:lnTo>
                    <a:lnTo>
                      <a:pt x="785" y="306"/>
                    </a:lnTo>
                    <a:lnTo>
                      <a:pt x="786" y="306"/>
                    </a:lnTo>
                    <a:lnTo>
                      <a:pt x="786" y="306"/>
                    </a:lnTo>
                    <a:lnTo>
                      <a:pt x="787" y="306"/>
                    </a:lnTo>
                    <a:lnTo>
                      <a:pt x="787" y="306"/>
                    </a:lnTo>
                    <a:lnTo>
                      <a:pt x="788" y="306"/>
                    </a:lnTo>
                    <a:lnTo>
                      <a:pt x="788" y="306"/>
                    </a:lnTo>
                    <a:lnTo>
                      <a:pt x="793" y="306"/>
                    </a:lnTo>
                    <a:lnTo>
                      <a:pt x="793" y="306"/>
                    </a:lnTo>
                    <a:lnTo>
                      <a:pt x="793" y="306"/>
                    </a:lnTo>
                    <a:lnTo>
                      <a:pt x="794" y="306"/>
                    </a:lnTo>
                    <a:lnTo>
                      <a:pt x="794" y="306"/>
                    </a:lnTo>
                    <a:lnTo>
                      <a:pt x="795" y="306"/>
                    </a:lnTo>
                    <a:lnTo>
                      <a:pt x="795" y="306"/>
                    </a:lnTo>
                    <a:lnTo>
                      <a:pt x="796" y="306"/>
                    </a:lnTo>
                    <a:lnTo>
                      <a:pt x="796" y="306"/>
                    </a:lnTo>
                    <a:lnTo>
                      <a:pt x="798" y="306"/>
                    </a:lnTo>
                    <a:lnTo>
                      <a:pt x="798" y="306"/>
                    </a:lnTo>
                    <a:lnTo>
                      <a:pt x="798" y="306"/>
                    </a:lnTo>
                    <a:lnTo>
                      <a:pt x="806" y="306"/>
                    </a:lnTo>
                    <a:lnTo>
                      <a:pt x="806" y="306"/>
                    </a:lnTo>
                    <a:lnTo>
                      <a:pt x="806" y="306"/>
                    </a:lnTo>
                    <a:lnTo>
                      <a:pt x="807" y="306"/>
                    </a:lnTo>
                    <a:lnTo>
                      <a:pt x="807" y="306"/>
                    </a:lnTo>
                    <a:lnTo>
                      <a:pt x="808" y="306"/>
                    </a:lnTo>
                    <a:lnTo>
                      <a:pt x="808" y="306"/>
                    </a:lnTo>
                    <a:lnTo>
                      <a:pt x="809" y="306"/>
                    </a:lnTo>
                    <a:lnTo>
                      <a:pt x="809" y="306"/>
                    </a:lnTo>
                    <a:lnTo>
                      <a:pt x="812" y="306"/>
                    </a:lnTo>
                    <a:lnTo>
                      <a:pt x="812" y="306"/>
                    </a:lnTo>
                    <a:lnTo>
                      <a:pt x="812" y="306"/>
                    </a:lnTo>
                    <a:lnTo>
                      <a:pt x="814" y="306"/>
                    </a:lnTo>
                    <a:lnTo>
                      <a:pt x="814" y="306"/>
                    </a:lnTo>
                    <a:lnTo>
                      <a:pt x="814" y="306"/>
                    </a:lnTo>
                    <a:lnTo>
                      <a:pt x="819" y="306"/>
                    </a:lnTo>
                    <a:lnTo>
                      <a:pt x="819" y="306"/>
                    </a:lnTo>
                    <a:lnTo>
                      <a:pt x="819" y="306"/>
                    </a:lnTo>
                    <a:lnTo>
                      <a:pt x="821" y="306"/>
                    </a:lnTo>
                    <a:lnTo>
                      <a:pt x="821" y="306"/>
                    </a:lnTo>
                    <a:lnTo>
                      <a:pt x="821" y="306"/>
                    </a:lnTo>
                    <a:lnTo>
                      <a:pt x="825" y="306"/>
                    </a:lnTo>
                    <a:lnTo>
                      <a:pt x="825" y="306"/>
                    </a:lnTo>
                    <a:lnTo>
                      <a:pt x="825" y="306"/>
                    </a:lnTo>
                    <a:lnTo>
                      <a:pt x="827" y="306"/>
                    </a:lnTo>
                    <a:lnTo>
                      <a:pt x="827" y="306"/>
                    </a:lnTo>
                    <a:lnTo>
                      <a:pt x="827" y="306"/>
                    </a:lnTo>
                    <a:lnTo>
                      <a:pt x="831" y="306"/>
                    </a:lnTo>
                    <a:lnTo>
                      <a:pt x="831" y="306"/>
                    </a:lnTo>
                    <a:lnTo>
                      <a:pt x="831" y="306"/>
                    </a:lnTo>
                    <a:lnTo>
                      <a:pt x="834" y="306"/>
                    </a:lnTo>
                    <a:lnTo>
                      <a:pt x="834" y="306"/>
                    </a:lnTo>
                    <a:lnTo>
                      <a:pt x="834" y="306"/>
                    </a:lnTo>
                    <a:lnTo>
                      <a:pt x="835" y="306"/>
                    </a:lnTo>
                    <a:lnTo>
                      <a:pt x="835" y="306"/>
                    </a:lnTo>
                    <a:lnTo>
                      <a:pt x="837" y="306"/>
                    </a:lnTo>
                    <a:lnTo>
                      <a:pt x="837" y="306"/>
                    </a:lnTo>
                    <a:lnTo>
                      <a:pt x="837" y="306"/>
                    </a:lnTo>
                    <a:lnTo>
                      <a:pt x="839" y="306"/>
                    </a:lnTo>
                    <a:lnTo>
                      <a:pt x="839" y="306"/>
                    </a:lnTo>
                    <a:lnTo>
                      <a:pt x="839" y="306"/>
                    </a:lnTo>
                    <a:lnTo>
                      <a:pt x="840" y="306"/>
                    </a:lnTo>
                    <a:lnTo>
                      <a:pt x="840" y="306"/>
                    </a:lnTo>
                    <a:lnTo>
                      <a:pt x="842" y="306"/>
                    </a:lnTo>
                    <a:lnTo>
                      <a:pt x="842" y="306"/>
                    </a:lnTo>
                    <a:lnTo>
                      <a:pt x="842" y="306"/>
                    </a:lnTo>
                    <a:lnTo>
                      <a:pt x="843" y="306"/>
                    </a:lnTo>
                    <a:lnTo>
                      <a:pt x="843" y="306"/>
                    </a:lnTo>
                    <a:lnTo>
                      <a:pt x="844" y="306"/>
                    </a:lnTo>
                    <a:lnTo>
                      <a:pt x="844" y="306"/>
                    </a:lnTo>
                    <a:lnTo>
                      <a:pt x="845" y="306"/>
                    </a:lnTo>
                    <a:lnTo>
                      <a:pt x="845" y="306"/>
                    </a:lnTo>
                    <a:lnTo>
                      <a:pt x="846" y="306"/>
                    </a:lnTo>
                    <a:lnTo>
                      <a:pt x="846" y="306"/>
                    </a:lnTo>
                    <a:lnTo>
                      <a:pt x="847" y="306"/>
                    </a:lnTo>
                    <a:lnTo>
                      <a:pt x="847" y="306"/>
                    </a:lnTo>
                    <a:lnTo>
                      <a:pt x="848" y="306"/>
                    </a:lnTo>
                    <a:lnTo>
                      <a:pt x="848" y="306"/>
                    </a:lnTo>
                    <a:lnTo>
                      <a:pt x="849" y="306"/>
                    </a:lnTo>
                    <a:lnTo>
                      <a:pt x="849" y="306"/>
                    </a:lnTo>
                    <a:lnTo>
                      <a:pt x="850" y="306"/>
                    </a:lnTo>
                    <a:lnTo>
                      <a:pt x="850" y="306"/>
                    </a:lnTo>
                    <a:lnTo>
                      <a:pt x="851" y="306"/>
                    </a:lnTo>
                    <a:lnTo>
                      <a:pt x="851" y="306"/>
                    </a:lnTo>
                    <a:lnTo>
                      <a:pt x="852" y="306"/>
                    </a:lnTo>
                    <a:lnTo>
                      <a:pt x="852" y="306"/>
                    </a:lnTo>
                    <a:lnTo>
                      <a:pt x="853" y="306"/>
                    </a:lnTo>
                    <a:lnTo>
                      <a:pt x="853" y="306"/>
                    </a:lnTo>
                    <a:lnTo>
                      <a:pt x="862" y="306"/>
                    </a:lnTo>
                    <a:lnTo>
                      <a:pt x="862" y="306"/>
                    </a:lnTo>
                    <a:lnTo>
                      <a:pt x="862" y="306"/>
                    </a:lnTo>
                    <a:lnTo>
                      <a:pt x="869" y="306"/>
                    </a:lnTo>
                    <a:lnTo>
                      <a:pt x="869" y="306"/>
                    </a:lnTo>
                    <a:lnTo>
                      <a:pt x="869" y="306"/>
                    </a:lnTo>
                    <a:lnTo>
                      <a:pt x="871" y="306"/>
                    </a:lnTo>
                    <a:lnTo>
                      <a:pt x="871" y="306"/>
                    </a:lnTo>
                    <a:lnTo>
                      <a:pt x="871" y="306"/>
                    </a:lnTo>
                    <a:lnTo>
                      <a:pt x="872" y="306"/>
                    </a:lnTo>
                    <a:lnTo>
                      <a:pt x="872" y="306"/>
                    </a:lnTo>
                    <a:lnTo>
                      <a:pt x="873" y="306"/>
                    </a:lnTo>
                    <a:lnTo>
                      <a:pt x="873" y="306"/>
                    </a:lnTo>
                    <a:lnTo>
                      <a:pt x="875" y="306"/>
                    </a:lnTo>
                    <a:lnTo>
                      <a:pt x="875" y="306"/>
                    </a:lnTo>
                    <a:lnTo>
                      <a:pt x="875" y="306"/>
                    </a:lnTo>
                    <a:lnTo>
                      <a:pt x="876" y="306"/>
                    </a:lnTo>
                    <a:lnTo>
                      <a:pt x="876" y="306"/>
                    </a:lnTo>
                    <a:lnTo>
                      <a:pt x="880" y="306"/>
                    </a:lnTo>
                    <a:lnTo>
                      <a:pt x="880" y="306"/>
                    </a:lnTo>
                    <a:lnTo>
                      <a:pt x="880" y="306"/>
                    </a:lnTo>
                    <a:lnTo>
                      <a:pt x="881" y="306"/>
                    </a:lnTo>
                    <a:lnTo>
                      <a:pt x="881" y="306"/>
                    </a:lnTo>
                    <a:lnTo>
                      <a:pt x="886" y="306"/>
                    </a:lnTo>
                    <a:lnTo>
                      <a:pt x="886" y="306"/>
                    </a:lnTo>
                    <a:lnTo>
                      <a:pt x="886" y="306"/>
                    </a:lnTo>
                    <a:lnTo>
                      <a:pt x="888" y="306"/>
                    </a:lnTo>
                    <a:lnTo>
                      <a:pt x="888" y="306"/>
                    </a:lnTo>
                    <a:lnTo>
                      <a:pt x="888" y="306"/>
                    </a:lnTo>
                    <a:lnTo>
                      <a:pt x="894" y="306"/>
                    </a:lnTo>
                    <a:lnTo>
                      <a:pt x="894" y="306"/>
                    </a:lnTo>
                    <a:lnTo>
                      <a:pt x="894" y="306"/>
                    </a:lnTo>
                    <a:lnTo>
                      <a:pt x="900" y="306"/>
                    </a:lnTo>
                    <a:lnTo>
                      <a:pt x="900" y="306"/>
                    </a:lnTo>
                    <a:lnTo>
                      <a:pt x="900" y="306"/>
                    </a:lnTo>
                    <a:lnTo>
                      <a:pt x="901" y="306"/>
                    </a:lnTo>
                    <a:lnTo>
                      <a:pt x="901" y="306"/>
                    </a:lnTo>
                    <a:lnTo>
                      <a:pt x="902" y="306"/>
                    </a:lnTo>
                    <a:lnTo>
                      <a:pt x="902" y="306"/>
                    </a:lnTo>
                    <a:lnTo>
                      <a:pt x="903" y="306"/>
                    </a:lnTo>
                    <a:lnTo>
                      <a:pt x="903" y="306"/>
                    </a:lnTo>
                    <a:lnTo>
                      <a:pt x="904" y="306"/>
                    </a:lnTo>
                    <a:lnTo>
                      <a:pt x="904" y="306"/>
                    </a:lnTo>
                    <a:lnTo>
                      <a:pt x="906" y="306"/>
                    </a:lnTo>
                    <a:lnTo>
                      <a:pt x="906" y="306"/>
                    </a:lnTo>
                    <a:lnTo>
                      <a:pt x="906" y="306"/>
                    </a:lnTo>
                    <a:lnTo>
                      <a:pt x="908" y="306"/>
                    </a:lnTo>
                    <a:lnTo>
                      <a:pt x="908" y="306"/>
                    </a:lnTo>
                    <a:lnTo>
                      <a:pt x="908" y="306"/>
                    </a:lnTo>
                    <a:lnTo>
                      <a:pt x="911" y="306"/>
                    </a:lnTo>
                    <a:lnTo>
                      <a:pt x="911" y="306"/>
                    </a:lnTo>
                    <a:lnTo>
                      <a:pt x="911" y="306"/>
                    </a:lnTo>
                    <a:lnTo>
                      <a:pt x="914" y="306"/>
                    </a:lnTo>
                    <a:lnTo>
                      <a:pt x="914" y="306"/>
                    </a:lnTo>
                    <a:lnTo>
                      <a:pt x="914" y="306"/>
                    </a:lnTo>
                    <a:lnTo>
                      <a:pt x="915" y="306"/>
                    </a:lnTo>
                    <a:lnTo>
                      <a:pt x="915" y="306"/>
                    </a:lnTo>
                    <a:lnTo>
                      <a:pt x="916" y="306"/>
                    </a:lnTo>
                    <a:lnTo>
                      <a:pt x="916" y="306"/>
                    </a:lnTo>
                    <a:lnTo>
                      <a:pt x="917" y="306"/>
                    </a:lnTo>
                    <a:lnTo>
                      <a:pt x="917" y="306"/>
                    </a:lnTo>
                    <a:lnTo>
                      <a:pt x="921" y="306"/>
                    </a:lnTo>
                    <a:lnTo>
                      <a:pt x="921" y="306"/>
                    </a:lnTo>
                    <a:lnTo>
                      <a:pt x="921" y="306"/>
                    </a:lnTo>
                    <a:lnTo>
                      <a:pt x="923" y="306"/>
                    </a:lnTo>
                    <a:lnTo>
                      <a:pt x="923" y="306"/>
                    </a:lnTo>
                    <a:lnTo>
                      <a:pt x="923" y="306"/>
                    </a:lnTo>
                    <a:lnTo>
                      <a:pt x="925" y="306"/>
                    </a:lnTo>
                    <a:lnTo>
                      <a:pt x="925" y="306"/>
                    </a:lnTo>
                    <a:lnTo>
                      <a:pt x="925" y="306"/>
                    </a:lnTo>
                    <a:lnTo>
                      <a:pt x="926" y="306"/>
                    </a:lnTo>
                    <a:lnTo>
                      <a:pt x="926" y="306"/>
                    </a:lnTo>
                    <a:lnTo>
                      <a:pt x="927" y="306"/>
                    </a:lnTo>
                    <a:lnTo>
                      <a:pt x="927" y="306"/>
                    </a:lnTo>
                    <a:lnTo>
                      <a:pt x="928" y="306"/>
                    </a:lnTo>
                    <a:lnTo>
                      <a:pt x="928" y="306"/>
                    </a:lnTo>
                    <a:lnTo>
                      <a:pt x="930" y="306"/>
                    </a:lnTo>
                    <a:lnTo>
                      <a:pt x="930" y="306"/>
                    </a:lnTo>
                    <a:lnTo>
                      <a:pt x="930" y="306"/>
                    </a:lnTo>
                    <a:lnTo>
                      <a:pt x="934" y="306"/>
                    </a:lnTo>
                    <a:lnTo>
                      <a:pt x="934" y="306"/>
                    </a:lnTo>
                    <a:lnTo>
                      <a:pt x="934" y="306"/>
                    </a:lnTo>
                    <a:lnTo>
                      <a:pt x="935" y="306"/>
                    </a:lnTo>
                    <a:lnTo>
                      <a:pt x="935" y="306"/>
                    </a:lnTo>
                    <a:lnTo>
                      <a:pt x="938" y="306"/>
                    </a:lnTo>
                    <a:lnTo>
                      <a:pt x="938" y="306"/>
                    </a:lnTo>
                    <a:lnTo>
                      <a:pt x="938" y="306"/>
                    </a:lnTo>
                    <a:lnTo>
                      <a:pt x="940" y="306"/>
                    </a:lnTo>
                    <a:lnTo>
                      <a:pt x="940" y="306"/>
                    </a:lnTo>
                    <a:lnTo>
                      <a:pt x="940" y="306"/>
                    </a:lnTo>
                    <a:lnTo>
                      <a:pt x="943" y="306"/>
                    </a:lnTo>
                    <a:lnTo>
                      <a:pt x="943" y="306"/>
                    </a:lnTo>
                    <a:lnTo>
                      <a:pt x="943" y="306"/>
                    </a:lnTo>
                    <a:lnTo>
                      <a:pt x="945" y="306"/>
                    </a:lnTo>
                    <a:lnTo>
                      <a:pt x="945" y="306"/>
                    </a:lnTo>
                    <a:lnTo>
                      <a:pt x="945" y="306"/>
                    </a:lnTo>
                    <a:lnTo>
                      <a:pt x="946" y="306"/>
                    </a:lnTo>
                    <a:lnTo>
                      <a:pt x="946" y="306"/>
                    </a:lnTo>
                    <a:lnTo>
                      <a:pt x="947" y="306"/>
                    </a:lnTo>
                    <a:lnTo>
                      <a:pt x="947" y="306"/>
                    </a:lnTo>
                    <a:lnTo>
                      <a:pt x="949" y="306"/>
                    </a:lnTo>
                    <a:lnTo>
                      <a:pt x="949" y="306"/>
                    </a:lnTo>
                    <a:lnTo>
                      <a:pt x="949" y="306"/>
                    </a:lnTo>
                    <a:lnTo>
                      <a:pt x="950" y="306"/>
                    </a:lnTo>
                    <a:lnTo>
                      <a:pt x="950" y="306"/>
                    </a:lnTo>
                    <a:lnTo>
                      <a:pt x="951" y="306"/>
                    </a:lnTo>
                    <a:lnTo>
                      <a:pt x="951" y="306"/>
                    </a:lnTo>
                    <a:lnTo>
                      <a:pt x="952" y="306"/>
                    </a:lnTo>
                    <a:lnTo>
                      <a:pt x="952" y="306"/>
                    </a:lnTo>
                    <a:lnTo>
                      <a:pt x="958" y="306"/>
                    </a:lnTo>
                    <a:lnTo>
                      <a:pt x="958" y="306"/>
                    </a:lnTo>
                    <a:lnTo>
                      <a:pt x="958" y="306"/>
                    </a:lnTo>
                    <a:lnTo>
                      <a:pt x="959" y="306"/>
                    </a:lnTo>
                    <a:lnTo>
                      <a:pt x="959" y="306"/>
                    </a:lnTo>
                    <a:lnTo>
                      <a:pt x="961" y="306"/>
                    </a:lnTo>
                    <a:lnTo>
                      <a:pt x="961" y="306"/>
                    </a:lnTo>
                    <a:lnTo>
                      <a:pt x="961" y="306"/>
                    </a:lnTo>
                    <a:lnTo>
                      <a:pt x="963" y="306"/>
                    </a:lnTo>
                    <a:lnTo>
                      <a:pt x="963" y="306"/>
                    </a:lnTo>
                    <a:lnTo>
                      <a:pt x="963" y="306"/>
                    </a:lnTo>
                    <a:lnTo>
                      <a:pt x="964" y="306"/>
                    </a:lnTo>
                    <a:lnTo>
                      <a:pt x="964" y="306"/>
                    </a:lnTo>
                    <a:lnTo>
                      <a:pt x="967" y="306"/>
                    </a:lnTo>
                    <a:lnTo>
                      <a:pt x="967" y="306"/>
                    </a:lnTo>
                    <a:lnTo>
                      <a:pt x="967" y="306"/>
                    </a:lnTo>
                    <a:lnTo>
                      <a:pt x="969" y="306"/>
                    </a:lnTo>
                    <a:lnTo>
                      <a:pt x="969" y="306"/>
                    </a:lnTo>
                    <a:lnTo>
                      <a:pt x="969" y="306"/>
                    </a:lnTo>
                    <a:lnTo>
                      <a:pt x="970" y="306"/>
                    </a:lnTo>
                    <a:lnTo>
                      <a:pt x="970" y="306"/>
                    </a:lnTo>
                    <a:lnTo>
                      <a:pt x="971" y="306"/>
                    </a:lnTo>
                    <a:lnTo>
                      <a:pt x="971" y="306"/>
                    </a:lnTo>
                    <a:lnTo>
                      <a:pt x="972" y="306"/>
                    </a:lnTo>
                    <a:lnTo>
                      <a:pt x="972" y="306"/>
                    </a:lnTo>
                    <a:lnTo>
                      <a:pt x="973" y="306"/>
                    </a:lnTo>
                    <a:lnTo>
                      <a:pt x="973" y="306"/>
                    </a:lnTo>
                    <a:lnTo>
                      <a:pt x="977" y="306"/>
                    </a:lnTo>
                    <a:lnTo>
                      <a:pt x="977" y="306"/>
                    </a:lnTo>
                    <a:lnTo>
                      <a:pt x="977" y="306"/>
                    </a:lnTo>
                    <a:lnTo>
                      <a:pt x="979" y="306"/>
                    </a:lnTo>
                    <a:lnTo>
                      <a:pt x="979" y="306"/>
                    </a:lnTo>
                    <a:lnTo>
                      <a:pt x="979" y="306"/>
                    </a:lnTo>
                    <a:lnTo>
                      <a:pt x="980" y="306"/>
                    </a:lnTo>
                    <a:lnTo>
                      <a:pt x="980" y="306"/>
                    </a:lnTo>
                    <a:lnTo>
                      <a:pt x="983" y="306"/>
                    </a:lnTo>
                    <a:lnTo>
                      <a:pt x="983" y="306"/>
                    </a:lnTo>
                    <a:lnTo>
                      <a:pt x="983" y="306"/>
                    </a:lnTo>
                    <a:lnTo>
                      <a:pt x="984" y="306"/>
                    </a:lnTo>
                    <a:lnTo>
                      <a:pt x="984" y="306"/>
                    </a:lnTo>
                    <a:lnTo>
                      <a:pt x="985" y="306"/>
                    </a:lnTo>
                    <a:lnTo>
                      <a:pt x="985" y="306"/>
                    </a:lnTo>
                    <a:lnTo>
                      <a:pt x="986" y="306"/>
                    </a:lnTo>
                    <a:lnTo>
                      <a:pt x="986" y="306"/>
                    </a:lnTo>
                    <a:lnTo>
                      <a:pt x="987" y="306"/>
                    </a:lnTo>
                    <a:lnTo>
                      <a:pt x="987" y="306"/>
                    </a:lnTo>
                    <a:lnTo>
                      <a:pt x="988" y="306"/>
                    </a:lnTo>
                    <a:lnTo>
                      <a:pt x="988" y="306"/>
                    </a:lnTo>
                    <a:lnTo>
                      <a:pt x="990" y="306"/>
                    </a:lnTo>
                    <a:lnTo>
                      <a:pt x="990" y="306"/>
                    </a:lnTo>
                    <a:lnTo>
                      <a:pt x="990" y="306"/>
                    </a:lnTo>
                    <a:lnTo>
                      <a:pt x="994" y="306"/>
                    </a:lnTo>
                    <a:lnTo>
                      <a:pt x="994" y="306"/>
                    </a:lnTo>
                    <a:lnTo>
                      <a:pt x="994" y="306"/>
                    </a:lnTo>
                    <a:lnTo>
                      <a:pt x="997" y="306"/>
                    </a:lnTo>
                    <a:lnTo>
                      <a:pt x="997" y="306"/>
                    </a:lnTo>
                    <a:lnTo>
                      <a:pt x="997" y="306"/>
                    </a:lnTo>
                    <a:lnTo>
                      <a:pt x="1000" y="306"/>
                    </a:lnTo>
                    <a:lnTo>
                      <a:pt x="1000" y="306"/>
                    </a:lnTo>
                    <a:lnTo>
                      <a:pt x="1000" y="306"/>
                    </a:lnTo>
                    <a:lnTo>
                      <a:pt x="1001" y="306"/>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6" name="Rectangle 224">
                <a:extLst>
                  <a:ext uri="{FF2B5EF4-FFF2-40B4-BE49-F238E27FC236}">
                    <a16:creationId xmlns:a16="http://schemas.microsoft.com/office/drawing/2014/main" id="{675CD073-6808-4C19-89D2-64FB3503F548}"/>
                  </a:ext>
                </a:extLst>
              </p:cNvPr>
              <p:cNvSpPr>
                <a:spLocks noChangeArrowheads="1"/>
              </p:cNvSpPr>
              <p:nvPr/>
            </p:nvSpPr>
            <p:spPr bwMode="auto">
              <a:xfrm>
                <a:off x="4148782" y="2485250"/>
                <a:ext cx="721064" cy="2590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mn-lt"/>
                  </a:rPr>
                  <a:t>104.053</a:t>
                </a:r>
                <a:endParaRPr lang="en-US" altLang="en-US" sz="1400" dirty="0">
                  <a:latin typeface="+mn-lt"/>
                </a:endParaRPr>
              </a:p>
            </p:txBody>
          </p:sp>
          <p:sp>
            <p:nvSpPr>
              <p:cNvPr id="427" name="Freeform 225">
                <a:extLst>
                  <a:ext uri="{FF2B5EF4-FFF2-40B4-BE49-F238E27FC236}">
                    <a16:creationId xmlns:a16="http://schemas.microsoft.com/office/drawing/2014/main" id="{4ACBEA54-8591-49D4-AF4E-40E7BBE7589E}"/>
                  </a:ext>
                </a:extLst>
              </p:cNvPr>
              <p:cNvSpPr>
                <a:spLocks/>
              </p:cNvSpPr>
              <p:nvPr/>
            </p:nvSpPr>
            <p:spPr bwMode="auto">
              <a:xfrm>
                <a:off x="2572628" y="3329656"/>
                <a:ext cx="5905498" cy="1855299"/>
              </a:xfrm>
              <a:custGeom>
                <a:avLst/>
                <a:gdLst>
                  <a:gd name="T0" fmla="*/ 13 w 1001"/>
                  <a:gd name="T1" fmla="*/ 306 h 306"/>
                  <a:gd name="T2" fmla="*/ 28 w 1001"/>
                  <a:gd name="T3" fmla="*/ 306 h 306"/>
                  <a:gd name="T4" fmla="*/ 41 w 1001"/>
                  <a:gd name="T5" fmla="*/ 306 h 306"/>
                  <a:gd name="T6" fmla="*/ 54 w 1001"/>
                  <a:gd name="T7" fmla="*/ 306 h 306"/>
                  <a:gd name="T8" fmla="*/ 67 w 1001"/>
                  <a:gd name="T9" fmla="*/ 306 h 306"/>
                  <a:gd name="T10" fmla="*/ 80 w 1001"/>
                  <a:gd name="T11" fmla="*/ 306 h 306"/>
                  <a:gd name="T12" fmla="*/ 92 w 1001"/>
                  <a:gd name="T13" fmla="*/ 306 h 306"/>
                  <a:gd name="T14" fmla="*/ 105 w 1001"/>
                  <a:gd name="T15" fmla="*/ 306 h 306"/>
                  <a:gd name="T16" fmla="*/ 118 w 1001"/>
                  <a:gd name="T17" fmla="*/ 306 h 306"/>
                  <a:gd name="T18" fmla="*/ 131 w 1001"/>
                  <a:gd name="T19" fmla="*/ 306 h 306"/>
                  <a:gd name="T20" fmla="*/ 144 w 1001"/>
                  <a:gd name="T21" fmla="*/ 306 h 306"/>
                  <a:gd name="T22" fmla="*/ 158 w 1001"/>
                  <a:gd name="T23" fmla="*/ 306 h 306"/>
                  <a:gd name="T24" fmla="*/ 171 w 1001"/>
                  <a:gd name="T25" fmla="*/ 306 h 306"/>
                  <a:gd name="T26" fmla="*/ 185 w 1001"/>
                  <a:gd name="T27" fmla="*/ 306 h 306"/>
                  <a:gd name="T28" fmla="*/ 200 w 1001"/>
                  <a:gd name="T29" fmla="*/ 306 h 306"/>
                  <a:gd name="T30" fmla="*/ 215 w 1001"/>
                  <a:gd name="T31" fmla="*/ 306 h 306"/>
                  <a:gd name="T32" fmla="*/ 227 w 1001"/>
                  <a:gd name="T33" fmla="*/ 306 h 306"/>
                  <a:gd name="T34" fmla="*/ 242 w 1001"/>
                  <a:gd name="T35" fmla="*/ 306 h 306"/>
                  <a:gd name="T36" fmla="*/ 254 w 1001"/>
                  <a:gd name="T37" fmla="*/ 306 h 306"/>
                  <a:gd name="T38" fmla="*/ 269 w 1001"/>
                  <a:gd name="T39" fmla="*/ 306 h 306"/>
                  <a:gd name="T40" fmla="*/ 282 w 1001"/>
                  <a:gd name="T41" fmla="*/ 306 h 306"/>
                  <a:gd name="T42" fmla="*/ 295 w 1001"/>
                  <a:gd name="T43" fmla="*/ 306 h 306"/>
                  <a:gd name="T44" fmla="*/ 308 w 1001"/>
                  <a:gd name="T45" fmla="*/ 306 h 306"/>
                  <a:gd name="T46" fmla="*/ 323 w 1001"/>
                  <a:gd name="T47" fmla="*/ 306 h 306"/>
                  <a:gd name="T48" fmla="*/ 337 w 1001"/>
                  <a:gd name="T49" fmla="*/ 306 h 306"/>
                  <a:gd name="T50" fmla="*/ 351 w 1001"/>
                  <a:gd name="T51" fmla="*/ 306 h 306"/>
                  <a:gd name="T52" fmla="*/ 367 w 1001"/>
                  <a:gd name="T53" fmla="*/ 306 h 306"/>
                  <a:gd name="T54" fmla="*/ 385 w 1001"/>
                  <a:gd name="T55" fmla="*/ 306 h 306"/>
                  <a:gd name="T56" fmla="*/ 400 w 1001"/>
                  <a:gd name="T57" fmla="*/ 306 h 306"/>
                  <a:gd name="T58" fmla="*/ 415 w 1001"/>
                  <a:gd name="T59" fmla="*/ 306 h 306"/>
                  <a:gd name="T60" fmla="*/ 432 w 1001"/>
                  <a:gd name="T61" fmla="*/ 306 h 306"/>
                  <a:gd name="T62" fmla="*/ 451 w 1001"/>
                  <a:gd name="T63" fmla="*/ 306 h 306"/>
                  <a:gd name="T64" fmla="*/ 464 w 1001"/>
                  <a:gd name="T65" fmla="*/ 306 h 306"/>
                  <a:gd name="T66" fmla="*/ 482 w 1001"/>
                  <a:gd name="T67" fmla="*/ 306 h 306"/>
                  <a:gd name="T68" fmla="*/ 497 w 1001"/>
                  <a:gd name="T69" fmla="*/ 306 h 306"/>
                  <a:gd name="T70" fmla="*/ 519 w 1001"/>
                  <a:gd name="T71" fmla="*/ 306 h 306"/>
                  <a:gd name="T72" fmla="*/ 534 w 1001"/>
                  <a:gd name="T73" fmla="*/ 306 h 306"/>
                  <a:gd name="T74" fmla="*/ 549 w 1001"/>
                  <a:gd name="T75" fmla="*/ 306 h 306"/>
                  <a:gd name="T76" fmla="*/ 565 w 1001"/>
                  <a:gd name="T77" fmla="*/ 306 h 306"/>
                  <a:gd name="T78" fmla="*/ 583 w 1001"/>
                  <a:gd name="T79" fmla="*/ 306 h 306"/>
                  <a:gd name="T80" fmla="*/ 599 w 1001"/>
                  <a:gd name="T81" fmla="*/ 306 h 306"/>
                  <a:gd name="T82" fmla="*/ 617 w 1001"/>
                  <a:gd name="T83" fmla="*/ 306 h 306"/>
                  <a:gd name="T84" fmla="*/ 636 w 1001"/>
                  <a:gd name="T85" fmla="*/ 306 h 306"/>
                  <a:gd name="T86" fmla="*/ 649 w 1001"/>
                  <a:gd name="T87" fmla="*/ 306 h 306"/>
                  <a:gd name="T88" fmla="*/ 665 w 1001"/>
                  <a:gd name="T89" fmla="*/ 306 h 306"/>
                  <a:gd name="T90" fmla="*/ 681 w 1001"/>
                  <a:gd name="T91" fmla="*/ 306 h 306"/>
                  <a:gd name="T92" fmla="*/ 705 w 1001"/>
                  <a:gd name="T93" fmla="*/ 306 h 306"/>
                  <a:gd name="T94" fmla="*/ 724 w 1001"/>
                  <a:gd name="T95" fmla="*/ 306 h 306"/>
                  <a:gd name="T96" fmla="*/ 742 w 1001"/>
                  <a:gd name="T97" fmla="*/ 306 h 306"/>
                  <a:gd name="T98" fmla="*/ 764 w 1001"/>
                  <a:gd name="T99" fmla="*/ 306 h 306"/>
                  <a:gd name="T100" fmla="*/ 785 w 1001"/>
                  <a:gd name="T101" fmla="*/ 306 h 306"/>
                  <a:gd name="T102" fmla="*/ 804 w 1001"/>
                  <a:gd name="T103" fmla="*/ 306 h 306"/>
                  <a:gd name="T104" fmla="*/ 826 w 1001"/>
                  <a:gd name="T105" fmla="*/ 306 h 306"/>
                  <a:gd name="T106" fmla="*/ 843 w 1001"/>
                  <a:gd name="T107" fmla="*/ 306 h 306"/>
                  <a:gd name="T108" fmla="*/ 865 w 1001"/>
                  <a:gd name="T109" fmla="*/ 306 h 306"/>
                  <a:gd name="T110" fmla="*/ 888 w 1001"/>
                  <a:gd name="T111" fmla="*/ 306 h 306"/>
                  <a:gd name="T112" fmla="*/ 909 w 1001"/>
                  <a:gd name="T113" fmla="*/ 306 h 306"/>
                  <a:gd name="T114" fmla="*/ 926 w 1001"/>
                  <a:gd name="T115" fmla="*/ 306 h 306"/>
                  <a:gd name="T116" fmla="*/ 948 w 1001"/>
                  <a:gd name="T117" fmla="*/ 306 h 306"/>
                  <a:gd name="T118" fmla="*/ 963 w 1001"/>
                  <a:gd name="T119" fmla="*/ 306 h 306"/>
                  <a:gd name="T120" fmla="*/ 985 w 1001"/>
                  <a:gd name="T12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1" h="306">
                    <a:moveTo>
                      <a:pt x="0" y="306"/>
                    </a:moveTo>
                    <a:lnTo>
                      <a:pt x="0" y="306"/>
                    </a:lnTo>
                    <a:lnTo>
                      <a:pt x="1" y="306"/>
                    </a:lnTo>
                    <a:lnTo>
                      <a:pt x="1" y="306"/>
                    </a:lnTo>
                    <a:lnTo>
                      <a:pt x="3" y="306"/>
                    </a:lnTo>
                    <a:lnTo>
                      <a:pt x="3" y="306"/>
                    </a:lnTo>
                    <a:lnTo>
                      <a:pt x="3" y="306"/>
                    </a:lnTo>
                    <a:lnTo>
                      <a:pt x="4" y="306"/>
                    </a:lnTo>
                    <a:lnTo>
                      <a:pt x="4" y="306"/>
                    </a:lnTo>
                    <a:lnTo>
                      <a:pt x="5" y="306"/>
                    </a:lnTo>
                    <a:lnTo>
                      <a:pt x="5" y="306"/>
                    </a:lnTo>
                    <a:lnTo>
                      <a:pt x="6" y="306"/>
                    </a:lnTo>
                    <a:lnTo>
                      <a:pt x="6" y="306"/>
                    </a:lnTo>
                    <a:lnTo>
                      <a:pt x="7" y="306"/>
                    </a:lnTo>
                    <a:lnTo>
                      <a:pt x="7" y="306"/>
                    </a:lnTo>
                    <a:lnTo>
                      <a:pt x="8" y="306"/>
                    </a:lnTo>
                    <a:lnTo>
                      <a:pt x="8" y="306"/>
                    </a:lnTo>
                    <a:lnTo>
                      <a:pt x="9" y="306"/>
                    </a:lnTo>
                    <a:lnTo>
                      <a:pt x="9" y="306"/>
                    </a:lnTo>
                    <a:lnTo>
                      <a:pt x="10" y="306"/>
                    </a:lnTo>
                    <a:lnTo>
                      <a:pt x="10" y="306"/>
                    </a:lnTo>
                    <a:lnTo>
                      <a:pt x="11" y="306"/>
                    </a:lnTo>
                    <a:lnTo>
                      <a:pt x="11" y="306"/>
                    </a:lnTo>
                    <a:lnTo>
                      <a:pt x="13" y="306"/>
                    </a:lnTo>
                    <a:lnTo>
                      <a:pt x="13" y="306"/>
                    </a:lnTo>
                    <a:lnTo>
                      <a:pt x="13" y="306"/>
                    </a:lnTo>
                    <a:lnTo>
                      <a:pt x="14" y="306"/>
                    </a:lnTo>
                    <a:lnTo>
                      <a:pt x="14" y="306"/>
                    </a:lnTo>
                    <a:lnTo>
                      <a:pt x="15" y="306"/>
                    </a:lnTo>
                    <a:lnTo>
                      <a:pt x="15" y="306"/>
                    </a:lnTo>
                    <a:lnTo>
                      <a:pt x="16" y="306"/>
                    </a:lnTo>
                    <a:lnTo>
                      <a:pt x="16" y="306"/>
                    </a:lnTo>
                    <a:lnTo>
                      <a:pt x="17" y="306"/>
                    </a:lnTo>
                    <a:lnTo>
                      <a:pt x="17" y="306"/>
                    </a:lnTo>
                    <a:lnTo>
                      <a:pt x="18" y="306"/>
                    </a:lnTo>
                    <a:lnTo>
                      <a:pt x="18" y="306"/>
                    </a:lnTo>
                    <a:lnTo>
                      <a:pt x="19" y="306"/>
                    </a:lnTo>
                    <a:lnTo>
                      <a:pt x="19" y="306"/>
                    </a:lnTo>
                    <a:lnTo>
                      <a:pt x="20" y="306"/>
                    </a:lnTo>
                    <a:lnTo>
                      <a:pt x="20" y="306"/>
                    </a:lnTo>
                    <a:lnTo>
                      <a:pt x="21" y="306"/>
                    </a:lnTo>
                    <a:lnTo>
                      <a:pt x="21" y="306"/>
                    </a:lnTo>
                    <a:lnTo>
                      <a:pt x="25" y="306"/>
                    </a:lnTo>
                    <a:lnTo>
                      <a:pt x="25" y="306"/>
                    </a:lnTo>
                    <a:lnTo>
                      <a:pt x="25" y="306"/>
                    </a:lnTo>
                    <a:lnTo>
                      <a:pt x="26" y="306"/>
                    </a:lnTo>
                    <a:lnTo>
                      <a:pt x="26" y="306"/>
                    </a:lnTo>
                    <a:lnTo>
                      <a:pt x="27" y="306"/>
                    </a:lnTo>
                    <a:lnTo>
                      <a:pt x="27" y="306"/>
                    </a:lnTo>
                    <a:lnTo>
                      <a:pt x="28" y="306"/>
                    </a:lnTo>
                    <a:lnTo>
                      <a:pt x="28" y="306"/>
                    </a:lnTo>
                    <a:lnTo>
                      <a:pt x="29" y="306"/>
                    </a:lnTo>
                    <a:lnTo>
                      <a:pt x="29" y="306"/>
                    </a:lnTo>
                    <a:lnTo>
                      <a:pt x="30" y="306"/>
                    </a:lnTo>
                    <a:lnTo>
                      <a:pt x="30" y="306"/>
                    </a:lnTo>
                    <a:lnTo>
                      <a:pt x="31" y="306"/>
                    </a:lnTo>
                    <a:lnTo>
                      <a:pt x="31" y="306"/>
                    </a:lnTo>
                    <a:lnTo>
                      <a:pt x="32" y="306"/>
                    </a:lnTo>
                    <a:lnTo>
                      <a:pt x="32" y="306"/>
                    </a:lnTo>
                    <a:lnTo>
                      <a:pt x="33" y="306"/>
                    </a:lnTo>
                    <a:lnTo>
                      <a:pt x="33" y="306"/>
                    </a:lnTo>
                    <a:lnTo>
                      <a:pt x="34" y="306"/>
                    </a:lnTo>
                    <a:lnTo>
                      <a:pt x="34" y="306"/>
                    </a:lnTo>
                    <a:lnTo>
                      <a:pt x="36" y="306"/>
                    </a:lnTo>
                    <a:lnTo>
                      <a:pt x="36" y="306"/>
                    </a:lnTo>
                    <a:lnTo>
                      <a:pt x="36" y="306"/>
                    </a:lnTo>
                    <a:lnTo>
                      <a:pt x="37" y="306"/>
                    </a:lnTo>
                    <a:lnTo>
                      <a:pt x="37" y="306"/>
                    </a:lnTo>
                    <a:lnTo>
                      <a:pt x="39" y="306"/>
                    </a:lnTo>
                    <a:lnTo>
                      <a:pt x="39" y="306"/>
                    </a:lnTo>
                    <a:lnTo>
                      <a:pt x="39" y="306"/>
                    </a:lnTo>
                    <a:lnTo>
                      <a:pt x="40" y="306"/>
                    </a:lnTo>
                    <a:lnTo>
                      <a:pt x="40" y="306"/>
                    </a:lnTo>
                    <a:lnTo>
                      <a:pt x="41" y="306"/>
                    </a:lnTo>
                    <a:lnTo>
                      <a:pt x="41" y="306"/>
                    </a:lnTo>
                    <a:lnTo>
                      <a:pt x="42" y="306"/>
                    </a:lnTo>
                    <a:lnTo>
                      <a:pt x="42" y="306"/>
                    </a:lnTo>
                    <a:lnTo>
                      <a:pt x="43" y="306"/>
                    </a:lnTo>
                    <a:lnTo>
                      <a:pt x="43" y="306"/>
                    </a:lnTo>
                    <a:lnTo>
                      <a:pt x="44" y="306"/>
                    </a:lnTo>
                    <a:lnTo>
                      <a:pt x="44" y="306"/>
                    </a:lnTo>
                    <a:lnTo>
                      <a:pt x="45" y="306"/>
                    </a:lnTo>
                    <a:lnTo>
                      <a:pt x="45" y="306"/>
                    </a:lnTo>
                    <a:lnTo>
                      <a:pt x="47" y="306"/>
                    </a:lnTo>
                    <a:lnTo>
                      <a:pt x="47" y="306"/>
                    </a:lnTo>
                    <a:lnTo>
                      <a:pt x="47" y="306"/>
                    </a:lnTo>
                    <a:lnTo>
                      <a:pt x="48" y="306"/>
                    </a:lnTo>
                    <a:lnTo>
                      <a:pt x="48" y="306"/>
                    </a:lnTo>
                    <a:lnTo>
                      <a:pt x="49" y="306"/>
                    </a:lnTo>
                    <a:lnTo>
                      <a:pt x="49" y="306"/>
                    </a:lnTo>
                    <a:lnTo>
                      <a:pt x="50" y="306"/>
                    </a:lnTo>
                    <a:lnTo>
                      <a:pt x="50" y="306"/>
                    </a:lnTo>
                    <a:lnTo>
                      <a:pt x="51" y="306"/>
                    </a:lnTo>
                    <a:lnTo>
                      <a:pt x="51" y="306"/>
                    </a:lnTo>
                    <a:lnTo>
                      <a:pt x="52" y="306"/>
                    </a:lnTo>
                    <a:lnTo>
                      <a:pt x="52" y="306"/>
                    </a:lnTo>
                    <a:lnTo>
                      <a:pt x="53" y="306"/>
                    </a:lnTo>
                    <a:lnTo>
                      <a:pt x="53" y="306"/>
                    </a:lnTo>
                    <a:lnTo>
                      <a:pt x="54" y="306"/>
                    </a:lnTo>
                    <a:lnTo>
                      <a:pt x="54" y="306"/>
                    </a:lnTo>
                    <a:lnTo>
                      <a:pt x="56" y="306"/>
                    </a:lnTo>
                    <a:lnTo>
                      <a:pt x="56" y="306"/>
                    </a:lnTo>
                    <a:lnTo>
                      <a:pt x="56" y="306"/>
                    </a:lnTo>
                    <a:lnTo>
                      <a:pt x="57" y="306"/>
                    </a:lnTo>
                    <a:lnTo>
                      <a:pt x="57" y="306"/>
                    </a:lnTo>
                    <a:lnTo>
                      <a:pt x="58" y="306"/>
                    </a:lnTo>
                    <a:lnTo>
                      <a:pt x="58" y="306"/>
                    </a:lnTo>
                    <a:lnTo>
                      <a:pt x="59" y="306"/>
                    </a:lnTo>
                    <a:lnTo>
                      <a:pt x="59" y="306"/>
                    </a:lnTo>
                    <a:lnTo>
                      <a:pt x="60" y="306"/>
                    </a:lnTo>
                    <a:lnTo>
                      <a:pt x="60" y="306"/>
                    </a:lnTo>
                    <a:lnTo>
                      <a:pt x="61" y="306"/>
                    </a:lnTo>
                    <a:lnTo>
                      <a:pt x="61" y="306"/>
                    </a:lnTo>
                    <a:lnTo>
                      <a:pt x="62" y="306"/>
                    </a:lnTo>
                    <a:lnTo>
                      <a:pt x="62" y="306"/>
                    </a:lnTo>
                    <a:lnTo>
                      <a:pt x="63" y="306"/>
                    </a:lnTo>
                    <a:lnTo>
                      <a:pt x="63" y="306"/>
                    </a:lnTo>
                    <a:lnTo>
                      <a:pt x="64" y="306"/>
                    </a:lnTo>
                    <a:lnTo>
                      <a:pt x="64" y="306"/>
                    </a:lnTo>
                    <a:lnTo>
                      <a:pt x="65" y="306"/>
                    </a:lnTo>
                    <a:lnTo>
                      <a:pt x="65" y="306"/>
                    </a:lnTo>
                    <a:lnTo>
                      <a:pt x="66" y="306"/>
                    </a:lnTo>
                    <a:lnTo>
                      <a:pt x="66" y="306"/>
                    </a:lnTo>
                    <a:lnTo>
                      <a:pt x="67" y="306"/>
                    </a:lnTo>
                    <a:lnTo>
                      <a:pt x="67" y="306"/>
                    </a:lnTo>
                    <a:lnTo>
                      <a:pt x="68" y="306"/>
                    </a:lnTo>
                    <a:lnTo>
                      <a:pt x="68" y="306"/>
                    </a:lnTo>
                    <a:lnTo>
                      <a:pt x="69" y="306"/>
                    </a:lnTo>
                    <a:lnTo>
                      <a:pt x="69" y="306"/>
                    </a:lnTo>
                    <a:lnTo>
                      <a:pt x="70" y="306"/>
                    </a:lnTo>
                    <a:lnTo>
                      <a:pt x="70" y="306"/>
                    </a:lnTo>
                    <a:lnTo>
                      <a:pt x="71" y="306"/>
                    </a:lnTo>
                    <a:lnTo>
                      <a:pt x="71" y="306"/>
                    </a:lnTo>
                    <a:lnTo>
                      <a:pt x="72" y="306"/>
                    </a:lnTo>
                    <a:lnTo>
                      <a:pt x="72" y="306"/>
                    </a:lnTo>
                    <a:lnTo>
                      <a:pt x="73" y="306"/>
                    </a:lnTo>
                    <a:lnTo>
                      <a:pt x="73" y="306"/>
                    </a:lnTo>
                    <a:lnTo>
                      <a:pt x="74" y="306"/>
                    </a:lnTo>
                    <a:lnTo>
                      <a:pt x="74" y="306"/>
                    </a:lnTo>
                    <a:lnTo>
                      <a:pt x="75" y="306"/>
                    </a:lnTo>
                    <a:lnTo>
                      <a:pt x="75" y="306"/>
                    </a:lnTo>
                    <a:lnTo>
                      <a:pt x="76" y="306"/>
                    </a:lnTo>
                    <a:lnTo>
                      <a:pt x="76" y="306"/>
                    </a:lnTo>
                    <a:lnTo>
                      <a:pt x="77" y="306"/>
                    </a:lnTo>
                    <a:lnTo>
                      <a:pt x="77" y="306"/>
                    </a:lnTo>
                    <a:lnTo>
                      <a:pt x="78" y="306"/>
                    </a:lnTo>
                    <a:lnTo>
                      <a:pt x="78" y="306"/>
                    </a:lnTo>
                    <a:lnTo>
                      <a:pt x="79" y="306"/>
                    </a:lnTo>
                    <a:lnTo>
                      <a:pt x="79" y="306"/>
                    </a:lnTo>
                    <a:lnTo>
                      <a:pt x="80" y="306"/>
                    </a:lnTo>
                    <a:lnTo>
                      <a:pt x="80" y="306"/>
                    </a:lnTo>
                    <a:lnTo>
                      <a:pt x="81" y="306"/>
                    </a:lnTo>
                    <a:lnTo>
                      <a:pt x="81" y="306"/>
                    </a:lnTo>
                    <a:lnTo>
                      <a:pt x="82" y="306"/>
                    </a:lnTo>
                    <a:lnTo>
                      <a:pt x="82" y="306"/>
                    </a:lnTo>
                    <a:lnTo>
                      <a:pt x="83" y="306"/>
                    </a:lnTo>
                    <a:lnTo>
                      <a:pt x="83" y="306"/>
                    </a:lnTo>
                    <a:lnTo>
                      <a:pt x="84" y="306"/>
                    </a:lnTo>
                    <a:lnTo>
                      <a:pt x="84" y="306"/>
                    </a:lnTo>
                    <a:lnTo>
                      <a:pt x="85" y="306"/>
                    </a:lnTo>
                    <a:lnTo>
                      <a:pt x="85" y="306"/>
                    </a:lnTo>
                    <a:lnTo>
                      <a:pt x="86" y="306"/>
                    </a:lnTo>
                    <a:lnTo>
                      <a:pt x="86" y="306"/>
                    </a:lnTo>
                    <a:lnTo>
                      <a:pt x="87" y="306"/>
                    </a:lnTo>
                    <a:lnTo>
                      <a:pt x="87" y="306"/>
                    </a:lnTo>
                    <a:lnTo>
                      <a:pt x="88" y="306"/>
                    </a:lnTo>
                    <a:lnTo>
                      <a:pt x="88" y="306"/>
                    </a:lnTo>
                    <a:lnTo>
                      <a:pt x="89" y="306"/>
                    </a:lnTo>
                    <a:lnTo>
                      <a:pt x="89" y="306"/>
                    </a:lnTo>
                    <a:lnTo>
                      <a:pt x="90" y="306"/>
                    </a:lnTo>
                    <a:lnTo>
                      <a:pt x="90" y="306"/>
                    </a:lnTo>
                    <a:lnTo>
                      <a:pt x="91" y="306"/>
                    </a:lnTo>
                    <a:lnTo>
                      <a:pt x="91" y="306"/>
                    </a:lnTo>
                    <a:lnTo>
                      <a:pt x="92" y="306"/>
                    </a:lnTo>
                    <a:lnTo>
                      <a:pt x="92" y="306"/>
                    </a:lnTo>
                    <a:lnTo>
                      <a:pt x="93" y="306"/>
                    </a:lnTo>
                    <a:lnTo>
                      <a:pt x="93" y="306"/>
                    </a:lnTo>
                    <a:lnTo>
                      <a:pt x="94" y="306"/>
                    </a:lnTo>
                    <a:lnTo>
                      <a:pt x="94" y="306"/>
                    </a:lnTo>
                    <a:lnTo>
                      <a:pt x="95" y="306"/>
                    </a:lnTo>
                    <a:lnTo>
                      <a:pt x="95" y="306"/>
                    </a:lnTo>
                    <a:lnTo>
                      <a:pt x="96" y="306"/>
                    </a:lnTo>
                    <a:lnTo>
                      <a:pt x="96" y="306"/>
                    </a:lnTo>
                    <a:lnTo>
                      <a:pt x="97" y="306"/>
                    </a:lnTo>
                    <a:lnTo>
                      <a:pt x="97" y="306"/>
                    </a:lnTo>
                    <a:lnTo>
                      <a:pt x="98" y="306"/>
                    </a:lnTo>
                    <a:lnTo>
                      <a:pt x="98" y="306"/>
                    </a:lnTo>
                    <a:lnTo>
                      <a:pt x="99" y="306"/>
                    </a:lnTo>
                    <a:lnTo>
                      <a:pt x="99" y="306"/>
                    </a:lnTo>
                    <a:lnTo>
                      <a:pt x="100" y="306"/>
                    </a:lnTo>
                    <a:lnTo>
                      <a:pt x="100" y="249"/>
                    </a:lnTo>
                    <a:lnTo>
                      <a:pt x="101" y="306"/>
                    </a:lnTo>
                    <a:lnTo>
                      <a:pt x="101" y="306"/>
                    </a:lnTo>
                    <a:lnTo>
                      <a:pt x="102" y="306"/>
                    </a:lnTo>
                    <a:lnTo>
                      <a:pt x="102" y="306"/>
                    </a:lnTo>
                    <a:lnTo>
                      <a:pt x="103" y="306"/>
                    </a:lnTo>
                    <a:lnTo>
                      <a:pt x="103" y="306"/>
                    </a:lnTo>
                    <a:lnTo>
                      <a:pt x="104" y="306"/>
                    </a:lnTo>
                    <a:lnTo>
                      <a:pt x="104" y="306"/>
                    </a:lnTo>
                    <a:lnTo>
                      <a:pt x="105" y="306"/>
                    </a:lnTo>
                    <a:lnTo>
                      <a:pt x="105" y="306"/>
                    </a:lnTo>
                    <a:lnTo>
                      <a:pt x="106" y="306"/>
                    </a:lnTo>
                    <a:lnTo>
                      <a:pt x="106" y="306"/>
                    </a:lnTo>
                    <a:lnTo>
                      <a:pt x="107" y="103"/>
                    </a:lnTo>
                    <a:lnTo>
                      <a:pt x="107" y="306"/>
                    </a:lnTo>
                    <a:lnTo>
                      <a:pt x="108" y="306"/>
                    </a:lnTo>
                    <a:lnTo>
                      <a:pt x="108" y="306"/>
                    </a:lnTo>
                    <a:lnTo>
                      <a:pt x="109" y="306"/>
                    </a:lnTo>
                    <a:lnTo>
                      <a:pt x="109" y="306"/>
                    </a:lnTo>
                    <a:lnTo>
                      <a:pt x="110" y="306"/>
                    </a:lnTo>
                    <a:lnTo>
                      <a:pt x="110" y="306"/>
                    </a:lnTo>
                    <a:lnTo>
                      <a:pt x="111" y="306"/>
                    </a:lnTo>
                    <a:lnTo>
                      <a:pt x="111" y="306"/>
                    </a:lnTo>
                    <a:lnTo>
                      <a:pt x="113" y="306"/>
                    </a:lnTo>
                    <a:lnTo>
                      <a:pt x="113" y="306"/>
                    </a:lnTo>
                    <a:lnTo>
                      <a:pt x="113" y="306"/>
                    </a:lnTo>
                    <a:lnTo>
                      <a:pt x="114" y="306"/>
                    </a:lnTo>
                    <a:lnTo>
                      <a:pt x="114" y="306"/>
                    </a:lnTo>
                    <a:lnTo>
                      <a:pt x="115" y="306"/>
                    </a:lnTo>
                    <a:lnTo>
                      <a:pt x="115" y="306"/>
                    </a:lnTo>
                    <a:lnTo>
                      <a:pt x="116" y="306"/>
                    </a:lnTo>
                    <a:lnTo>
                      <a:pt x="116" y="306"/>
                    </a:lnTo>
                    <a:lnTo>
                      <a:pt x="118" y="306"/>
                    </a:lnTo>
                    <a:lnTo>
                      <a:pt x="118" y="306"/>
                    </a:lnTo>
                    <a:lnTo>
                      <a:pt x="118" y="306"/>
                    </a:lnTo>
                    <a:lnTo>
                      <a:pt x="119" y="306"/>
                    </a:lnTo>
                    <a:lnTo>
                      <a:pt x="119" y="306"/>
                    </a:lnTo>
                    <a:lnTo>
                      <a:pt x="120" y="306"/>
                    </a:lnTo>
                    <a:lnTo>
                      <a:pt x="120" y="306"/>
                    </a:lnTo>
                    <a:lnTo>
                      <a:pt x="122" y="306"/>
                    </a:lnTo>
                    <a:lnTo>
                      <a:pt x="122" y="306"/>
                    </a:lnTo>
                    <a:lnTo>
                      <a:pt x="122" y="306"/>
                    </a:lnTo>
                    <a:lnTo>
                      <a:pt x="123" y="306"/>
                    </a:lnTo>
                    <a:lnTo>
                      <a:pt x="123" y="306"/>
                    </a:lnTo>
                    <a:lnTo>
                      <a:pt x="124" y="306"/>
                    </a:lnTo>
                    <a:lnTo>
                      <a:pt x="124" y="306"/>
                    </a:lnTo>
                    <a:lnTo>
                      <a:pt x="125" y="306"/>
                    </a:lnTo>
                    <a:lnTo>
                      <a:pt x="125" y="306"/>
                    </a:lnTo>
                    <a:lnTo>
                      <a:pt x="126" y="306"/>
                    </a:lnTo>
                    <a:lnTo>
                      <a:pt x="126" y="306"/>
                    </a:lnTo>
                    <a:lnTo>
                      <a:pt x="127" y="306"/>
                    </a:lnTo>
                    <a:lnTo>
                      <a:pt x="127" y="306"/>
                    </a:lnTo>
                    <a:lnTo>
                      <a:pt x="128" y="306"/>
                    </a:lnTo>
                    <a:lnTo>
                      <a:pt x="128" y="306"/>
                    </a:lnTo>
                    <a:lnTo>
                      <a:pt x="129" y="306"/>
                    </a:lnTo>
                    <a:lnTo>
                      <a:pt x="129" y="306"/>
                    </a:lnTo>
                    <a:lnTo>
                      <a:pt x="130" y="306"/>
                    </a:lnTo>
                    <a:lnTo>
                      <a:pt x="130" y="306"/>
                    </a:lnTo>
                    <a:lnTo>
                      <a:pt x="131" y="306"/>
                    </a:lnTo>
                    <a:lnTo>
                      <a:pt x="131" y="306"/>
                    </a:lnTo>
                    <a:lnTo>
                      <a:pt x="132" y="306"/>
                    </a:lnTo>
                    <a:lnTo>
                      <a:pt x="132" y="306"/>
                    </a:lnTo>
                    <a:lnTo>
                      <a:pt x="133" y="306"/>
                    </a:lnTo>
                    <a:lnTo>
                      <a:pt x="133" y="306"/>
                    </a:lnTo>
                    <a:lnTo>
                      <a:pt x="134" y="306"/>
                    </a:lnTo>
                    <a:lnTo>
                      <a:pt x="134" y="306"/>
                    </a:lnTo>
                    <a:lnTo>
                      <a:pt x="135" y="306"/>
                    </a:lnTo>
                    <a:lnTo>
                      <a:pt x="135" y="306"/>
                    </a:lnTo>
                    <a:lnTo>
                      <a:pt x="136" y="306"/>
                    </a:lnTo>
                    <a:lnTo>
                      <a:pt x="136" y="306"/>
                    </a:lnTo>
                    <a:lnTo>
                      <a:pt x="137" y="306"/>
                    </a:lnTo>
                    <a:lnTo>
                      <a:pt x="137" y="306"/>
                    </a:lnTo>
                    <a:lnTo>
                      <a:pt x="138" y="306"/>
                    </a:lnTo>
                    <a:lnTo>
                      <a:pt x="138" y="306"/>
                    </a:lnTo>
                    <a:lnTo>
                      <a:pt x="139" y="306"/>
                    </a:lnTo>
                    <a:lnTo>
                      <a:pt x="139" y="306"/>
                    </a:lnTo>
                    <a:lnTo>
                      <a:pt x="140" y="306"/>
                    </a:lnTo>
                    <a:lnTo>
                      <a:pt x="140" y="306"/>
                    </a:lnTo>
                    <a:lnTo>
                      <a:pt x="141" y="306"/>
                    </a:lnTo>
                    <a:lnTo>
                      <a:pt x="141" y="306"/>
                    </a:lnTo>
                    <a:lnTo>
                      <a:pt x="143" y="306"/>
                    </a:lnTo>
                    <a:lnTo>
                      <a:pt x="143" y="306"/>
                    </a:lnTo>
                    <a:lnTo>
                      <a:pt x="143" y="306"/>
                    </a:lnTo>
                    <a:lnTo>
                      <a:pt x="144" y="306"/>
                    </a:lnTo>
                    <a:lnTo>
                      <a:pt x="144" y="306"/>
                    </a:lnTo>
                    <a:lnTo>
                      <a:pt x="145" y="306"/>
                    </a:lnTo>
                    <a:lnTo>
                      <a:pt x="145" y="306"/>
                    </a:lnTo>
                    <a:lnTo>
                      <a:pt x="146" y="306"/>
                    </a:lnTo>
                    <a:lnTo>
                      <a:pt x="146" y="306"/>
                    </a:lnTo>
                    <a:lnTo>
                      <a:pt x="147" y="306"/>
                    </a:lnTo>
                    <a:lnTo>
                      <a:pt x="147" y="306"/>
                    </a:lnTo>
                    <a:lnTo>
                      <a:pt x="148" y="306"/>
                    </a:lnTo>
                    <a:lnTo>
                      <a:pt x="148" y="306"/>
                    </a:lnTo>
                    <a:lnTo>
                      <a:pt x="150" y="306"/>
                    </a:lnTo>
                    <a:lnTo>
                      <a:pt x="150" y="306"/>
                    </a:lnTo>
                    <a:lnTo>
                      <a:pt x="150" y="306"/>
                    </a:lnTo>
                    <a:lnTo>
                      <a:pt x="151" y="306"/>
                    </a:lnTo>
                    <a:lnTo>
                      <a:pt x="151" y="306"/>
                    </a:lnTo>
                    <a:lnTo>
                      <a:pt x="152" y="306"/>
                    </a:lnTo>
                    <a:lnTo>
                      <a:pt x="152" y="306"/>
                    </a:lnTo>
                    <a:lnTo>
                      <a:pt x="153" y="306"/>
                    </a:lnTo>
                    <a:lnTo>
                      <a:pt x="153" y="306"/>
                    </a:lnTo>
                    <a:lnTo>
                      <a:pt x="154" y="306"/>
                    </a:lnTo>
                    <a:lnTo>
                      <a:pt x="154" y="306"/>
                    </a:lnTo>
                    <a:lnTo>
                      <a:pt x="156" y="306"/>
                    </a:lnTo>
                    <a:lnTo>
                      <a:pt x="156" y="306"/>
                    </a:lnTo>
                    <a:lnTo>
                      <a:pt x="156" y="306"/>
                    </a:lnTo>
                    <a:lnTo>
                      <a:pt x="157" y="306"/>
                    </a:lnTo>
                    <a:lnTo>
                      <a:pt x="157" y="306"/>
                    </a:lnTo>
                    <a:lnTo>
                      <a:pt x="158" y="306"/>
                    </a:lnTo>
                    <a:lnTo>
                      <a:pt x="158" y="306"/>
                    </a:lnTo>
                    <a:lnTo>
                      <a:pt x="159" y="306"/>
                    </a:lnTo>
                    <a:lnTo>
                      <a:pt x="159" y="306"/>
                    </a:lnTo>
                    <a:lnTo>
                      <a:pt x="160" y="306"/>
                    </a:lnTo>
                    <a:lnTo>
                      <a:pt x="160" y="306"/>
                    </a:lnTo>
                    <a:lnTo>
                      <a:pt x="161" y="306"/>
                    </a:lnTo>
                    <a:lnTo>
                      <a:pt x="161" y="306"/>
                    </a:lnTo>
                    <a:lnTo>
                      <a:pt x="162" y="306"/>
                    </a:lnTo>
                    <a:lnTo>
                      <a:pt x="162" y="306"/>
                    </a:lnTo>
                    <a:lnTo>
                      <a:pt x="163" y="306"/>
                    </a:lnTo>
                    <a:lnTo>
                      <a:pt x="163" y="306"/>
                    </a:lnTo>
                    <a:lnTo>
                      <a:pt x="164" y="306"/>
                    </a:lnTo>
                    <a:lnTo>
                      <a:pt x="164" y="306"/>
                    </a:lnTo>
                    <a:lnTo>
                      <a:pt x="166" y="306"/>
                    </a:lnTo>
                    <a:lnTo>
                      <a:pt x="166" y="306"/>
                    </a:lnTo>
                    <a:lnTo>
                      <a:pt x="166" y="306"/>
                    </a:lnTo>
                    <a:lnTo>
                      <a:pt x="167" y="306"/>
                    </a:lnTo>
                    <a:lnTo>
                      <a:pt x="167" y="306"/>
                    </a:lnTo>
                    <a:lnTo>
                      <a:pt x="168" y="306"/>
                    </a:lnTo>
                    <a:lnTo>
                      <a:pt x="168" y="306"/>
                    </a:lnTo>
                    <a:lnTo>
                      <a:pt x="169" y="306"/>
                    </a:lnTo>
                    <a:lnTo>
                      <a:pt x="169" y="306"/>
                    </a:lnTo>
                    <a:lnTo>
                      <a:pt x="170" y="306"/>
                    </a:lnTo>
                    <a:lnTo>
                      <a:pt x="170" y="306"/>
                    </a:lnTo>
                    <a:lnTo>
                      <a:pt x="171" y="306"/>
                    </a:lnTo>
                    <a:lnTo>
                      <a:pt x="171" y="306"/>
                    </a:lnTo>
                    <a:lnTo>
                      <a:pt x="172" y="306"/>
                    </a:lnTo>
                    <a:lnTo>
                      <a:pt x="172" y="306"/>
                    </a:lnTo>
                    <a:lnTo>
                      <a:pt x="173" y="306"/>
                    </a:lnTo>
                    <a:lnTo>
                      <a:pt x="173" y="306"/>
                    </a:lnTo>
                    <a:lnTo>
                      <a:pt x="174" y="306"/>
                    </a:lnTo>
                    <a:lnTo>
                      <a:pt x="174" y="306"/>
                    </a:lnTo>
                    <a:lnTo>
                      <a:pt x="175" y="306"/>
                    </a:lnTo>
                    <a:lnTo>
                      <a:pt x="175" y="306"/>
                    </a:lnTo>
                    <a:lnTo>
                      <a:pt x="176" y="306"/>
                    </a:lnTo>
                    <a:lnTo>
                      <a:pt x="176" y="306"/>
                    </a:lnTo>
                    <a:lnTo>
                      <a:pt x="177" y="306"/>
                    </a:lnTo>
                    <a:lnTo>
                      <a:pt x="177" y="306"/>
                    </a:lnTo>
                    <a:lnTo>
                      <a:pt x="178" y="306"/>
                    </a:lnTo>
                    <a:lnTo>
                      <a:pt x="178" y="306"/>
                    </a:lnTo>
                    <a:lnTo>
                      <a:pt x="181" y="306"/>
                    </a:lnTo>
                    <a:lnTo>
                      <a:pt x="181" y="306"/>
                    </a:lnTo>
                    <a:lnTo>
                      <a:pt x="181" y="306"/>
                    </a:lnTo>
                    <a:lnTo>
                      <a:pt x="182" y="306"/>
                    </a:lnTo>
                    <a:lnTo>
                      <a:pt x="182" y="306"/>
                    </a:lnTo>
                    <a:lnTo>
                      <a:pt x="183" y="306"/>
                    </a:lnTo>
                    <a:lnTo>
                      <a:pt x="183" y="306"/>
                    </a:lnTo>
                    <a:lnTo>
                      <a:pt x="184" y="306"/>
                    </a:lnTo>
                    <a:lnTo>
                      <a:pt x="184" y="306"/>
                    </a:lnTo>
                    <a:lnTo>
                      <a:pt x="185" y="306"/>
                    </a:lnTo>
                    <a:lnTo>
                      <a:pt x="185" y="306"/>
                    </a:lnTo>
                    <a:lnTo>
                      <a:pt x="187" y="306"/>
                    </a:lnTo>
                    <a:lnTo>
                      <a:pt x="187" y="306"/>
                    </a:lnTo>
                    <a:lnTo>
                      <a:pt x="187" y="306"/>
                    </a:lnTo>
                    <a:lnTo>
                      <a:pt x="189" y="306"/>
                    </a:lnTo>
                    <a:lnTo>
                      <a:pt x="189" y="306"/>
                    </a:lnTo>
                    <a:lnTo>
                      <a:pt x="189" y="306"/>
                    </a:lnTo>
                    <a:lnTo>
                      <a:pt x="190" y="306"/>
                    </a:lnTo>
                    <a:lnTo>
                      <a:pt x="190" y="306"/>
                    </a:lnTo>
                    <a:lnTo>
                      <a:pt x="191" y="306"/>
                    </a:lnTo>
                    <a:lnTo>
                      <a:pt x="191" y="306"/>
                    </a:lnTo>
                    <a:lnTo>
                      <a:pt x="194" y="306"/>
                    </a:lnTo>
                    <a:lnTo>
                      <a:pt x="194" y="306"/>
                    </a:lnTo>
                    <a:lnTo>
                      <a:pt x="194" y="306"/>
                    </a:lnTo>
                    <a:lnTo>
                      <a:pt x="195" y="306"/>
                    </a:lnTo>
                    <a:lnTo>
                      <a:pt x="195" y="306"/>
                    </a:lnTo>
                    <a:lnTo>
                      <a:pt x="196" y="306"/>
                    </a:lnTo>
                    <a:lnTo>
                      <a:pt x="196" y="306"/>
                    </a:lnTo>
                    <a:lnTo>
                      <a:pt x="197" y="306"/>
                    </a:lnTo>
                    <a:lnTo>
                      <a:pt x="197" y="306"/>
                    </a:lnTo>
                    <a:lnTo>
                      <a:pt x="198" y="306"/>
                    </a:lnTo>
                    <a:lnTo>
                      <a:pt x="198" y="306"/>
                    </a:lnTo>
                    <a:lnTo>
                      <a:pt x="199" y="306"/>
                    </a:lnTo>
                    <a:lnTo>
                      <a:pt x="199" y="306"/>
                    </a:lnTo>
                    <a:lnTo>
                      <a:pt x="200" y="306"/>
                    </a:lnTo>
                    <a:lnTo>
                      <a:pt x="200" y="306"/>
                    </a:lnTo>
                    <a:lnTo>
                      <a:pt x="201" y="306"/>
                    </a:lnTo>
                    <a:lnTo>
                      <a:pt x="201" y="306"/>
                    </a:lnTo>
                    <a:lnTo>
                      <a:pt x="202" y="306"/>
                    </a:lnTo>
                    <a:lnTo>
                      <a:pt x="202" y="306"/>
                    </a:lnTo>
                    <a:lnTo>
                      <a:pt x="204" y="306"/>
                    </a:lnTo>
                    <a:lnTo>
                      <a:pt x="204" y="306"/>
                    </a:lnTo>
                    <a:lnTo>
                      <a:pt x="204" y="306"/>
                    </a:lnTo>
                    <a:lnTo>
                      <a:pt x="206" y="306"/>
                    </a:lnTo>
                    <a:lnTo>
                      <a:pt x="206" y="306"/>
                    </a:lnTo>
                    <a:lnTo>
                      <a:pt x="206" y="306"/>
                    </a:lnTo>
                    <a:lnTo>
                      <a:pt x="207" y="306"/>
                    </a:lnTo>
                    <a:lnTo>
                      <a:pt x="207" y="306"/>
                    </a:lnTo>
                    <a:lnTo>
                      <a:pt x="208" y="306"/>
                    </a:lnTo>
                    <a:lnTo>
                      <a:pt x="208" y="306"/>
                    </a:lnTo>
                    <a:lnTo>
                      <a:pt x="210" y="306"/>
                    </a:lnTo>
                    <a:lnTo>
                      <a:pt x="210" y="306"/>
                    </a:lnTo>
                    <a:lnTo>
                      <a:pt x="210" y="306"/>
                    </a:lnTo>
                    <a:lnTo>
                      <a:pt x="211" y="306"/>
                    </a:lnTo>
                    <a:lnTo>
                      <a:pt x="211" y="306"/>
                    </a:lnTo>
                    <a:lnTo>
                      <a:pt x="212" y="306"/>
                    </a:lnTo>
                    <a:lnTo>
                      <a:pt x="212" y="306"/>
                    </a:lnTo>
                    <a:lnTo>
                      <a:pt x="213" y="306"/>
                    </a:lnTo>
                    <a:lnTo>
                      <a:pt x="213" y="306"/>
                    </a:lnTo>
                    <a:lnTo>
                      <a:pt x="215" y="306"/>
                    </a:lnTo>
                    <a:lnTo>
                      <a:pt x="215" y="306"/>
                    </a:lnTo>
                    <a:lnTo>
                      <a:pt x="215" y="306"/>
                    </a:lnTo>
                    <a:lnTo>
                      <a:pt x="216" y="306"/>
                    </a:lnTo>
                    <a:lnTo>
                      <a:pt x="216" y="306"/>
                    </a:lnTo>
                    <a:lnTo>
                      <a:pt x="217" y="306"/>
                    </a:lnTo>
                    <a:lnTo>
                      <a:pt x="217" y="306"/>
                    </a:lnTo>
                    <a:lnTo>
                      <a:pt x="218" y="306"/>
                    </a:lnTo>
                    <a:lnTo>
                      <a:pt x="218" y="306"/>
                    </a:lnTo>
                    <a:lnTo>
                      <a:pt x="219" y="306"/>
                    </a:lnTo>
                    <a:lnTo>
                      <a:pt x="219" y="306"/>
                    </a:lnTo>
                    <a:lnTo>
                      <a:pt x="220" y="306"/>
                    </a:lnTo>
                    <a:lnTo>
                      <a:pt x="220" y="306"/>
                    </a:lnTo>
                    <a:lnTo>
                      <a:pt x="221" y="306"/>
                    </a:lnTo>
                    <a:lnTo>
                      <a:pt x="221" y="306"/>
                    </a:lnTo>
                    <a:lnTo>
                      <a:pt x="222" y="306"/>
                    </a:lnTo>
                    <a:lnTo>
                      <a:pt x="222" y="306"/>
                    </a:lnTo>
                    <a:lnTo>
                      <a:pt x="223" y="306"/>
                    </a:lnTo>
                    <a:lnTo>
                      <a:pt x="223" y="306"/>
                    </a:lnTo>
                    <a:lnTo>
                      <a:pt x="224" y="306"/>
                    </a:lnTo>
                    <a:lnTo>
                      <a:pt x="224" y="306"/>
                    </a:lnTo>
                    <a:lnTo>
                      <a:pt x="225" y="306"/>
                    </a:lnTo>
                    <a:lnTo>
                      <a:pt x="225" y="306"/>
                    </a:lnTo>
                    <a:lnTo>
                      <a:pt x="226" y="306"/>
                    </a:lnTo>
                    <a:lnTo>
                      <a:pt x="226" y="306"/>
                    </a:lnTo>
                    <a:lnTo>
                      <a:pt x="227" y="306"/>
                    </a:lnTo>
                    <a:lnTo>
                      <a:pt x="227" y="306"/>
                    </a:lnTo>
                    <a:lnTo>
                      <a:pt x="228" y="306"/>
                    </a:lnTo>
                    <a:lnTo>
                      <a:pt x="228" y="306"/>
                    </a:lnTo>
                    <a:lnTo>
                      <a:pt x="229" y="306"/>
                    </a:lnTo>
                    <a:lnTo>
                      <a:pt x="229" y="306"/>
                    </a:lnTo>
                    <a:lnTo>
                      <a:pt x="230" y="306"/>
                    </a:lnTo>
                    <a:lnTo>
                      <a:pt x="230" y="306"/>
                    </a:lnTo>
                    <a:lnTo>
                      <a:pt x="232" y="306"/>
                    </a:lnTo>
                    <a:lnTo>
                      <a:pt x="232" y="306"/>
                    </a:lnTo>
                    <a:lnTo>
                      <a:pt x="232" y="306"/>
                    </a:lnTo>
                    <a:lnTo>
                      <a:pt x="233" y="306"/>
                    </a:lnTo>
                    <a:lnTo>
                      <a:pt x="233" y="306"/>
                    </a:lnTo>
                    <a:lnTo>
                      <a:pt x="234" y="306"/>
                    </a:lnTo>
                    <a:lnTo>
                      <a:pt x="234" y="306"/>
                    </a:lnTo>
                    <a:lnTo>
                      <a:pt x="236" y="306"/>
                    </a:lnTo>
                    <a:lnTo>
                      <a:pt x="236" y="306"/>
                    </a:lnTo>
                    <a:lnTo>
                      <a:pt x="236" y="306"/>
                    </a:lnTo>
                    <a:lnTo>
                      <a:pt x="237" y="306"/>
                    </a:lnTo>
                    <a:lnTo>
                      <a:pt x="237" y="306"/>
                    </a:lnTo>
                    <a:lnTo>
                      <a:pt x="238" y="306"/>
                    </a:lnTo>
                    <a:lnTo>
                      <a:pt x="238" y="306"/>
                    </a:lnTo>
                    <a:lnTo>
                      <a:pt x="241" y="306"/>
                    </a:lnTo>
                    <a:lnTo>
                      <a:pt x="241" y="306"/>
                    </a:lnTo>
                    <a:lnTo>
                      <a:pt x="241" y="306"/>
                    </a:lnTo>
                    <a:lnTo>
                      <a:pt x="242" y="306"/>
                    </a:lnTo>
                    <a:lnTo>
                      <a:pt x="242" y="306"/>
                    </a:lnTo>
                    <a:lnTo>
                      <a:pt x="243" y="306"/>
                    </a:lnTo>
                    <a:lnTo>
                      <a:pt x="243" y="306"/>
                    </a:lnTo>
                    <a:lnTo>
                      <a:pt x="244" y="306"/>
                    </a:lnTo>
                    <a:lnTo>
                      <a:pt x="244" y="306"/>
                    </a:lnTo>
                    <a:lnTo>
                      <a:pt x="245" y="306"/>
                    </a:lnTo>
                    <a:lnTo>
                      <a:pt x="245" y="306"/>
                    </a:lnTo>
                    <a:lnTo>
                      <a:pt x="246" y="306"/>
                    </a:lnTo>
                    <a:lnTo>
                      <a:pt x="246" y="306"/>
                    </a:lnTo>
                    <a:lnTo>
                      <a:pt x="247" y="306"/>
                    </a:lnTo>
                    <a:lnTo>
                      <a:pt x="247" y="306"/>
                    </a:lnTo>
                    <a:lnTo>
                      <a:pt x="248" y="306"/>
                    </a:lnTo>
                    <a:lnTo>
                      <a:pt x="248" y="306"/>
                    </a:lnTo>
                    <a:lnTo>
                      <a:pt x="249" y="306"/>
                    </a:lnTo>
                    <a:lnTo>
                      <a:pt x="249" y="306"/>
                    </a:lnTo>
                    <a:lnTo>
                      <a:pt x="250" y="306"/>
                    </a:lnTo>
                    <a:lnTo>
                      <a:pt x="250" y="306"/>
                    </a:lnTo>
                    <a:lnTo>
                      <a:pt x="251" y="306"/>
                    </a:lnTo>
                    <a:lnTo>
                      <a:pt x="251" y="306"/>
                    </a:lnTo>
                    <a:lnTo>
                      <a:pt x="252" y="306"/>
                    </a:lnTo>
                    <a:lnTo>
                      <a:pt x="252" y="306"/>
                    </a:lnTo>
                    <a:lnTo>
                      <a:pt x="253" y="306"/>
                    </a:lnTo>
                    <a:lnTo>
                      <a:pt x="253" y="306"/>
                    </a:lnTo>
                    <a:lnTo>
                      <a:pt x="254" y="306"/>
                    </a:lnTo>
                    <a:lnTo>
                      <a:pt x="254" y="306"/>
                    </a:lnTo>
                    <a:lnTo>
                      <a:pt x="257" y="306"/>
                    </a:lnTo>
                    <a:lnTo>
                      <a:pt x="257" y="306"/>
                    </a:lnTo>
                    <a:lnTo>
                      <a:pt x="257" y="306"/>
                    </a:lnTo>
                    <a:lnTo>
                      <a:pt x="258" y="306"/>
                    </a:lnTo>
                    <a:lnTo>
                      <a:pt x="258" y="306"/>
                    </a:lnTo>
                    <a:lnTo>
                      <a:pt x="259" y="306"/>
                    </a:lnTo>
                    <a:lnTo>
                      <a:pt x="259" y="306"/>
                    </a:lnTo>
                    <a:lnTo>
                      <a:pt x="260" y="306"/>
                    </a:lnTo>
                    <a:lnTo>
                      <a:pt x="260" y="306"/>
                    </a:lnTo>
                    <a:lnTo>
                      <a:pt x="261" y="306"/>
                    </a:lnTo>
                    <a:lnTo>
                      <a:pt x="261" y="306"/>
                    </a:lnTo>
                    <a:lnTo>
                      <a:pt x="263" y="306"/>
                    </a:lnTo>
                    <a:lnTo>
                      <a:pt x="263" y="306"/>
                    </a:lnTo>
                    <a:lnTo>
                      <a:pt x="263" y="306"/>
                    </a:lnTo>
                    <a:lnTo>
                      <a:pt x="264" y="306"/>
                    </a:lnTo>
                    <a:lnTo>
                      <a:pt x="264" y="306"/>
                    </a:lnTo>
                    <a:lnTo>
                      <a:pt x="265" y="306"/>
                    </a:lnTo>
                    <a:lnTo>
                      <a:pt x="265" y="306"/>
                    </a:lnTo>
                    <a:lnTo>
                      <a:pt x="266" y="306"/>
                    </a:lnTo>
                    <a:lnTo>
                      <a:pt x="266" y="306"/>
                    </a:lnTo>
                    <a:lnTo>
                      <a:pt x="267" y="306"/>
                    </a:lnTo>
                    <a:lnTo>
                      <a:pt x="267" y="306"/>
                    </a:lnTo>
                    <a:lnTo>
                      <a:pt x="268" y="306"/>
                    </a:lnTo>
                    <a:lnTo>
                      <a:pt x="268" y="306"/>
                    </a:lnTo>
                    <a:lnTo>
                      <a:pt x="269" y="306"/>
                    </a:lnTo>
                    <a:lnTo>
                      <a:pt x="269" y="306"/>
                    </a:lnTo>
                    <a:lnTo>
                      <a:pt x="270" y="306"/>
                    </a:lnTo>
                    <a:lnTo>
                      <a:pt x="270" y="306"/>
                    </a:lnTo>
                    <a:lnTo>
                      <a:pt x="272" y="306"/>
                    </a:lnTo>
                    <a:lnTo>
                      <a:pt x="272" y="306"/>
                    </a:lnTo>
                    <a:lnTo>
                      <a:pt x="272" y="306"/>
                    </a:lnTo>
                    <a:lnTo>
                      <a:pt x="273" y="306"/>
                    </a:lnTo>
                    <a:lnTo>
                      <a:pt x="273" y="306"/>
                    </a:lnTo>
                    <a:lnTo>
                      <a:pt x="274" y="306"/>
                    </a:lnTo>
                    <a:lnTo>
                      <a:pt x="274" y="306"/>
                    </a:lnTo>
                    <a:lnTo>
                      <a:pt x="275" y="306"/>
                    </a:lnTo>
                    <a:lnTo>
                      <a:pt x="275" y="306"/>
                    </a:lnTo>
                    <a:lnTo>
                      <a:pt x="276" y="306"/>
                    </a:lnTo>
                    <a:lnTo>
                      <a:pt x="276" y="306"/>
                    </a:lnTo>
                    <a:lnTo>
                      <a:pt x="277" y="306"/>
                    </a:lnTo>
                    <a:lnTo>
                      <a:pt x="277" y="306"/>
                    </a:lnTo>
                    <a:lnTo>
                      <a:pt x="278" y="306"/>
                    </a:lnTo>
                    <a:lnTo>
                      <a:pt x="278" y="306"/>
                    </a:lnTo>
                    <a:lnTo>
                      <a:pt x="279" y="306"/>
                    </a:lnTo>
                    <a:lnTo>
                      <a:pt x="279" y="306"/>
                    </a:lnTo>
                    <a:lnTo>
                      <a:pt x="280" y="306"/>
                    </a:lnTo>
                    <a:lnTo>
                      <a:pt x="280" y="306"/>
                    </a:lnTo>
                    <a:lnTo>
                      <a:pt x="281" y="306"/>
                    </a:lnTo>
                    <a:lnTo>
                      <a:pt x="281" y="306"/>
                    </a:lnTo>
                    <a:lnTo>
                      <a:pt x="282" y="306"/>
                    </a:lnTo>
                    <a:lnTo>
                      <a:pt x="282" y="306"/>
                    </a:lnTo>
                    <a:lnTo>
                      <a:pt x="283" y="306"/>
                    </a:lnTo>
                    <a:lnTo>
                      <a:pt x="283" y="306"/>
                    </a:lnTo>
                    <a:lnTo>
                      <a:pt x="284" y="306"/>
                    </a:lnTo>
                    <a:lnTo>
                      <a:pt x="284" y="306"/>
                    </a:lnTo>
                    <a:lnTo>
                      <a:pt x="286" y="306"/>
                    </a:lnTo>
                    <a:lnTo>
                      <a:pt x="286" y="305"/>
                    </a:lnTo>
                    <a:lnTo>
                      <a:pt x="286" y="306"/>
                    </a:lnTo>
                    <a:lnTo>
                      <a:pt x="287" y="306"/>
                    </a:lnTo>
                    <a:lnTo>
                      <a:pt x="287" y="306"/>
                    </a:lnTo>
                    <a:lnTo>
                      <a:pt x="288" y="306"/>
                    </a:lnTo>
                    <a:lnTo>
                      <a:pt x="288" y="306"/>
                    </a:lnTo>
                    <a:lnTo>
                      <a:pt x="290" y="306"/>
                    </a:lnTo>
                    <a:lnTo>
                      <a:pt x="290" y="306"/>
                    </a:lnTo>
                    <a:lnTo>
                      <a:pt x="290" y="306"/>
                    </a:lnTo>
                    <a:lnTo>
                      <a:pt x="291" y="306"/>
                    </a:lnTo>
                    <a:lnTo>
                      <a:pt x="291" y="306"/>
                    </a:lnTo>
                    <a:lnTo>
                      <a:pt x="292" y="306"/>
                    </a:lnTo>
                    <a:lnTo>
                      <a:pt x="292" y="306"/>
                    </a:lnTo>
                    <a:lnTo>
                      <a:pt x="293" y="306"/>
                    </a:lnTo>
                    <a:lnTo>
                      <a:pt x="293" y="306"/>
                    </a:lnTo>
                    <a:lnTo>
                      <a:pt x="294" y="306"/>
                    </a:lnTo>
                    <a:lnTo>
                      <a:pt x="294" y="306"/>
                    </a:lnTo>
                    <a:lnTo>
                      <a:pt x="295" y="306"/>
                    </a:lnTo>
                    <a:lnTo>
                      <a:pt x="295" y="306"/>
                    </a:lnTo>
                    <a:lnTo>
                      <a:pt x="296" y="306"/>
                    </a:lnTo>
                    <a:lnTo>
                      <a:pt x="296" y="306"/>
                    </a:lnTo>
                    <a:lnTo>
                      <a:pt x="297" y="306"/>
                    </a:lnTo>
                    <a:lnTo>
                      <a:pt x="297" y="306"/>
                    </a:lnTo>
                    <a:lnTo>
                      <a:pt x="298" y="306"/>
                    </a:lnTo>
                    <a:lnTo>
                      <a:pt x="298" y="306"/>
                    </a:lnTo>
                    <a:lnTo>
                      <a:pt x="299" y="306"/>
                    </a:lnTo>
                    <a:lnTo>
                      <a:pt x="299" y="306"/>
                    </a:lnTo>
                    <a:lnTo>
                      <a:pt x="300" y="295"/>
                    </a:lnTo>
                    <a:lnTo>
                      <a:pt x="300" y="306"/>
                    </a:lnTo>
                    <a:lnTo>
                      <a:pt x="301" y="306"/>
                    </a:lnTo>
                    <a:lnTo>
                      <a:pt x="301" y="306"/>
                    </a:lnTo>
                    <a:lnTo>
                      <a:pt x="302" y="306"/>
                    </a:lnTo>
                    <a:lnTo>
                      <a:pt x="302" y="306"/>
                    </a:lnTo>
                    <a:lnTo>
                      <a:pt x="303" y="306"/>
                    </a:lnTo>
                    <a:lnTo>
                      <a:pt x="303" y="306"/>
                    </a:lnTo>
                    <a:lnTo>
                      <a:pt x="304" y="306"/>
                    </a:lnTo>
                    <a:lnTo>
                      <a:pt x="304" y="306"/>
                    </a:lnTo>
                    <a:lnTo>
                      <a:pt x="305" y="306"/>
                    </a:lnTo>
                    <a:lnTo>
                      <a:pt x="305" y="306"/>
                    </a:lnTo>
                    <a:lnTo>
                      <a:pt x="307" y="306"/>
                    </a:lnTo>
                    <a:lnTo>
                      <a:pt x="307" y="306"/>
                    </a:lnTo>
                    <a:lnTo>
                      <a:pt x="307" y="306"/>
                    </a:lnTo>
                    <a:lnTo>
                      <a:pt x="308" y="306"/>
                    </a:lnTo>
                    <a:lnTo>
                      <a:pt x="308" y="306"/>
                    </a:lnTo>
                    <a:lnTo>
                      <a:pt x="309" y="306"/>
                    </a:lnTo>
                    <a:lnTo>
                      <a:pt x="309" y="306"/>
                    </a:lnTo>
                    <a:lnTo>
                      <a:pt x="310" y="306"/>
                    </a:lnTo>
                    <a:lnTo>
                      <a:pt x="310" y="306"/>
                    </a:lnTo>
                    <a:lnTo>
                      <a:pt x="311" y="306"/>
                    </a:lnTo>
                    <a:lnTo>
                      <a:pt x="311" y="306"/>
                    </a:lnTo>
                    <a:lnTo>
                      <a:pt x="312" y="306"/>
                    </a:lnTo>
                    <a:lnTo>
                      <a:pt x="312" y="306"/>
                    </a:lnTo>
                    <a:lnTo>
                      <a:pt x="313" y="306"/>
                    </a:lnTo>
                    <a:lnTo>
                      <a:pt x="313" y="306"/>
                    </a:lnTo>
                    <a:lnTo>
                      <a:pt x="314" y="306"/>
                    </a:lnTo>
                    <a:lnTo>
                      <a:pt x="314" y="306"/>
                    </a:lnTo>
                    <a:lnTo>
                      <a:pt x="315" y="306"/>
                    </a:lnTo>
                    <a:lnTo>
                      <a:pt x="315" y="306"/>
                    </a:lnTo>
                    <a:lnTo>
                      <a:pt x="317" y="306"/>
                    </a:lnTo>
                    <a:lnTo>
                      <a:pt x="317" y="306"/>
                    </a:lnTo>
                    <a:lnTo>
                      <a:pt x="317" y="306"/>
                    </a:lnTo>
                    <a:lnTo>
                      <a:pt x="319" y="306"/>
                    </a:lnTo>
                    <a:lnTo>
                      <a:pt x="319" y="306"/>
                    </a:lnTo>
                    <a:lnTo>
                      <a:pt x="319" y="306"/>
                    </a:lnTo>
                    <a:lnTo>
                      <a:pt x="320" y="306"/>
                    </a:lnTo>
                    <a:lnTo>
                      <a:pt x="320" y="306"/>
                    </a:lnTo>
                    <a:lnTo>
                      <a:pt x="321" y="306"/>
                    </a:lnTo>
                    <a:lnTo>
                      <a:pt x="321" y="306"/>
                    </a:lnTo>
                    <a:lnTo>
                      <a:pt x="323" y="306"/>
                    </a:lnTo>
                    <a:lnTo>
                      <a:pt x="323" y="306"/>
                    </a:lnTo>
                    <a:lnTo>
                      <a:pt x="323" y="306"/>
                    </a:lnTo>
                    <a:lnTo>
                      <a:pt x="324" y="306"/>
                    </a:lnTo>
                    <a:lnTo>
                      <a:pt x="324" y="306"/>
                    </a:lnTo>
                    <a:lnTo>
                      <a:pt x="326" y="306"/>
                    </a:lnTo>
                    <a:lnTo>
                      <a:pt x="326" y="306"/>
                    </a:lnTo>
                    <a:lnTo>
                      <a:pt x="326" y="306"/>
                    </a:lnTo>
                    <a:lnTo>
                      <a:pt x="327" y="306"/>
                    </a:lnTo>
                    <a:lnTo>
                      <a:pt x="327" y="306"/>
                    </a:lnTo>
                    <a:lnTo>
                      <a:pt x="328" y="306"/>
                    </a:lnTo>
                    <a:lnTo>
                      <a:pt x="328" y="306"/>
                    </a:lnTo>
                    <a:lnTo>
                      <a:pt x="329" y="306"/>
                    </a:lnTo>
                    <a:lnTo>
                      <a:pt x="329" y="306"/>
                    </a:lnTo>
                    <a:lnTo>
                      <a:pt x="330" y="306"/>
                    </a:lnTo>
                    <a:lnTo>
                      <a:pt x="330" y="306"/>
                    </a:lnTo>
                    <a:lnTo>
                      <a:pt x="331" y="306"/>
                    </a:lnTo>
                    <a:lnTo>
                      <a:pt x="331" y="306"/>
                    </a:lnTo>
                    <a:lnTo>
                      <a:pt x="332" y="306"/>
                    </a:lnTo>
                    <a:lnTo>
                      <a:pt x="332" y="306"/>
                    </a:lnTo>
                    <a:lnTo>
                      <a:pt x="333" y="306"/>
                    </a:lnTo>
                    <a:lnTo>
                      <a:pt x="333" y="306"/>
                    </a:lnTo>
                    <a:lnTo>
                      <a:pt x="336" y="306"/>
                    </a:lnTo>
                    <a:lnTo>
                      <a:pt x="336" y="306"/>
                    </a:lnTo>
                    <a:lnTo>
                      <a:pt x="336" y="306"/>
                    </a:lnTo>
                    <a:lnTo>
                      <a:pt x="337" y="306"/>
                    </a:lnTo>
                    <a:lnTo>
                      <a:pt x="337" y="306"/>
                    </a:lnTo>
                    <a:lnTo>
                      <a:pt x="339" y="306"/>
                    </a:lnTo>
                    <a:lnTo>
                      <a:pt x="339" y="306"/>
                    </a:lnTo>
                    <a:lnTo>
                      <a:pt x="339" y="306"/>
                    </a:lnTo>
                    <a:lnTo>
                      <a:pt x="340" y="306"/>
                    </a:lnTo>
                    <a:lnTo>
                      <a:pt x="340" y="306"/>
                    </a:lnTo>
                    <a:lnTo>
                      <a:pt x="341" y="306"/>
                    </a:lnTo>
                    <a:lnTo>
                      <a:pt x="341" y="306"/>
                    </a:lnTo>
                    <a:lnTo>
                      <a:pt x="342" y="306"/>
                    </a:lnTo>
                    <a:lnTo>
                      <a:pt x="342" y="306"/>
                    </a:lnTo>
                    <a:lnTo>
                      <a:pt x="343" y="306"/>
                    </a:lnTo>
                    <a:lnTo>
                      <a:pt x="343" y="306"/>
                    </a:lnTo>
                    <a:lnTo>
                      <a:pt x="344" y="306"/>
                    </a:lnTo>
                    <a:lnTo>
                      <a:pt x="344" y="306"/>
                    </a:lnTo>
                    <a:lnTo>
                      <a:pt x="345" y="306"/>
                    </a:lnTo>
                    <a:lnTo>
                      <a:pt x="345" y="306"/>
                    </a:lnTo>
                    <a:lnTo>
                      <a:pt x="346" y="306"/>
                    </a:lnTo>
                    <a:lnTo>
                      <a:pt x="346" y="306"/>
                    </a:lnTo>
                    <a:lnTo>
                      <a:pt x="349" y="306"/>
                    </a:lnTo>
                    <a:lnTo>
                      <a:pt x="349" y="306"/>
                    </a:lnTo>
                    <a:lnTo>
                      <a:pt x="349" y="306"/>
                    </a:lnTo>
                    <a:lnTo>
                      <a:pt x="350" y="306"/>
                    </a:lnTo>
                    <a:lnTo>
                      <a:pt x="350" y="306"/>
                    </a:lnTo>
                    <a:lnTo>
                      <a:pt x="351" y="306"/>
                    </a:lnTo>
                    <a:lnTo>
                      <a:pt x="351" y="306"/>
                    </a:lnTo>
                    <a:lnTo>
                      <a:pt x="353" y="306"/>
                    </a:lnTo>
                    <a:lnTo>
                      <a:pt x="353" y="306"/>
                    </a:lnTo>
                    <a:lnTo>
                      <a:pt x="353" y="306"/>
                    </a:lnTo>
                    <a:lnTo>
                      <a:pt x="355" y="306"/>
                    </a:lnTo>
                    <a:lnTo>
                      <a:pt x="355" y="306"/>
                    </a:lnTo>
                    <a:lnTo>
                      <a:pt x="355" y="306"/>
                    </a:lnTo>
                    <a:lnTo>
                      <a:pt x="356" y="306"/>
                    </a:lnTo>
                    <a:lnTo>
                      <a:pt x="356" y="306"/>
                    </a:lnTo>
                    <a:lnTo>
                      <a:pt x="357" y="306"/>
                    </a:lnTo>
                    <a:lnTo>
                      <a:pt x="357" y="306"/>
                    </a:lnTo>
                    <a:lnTo>
                      <a:pt x="358" y="306"/>
                    </a:lnTo>
                    <a:lnTo>
                      <a:pt x="358" y="306"/>
                    </a:lnTo>
                    <a:lnTo>
                      <a:pt x="359" y="306"/>
                    </a:lnTo>
                    <a:lnTo>
                      <a:pt x="359" y="306"/>
                    </a:lnTo>
                    <a:lnTo>
                      <a:pt x="360" y="306"/>
                    </a:lnTo>
                    <a:lnTo>
                      <a:pt x="360" y="306"/>
                    </a:lnTo>
                    <a:lnTo>
                      <a:pt x="363" y="306"/>
                    </a:lnTo>
                    <a:lnTo>
                      <a:pt x="363" y="306"/>
                    </a:lnTo>
                    <a:lnTo>
                      <a:pt x="363" y="306"/>
                    </a:lnTo>
                    <a:lnTo>
                      <a:pt x="364" y="306"/>
                    </a:lnTo>
                    <a:lnTo>
                      <a:pt x="364" y="306"/>
                    </a:lnTo>
                    <a:lnTo>
                      <a:pt x="365" y="306"/>
                    </a:lnTo>
                    <a:lnTo>
                      <a:pt x="365" y="306"/>
                    </a:lnTo>
                    <a:lnTo>
                      <a:pt x="367" y="306"/>
                    </a:lnTo>
                    <a:lnTo>
                      <a:pt x="367" y="306"/>
                    </a:lnTo>
                    <a:lnTo>
                      <a:pt x="367" y="306"/>
                    </a:lnTo>
                    <a:lnTo>
                      <a:pt x="370" y="306"/>
                    </a:lnTo>
                    <a:lnTo>
                      <a:pt x="370" y="306"/>
                    </a:lnTo>
                    <a:lnTo>
                      <a:pt x="370" y="306"/>
                    </a:lnTo>
                    <a:lnTo>
                      <a:pt x="371" y="306"/>
                    </a:lnTo>
                    <a:lnTo>
                      <a:pt x="371" y="306"/>
                    </a:lnTo>
                    <a:lnTo>
                      <a:pt x="375" y="306"/>
                    </a:lnTo>
                    <a:lnTo>
                      <a:pt x="375" y="306"/>
                    </a:lnTo>
                    <a:lnTo>
                      <a:pt x="375" y="306"/>
                    </a:lnTo>
                    <a:lnTo>
                      <a:pt x="376" y="306"/>
                    </a:lnTo>
                    <a:lnTo>
                      <a:pt x="376" y="306"/>
                    </a:lnTo>
                    <a:lnTo>
                      <a:pt x="377" y="306"/>
                    </a:lnTo>
                    <a:lnTo>
                      <a:pt x="377" y="306"/>
                    </a:lnTo>
                    <a:lnTo>
                      <a:pt x="379" y="306"/>
                    </a:lnTo>
                    <a:lnTo>
                      <a:pt x="379" y="306"/>
                    </a:lnTo>
                    <a:lnTo>
                      <a:pt x="379" y="306"/>
                    </a:lnTo>
                    <a:lnTo>
                      <a:pt x="380" y="306"/>
                    </a:lnTo>
                    <a:lnTo>
                      <a:pt x="380" y="306"/>
                    </a:lnTo>
                    <a:lnTo>
                      <a:pt x="382" y="306"/>
                    </a:lnTo>
                    <a:lnTo>
                      <a:pt x="382" y="306"/>
                    </a:lnTo>
                    <a:lnTo>
                      <a:pt x="382" y="306"/>
                    </a:lnTo>
                    <a:lnTo>
                      <a:pt x="383" y="306"/>
                    </a:lnTo>
                    <a:lnTo>
                      <a:pt x="383" y="306"/>
                    </a:lnTo>
                    <a:lnTo>
                      <a:pt x="385" y="306"/>
                    </a:lnTo>
                    <a:lnTo>
                      <a:pt x="385" y="306"/>
                    </a:lnTo>
                    <a:lnTo>
                      <a:pt x="385" y="306"/>
                    </a:lnTo>
                    <a:lnTo>
                      <a:pt x="387" y="306"/>
                    </a:lnTo>
                    <a:lnTo>
                      <a:pt x="387" y="306"/>
                    </a:lnTo>
                    <a:lnTo>
                      <a:pt x="387" y="306"/>
                    </a:lnTo>
                    <a:lnTo>
                      <a:pt x="388" y="306"/>
                    </a:lnTo>
                    <a:lnTo>
                      <a:pt x="388" y="306"/>
                    </a:lnTo>
                    <a:lnTo>
                      <a:pt x="391" y="306"/>
                    </a:lnTo>
                    <a:lnTo>
                      <a:pt x="391" y="306"/>
                    </a:lnTo>
                    <a:lnTo>
                      <a:pt x="391" y="306"/>
                    </a:lnTo>
                    <a:lnTo>
                      <a:pt x="392" y="306"/>
                    </a:lnTo>
                    <a:lnTo>
                      <a:pt x="392" y="306"/>
                    </a:lnTo>
                    <a:lnTo>
                      <a:pt x="393" y="306"/>
                    </a:lnTo>
                    <a:lnTo>
                      <a:pt x="393" y="306"/>
                    </a:lnTo>
                    <a:lnTo>
                      <a:pt x="394" y="306"/>
                    </a:lnTo>
                    <a:lnTo>
                      <a:pt x="394" y="306"/>
                    </a:lnTo>
                    <a:lnTo>
                      <a:pt x="396" y="306"/>
                    </a:lnTo>
                    <a:lnTo>
                      <a:pt x="396" y="306"/>
                    </a:lnTo>
                    <a:lnTo>
                      <a:pt x="396" y="306"/>
                    </a:lnTo>
                    <a:lnTo>
                      <a:pt x="397" y="306"/>
                    </a:lnTo>
                    <a:lnTo>
                      <a:pt x="397" y="306"/>
                    </a:lnTo>
                    <a:lnTo>
                      <a:pt x="399" y="306"/>
                    </a:lnTo>
                    <a:lnTo>
                      <a:pt x="399" y="306"/>
                    </a:lnTo>
                    <a:lnTo>
                      <a:pt x="399" y="306"/>
                    </a:lnTo>
                    <a:lnTo>
                      <a:pt x="400" y="306"/>
                    </a:lnTo>
                    <a:lnTo>
                      <a:pt x="400" y="306"/>
                    </a:lnTo>
                    <a:lnTo>
                      <a:pt x="401" y="306"/>
                    </a:lnTo>
                    <a:lnTo>
                      <a:pt x="401" y="306"/>
                    </a:lnTo>
                    <a:lnTo>
                      <a:pt x="404" y="306"/>
                    </a:lnTo>
                    <a:lnTo>
                      <a:pt x="404" y="306"/>
                    </a:lnTo>
                    <a:lnTo>
                      <a:pt x="404" y="306"/>
                    </a:lnTo>
                    <a:lnTo>
                      <a:pt x="406" y="306"/>
                    </a:lnTo>
                    <a:lnTo>
                      <a:pt x="406" y="306"/>
                    </a:lnTo>
                    <a:lnTo>
                      <a:pt x="406" y="306"/>
                    </a:lnTo>
                    <a:lnTo>
                      <a:pt x="407" y="306"/>
                    </a:lnTo>
                    <a:lnTo>
                      <a:pt x="407" y="306"/>
                    </a:lnTo>
                    <a:lnTo>
                      <a:pt x="408" y="306"/>
                    </a:lnTo>
                    <a:lnTo>
                      <a:pt x="408" y="306"/>
                    </a:lnTo>
                    <a:lnTo>
                      <a:pt x="409" y="306"/>
                    </a:lnTo>
                    <a:lnTo>
                      <a:pt x="409" y="306"/>
                    </a:lnTo>
                    <a:lnTo>
                      <a:pt x="410" y="306"/>
                    </a:lnTo>
                    <a:lnTo>
                      <a:pt x="410" y="306"/>
                    </a:lnTo>
                    <a:lnTo>
                      <a:pt x="411" y="306"/>
                    </a:lnTo>
                    <a:lnTo>
                      <a:pt x="411" y="306"/>
                    </a:lnTo>
                    <a:lnTo>
                      <a:pt x="413" y="306"/>
                    </a:lnTo>
                    <a:lnTo>
                      <a:pt x="413" y="306"/>
                    </a:lnTo>
                    <a:lnTo>
                      <a:pt x="413" y="306"/>
                    </a:lnTo>
                    <a:lnTo>
                      <a:pt x="414" y="306"/>
                    </a:lnTo>
                    <a:lnTo>
                      <a:pt x="414" y="306"/>
                    </a:lnTo>
                    <a:lnTo>
                      <a:pt x="415" y="306"/>
                    </a:lnTo>
                    <a:lnTo>
                      <a:pt x="415" y="306"/>
                    </a:lnTo>
                    <a:lnTo>
                      <a:pt x="416" y="306"/>
                    </a:lnTo>
                    <a:lnTo>
                      <a:pt x="416" y="306"/>
                    </a:lnTo>
                    <a:lnTo>
                      <a:pt x="417" y="306"/>
                    </a:lnTo>
                    <a:lnTo>
                      <a:pt x="417" y="306"/>
                    </a:lnTo>
                    <a:lnTo>
                      <a:pt x="418" y="306"/>
                    </a:lnTo>
                    <a:lnTo>
                      <a:pt x="418" y="306"/>
                    </a:lnTo>
                    <a:lnTo>
                      <a:pt x="419" y="306"/>
                    </a:lnTo>
                    <a:lnTo>
                      <a:pt x="419" y="306"/>
                    </a:lnTo>
                    <a:lnTo>
                      <a:pt x="420" y="306"/>
                    </a:lnTo>
                    <a:lnTo>
                      <a:pt x="420" y="306"/>
                    </a:lnTo>
                    <a:lnTo>
                      <a:pt x="421" y="306"/>
                    </a:lnTo>
                    <a:lnTo>
                      <a:pt x="421" y="306"/>
                    </a:lnTo>
                    <a:lnTo>
                      <a:pt x="422" y="306"/>
                    </a:lnTo>
                    <a:lnTo>
                      <a:pt x="422" y="306"/>
                    </a:lnTo>
                    <a:lnTo>
                      <a:pt x="423" y="306"/>
                    </a:lnTo>
                    <a:lnTo>
                      <a:pt x="423" y="306"/>
                    </a:lnTo>
                    <a:lnTo>
                      <a:pt x="425" y="306"/>
                    </a:lnTo>
                    <a:lnTo>
                      <a:pt x="425" y="306"/>
                    </a:lnTo>
                    <a:lnTo>
                      <a:pt x="425" y="306"/>
                    </a:lnTo>
                    <a:lnTo>
                      <a:pt x="426" y="306"/>
                    </a:lnTo>
                    <a:lnTo>
                      <a:pt x="426" y="306"/>
                    </a:lnTo>
                    <a:lnTo>
                      <a:pt x="429" y="306"/>
                    </a:lnTo>
                    <a:lnTo>
                      <a:pt x="429" y="305"/>
                    </a:lnTo>
                    <a:lnTo>
                      <a:pt x="429" y="306"/>
                    </a:lnTo>
                    <a:lnTo>
                      <a:pt x="432" y="306"/>
                    </a:lnTo>
                    <a:lnTo>
                      <a:pt x="432" y="306"/>
                    </a:lnTo>
                    <a:lnTo>
                      <a:pt x="432" y="306"/>
                    </a:lnTo>
                    <a:lnTo>
                      <a:pt x="433" y="306"/>
                    </a:lnTo>
                    <a:lnTo>
                      <a:pt x="433" y="306"/>
                    </a:lnTo>
                    <a:lnTo>
                      <a:pt x="434" y="306"/>
                    </a:lnTo>
                    <a:lnTo>
                      <a:pt x="434" y="306"/>
                    </a:lnTo>
                    <a:lnTo>
                      <a:pt x="435" y="306"/>
                    </a:lnTo>
                    <a:lnTo>
                      <a:pt x="435" y="306"/>
                    </a:lnTo>
                    <a:lnTo>
                      <a:pt x="436" y="306"/>
                    </a:lnTo>
                    <a:lnTo>
                      <a:pt x="436" y="306"/>
                    </a:lnTo>
                    <a:lnTo>
                      <a:pt x="441" y="306"/>
                    </a:lnTo>
                    <a:lnTo>
                      <a:pt x="441" y="306"/>
                    </a:lnTo>
                    <a:lnTo>
                      <a:pt x="441" y="306"/>
                    </a:lnTo>
                    <a:lnTo>
                      <a:pt x="442" y="306"/>
                    </a:lnTo>
                    <a:lnTo>
                      <a:pt x="442" y="306"/>
                    </a:lnTo>
                    <a:lnTo>
                      <a:pt x="443" y="306"/>
                    </a:lnTo>
                    <a:lnTo>
                      <a:pt x="443" y="306"/>
                    </a:lnTo>
                    <a:lnTo>
                      <a:pt x="445" y="306"/>
                    </a:lnTo>
                    <a:lnTo>
                      <a:pt x="445" y="306"/>
                    </a:lnTo>
                    <a:lnTo>
                      <a:pt x="445" y="306"/>
                    </a:lnTo>
                    <a:lnTo>
                      <a:pt x="447" y="306"/>
                    </a:lnTo>
                    <a:lnTo>
                      <a:pt x="447" y="306"/>
                    </a:lnTo>
                    <a:lnTo>
                      <a:pt x="447" y="306"/>
                    </a:lnTo>
                    <a:lnTo>
                      <a:pt x="451" y="306"/>
                    </a:lnTo>
                    <a:lnTo>
                      <a:pt x="451" y="306"/>
                    </a:lnTo>
                    <a:lnTo>
                      <a:pt x="451" y="306"/>
                    </a:lnTo>
                    <a:lnTo>
                      <a:pt x="452" y="306"/>
                    </a:lnTo>
                    <a:lnTo>
                      <a:pt x="452" y="306"/>
                    </a:lnTo>
                    <a:lnTo>
                      <a:pt x="453" y="306"/>
                    </a:lnTo>
                    <a:lnTo>
                      <a:pt x="453" y="306"/>
                    </a:lnTo>
                    <a:lnTo>
                      <a:pt x="455" y="306"/>
                    </a:lnTo>
                    <a:lnTo>
                      <a:pt x="455" y="306"/>
                    </a:lnTo>
                    <a:lnTo>
                      <a:pt x="455" y="306"/>
                    </a:lnTo>
                    <a:lnTo>
                      <a:pt x="456" y="306"/>
                    </a:lnTo>
                    <a:lnTo>
                      <a:pt x="456" y="306"/>
                    </a:lnTo>
                    <a:lnTo>
                      <a:pt x="458" y="306"/>
                    </a:lnTo>
                    <a:lnTo>
                      <a:pt x="458" y="306"/>
                    </a:lnTo>
                    <a:lnTo>
                      <a:pt x="458" y="306"/>
                    </a:lnTo>
                    <a:lnTo>
                      <a:pt x="459" y="306"/>
                    </a:lnTo>
                    <a:lnTo>
                      <a:pt x="459" y="306"/>
                    </a:lnTo>
                    <a:lnTo>
                      <a:pt x="460" y="306"/>
                    </a:lnTo>
                    <a:lnTo>
                      <a:pt x="460" y="306"/>
                    </a:lnTo>
                    <a:lnTo>
                      <a:pt x="461" y="306"/>
                    </a:lnTo>
                    <a:lnTo>
                      <a:pt x="461" y="306"/>
                    </a:lnTo>
                    <a:lnTo>
                      <a:pt x="462" y="306"/>
                    </a:lnTo>
                    <a:lnTo>
                      <a:pt x="462" y="306"/>
                    </a:lnTo>
                    <a:lnTo>
                      <a:pt x="463" y="306"/>
                    </a:lnTo>
                    <a:lnTo>
                      <a:pt x="463" y="306"/>
                    </a:lnTo>
                    <a:lnTo>
                      <a:pt x="464" y="306"/>
                    </a:lnTo>
                    <a:lnTo>
                      <a:pt x="464" y="306"/>
                    </a:lnTo>
                    <a:lnTo>
                      <a:pt x="465" y="306"/>
                    </a:lnTo>
                    <a:lnTo>
                      <a:pt x="465" y="306"/>
                    </a:lnTo>
                    <a:lnTo>
                      <a:pt x="468" y="306"/>
                    </a:lnTo>
                    <a:lnTo>
                      <a:pt x="468" y="306"/>
                    </a:lnTo>
                    <a:lnTo>
                      <a:pt x="468" y="306"/>
                    </a:lnTo>
                    <a:lnTo>
                      <a:pt x="470" y="306"/>
                    </a:lnTo>
                    <a:lnTo>
                      <a:pt x="470" y="306"/>
                    </a:lnTo>
                    <a:lnTo>
                      <a:pt x="470" y="306"/>
                    </a:lnTo>
                    <a:lnTo>
                      <a:pt x="471" y="306"/>
                    </a:lnTo>
                    <a:lnTo>
                      <a:pt x="471" y="306"/>
                    </a:lnTo>
                    <a:lnTo>
                      <a:pt x="472" y="306"/>
                    </a:lnTo>
                    <a:lnTo>
                      <a:pt x="472" y="306"/>
                    </a:lnTo>
                    <a:lnTo>
                      <a:pt x="475" y="306"/>
                    </a:lnTo>
                    <a:lnTo>
                      <a:pt x="475" y="306"/>
                    </a:lnTo>
                    <a:lnTo>
                      <a:pt x="475" y="306"/>
                    </a:lnTo>
                    <a:lnTo>
                      <a:pt x="476" y="306"/>
                    </a:lnTo>
                    <a:lnTo>
                      <a:pt x="476" y="306"/>
                    </a:lnTo>
                    <a:lnTo>
                      <a:pt x="477" y="306"/>
                    </a:lnTo>
                    <a:lnTo>
                      <a:pt x="477" y="306"/>
                    </a:lnTo>
                    <a:lnTo>
                      <a:pt x="478" y="306"/>
                    </a:lnTo>
                    <a:lnTo>
                      <a:pt x="478" y="306"/>
                    </a:lnTo>
                    <a:lnTo>
                      <a:pt x="480" y="306"/>
                    </a:lnTo>
                    <a:lnTo>
                      <a:pt x="480" y="306"/>
                    </a:lnTo>
                    <a:lnTo>
                      <a:pt x="480" y="306"/>
                    </a:lnTo>
                    <a:lnTo>
                      <a:pt x="482" y="306"/>
                    </a:lnTo>
                    <a:lnTo>
                      <a:pt x="482" y="306"/>
                    </a:lnTo>
                    <a:lnTo>
                      <a:pt x="482" y="306"/>
                    </a:lnTo>
                    <a:lnTo>
                      <a:pt x="483" y="306"/>
                    </a:lnTo>
                    <a:lnTo>
                      <a:pt x="483" y="306"/>
                    </a:lnTo>
                    <a:lnTo>
                      <a:pt x="486" y="306"/>
                    </a:lnTo>
                    <a:lnTo>
                      <a:pt x="486" y="306"/>
                    </a:lnTo>
                    <a:lnTo>
                      <a:pt x="486" y="306"/>
                    </a:lnTo>
                    <a:lnTo>
                      <a:pt x="487" y="306"/>
                    </a:lnTo>
                    <a:lnTo>
                      <a:pt x="487" y="306"/>
                    </a:lnTo>
                    <a:lnTo>
                      <a:pt x="488" y="306"/>
                    </a:lnTo>
                    <a:lnTo>
                      <a:pt x="488" y="306"/>
                    </a:lnTo>
                    <a:lnTo>
                      <a:pt x="490" y="306"/>
                    </a:lnTo>
                    <a:lnTo>
                      <a:pt x="490" y="306"/>
                    </a:lnTo>
                    <a:lnTo>
                      <a:pt x="490" y="306"/>
                    </a:lnTo>
                    <a:lnTo>
                      <a:pt x="491" y="306"/>
                    </a:lnTo>
                    <a:lnTo>
                      <a:pt x="491" y="306"/>
                    </a:lnTo>
                    <a:lnTo>
                      <a:pt x="492" y="306"/>
                    </a:lnTo>
                    <a:lnTo>
                      <a:pt x="492" y="306"/>
                    </a:lnTo>
                    <a:lnTo>
                      <a:pt x="494" y="306"/>
                    </a:lnTo>
                    <a:lnTo>
                      <a:pt x="494" y="306"/>
                    </a:lnTo>
                    <a:lnTo>
                      <a:pt x="494" y="306"/>
                    </a:lnTo>
                    <a:lnTo>
                      <a:pt x="496" y="306"/>
                    </a:lnTo>
                    <a:lnTo>
                      <a:pt x="496" y="306"/>
                    </a:lnTo>
                    <a:lnTo>
                      <a:pt x="496" y="306"/>
                    </a:lnTo>
                    <a:lnTo>
                      <a:pt x="497" y="306"/>
                    </a:lnTo>
                    <a:lnTo>
                      <a:pt x="497" y="306"/>
                    </a:lnTo>
                    <a:lnTo>
                      <a:pt x="498" y="306"/>
                    </a:lnTo>
                    <a:lnTo>
                      <a:pt x="498" y="306"/>
                    </a:lnTo>
                    <a:lnTo>
                      <a:pt x="504" y="306"/>
                    </a:lnTo>
                    <a:lnTo>
                      <a:pt x="504" y="306"/>
                    </a:lnTo>
                    <a:lnTo>
                      <a:pt x="504" y="306"/>
                    </a:lnTo>
                    <a:lnTo>
                      <a:pt x="505" y="306"/>
                    </a:lnTo>
                    <a:lnTo>
                      <a:pt x="505" y="306"/>
                    </a:lnTo>
                    <a:lnTo>
                      <a:pt x="506" y="306"/>
                    </a:lnTo>
                    <a:lnTo>
                      <a:pt x="506" y="306"/>
                    </a:lnTo>
                    <a:lnTo>
                      <a:pt x="507" y="289"/>
                    </a:lnTo>
                    <a:lnTo>
                      <a:pt x="507" y="306"/>
                    </a:lnTo>
                    <a:lnTo>
                      <a:pt x="509" y="306"/>
                    </a:lnTo>
                    <a:lnTo>
                      <a:pt x="509" y="306"/>
                    </a:lnTo>
                    <a:lnTo>
                      <a:pt x="509" y="306"/>
                    </a:lnTo>
                    <a:lnTo>
                      <a:pt x="511" y="306"/>
                    </a:lnTo>
                    <a:lnTo>
                      <a:pt x="511" y="306"/>
                    </a:lnTo>
                    <a:lnTo>
                      <a:pt x="511" y="306"/>
                    </a:lnTo>
                    <a:lnTo>
                      <a:pt x="515" y="306"/>
                    </a:lnTo>
                    <a:lnTo>
                      <a:pt x="515" y="306"/>
                    </a:lnTo>
                    <a:lnTo>
                      <a:pt x="515" y="306"/>
                    </a:lnTo>
                    <a:lnTo>
                      <a:pt x="518" y="306"/>
                    </a:lnTo>
                    <a:lnTo>
                      <a:pt x="518" y="306"/>
                    </a:lnTo>
                    <a:lnTo>
                      <a:pt x="518" y="306"/>
                    </a:lnTo>
                    <a:lnTo>
                      <a:pt x="519" y="306"/>
                    </a:lnTo>
                    <a:lnTo>
                      <a:pt x="519" y="306"/>
                    </a:lnTo>
                    <a:lnTo>
                      <a:pt x="520" y="306"/>
                    </a:lnTo>
                    <a:lnTo>
                      <a:pt x="520" y="306"/>
                    </a:lnTo>
                    <a:lnTo>
                      <a:pt x="521" y="306"/>
                    </a:lnTo>
                    <a:lnTo>
                      <a:pt x="521" y="306"/>
                    </a:lnTo>
                    <a:lnTo>
                      <a:pt x="522" y="306"/>
                    </a:lnTo>
                    <a:lnTo>
                      <a:pt x="522" y="306"/>
                    </a:lnTo>
                    <a:lnTo>
                      <a:pt x="523" y="306"/>
                    </a:lnTo>
                    <a:lnTo>
                      <a:pt x="523" y="306"/>
                    </a:lnTo>
                    <a:lnTo>
                      <a:pt x="525" y="306"/>
                    </a:lnTo>
                    <a:lnTo>
                      <a:pt x="525" y="306"/>
                    </a:lnTo>
                    <a:lnTo>
                      <a:pt x="525" y="306"/>
                    </a:lnTo>
                    <a:lnTo>
                      <a:pt x="526" y="306"/>
                    </a:lnTo>
                    <a:lnTo>
                      <a:pt x="526" y="306"/>
                    </a:lnTo>
                    <a:lnTo>
                      <a:pt x="528" y="306"/>
                    </a:lnTo>
                    <a:lnTo>
                      <a:pt x="528" y="306"/>
                    </a:lnTo>
                    <a:lnTo>
                      <a:pt x="528" y="306"/>
                    </a:lnTo>
                    <a:lnTo>
                      <a:pt x="529" y="306"/>
                    </a:lnTo>
                    <a:lnTo>
                      <a:pt x="529" y="306"/>
                    </a:lnTo>
                    <a:lnTo>
                      <a:pt x="531" y="306"/>
                    </a:lnTo>
                    <a:lnTo>
                      <a:pt x="531" y="306"/>
                    </a:lnTo>
                    <a:lnTo>
                      <a:pt x="531" y="306"/>
                    </a:lnTo>
                    <a:lnTo>
                      <a:pt x="532" y="306"/>
                    </a:lnTo>
                    <a:lnTo>
                      <a:pt x="532" y="306"/>
                    </a:lnTo>
                    <a:lnTo>
                      <a:pt x="534" y="306"/>
                    </a:lnTo>
                    <a:lnTo>
                      <a:pt x="534" y="306"/>
                    </a:lnTo>
                    <a:lnTo>
                      <a:pt x="534" y="306"/>
                    </a:lnTo>
                    <a:lnTo>
                      <a:pt x="535" y="306"/>
                    </a:lnTo>
                    <a:lnTo>
                      <a:pt x="535" y="306"/>
                    </a:lnTo>
                    <a:lnTo>
                      <a:pt x="537" y="306"/>
                    </a:lnTo>
                    <a:lnTo>
                      <a:pt x="537" y="306"/>
                    </a:lnTo>
                    <a:lnTo>
                      <a:pt x="537" y="306"/>
                    </a:lnTo>
                    <a:lnTo>
                      <a:pt x="538" y="306"/>
                    </a:lnTo>
                    <a:lnTo>
                      <a:pt x="538" y="306"/>
                    </a:lnTo>
                    <a:lnTo>
                      <a:pt x="539" y="306"/>
                    </a:lnTo>
                    <a:lnTo>
                      <a:pt x="539" y="306"/>
                    </a:lnTo>
                    <a:lnTo>
                      <a:pt x="540" y="306"/>
                    </a:lnTo>
                    <a:lnTo>
                      <a:pt x="540" y="306"/>
                    </a:lnTo>
                    <a:lnTo>
                      <a:pt x="541" y="306"/>
                    </a:lnTo>
                    <a:lnTo>
                      <a:pt x="541" y="306"/>
                    </a:lnTo>
                    <a:lnTo>
                      <a:pt x="542" y="306"/>
                    </a:lnTo>
                    <a:lnTo>
                      <a:pt x="542" y="306"/>
                    </a:lnTo>
                    <a:lnTo>
                      <a:pt x="544" y="306"/>
                    </a:lnTo>
                    <a:lnTo>
                      <a:pt x="544" y="306"/>
                    </a:lnTo>
                    <a:lnTo>
                      <a:pt x="544" y="306"/>
                    </a:lnTo>
                    <a:lnTo>
                      <a:pt x="546" y="306"/>
                    </a:lnTo>
                    <a:lnTo>
                      <a:pt x="546" y="306"/>
                    </a:lnTo>
                    <a:lnTo>
                      <a:pt x="546" y="306"/>
                    </a:lnTo>
                    <a:lnTo>
                      <a:pt x="549" y="306"/>
                    </a:lnTo>
                    <a:lnTo>
                      <a:pt x="549" y="306"/>
                    </a:lnTo>
                    <a:lnTo>
                      <a:pt x="549" y="306"/>
                    </a:lnTo>
                    <a:lnTo>
                      <a:pt x="551" y="306"/>
                    </a:lnTo>
                    <a:lnTo>
                      <a:pt x="551" y="306"/>
                    </a:lnTo>
                    <a:lnTo>
                      <a:pt x="551" y="306"/>
                    </a:lnTo>
                    <a:lnTo>
                      <a:pt x="552" y="306"/>
                    </a:lnTo>
                    <a:lnTo>
                      <a:pt x="552" y="306"/>
                    </a:lnTo>
                    <a:lnTo>
                      <a:pt x="553" y="306"/>
                    </a:lnTo>
                    <a:lnTo>
                      <a:pt x="553" y="306"/>
                    </a:lnTo>
                    <a:lnTo>
                      <a:pt x="555" y="306"/>
                    </a:lnTo>
                    <a:lnTo>
                      <a:pt x="555" y="306"/>
                    </a:lnTo>
                    <a:lnTo>
                      <a:pt x="555" y="306"/>
                    </a:lnTo>
                    <a:lnTo>
                      <a:pt x="556" y="306"/>
                    </a:lnTo>
                    <a:lnTo>
                      <a:pt x="556" y="306"/>
                    </a:lnTo>
                    <a:lnTo>
                      <a:pt x="557" y="306"/>
                    </a:lnTo>
                    <a:lnTo>
                      <a:pt x="557" y="306"/>
                    </a:lnTo>
                    <a:lnTo>
                      <a:pt x="558" y="306"/>
                    </a:lnTo>
                    <a:lnTo>
                      <a:pt x="558" y="306"/>
                    </a:lnTo>
                    <a:lnTo>
                      <a:pt x="561" y="306"/>
                    </a:lnTo>
                    <a:lnTo>
                      <a:pt x="561" y="306"/>
                    </a:lnTo>
                    <a:lnTo>
                      <a:pt x="561" y="306"/>
                    </a:lnTo>
                    <a:lnTo>
                      <a:pt x="563" y="306"/>
                    </a:lnTo>
                    <a:lnTo>
                      <a:pt x="563" y="306"/>
                    </a:lnTo>
                    <a:lnTo>
                      <a:pt x="563" y="306"/>
                    </a:lnTo>
                    <a:lnTo>
                      <a:pt x="565" y="306"/>
                    </a:lnTo>
                    <a:lnTo>
                      <a:pt x="565" y="306"/>
                    </a:lnTo>
                    <a:lnTo>
                      <a:pt x="565" y="306"/>
                    </a:lnTo>
                    <a:lnTo>
                      <a:pt x="566" y="306"/>
                    </a:lnTo>
                    <a:lnTo>
                      <a:pt x="567" y="306"/>
                    </a:lnTo>
                    <a:lnTo>
                      <a:pt x="567" y="306"/>
                    </a:lnTo>
                    <a:lnTo>
                      <a:pt x="569" y="306"/>
                    </a:lnTo>
                    <a:lnTo>
                      <a:pt x="569" y="306"/>
                    </a:lnTo>
                    <a:lnTo>
                      <a:pt x="569" y="306"/>
                    </a:lnTo>
                    <a:lnTo>
                      <a:pt x="570" y="306"/>
                    </a:lnTo>
                    <a:lnTo>
                      <a:pt x="570" y="306"/>
                    </a:lnTo>
                    <a:lnTo>
                      <a:pt x="573" y="306"/>
                    </a:lnTo>
                    <a:lnTo>
                      <a:pt x="573" y="306"/>
                    </a:lnTo>
                    <a:lnTo>
                      <a:pt x="573" y="306"/>
                    </a:lnTo>
                    <a:lnTo>
                      <a:pt x="575" y="306"/>
                    </a:lnTo>
                    <a:lnTo>
                      <a:pt x="575" y="306"/>
                    </a:lnTo>
                    <a:lnTo>
                      <a:pt x="575" y="306"/>
                    </a:lnTo>
                    <a:lnTo>
                      <a:pt x="576" y="306"/>
                    </a:lnTo>
                    <a:lnTo>
                      <a:pt x="576" y="306"/>
                    </a:lnTo>
                    <a:lnTo>
                      <a:pt x="577" y="306"/>
                    </a:lnTo>
                    <a:lnTo>
                      <a:pt x="577" y="306"/>
                    </a:lnTo>
                    <a:lnTo>
                      <a:pt x="578" y="306"/>
                    </a:lnTo>
                    <a:lnTo>
                      <a:pt x="578" y="306"/>
                    </a:lnTo>
                    <a:lnTo>
                      <a:pt x="579" y="306"/>
                    </a:lnTo>
                    <a:lnTo>
                      <a:pt x="579" y="306"/>
                    </a:lnTo>
                    <a:lnTo>
                      <a:pt x="583" y="306"/>
                    </a:lnTo>
                    <a:lnTo>
                      <a:pt x="583" y="306"/>
                    </a:lnTo>
                    <a:lnTo>
                      <a:pt x="583" y="306"/>
                    </a:lnTo>
                    <a:lnTo>
                      <a:pt x="584" y="306"/>
                    </a:lnTo>
                    <a:lnTo>
                      <a:pt x="584" y="306"/>
                    </a:lnTo>
                    <a:lnTo>
                      <a:pt x="588" y="306"/>
                    </a:lnTo>
                    <a:lnTo>
                      <a:pt x="588" y="306"/>
                    </a:lnTo>
                    <a:lnTo>
                      <a:pt x="588" y="306"/>
                    </a:lnTo>
                    <a:lnTo>
                      <a:pt x="589" y="306"/>
                    </a:lnTo>
                    <a:lnTo>
                      <a:pt x="589" y="306"/>
                    </a:lnTo>
                    <a:lnTo>
                      <a:pt x="590" y="306"/>
                    </a:lnTo>
                    <a:lnTo>
                      <a:pt x="590" y="306"/>
                    </a:lnTo>
                    <a:lnTo>
                      <a:pt x="591" y="306"/>
                    </a:lnTo>
                    <a:lnTo>
                      <a:pt x="591" y="306"/>
                    </a:lnTo>
                    <a:lnTo>
                      <a:pt x="592" y="306"/>
                    </a:lnTo>
                    <a:lnTo>
                      <a:pt x="592" y="306"/>
                    </a:lnTo>
                    <a:lnTo>
                      <a:pt x="593" y="306"/>
                    </a:lnTo>
                    <a:lnTo>
                      <a:pt x="593" y="306"/>
                    </a:lnTo>
                    <a:lnTo>
                      <a:pt x="594" y="306"/>
                    </a:lnTo>
                    <a:lnTo>
                      <a:pt x="594" y="306"/>
                    </a:lnTo>
                    <a:lnTo>
                      <a:pt x="596" y="306"/>
                    </a:lnTo>
                    <a:lnTo>
                      <a:pt x="596" y="306"/>
                    </a:lnTo>
                    <a:lnTo>
                      <a:pt x="596" y="306"/>
                    </a:lnTo>
                    <a:lnTo>
                      <a:pt x="598" y="306"/>
                    </a:lnTo>
                    <a:lnTo>
                      <a:pt x="598" y="306"/>
                    </a:lnTo>
                    <a:lnTo>
                      <a:pt x="598" y="306"/>
                    </a:lnTo>
                    <a:lnTo>
                      <a:pt x="599" y="306"/>
                    </a:lnTo>
                    <a:lnTo>
                      <a:pt x="599" y="306"/>
                    </a:lnTo>
                    <a:lnTo>
                      <a:pt x="602" y="306"/>
                    </a:lnTo>
                    <a:lnTo>
                      <a:pt x="602" y="306"/>
                    </a:lnTo>
                    <a:lnTo>
                      <a:pt x="602" y="306"/>
                    </a:lnTo>
                    <a:lnTo>
                      <a:pt x="603" y="306"/>
                    </a:lnTo>
                    <a:lnTo>
                      <a:pt x="603" y="306"/>
                    </a:lnTo>
                    <a:lnTo>
                      <a:pt x="604" y="306"/>
                    </a:lnTo>
                    <a:lnTo>
                      <a:pt x="604" y="306"/>
                    </a:lnTo>
                    <a:lnTo>
                      <a:pt x="607" y="306"/>
                    </a:lnTo>
                    <a:lnTo>
                      <a:pt x="607" y="306"/>
                    </a:lnTo>
                    <a:lnTo>
                      <a:pt x="607" y="306"/>
                    </a:lnTo>
                    <a:lnTo>
                      <a:pt x="608" y="306"/>
                    </a:lnTo>
                    <a:lnTo>
                      <a:pt x="608" y="306"/>
                    </a:lnTo>
                    <a:lnTo>
                      <a:pt x="609" y="306"/>
                    </a:lnTo>
                    <a:lnTo>
                      <a:pt x="609" y="306"/>
                    </a:lnTo>
                    <a:lnTo>
                      <a:pt x="610" y="306"/>
                    </a:lnTo>
                    <a:lnTo>
                      <a:pt x="610" y="306"/>
                    </a:lnTo>
                    <a:lnTo>
                      <a:pt x="614" y="306"/>
                    </a:lnTo>
                    <a:lnTo>
                      <a:pt x="614" y="306"/>
                    </a:lnTo>
                    <a:lnTo>
                      <a:pt x="614" y="306"/>
                    </a:lnTo>
                    <a:lnTo>
                      <a:pt x="615" y="306"/>
                    </a:lnTo>
                    <a:lnTo>
                      <a:pt x="615" y="306"/>
                    </a:lnTo>
                    <a:lnTo>
                      <a:pt x="617" y="306"/>
                    </a:lnTo>
                    <a:lnTo>
                      <a:pt x="617" y="306"/>
                    </a:lnTo>
                    <a:lnTo>
                      <a:pt x="617" y="306"/>
                    </a:lnTo>
                    <a:lnTo>
                      <a:pt x="621" y="306"/>
                    </a:lnTo>
                    <a:lnTo>
                      <a:pt x="621" y="306"/>
                    </a:lnTo>
                    <a:lnTo>
                      <a:pt x="621" y="306"/>
                    </a:lnTo>
                    <a:lnTo>
                      <a:pt x="624" y="306"/>
                    </a:lnTo>
                    <a:lnTo>
                      <a:pt x="624" y="306"/>
                    </a:lnTo>
                    <a:lnTo>
                      <a:pt x="624" y="306"/>
                    </a:lnTo>
                    <a:lnTo>
                      <a:pt x="625" y="306"/>
                    </a:lnTo>
                    <a:lnTo>
                      <a:pt x="625" y="306"/>
                    </a:lnTo>
                    <a:lnTo>
                      <a:pt x="629" y="306"/>
                    </a:lnTo>
                    <a:lnTo>
                      <a:pt x="629" y="288"/>
                    </a:lnTo>
                    <a:lnTo>
                      <a:pt x="629" y="306"/>
                    </a:lnTo>
                    <a:lnTo>
                      <a:pt x="630" y="306"/>
                    </a:lnTo>
                    <a:lnTo>
                      <a:pt x="630" y="306"/>
                    </a:lnTo>
                    <a:lnTo>
                      <a:pt x="631" y="306"/>
                    </a:lnTo>
                    <a:lnTo>
                      <a:pt x="631" y="306"/>
                    </a:lnTo>
                    <a:lnTo>
                      <a:pt x="632" y="306"/>
                    </a:lnTo>
                    <a:lnTo>
                      <a:pt x="632" y="306"/>
                    </a:lnTo>
                    <a:lnTo>
                      <a:pt x="633" y="306"/>
                    </a:lnTo>
                    <a:lnTo>
                      <a:pt x="633" y="306"/>
                    </a:lnTo>
                    <a:lnTo>
                      <a:pt x="634" y="306"/>
                    </a:lnTo>
                    <a:lnTo>
                      <a:pt x="634" y="306"/>
                    </a:lnTo>
                    <a:lnTo>
                      <a:pt x="635" y="306"/>
                    </a:lnTo>
                    <a:lnTo>
                      <a:pt x="635" y="306"/>
                    </a:lnTo>
                    <a:lnTo>
                      <a:pt x="636" y="0"/>
                    </a:lnTo>
                    <a:lnTo>
                      <a:pt x="636" y="306"/>
                    </a:lnTo>
                    <a:lnTo>
                      <a:pt x="637" y="306"/>
                    </a:lnTo>
                    <a:lnTo>
                      <a:pt x="637" y="306"/>
                    </a:lnTo>
                    <a:lnTo>
                      <a:pt x="638" y="306"/>
                    </a:lnTo>
                    <a:lnTo>
                      <a:pt x="638" y="306"/>
                    </a:lnTo>
                    <a:lnTo>
                      <a:pt x="639" y="306"/>
                    </a:lnTo>
                    <a:lnTo>
                      <a:pt x="639" y="306"/>
                    </a:lnTo>
                    <a:lnTo>
                      <a:pt x="640" y="306"/>
                    </a:lnTo>
                    <a:lnTo>
                      <a:pt x="640" y="306"/>
                    </a:lnTo>
                    <a:lnTo>
                      <a:pt x="641" y="306"/>
                    </a:lnTo>
                    <a:lnTo>
                      <a:pt x="641" y="306"/>
                    </a:lnTo>
                    <a:lnTo>
                      <a:pt x="642" y="306"/>
                    </a:lnTo>
                    <a:lnTo>
                      <a:pt x="642" y="306"/>
                    </a:lnTo>
                    <a:lnTo>
                      <a:pt x="644" y="306"/>
                    </a:lnTo>
                    <a:lnTo>
                      <a:pt x="644" y="306"/>
                    </a:lnTo>
                    <a:lnTo>
                      <a:pt x="644" y="306"/>
                    </a:lnTo>
                    <a:lnTo>
                      <a:pt x="645" y="306"/>
                    </a:lnTo>
                    <a:lnTo>
                      <a:pt x="645" y="306"/>
                    </a:lnTo>
                    <a:lnTo>
                      <a:pt x="646" y="306"/>
                    </a:lnTo>
                    <a:lnTo>
                      <a:pt x="646" y="306"/>
                    </a:lnTo>
                    <a:lnTo>
                      <a:pt x="647" y="306"/>
                    </a:lnTo>
                    <a:lnTo>
                      <a:pt x="647" y="306"/>
                    </a:lnTo>
                    <a:lnTo>
                      <a:pt x="648" y="306"/>
                    </a:lnTo>
                    <a:lnTo>
                      <a:pt x="648" y="306"/>
                    </a:lnTo>
                    <a:lnTo>
                      <a:pt x="649" y="306"/>
                    </a:lnTo>
                    <a:lnTo>
                      <a:pt x="649" y="306"/>
                    </a:lnTo>
                    <a:lnTo>
                      <a:pt x="651" y="306"/>
                    </a:lnTo>
                    <a:lnTo>
                      <a:pt x="651" y="306"/>
                    </a:lnTo>
                    <a:lnTo>
                      <a:pt x="651" y="306"/>
                    </a:lnTo>
                    <a:lnTo>
                      <a:pt x="652" y="306"/>
                    </a:lnTo>
                    <a:lnTo>
                      <a:pt x="652" y="306"/>
                    </a:lnTo>
                    <a:lnTo>
                      <a:pt x="653" y="306"/>
                    </a:lnTo>
                    <a:lnTo>
                      <a:pt x="653" y="306"/>
                    </a:lnTo>
                    <a:lnTo>
                      <a:pt x="654" y="306"/>
                    </a:lnTo>
                    <a:lnTo>
                      <a:pt x="654" y="306"/>
                    </a:lnTo>
                    <a:lnTo>
                      <a:pt x="655" y="306"/>
                    </a:lnTo>
                    <a:lnTo>
                      <a:pt x="655" y="306"/>
                    </a:lnTo>
                    <a:lnTo>
                      <a:pt x="658" y="306"/>
                    </a:lnTo>
                    <a:lnTo>
                      <a:pt x="658" y="306"/>
                    </a:lnTo>
                    <a:lnTo>
                      <a:pt x="658" y="306"/>
                    </a:lnTo>
                    <a:lnTo>
                      <a:pt x="659" y="306"/>
                    </a:lnTo>
                    <a:lnTo>
                      <a:pt x="659" y="306"/>
                    </a:lnTo>
                    <a:lnTo>
                      <a:pt x="660" y="306"/>
                    </a:lnTo>
                    <a:lnTo>
                      <a:pt x="660" y="306"/>
                    </a:lnTo>
                    <a:lnTo>
                      <a:pt x="662" y="306"/>
                    </a:lnTo>
                    <a:lnTo>
                      <a:pt x="662" y="306"/>
                    </a:lnTo>
                    <a:lnTo>
                      <a:pt x="662" y="306"/>
                    </a:lnTo>
                    <a:lnTo>
                      <a:pt x="663" y="306"/>
                    </a:lnTo>
                    <a:lnTo>
                      <a:pt x="663" y="306"/>
                    </a:lnTo>
                    <a:lnTo>
                      <a:pt x="665" y="306"/>
                    </a:lnTo>
                    <a:lnTo>
                      <a:pt x="665" y="306"/>
                    </a:lnTo>
                    <a:lnTo>
                      <a:pt x="665" y="306"/>
                    </a:lnTo>
                    <a:lnTo>
                      <a:pt x="666" y="306"/>
                    </a:lnTo>
                    <a:lnTo>
                      <a:pt x="666" y="306"/>
                    </a:lnTo>
                    <a:lnTo>
                      <a:pt x="667" y="306"/>
                    </a:lnTo>
                    <a:lnTo>
                      <a:pt x="667" y="306"/>
                    </a:lnTo>
                    <a:lnTo>
                      <a:pt x="669" y="306"/>
                    </a:lnTo>
                    <a:lnTo>
                      <a:pt x="669" y="306"/>
                    </a:lnTo>
                    <a:lnTo>
                      <a:pt x="669" y="306"/>
                    </a:lnTo>
                    <a:lnTo>
                      <a:pt x="671" y="306"/>
                    </a:lnTo>
                    <a:lnTo>
                      <a:pt x="671" y="306"/>
                    </a:lnTo>
                    <a:lnTo>
                      <a:pt x="671" y="306"/>
                    </a:lnTo>
                    <a:lnTo>
                      <a:pt x="672" y="306"/>
                    </a:lnTo>
                    <a:lnTo>
                      <a:pt x="672" y="306"/>
                    </a:lnTo>
                    <a:lnTo>
                      <a:pt x="674" y="306"/>
                    </a:lnTo>
                    <a:lnTo>
                      <a:pt x="674" y="306"/>
                    </a:lnTo>
                    <a:lnTo>
                      <a:pt x="674" y="306"/>
                    </a:lnTo>
                    <a:lnTo>
                      <a:pt x="676" y="306"/>
                    </a:lnTo>
                    <a:lnTo>
                      <a:pt x="676" y="306"/>
                    </a:lnTo>
                    <a:lnTo>
                      <a:pt x="676" y="306"/>
                    </a:lnTo>
                    <a:lnTo>
                      <a:pt x="677" y="306"/>
                    </a:lnTo>
                    <a:lnTo>
                      <a:pt x="677" y="306"/>
                    </a:lnTo>
                    <a:lnTo>
                      <a:pt x="678" y="306"/>
                    </a:lnTo>
                    <a:lnTo>
                      <a:pt x="678" y="306"/>
                    </a:lnTo>
                    <a:lnTo>
                      <a:pt x="681" y="306"/>
                    </a:lnTo>
                    <a:lnTo>
                      <a:pt x="681" y="306"/>
                    </a:lnTo>
                    <a:lnTo>
                      <a:pt x="681" y="306"/>
                    </a:lnTo>
                    <a:lnTo>
                      <a:pt x="684" y="306"/>
                    </a:lnTo>
                    <a:lnTo>
                      <a:pt x="684" y="306"/>
                    </a:lnTo>
                    <a:lnTo>
                      <a:pt x="684" y="306"/>
                    </a:lnTo>
                    <a:lnTo>
                      <a:pt x="685" y="306"/>
                    </a:lnTo>
                    <a:lnTo>
                      <a:pt x="685" y="306"/>
                    </a:lnTo>
                    <a:lnTo>
                      <a:pt x="693" y="306"/>
                    </a:lnTo>
                    <a:lnTo>
                      <a:pt x="693" y="306"/>
                    </a:lnTo>
                    <a:lnTo>
                      <a:pt x="693" y="306"/>
                    </a:lnTo>
                    <a:lnTo>
                      <a:pt x="694" y="306"/>
                    </a:lnTo>
                    <a:lnTo>
                      <a:pt x="694" y="306"/>
                    </a:lnTo>
                    <a:lnTo>
                      <a:pt x="697" y="306"/>
                    </a:lnTo>
                    <a:lnTo>
                      <a:pt x="697" y="306"/>
                    </a:lnTo>
                    <a:lnTo>
                      <a:pt x="697" y="306"/>
                    </a:lnTo>
                    <a:lnTo>
                      <a:pt x="698" y="306"/>
                    </a:lnTo>
                    <a:lnTo>
                      <a:pt x="698" y="306"/>
                    </a:lnTo>
                    <a:lnTo>
                      <a:pt x="701" y="306"/>
                    </a:lnTo>
                    <a:lnTo>
                      <a:pt x="701" y="306"/>
                    </a:lnTo>
                    <a:lnTo>
                      <a:pt x="701" y="306"/>
                    </a:lnTo>
                    <a:lnTo>
                      <a:pt x="703" y="306"/>
                    </a:lnTo>
                    <a:lnTo>
                      <a:pt x="703" y="306"/>
                    </a:lnTo>
                    <a:lnTo>
                      <a:pt x="703" y="306"/>
                    </a:lnTo>
                    <a:lnTo>
                      <a:pt x="705" y="306"/>
                    </a:lnTo>
                    <a:lnTo>
                      <a:pt x="705" y="306"/>
                    </a:lnTo>
                    <a:lnTo>
                      <a:pt x="705" y="306"/>
                    </a:lnTo>
                    <a:lnTo>
                      <a:pt x="706" y="306"/>
                    </a:lnTo>
                    <a:lnTo>
                      <a:pt x="706" y="306"/>
                    </a:lnTo>
                    <a:lnTo>
                      <a:pt x="709" y="306"/>
                    </a:lnTo>
                    <a:lnTo>
                      <a:pt x="709" y="306"/>
                    </a:lnTo>
                    <a:lnTo>
                      <a:pt x="709" y="306"/>
                    </a:lnTo>
                    <a:lnTo>
                      <a:pt x="710" y="306"/>
                    </a:lnTo>
                    <a:lnTo>
                      <a:pt x="710" y="306"/>
                    </a:lnTo>
                    <a:lnTo>
                      <a:pt x="711" y="306"/>
                    </a:lnTo>
                    <a:lnTo>
                      <a:pt x="711" y="306"/>
                    </a:lnTo>
                    <a:lnTo>
                      <a:pt x="712" y="306"/>
                    </a:lnTo>
                    <a:lnTo>
                      <a:pt x="712" y="306"/>
                    </a:lnTo>
                    <a:lnTo>
                      <a:pt x="715" y="306"/>
                    </a:lnTo>
                    <a:lnTo>
                      <a:pt x="715" y="306"/>
                    </a:lnTo>
                    <a:lnTo>
                      <a:pt x="715" y="306"/>
                    </a:lnTo>
                    <a:lnTo>
                      <a:pt x="716" y="306"/>
                    </a:lnTo>
                    <a:lnTo>
                      <a:pt x="716" y="306"/>
                    </a:lnTo>
                    <a:lnTo>
                      <a:pt x="717" y="306"/>
                    </a:lnTo>
                    <a:lnTo>
                      <a:pt x="717" y="306"/>
                    </a:lnTo>
                    <a:lnTo>
                      <a:pt x="719" y="306"/>
                    </a:lnTo>
                    <a:lnTo>
                      <a:pt x="719" y="306"/>
                    </a:lnTo>
                    <a:lnTo>
                      <a:pt x="719" y="306"/>
                    </a:lnTo>
                    <a:lnTo>
                      <a:pt x="722" y="306"/>
                    </a:lnTo>
                    <a:lnTo>
                      <a:pt x="722" y="306"/>
                    </a:lnTo>
                    <a:lnTo>
                      <a:pt x="722" y="306"/>
                    </a:lnTo>
                    <a:lnTo>
                      <a:pt x="724" y="306"/>
                    </a:lnTo>
                    <a:lnTo>
                      <a:pt x="724" y="306"/>
                    </a:lnTo>
                    <a:lnTo>
                      <a:pt x="724" y="306"/>
                    </a:lnTo>
                    <a:lnTo>
                      <a:pt x="725" y="306"/>
                    </a:lnTo>
                    <a:lnTo>
                      <a:pt x="725" y="306"/>
                    </a:lnTo>
                    <a:lnTo>
                      <a:pt x="726" y="306"/>
                    </a:lnTo>
                    <a:lnTo>
                      <a:pt x="726" y="306"/>
                    </a:lnTo>
                    <a:lnTo>
                      <a:pt x="727" y="306"/>
                    </a:lnTo>
                    <a:lnTo>
                      <a:pt x="727" y="306"/>
                    </a:lnTo>
                    <a:lnTo>
                      <a:pt x="730" y="306"/>
                    </a:lnTo>
                    <a:lnTo>
                      <a:pt x="730" y="306"/>
                    </a:lnTo>
                    <a:lnTo>
                      <a:pt x="730" y="306"/>
                    </a:lnTo>
                    <a:lnTo>
                      <a:pt x="731" y="306"/>
                    </a:lnTo>
                    <a:lnTo>
                      <a:pt x="731" y="306"/>
                    </a:lnTo>
                    <a:lnTo>
                      <a:pt x="734" y="306"/>
                    </a:lnTo>
                    <a:lnTo>
                      <a:pt x="734" y="306"/>
                    </a:lnTo>
                    <a:lnTo>
                      <a:pt x="734" y="306"/>
                    </a:lnTo>
                    <a:lnTo>
                      <a:pt x="735" y="306"/>
                    </a:lnTo>
                    <a:lnTo>
                      <a:pt x="735" y="306"/>
                    </a:lnTo>
                    <a:lnTo>
                      <a:pt x="740" y="306"/>
                    </a:lnTo>
                    <a:lnTo>
                      <a:pt x="740" y="306"/>
                    </a:lnTo>
                    <a:lnTo>
                      <a:pt x="740" y="306"/>
                    </a:lnTo>
                    <a:lnTo>
                      <a:pt x="741" y="306"/>
                    </a:lnTo>
                    <a:lnTo>
                      <a:pt x="741" y="306"/>
                    </a:lnTo>
                    <a:lnTo>
                      <a:pt x="742" y="306"/>
                    </a:lnTo>
                    <a:lnTo>
                      <a:pt x="742" y="306"/>
                    </a:lnTo>
                    <a:lnTo>
                      <a:pt x="743" y="306"/>
                    </a:lnTo>
                    <a:lnTo>
                      <a:pt x="743" y="306"/>
                    </a:lnTo>
                    <a:lnTo>
                      <a:pt x="744" y="306"/>
                    </a:lnTo>
                    <a:lnTo>
                      <a:pt x="744" y="306"/>
                    </a:lnTo>
                    <a:lnTo>
                      <a:pt x="749" y="306"/>
                    </a:lnTo>
                    <a:lnTo>
                      <a:pt x="749" y="306"/>
                    </a:lnTo>
                    <a:lnTo>
                      <a:pt x="749" y="306"/>
                    </a:lnTo>
                    <a:lnTo>
                      <a:pt x="750" y="306"/>
                    </a:lnTo>
                    <a:lnTo>
                      <a:pt x="750" y="306"/>
                    </a:lnTo>
                    <a:lnTo>
                      <a:pt x="754" y="306"/>
                    </a:lnTo>
                    <a:lnTo>
                      <a:pt x="754" y="306"/>
                    </a:lnTo>
                    <a:lnTo>
                      <a:pt x="754" y="306"/>
                    </a:lnTo>
                    <a:lnTo>
                      <a:pt x="755" y="306"/>
                    </a:lnTo>
                    <a:lnTo>
                      <a:pt x="755" y="306"/>
                    </a:lnTo>
                    <a:lnTo>
                      <a:pt x="756" y="306"/>
                    </a:lnTo>
                    <a:lnTo>
                      <a:pt x="756" y="306"/>
                    </a:lnTo>
                    <a:lnTo>
                      <a:pt x="758" y="306"/>
                    </a:lnTo>
                    <a:lnTo>
                      <a:pt x="758" y="299"/>
                    </a:lnTo>
                    <a:lnTo>
                      <a:pt x="758" y="306"/>
                    </a:lnTo>
                    <a:lnTo>
                      <a:pt x="762" y="306"/>
                    </a:lnTo>
                    <a:lnTo>
                      <a:pt x="762" y="306"/>
                    </a:lnTo>
                    <a:lnTo>
                      <a:pt x="762" y="306"/>
                    </a:lnTo>
                    <a:lnTo>
                      <a:pt x="763" y="306"/>
                    </a:lnTo>
                    <a:lnTo>
                      <a:pt x="763" y="306"/>
                    </a:lnTo>
                    <a:lnTo>
                      <a:pt x="764" y="306"/>
                    </a:lnTo>
                    <a:lnTo>
                      <a:pt x="764" y="306"/>
                    </a:lnTo>
                    <a:lnTo>
                      <a:pt x="765" y="306"/>
                    </a:lnTo>
                    <a:lnTo>
                      <a:pt x="765" y="306"/>
                    </a:lnTo>
                    <a:lnTo>
                      <a:pt x="771" y="306"/>
                    </a:lnTo>
                    <a:lnTo>
                      <a:pt x="771" y="306"/>
                    </a:lnTo>
                    <a:lnTo>
                      <a:pt x="771" y="306"/>
                    </a:lnTo>
                    <a:lnTo>
                      <a:pt x="773" y="306"/>
                    </a:lnTo>
                    <a:lnTo>
                      <a:pt x="773" y="306"/>
                    </a:lnTo>
                    <a:lnTo>
                      <a:pt x="773" y="306"/>
                    </a:lnTo>
                    <a:lnTo>
                      <a:pt x="775" y="306"/>
                    </a:lnTo>
                    <a:lnTo>
                      <a:pt x="775" y="306"/>
                    </a:lnTo>
                    <a:lnTo>
                      <a:pt x="775" y="306"/>
                    </a:lnTo>
                    <a:lnTo>
                      <a:pt x="776" y="306"/>
                    </a:lnTo>
                    <a:lnTo>
                      <a:pt x="776" y="306"/>
                    </a:lnTo>
                    <a:lnTo>
                      <a:pt x="780" y="306"/>
                    </a:lnTo>
                    <a:lnTo>
                      <a:pt x="780" y="306"/>
                    </a:lnTo>
                    <a:lnTo>
                      <a:pt x="780" y="306"/>
                    </a:lnTo>
                    <a:lnTo>
                      <a:pt x="781" y="306"/>
                    </a:lnTo>
                    <a:lnTo>
                      <a:pt x="781" y="306"/>
                    </a:lnTo>
                    <a:lnTo>
                      <a:pt x="782" y="306"/>
                    </a:lnTo>
                    <a:lnTo>
                      <a:pt x="782" y="306"/>
                    </a:lnTo>
                    <a:lnTo>
                      <a:pt x="783" y="306"/>
                    </a:lnTo>
                    <a:lnTo>
                      <a:pt x="783" y="306"/>
                    </a:lnTo>
                    <a:lnTo>
                      <a:pt x="785" y="306"/>
                    </a:lnTo>
                    <a:lnTo>
                      <a:pt x="785" y="306"/>
                    </a:lnTo>
                    <a:lnTo>
                      <a:pt x="785" y="306"/>
                    </a:lnTo>
                    <a:lnTo>
                      <a:pt x="787" y="306"/>
                    </a:lnTo>
                    <a:lnTo>
                      <a:pt x="787" y="306"/>
                    </a:lnTo>
                    <a:lnTo>
                      <a:pt x="787" y="306"/>
                    </a:lnTo>
                    <a:lnTo>
                      <a:pt x="792" y="306"/>
                    </a:lnTo>
                    <a:lnTo>
                      <a:pt x="792" y="306"/>
                    </a:lnTo>
                    <a:lnTo>
                      <a:pt x="792" y="306"/>
                    </a:lnTo>
                    <a:lnTo>
                      <a:pt x="795" y="306"/>
                    </a:lnTo>
                    <a:lnTo>
                      <a:pt x="795" y="306"/>
                    </a:lnTo>
                    <a:lnTo>
                      <a:pt x="795" y="306"/>
                    </a:lnTo>
                    <a:lnTo>
                      <a:pt x="797" y="306"/>
                    </a:lnTo>
                    <a:lnTo>
                      <a:pt x="797" y="306"/>
                    </a:lnTo>
                    <a:lnTo>
                      <a:pt x="797" y="306"/>
                    </a:lnTo>
                    <a:lnTo>
                      <a:pt x="799" y="306"/>
                    </a:lnTo>
                    <a:lnTo>
                      <a:pt x="799" y="306"/>
                    </a:lnTo>
                    <a:lnTo>
                      <a:pt x="799" y="306"/>
                    </a:lnTo>
                    <a:lnTo>
                      <a:pt x="800" y="306"/>
                    </a:lnTo>
                    <a:lnTo>
                      <a:pt x="800" y="306"/>
                    </a:lnTo>
                    <a:lnTo>
                      <a:pt x="801" y="306"/>
                    </a:lnTo>
                    <a:lnTo>
                      <a:pt x="801" y="306"/>
                    </a:lnTo>
                    <a:lnTo>
                      <a:pt x="802" y="306"/>
                    </a:lnTo>
                    <a:lnTo>
                      <a:pt x="802" y="306"/>
                    </a:lnTo>
                    <a:lnTo>
                      <a:pt x="804" y="306"/>
                    </a:lnTo>
                    <a:lnTo>
                      <a:pt x="804" y="306"/>
                    </a:lnTo>
                    <a:lnTo>
                      <a:pt x="804" y="306"/>
                    </a:lnTo>
                    <a:lnTo>
                      <a:pt x="810" y="306"/>
                    </a:lnTo>
                    <a:lnTo>
                      <a:pt x="810" y="306"/>
                    </a:lnTo>
                    <a:lnTo>
                      <a:pt x="810" y="306"/>
                    </a:lnTo>
                    <a:lnTo>
                      <a:pt x="811" y="306"/>
                    </a:lnTo>
                    <a:lnTo>
                      <a:pt x="811" y="306"/>
                    </a:lnTo>
                    <a:lnTo>
                      <a:pt x="814" y="306"/>
                    </a:lnTo>
                    <a:lnTo>
                      <a:pt x="814" y="306"/>
                    </a:lnTo>
                    <a:lnTo>
                      <a:pt x="814" y="306"/>
                    </a:lnTo>
                    <a:lnTo>
                      <a:pt x="815" y="306"/>
                    </a:lnTo>
                    <a:lnTo>
                      <a:pt x="815" y="306"/>
                    </a:lnTo>
                    <a:lnTo>
                      <a:pt x="816" y="306"/>
                    </a:lnTo>
                    <a:lnTo>
                      <a:pt x="816" y="306"/>
                    </a:lnTo>
                    <a:lnTo>
                      <a:pt x="818" y="306"/>
                    </a:lnTo>
                    <a:lnTo>
                      <a:pt x="818" y="306"/>
                    </a:lnTo>
                    <a:lnTo>
                      <a:pt x="818" y="306"/>
                    </a:lnTo>
                    <a:lnTo>
                      <a:pt x="820" y="306"/>
                    </a:lnTo>
                    <a:lnTo>
                      <a:pt x="820" y="306"/>
                    </a:lnTo>
                    <a:lnTo>
                      <a:pt x="820" y="306"/>
                    </a:lnTo>
                    <a:lnTo>
                      <a:pt x="823" y="306"/>
                    </a:lnTo>
                    <a:lnTo>
                      <a:pt x="823" y="306"/>
                    </a:lnTo>
                    <a:lnTo>
                      <a:pt x="823" y="306"/>
                    </a:lnTo>
                    <a:lnTo>
                      <a:pt x="825" y="306"/>
                    </a:lnTo>
                    <a:lnTo>
                      <a:pt x="825" y="306"/>
                    </a:lnTo>
                    <a:lnTo>
                      <a:pt x="825" y="306"/>
                    </a:lnTo>
                    <a:lnTo>
                      <a:pt x="826" y="306"/>
                    </a:lnTo>
                    <a:lnTo>
                      <a:pt x="826" y="306"/>
                    </a:lnTo>
                    <a:lnTo>
                      <a:pt x="828" y="306"/>
                    </a:lnTo>
                    <a:lnTo>
                      <a:pt x="828" y="306"/>
                    </a:lnTo>
                    <a:lnTo>
                      <a:pt x="828" y="306"/>
                    </a:lnTo>
                    <a:lnTo>
                      <a:pt x="829" y="306"/>
                    </a:lnTo>
                    <a:lnTo>
                      <a:pt x="829" y="306"/>
                    </a:lnTo>
                    <a:lnTo>
                      <a:pt x="831" y="306"/>
                    </a:lnTo>
                    <a:lnTo>
                      <a:pt x="831" y="306"/>
                    </a:lnTo>
                    <a:lnTo>
                      <a:pt x="831" y="306"/>
                    </a:lnTo>
                    <a:lnTo>
                      <a:pt x="832" y="306"/>
                    </a:lnTo>
                    <a:lnTo>
                      <a:pt x="832" y="306"/>
                    </a:lnTo>
                    <a:lnTo>
                      <a:pt x="835" y="306"/>
                    </a:lnTo>
                    <a:lnTo>
                      <a:pt x="835" y="306"/>
                    </a:lnTo>
                    <a:lnTo>
                      <a:pt x="835" y="306"/>
                    </a:lnTo>
                    <a:lnTo>
                      <a:pt x="836" y="306"/>
                    </a:lnTo>
                    <a:lnTo>
                      <a:pt x="836" y="306"/>
                    </a:lnTo>
                    <a:lnTo>
                      <a:pt x="840" y="306"/>
                    </a:lnTo>
                    <a:lnTo>
                      <a:pt x="840" y="306"/>
                    </a:lnTo>
                    <a:lnTo>
                      <a:pt x="840" y="306"/>
                    </a:lnTo>
                    <a:lnTo>
                      <a:pt x="841" y="306"/>
                    </a:lnTo>
                    <a:lnTo>
                      <a:pt x="841" y="306"/>
                    </a:lnTo>
                    <a:lnTo>
                      <a:pt x="842" y="306"/>
                    </a:lnTo>
                    <a:lnTo>
                      <a:pt x="842" y="306"/>
                    </a:lnTo>
                    <a:lnTo>
                      <a:pt x="843" y="306"/>
                    </a:lnTo>
                    <a:lnTo>
                      <a:pt x="843" y="306"/>
                    </a:lnTo>
                    <a:lnTo>
                      <a:pt x="846" y="306"/>
                    </a:lnTo>
                    <a:lnTo>
                      <a:pt x="846" y="306"/>
                    </a:lnTo>
                    <a:lnTo>
                      <a:pt x="846" y="306"/>
                    </a:lnTo>
                    <a:lnTo>
                      <a:pt x="847" y="306"/>
                    </a:lnTo>
                    <a:lnTo>
                      <a:pt x="847" y="306"/>
                    </a:lnTo>
                    <a:lnTo>
                      <a:pt x="851" y="306"/>
                    </a:lnTo>
                    <a:lnTo>
                      <a:pt x="851" y="306"/>
                    </a:lnTo>
                    <a:lnTo>
                      <a:pt x="851" y="306"/>
                    </a:lnTo>
                    <a:lnTo>
                      <a:pt x="855" y="306"/>
                    </a:lnTo>
                    <a:lnTo>
                      <a:pt x="855" y="306"/>
                    </a:lnTo>
                    <a:lnTo>
                      <a:pt x="855" y="306"/>
                    </a:lnTo>
                    <a:lnTo>
                      <a:pt x="856" y="306"/>
                    </a:lnTo>
                    <a:lnTo>
                      <a:pt x="856" y="306"/>
                    </a:lnTo>
                    <a:lnTo>
                      <a:pt x="860" y="306"/>
                    </a:lnTo>
                    <a:lnTo>
                      <a:pt x="860" y="306"/>
                    </a:lnTo>
                    <a:lnTo>
                      <a:pt x="860" y="306"/>
                    </a:lnTo>
                    <a:lnTo>
                      <a:pt x="861" y="306"/>
                    </a:lnTo>
                    <a:lnTo>
                      <a:pt x="861" y="306"/>
                    </a:lnTo>
                    <a:lnTo>
                      <a:pt x="863" y="306"/>
                    </a:lnTo>
                    <a:lnTo>
                      <a:pt x="863" y="306"/>
                    </a:lnTo>
                    <a:lnTo>
                      <a:pt x="863" y="306"/>
                    </a:lnTo>
                    <a:lnTo>
                      <a:pt x="864" y="306"/>
                    </a:lnTo>
                    <a:lnTo>
                      <a:pt x="864" y="306"/>
                    </a:lnTo>
                    <a:lnTo>
                      <a:pt x="865" y="306"/>
                    </a:lnTo>
                    <a:lnTo>
                      <a:pt x="865" y="306"/>
                    </a:lnTo>
                    <a:lnTo>
                      <a:pt x="870" y="306"/>
                    </a:lnTo>
                    <a:lnTo>
                      <a:pt x="870" y="306"/>
                    </a:lnTo>
                    <a:lnTo>
                      <a:pt x="870" y="306"/>
                    </a:lnTo>
                    <a:lnTo>
                      <a:pt x="872" y="306"/>
                    </a:lnTo>
                    <a:lnTo>
                      <a:pt x="872" y="306"/>
                    </a:lnTo>
                    <a:lnTo>
                      <a:pt x="872" y="306"/>
                    </a:lnTo>
                    <a:lnTo>
                      <a:pt x="873" y="306"/>
                    </a:lnTo>
                    <a:lnTo>
                      <a:pt x="873" y="306"/>
                    </a:lnTo>
                    <a:lnTo>
                      <a:pt x="874" y="306"/>
                    </a:lnTo>
                    <a:lnTo>
                      <a:pt x="874" y="306"/>
                    </a:lnTo>
                    <a:lnTo>
                      <a:pt x="875" y="306"/>
                    </a:lnTo>
                    <a:lnTo>
                      <a:pt x="875" y="306"/>
                    </a:lnTo>
                    <a:lnTo>
                      <a:pt x="876" y="306"/>
                    </a:lnTo>
                    <a:lnTo>
                      <a:pt x="876" y="306"/>
                    </a:lnTo>
                    <a:lnTo>
                      <a:pt x="878" y="306"/>
                    </a:lnTo>
                    <a:lnTo>
                      <a:pt x="878" y="306"/>
                    </a:lnTo>
                    <a:lnTo>
                      <a:pt x="878" y="306"/>
                    </a:lnTo>
                    <a:lnTo>
                      <a:pt x="880" y="306"/>
                    </a:lnTo>
                    <a:lnTo>
                      <a:pt x="880" y="306"/>
                    </a:lnTo>
                    <a:lnTo>
                      <a:pt x="880" y="306"/>
                    </a:lnTo>
                    <a:lnTo>
                      <a:pt x="884" y="306"/>
                    </a:lnTo>
                    <a:lnTo>
                      <a:pt x="884" y="306"/>
                    </a:lnTo>
                    <a:lnTo>
                      <a:pt x="884" y="306"/>
                    </a:lnTo>
                    <a:lnTo>
                      <a:pt x="888" y="306"/>
                    </a:lnTo>
                    <a:lnTo>
                      <a:pt x="888" y="306"/>
                    </a:lnTo>
                    <a:lnTo>
                      <a:pt x="888" y="306"/>
                    </a:lnTo>
                    <a:lnTo>
                      <a:pt x="889" y="306"/>
                    </a:lnTo>
                    <a:lnTo>
                      <a:pt x="889" y="306"/>
                    </a:lnTo>
                    <a:lnTo>
                      <a:pt x="893" y="306"/>
                    </a:lnTo>
                    <a:lnTo>
                      <a:pt x="893" y="306"/>
                    </a:lnTo>
                    <a:lnTo>
                      <a:pt x="893" y="306"/>
                    </a:lnTo>
                    <a:lnTo>
                      <a:pt x="895" y="306"/>
                    </a:lnTo>
                    <a:lnTo>
                      <a:pt x="895" y="306"/>
                    </a:lnTo>
                    <a:lnTo>
                      <a:pt x="895" y="306"/>
                    </a:lnTo>
                    <a:lnTo>
                      <a:pt x="900" y="306"/>
                    </a:lnTo>
                    <a:lnTo>
                      <a:pt x="900" y="306"/>
                    </a:lnTo>
                    <a:lnTo>
                      <a:pt x="900" y="306"/>
                    </a:lnTo>
                    <a:lnTo>
                      <a:pt x="901" y="306"/>
                    </a:lnTo>
                    <a:lnTo>
                      <a:pt x="901" y="306"/>
                    </a:lnTo>
                    <a:lnTo>
                      <a:pt x="902" y="306"/>
                    </a:lnTo>
                    <a:lnTo>
                      <a:pt x="902" y="306"/>
                    </a:lnTo>
                    <a:lnTo>
                      <a:pt x="903" y="306"/>
                    </a:lnTo>
                    <a:lnTo>
                      <a:pt x="903" y="306"/>
                    </a:lnTo>
                    <a:lnTo>
                      <a:pt x="907" y="306"/>
                    </a:lnTo>
                    <a:lnTo>
                      <a:pt x="907" y="306"/>
                    </a:lnTo>
                    <a:lnTo>
                      <a:pt x="907" y="306"/>
                    </a:lnTo>
                    <a:lnTo>
                      <a:pt x="908" y="306"/>
                    </a:lnTo>
                    <a:lnTo>
                      <a:pt x="908" y="306"/>
                    </a:lnTo>
                    <a:lnTo>
                      <a:pt x="909" y="306"/>
                    </a:lnTo>
                    <a:lnTo>
                      <a:pt x="909" y="306"/>
                    </a:lnTo>
                    <a:lnTo>
                      <a:pt x="912" y="306"/>
                    </a:lnTo>
                    <a:lnTo>
                      <a:pt x="912" y="306"/>
                    </a:lnTo>
                    <a:lnTo>
                      <a:pt x="912" y="306"/>
                    </a:lnTo>
                    <a:lnTo>
                      <a:pt x="913" y="306"/>
                    </a:lnTo>
                    <a:lnTo>
                      <a:pt x="913" y="306"/>
                    </a:lnTo>
                    <a:lnTo>
                      <a:pt x="914" y="306"/>
                    </a:lnTo>
                    <a:lnTo>
                      <a:pt x="914" y="306"/>
                    </a:lnTo>
                    <a:lnTo>
                      <a:pt x="915" y="306"/>
                    </a:lnTo>
                    <a:lnTo>
                      <a:pt x="915" y="306"/>
                    </a:lnTo>
                    <a:lnTo>
                      <a:pt x="916" y="306"/>
                    </a:lnTo>
                    <a:lnTo>
                      <a:pt x="916" y="306"/>
                    </a:lnTo>
                    <a:lnTo>
                      <a:pt x="917" y="306"/>
                    </a:lnTo>
                    <a:lnTo>
                      <a:pt x="917" y="306"/>
                    </a:lnTo>
                    <a:lnTo>
                      <a:pt x="918" y="306"/>
                    </a:lnTo>
                    <a:lnTo>
                      <a:pt x="918" y="306"/>
                    </a:lnTo>
                    <a:lnTo>
                      <a:pt x="919" y="306"/>
                    </a:lnTo>
                    <a:lnTo>
                      <a:pt x="919" y="306"/>
                    </a:lnTo>
                    <a:lnTo>
                      <a:pt x="920" y="306"/>
                    </a:lnTo>
                    <a:lnTo>
                      <a:pt x="920" y="306"/>
                    </a:lnTo>
                    <a:lnTo>
                      <a:pt x="921" y="306"/>
                    </a:lnTo>
                    <a:lnTo>
                      <a:pt x="921" y="306"/>
                    </a:lnTo>
                    <a:lnTo>
                      <a:pt x="924" y="306"/>
                    </a:lnTo>
                    <a:lnTo>
                      <a:pt x="924" y="306"/>
                    </a:lnTo>
                    <a:lnTo>
                      <a:pt x="924" y="306"/>
                    </a:lnTo>
                    <a:lnTo>
                      <a:pt x="926" y="306"/>
                    </a:lnTo>
                    <a:lnTo>
                      <a:pt x="926" y="306"/>
                    </a:lnTo>
                    <a:lnTo>
                      <a:pt x="926" y="306"/>
                    </a:lnTo>
                    <a:lnTo>
                      <a:pt x="929" y="306"/>
                    </a:lnTo>
                    <a:lnTo>
                      <a:pt x="929" y="306"/>
                    </a:lnTo>
                    <a:lnTo>
                      <a:pt x="929" y="306"/>
                    </a:lnTo>
                    <a:lnTo>
                      <a:pt x="933" y="306"/>
                    </a:lnTo>
                    <a:lnTo>
                      <a:pt x="933" y="306"/>
                    </a:lnTo>
                    <a:lnTo>
                      <a:pt x="933" y="306"/>
                    </a:lnTo>
                    <a:lnTo>
                      <a:pt x="934" y="306"/>
                    </a:lnTo>
                    <a:lnTo>
                      <a:pt x="934" y="306"/>
                    </a:lnTo>
                    <a:lnTo>
                      <a:pt x="938" y="306"/>
                    </a:lnTo>
                    <a:lnTo>
                      <a:pt x="938" y="306"/>
                    </a:lnTo>
                    <a:lnTo>
                      <a:pt x="938" y="306"/>
                    </a:lnTo>
                    <a:lnTo>
                      <a:pt x="941" y="306"/>
                    </a:lnTo>
                    <a:lnTo>
                      <a:pt x="941" y="306"/>
                    </a:lnTo>
                    <a:lnTo>
                      <a:pt x="941" y="306"/>
                    </a:lnTo>
                    <a:lnTo>
                      <a:pt x="943" y="306"/>
                    </a:lnTo>
                    <a:lnTo>
                      <a:pt x="943" y="306"/>
                    </a:lnTo>
                    <a:lnTo>
                      <a:pt x="943" y="306"/>
                    </a:lnTo>
                    <a:lnTo>
                      <a:pt x="944" y="306"/>
                    </a:lnTo>
                    <a:lnTo>
                      <a:pt x="944" y="306"/>
                    </a:lnTo>
                    <a:lnTo>
                      <a:pt x="946" y="306"/>
                    </a:lnTo>
                    <a:lnTo>
                      <a:pt x="946" y="306"/>
                    </a:lnTo>
                    <a:lnTo>
                      <a:pt x="946" y="306"/>
                    </a:lnTo>
                    <a:lnTo>
                      <a:pt x="948" y="306"/>
                    </a:lnTo>
                    <a:lnTo>
                      <a:pt x="948" y="306"/>
                    </a:lnTo>
                    <a:lnTo>
                      <a:pt x="948" y="306"/>
                    </a:lnTo>
                    <a:lnTo>
                      <a:pt x="951" y="306"/>
                    </a:lnTo>
                    <a:lnTo>
                      <a:pt x="951" y="306"/>
                    </a:lnTo>
                    <a:lnTo>
                      <a:pt x="951" y="306"/>
                    </a:lnTo>
                    <a:lnTo>
                      <a:pt x="952" y="306"/>
                    </a:lnTo>
                    <a:lnTo>
                      <a:pt x="952" y="306"/>
                    </a:lnTo>
                    <a:lnTo>
                      <a:pt x="953" y="306"/>
                    </a:lnTo>
                    <a:lnTo>
                      <a:pt x="953" y="306"/>
                    </a:lnTo>
                    <a:lnTo>
                      <a:pt x="954" y="306"/>
                    </a:lnTo>
                    <a:lnTo>
                      <a:pt x="954" y="306"/>
                    </a:lnTo>
                    <a:lnTo>
                      <a:pt x="955" y="306"/>
                    </a:lnTo>
                    <a:lnTo>
                      <a:pt x="955" y="306"/>
                    </a:lnTo>
                    <a:lnTo>
                      <a:pt x="957" y="306"/>
                    </a:lnTo>
                    <a:lnTo>
                      <a:pt x="957" y="306"/>
                    </a:lnTo>
                    <a:lnTo>
                      <a:pt x="957" y="306"/>
                    </a:lnTo>
                    <a:lnTo>
                      <a:pt x="959" y="306"/>
                    </a:lnTo>
                    <a:lnTo>
                      <a:pt x="959" y="306"/>
                    </a:lnTo>
                    <a:lnTo>
                      <a:pt x="959" y="306"/>
                    </a:lnTo>
                    <a:lnTo>
                      <a:pt x="961" y="306"/>
                    </a:lnTo>
                    <a:lnTo>
                      <a:pt x="961" y="306"/>
                    </a:lnTo>
                    <a:lnTo>
                      <a:pt x="961" y="306"/>
                    </a:lnTo>
                    <a:lnTo>
                      <a:pt x="962" y="306"/>
                    </a:lnTo>
                    <a:lnTo>
                      <a:pt x="962" y="306"/>
                    </a:lnTo>
                    <a:lnTo>
                      <a:pt x="963" y="306"/>
                    </a:lnTo>
                    <a:lnTo>
                      <a:pt x="963" y="306"/>
                    </a:lnTo>
                    <a:lnTo>
                      <a:pt x="966" y="306"/>
                    </a:lnTo>
                    <a:lnTo>
                      <a:pt x="966" y="306"/>
                    </a:lnTo>
                    <a:lnTo>
                      <a:pt x="966" y="306"/>
                    </a:lnTo>
                    <a:lnTo>
                      <a:pt x="968" y="306"/>
                    </a:lnTo>
                    <a:lnTo>
                      <a:pt x="968" y="306"/>
                    </a:lnTo>
                    <a:lnTo>
                      <a:pt x="968" y="306"/>
                    </a:lnTo>
                    <a:lnTo>
                      <a:pt x="972" y="306"/>
                    </a:lnTo>
                    <a:lnTo>
                      <a:pt x="972" y="306"/>
                    </a:lnTo>
                    <a:lnTo>
                      <a:pt x="972" y="306"/>
                    </a:lnTo>
                    <a:lnTo>
                      <a:pt x="973" y="306"/>
                    </a:lnTo>
                    <a:lnTo>
                      <a:pt x="973" y="306"/>
                    </a:lnTo>
                    <a:lnTo>
                      <a:pt x="975" y="306"/>
                    </a:lnTo>
                    <a:lnTo>
                      <a:pt x="975" y="306"/>
                    </a:lnTo>
                    <a:lnTo>
                      <a:pt x="975" y="306"/>
                    </a:lnTo>
                    <a:lnTo>
                      <a:pt x="976" y="306"/>
                    </a:lnTo>
                    <a:lnTo>
                      <a:pt x="976" y="306"/>
                    </a:lnTo>
                    <a:lnTo>
                      <a:pt x="977" y="306"/>
                    </a:lnTo>
                    <a:lnTo>
                      <a:pt x="977" y="306"/>
                    </a:lnTo>
                    <a:lnTo>
                      <a:pt x="982" y="306"/>
                    </a:lnTo>
                    <a:lnTo>
                      <a:pt x="982" y="306"/>
                    </a:lnTo>
                    <a:lnTo>
                      <a:pt x="982" y="306"/>
                    </a:lnTo>
                    <a:lnTo>
                      <a:pt x="983" y="306"/>
                    </a:lnTo>
                    <a:lnTo>
                      <a:pt x="983" y="306"/>
                    </a:lnTo>
                    <a:lnTo>
                      <a:pt x="985" y="306"/>
                    </a:lnTo>
                    <a:lnTo>
                      <a:pt x="985" y="306"/>
                    </a:lnTo>
                    <a:lnTo>
                      <a:pt x="985" y="306"/>
                    </a:lnTo>
                    <a:lnTo>
                      <a:pt x="987" y="306"/>
                    </a:lnTo>
                    <a:lnTo>
                      <a:pt x="987" y="306"/>
                    </a:lnTo>
                    <a:lnTo>
                      <a:pt x="987" y="306"/>
                    </a:lnTo>
                    <a:lnTo>
                      <a:pt x="988" y="306"/>
                    </a:lnTo>
                    <a:lnTo>
                      <a:pt x="988" y="306"/>
                    </a:lnTo>
                    <a:lnTo>
                      <a:pt x="992" y="306"/>
                    </a:lnTo>
                    <a:lnTo>
                      <a:pt x="992" y="306"/>
                    </a:lnTo>
                    <a:lnTo>
                      <a:pt x="992" y="306"/>
                    </a:lnTo>
                    <a:lnTo>
                      <a:pt x="993" y="306"/>
                    </a:lnTo>
                    <a:lnTo>
                      <a:pt x="993" y="306"/>
                    </a:lnTo>
                    <a:lnTo>
                      <a:pt x="994" y="306"/>
                    </a:lnTo>
                    <a:lnTo>
                      <a:pt x="994" y="306"/>
                    </a:lnTo>
                    <a:lnTo>
                      <a:pt x="995" y="306"/>
                    </a:lnTo>
                    <a:lnTo>
                      <a:pt x="995" y="306"/>
                    </a:lnTo>
                    <a:lnTo>
                      <a:pt x="996" y="306"/>
                    </a:lnTo>
                    <a:lnTo>
                      <a:pt x="996" y="306"/>
                    </a:lnTo>
                    <a:lnTo>
                      <a:pt x="998" y="306"/>
                    </a:lnTo>
                    <a:lnTo>
                      <a:pt x="998" y="306"/>
                    </a:lnTo>
                    <a:lnTo>
                      <a:pt x="998" y="306"/>
                    </a:lnTo>
                    <a:lnTo>
                      <a:pt x="999" y="306"/>
                    </a:lnTo>
                    <a:lnTo>
                      <a:pt x="999" y="306"/>
                    </a:lnTo>
                    <a:lnTo>
                      <a:pt x="1001" y="306"/>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28" name="Rectangle 226">
                <a:extLst>
                  <a:ext uri="{FF2B5EF4-FFF2-40B4-BE49-F238E27FC236}">
                    <a16:creationId xmlns:a16="http://schemas.microsoft.com/office/drawing/2014/main" id="{FC027AF7-4717-46FE-A05B-43F9810439EF}"/>
                  </a:ext>
                </a:extLst>
              </p:cNvPr>
              <p:cNvSpPr>
                <a:spLocks noChangeArrowheads="1"/>
              </p:cNvSpPr>
              <p:nvPr/>
            </p:nvSpPr>
            <p:spPr bwMode="auto">
              <a:xfrm>
                <a:off x="6436528" y="3286302"/>
                <a:ext cx="928706" cy="285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latin typeface="+mn-lt"/>
                  </a:rPr>
                  <a:t>149.027</a:t>
                </a:r>
                <a:endParaRPr lang="en-US" altLang="en-US" sz="1400" b="1" dirty="0">
                  <a:latin typeface="+mn-lt"/>
                </a:endParaRPr>
              </a:p>
            </p:txBody>
          </p:sp>
          <p:sp>
            <p:nvSpPr>
              <p:cNvPr id="429" name="Rectangle 227">
                <a:extLst>
                  <a:ext uri="{FF2B5EF4-FFF2-40B4-BE49-F238E27FC236}">
                    <a16:creationId xmlns:a16="http://schemas.microsoft.com/office/drawing/2014/main" id="{C7F15CEB-6175-4AE0-9187-00D2185E58C3}"/>
                  </a:ext>
                </a:extLst>
              </p:cNvPr>
              <p:cNvSpPr>
                <a:spLocks noChangeArrowheads="1"/>
              </p:cNvSpPr>
              <p:nvPr/>
            </p:nvSpPr>
            <p:spPr bwMode="auto">
              <a:xfrm>
                <a:off x="3000690" y="3755239"/>
                <a:ext cx="609982" cy="2590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mn-lt"/>
                  </a:rPr>
                  <a:t>75.026</a:t>
                </a:r>
                <a:endParaRPr lang="en-US" altLang="en-US" sz="1400" dirty="0">
                  <a:latin typeface="+mn-lt"/>
                </a:endParaRPr>
              </a:p>
            </p:txBody>
          </p:sp>
          <p:grpSp>
            <p:nvGrpSpPr>
              <p:cNvPr id="430" name="Group 429">
                <a:extLst>
                  <a:ext uri="{FF2B5EF4-FFF2-40B4-BE49-F238E27FC236}">
                    <a16:creationId xmlns:a16="http://schemas.microsoft.com/office/drawing/2014/main" id="{00DF1963-567E-4164-8018-32239EAA537C}"/>
                  </a:ext>
                </a:extLst>
              </p:cNvPr>
              <p:cNvGrpSpPr/>
              <p:nvPr/>
            </p:nvGrpSpPr>
            <p:grpSpPr>
              <a:xfrm>
                <a:off x="7819114" y="3277965"/>
                <a:ext cx="632292" cy="658210"/>
                <a:chOff x="7992494" y="612974"/>
                <a:chExt cx="691612" cy="698934"/>
              </a:xfrm>
            </p:grpSpPr>
            <p:sp>
              <p:nvSpPr>
                <p:cNvPr id="439" name="Oval 438">
                  <a:extLst>
                    <a:ext uri="{FF2B5EF4-FFF2-40B4-BE49-F238E27FC236}">
                      <a16:creationId xmlns:a16="http://schemas.microsoft.com/office/drawing/2014/main" id="{A82D23E2-F22F-448B-A6C4-088BB3072BA7}"/>
                    </a:ext>
                  </a:extLst>
                </p:cNvPr>
                <p:cNvSpPr/>
                <p:nvPr/>
              </p:nvSpPr>
              <p:spPr>
                <a:xfrm>
                  <a:off x="7992494" y="708886"/>
                  <a:ext cx="96838" cy="107722"/>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0" name="Oval 439">
                  <a:extLst>
                    <a:ext uri="{FF2B5EF4-FFF2-40B4-BE49-F238E27FC236}">
                      <a16:creationId xmlns:a16="http://schemas.microsoft.com/office/drawing/2014/main" id="{F7BE1425-ACCB-418C-A05E-727EA6F0F4D2}"/>
                    </a:ext>
                  </a:extLst>
                </p:cNvPr>
                <p:cNvSpPr/>
                <p:nvPr/>
              </p:nvSpPr>
              <p:spPr>
                <a:xfrm>
                  <a:off x="7992494" y="1204186"/>
                  <a:ext cx="96838" cy="10772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41" name="Straight Arrow Connector 440">
                  <a:extLst>
                    <a:ext uri="{FF2B5EF4-FFF2-40B4-BE49-F238E27FC236}">
                      <a16:creationId xmlns:a16="http://schemas.microsoft.com/office/drawing/2014/main" id="{0C90F50C-6E19-4D84-82CE-380C28B9E714}"/>
                    </a:ext>
                  </a:extLst>
                </p:cNvPr>
                <p:cNvCxnSpPr/>
                <p:nvPr/>
              </p:nvCxnSpPr>
              <p:spPr>
                <a:xfrm>
                  <a:off x="8040913" y="865920"/>
                  <a:ext cx="0" cy="285563"/>
                </a:xfrm>
                <a:prstGeom prst="straightConnector1">
                  <a:avLst/>
                </a:prstGeom>
                <a:ln w="28575">
                  <a:solidFill>
                    <a:schemeClr val="tx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2" name="TextBox 441">
                  <a:extLst>
                    <a:ext uri="{FF2B5EF4-FFF2-40B4-BE49-F238E27FC236}">
                      <a16:creationId xmlns:a16="http://schemas.microsoft.com/office/drawing/2014/main" id="{E9AE12E6-A73D-4B2C-A376-1D31572167B4}"/>
                    </a:ext>
                  </a:extLst>
                </p:cNvPr>
                <p:cNvSpPr txBox="1"/>
                <p:nvPr/>
              </p:nvSpPr>
              <p:spPr>
                <a:xfrm>
                  <a:off x="8074024" y="612974"/>
                  <a:ext cx="610082" cy="393001"/>
                </a:xfrm>
                <a:prstGeom prst="rect">
                  <a:avLst/>
                </a:prstGeom>
                <a:noFill/>
                <a:ln w="28575">
                  <a:noFill/>
                </a:ln>
              </p:spPr>
              <p:txBody>
                <a:bodyPr wrap="none" rtlCol="0">
                  <a:spAutoFit/>
                </a:bodyPr>
                <a:lstStyle/>
                <a:p>
                  <a:r>
                    <a:rPr lang="en-US" sz="1400" dirty="0"/>
                    <a:t>166</a:t>
                  </a:r>
                </a:p>
              </p:txBody>
            </p:sp>
          </p:grpSp>
          <p:sp>
            <p:nvSpPr>
              <p:cNvPr id="431" name="TextBox 430">
                <a:extLst>
                  <a:ext uri="{FF2B5EF4-FFF2-40B4-BE49-F238E27FC236}">
                    <a16:creationId xmlns:a16="http://schemas.microsoft.com/office/drawing/2014/main" id="{4F1C5EB7-9A8A-415F-B30A-CA4DCA4CF172}"/>
                  </a:ext>
                </a:extLst>
              </p:cNvPr>
              <p:cNvSpPr txBox="1"/>
              <p:nvPr/>
            </p:nvSpPr>
            <p:spPr>
              <a:xfrm>
                <a:off x="7901627" y="3506237"/>
                <a:ext cx="957262" cy="370102"/>
              </a:xfrm>
              <a:prstGeom prst="rect">
                <a:avLst/>
              </a:prstGeom>
              <a:noFill/>
              <a:ln w="28575">
                <a:noFill/>
              </a:ln>
            </p:spPr>
            <p:txBody>
              <a:bodyPr wrap="none" rtlCol="0">
                <a:spAutoFit/>
              </a:bodyPr>
              <a:lstStyle/>
              <a:p>
                <a:r>
                  <a:rPr lang="en-US" sz="1400" dirty="0"/>
                  <a:t>CID 25</a:t>
                </a:r>
                <a:r>
                  <a:rPr lang="en-US" altLang="zh-CN" sz="1400" dirty="0"/>
                  <a:t>%</a:t>
                </a:r>
                <a:endParaRPr lang="en-US" sz="1400" dirty="0"/>
              </a:p>
            </p:txBody>
          </p:sp>
          <p:pic>
            <p:nvPicPr>
              <p:cNvPr id="432" name="Picture 431">
                <a:extLst>
                  <a:ext uri="{FF2B5EF4-FFF2-40B4-BE49-F238E27FC236}">
                    <a16:creationId xmlns:a16="http://schemas.microsoft.com/office/drawing/2014/main" id="{5352FB07-3234-49CE-863B-C7051085C8C0}"/>
                  </a:ext>
                </a:extLst>
              </p:cNvPr>
              <p:cNvPicPr>
                <a:picLocks noChangeAspect="1"/>
              </p:cNvPicPr>
              <p:nvPr/>
            </p:nvPicPr>
            <p:blipFill>
              <a:blip r:embed="rId21"/>
              <a:stretch>
                <a:fillRect/>
              </a:stretch>
            </p:blipFill>
            <p:spPr>
              <a:xfrm>
                <a:off x="3682544" y="1793572"/>
                <a:ext cx="1492022" cy="685698"/>
              </a:xfrm>
              <a:prstGeom prst="rect">
                <a:avLst/>
              </a:prstGeom>
            </p:spPr>
          </p:pic>
          <p:pic>
            <p:nvPicPr>
              <p:cNvPr id="433" name="Picture 432">
                <a:extLst>
                  <a:ext uri="{FF2B5EF4-FFF2-40B4-BE49-F238E27FC236}">
                    <a16:creationId xmlns:a16="http://schemas.microsoft.com/office/drawing/2014/main" id="{67B25297-4865-46C5-A080-2C021D2EB7DA}"/>
                  </a:ext>
                </a:extLst>
              </p:cNvPr>
              <p:cNvPicPr>
                <a:picLocks noChangeAspect="1"/>
              </p:cNvPicPr>
              <p:nvPr/>
            </p:nvPicPr>
            <p:blipFill rotWithShape="1">
              <a:blip r:embed="rId22"/>
              <a:srcRect l="11089"/>
              <a:stretch/>
            </p:blipFill>
            <p:spPr>
              <a:xfrm>
                <a:off x="5755795" y="1351976"/>
                <a:ext cx="1458317" cy="590720"/>
              </a:xfrm>
              <a:prstGeom prst="rect">
                <a:avLst/>
              </a:prstGeom>
            </p:spPr>
          </p:pic>
          <p:pic>
            <p:nvPicPr>
              <p:cNvPr id="434" name="Picture 433">
                <a:extLst>
                  <a:ext uri="{FF2B5EF4-FFF2-40B4-BE49-F238E27FC236}">
                    <a16:creationId xmlns:a16="http://schemas.microsoft.com/office/drawing/2014/main" id="{01388FDA-5F5A-49F6-A80F-D6F005DEC390}"/>
                  </a:ext>
                </a:extLst>
              </p:cNvPr>
              <p:cNvPicPr>
                <a:picLocks noChangeAspect="1"/>
              </p:cNvPicPr>
              <p:nvPr/>
            </p:nvPicPr>
            <p:blipFill rotWithShape="1">
              <a:blip r:embed="rId23"/>
              <a:srcRect r="9430"/>
              <a:stretch/>
            </p:blipFill>
            <p:spPr>
              <a:xfrm>
                <a:off x="4629146" y="3368288"/>
                <a:ext cx="1339615" cy="659469"/>
              </a:xfrm>
              <a:prstGeom prst="rect">
                <a:avLst/>
              </a:prstGeom>
            </p:spPr>
          </p:pic>
          <p:cxnSp>
            <p:nvCxnSpPr>
              <p:cNvPr id="435" name="Straight Arrow Connector 434">
                <a:extLst>
                  <a:ext uri="{FF2B5EF4-FFF2-40B4-BE49-F238E27FC236}">
                    <a16:creationId xmlns:a16="http://schemas.microsoft.com/office/drawing/2014/main" id="{6342C517-A74B-4ED6-9EEA-5F8911C26BBB}"/>
                  </a:ext>
                </a:extLst>
              </p:cNvPr>
              <p:cNvCxnSpPr/>
              <p:nvPr/>
            </p:nvCxnSpPr>
            <p:spPr>
              <a:xfrm>
                <a:off x="5968761" y="4041644"/>
                <a:ext cx="285914" cy="215661"/>
              </a:xfrm>
              <a:prstGeom prst="straightConnector1">
                <a:avLst/>
              </a:prstGeom>
              <a:ln w="19050">
                <a:solidFill>
                  <a:srgbClr val="00B05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6" name="Straight Arrow Connector 435">
                <a:extLst>
                  <a:ext uri="{FF2B5EF4-FFF2-40B4-BE49-F238E27FC236}">
                    <a16:creationId xmlns:a16="http://schemas.microsoft.com/office/drawing/2014/main" id="{04C661BB-8389-4DAF-A797-E94917A9665D}"/>
                  </a:ext>
                </a:extLst>
              </p:cNvPr>
              <p:cNvCxnSpPr/>
              <p:nvPr/>
            </p:nvCxnSpPr>
            <p:spPr>
              <a:xfrm flipH="1">
                <a:off x="5693007" y="1942695"/>
                <a:ext cx="335168" cy="224901"/>
              </a:xfrm>
              <a:prstGeom prst="straightConnector1">
                <a:avLst/>
              </a:prstGeom>
              <a:ln w="19050">
                <a:solidFill>
                  <a:srgbClr val="00B05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37" name="Picture 436">
                <a:extLst>
                  <a:ext uri="{FF2B5EF4-FFF2-40B4-BE49-F238E27FC236}">
                    <a16:creationId xmlns:a16="http://schemas.microsoft.com/office/drawing/2014/main" id="{D0CA2C60-23EC-4DBF-BF38-82D9124D4D5B}"/>
                  </a:ext>
                </a:extLst>
              </p:cNvPr>
              <p:cNvPicPr>
                <a:picLocks noChangeAspect="1"/>
              </p:cNvPicPr>
              <p:nvPr/>
            </p:nvPicPr>
            <p:blipFill rotWithShape="1">
              <a:blip r:embed="rId24"/>
              <a:srcRect l="12601" t="7589"/>
              <a:stretch/>
            </p:blipFill>
            <p:spPr>
              <a:xfrm>
                <a:off x="3491957" y="3799155"/>
                <a:ext cx="735601" cy="801184"/>
              </a:xfrm>
              <a:prstGeom prst="rect">
                <a:avLst/>
              </a:prstGeom>
            </p:spPr>
          </p:pic>
          <p:cxnSp>
            <p:nvCxnSpPr>
              <p:cNvPr id="438" name="Straight Arrow Connector 437">
                <a:extLst>
                  <a:ext uri="{FF2B5EF4-FFF2-40B4-BE49-F238E27FC236}">
                    <a16:creationId xmlns:a16="http://schemas.microsoft.com/office/drawing/2014/main" id="{63949D88-EE5C-4A0B-8B01-A184D0C83E32}"/>
                  </a:ext>
                </a:extLst>
              </p:cNvPr>
              <p:cNvCxnSpPr/>
              <p:nvPr/>
            </p:nvCxnSpPr>
            <p:spPr>
              <a:xfrm flipH="1">
                <a:off x="3212694" y="4427629"/>
                <a:ext cx="245296" cy="256322"/>
              </a:xfrm>
              <a:prstGeom prst="straightConnector1">
                <a:avLst/>
              </a:prstGeom>
              <a:ln w="19050">
                <a:solidFill>
                  <a:srgbClr val="00B05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449" name="TextBox 448">
            <a:extLst>
              <a:ext uri="{FF2B5EF4-FFF2-40B4-BE49-F238E27FC236}">
                <a16:creationId xmlns:a16="http://schemas.microsoft.com/office/drawing/2014/main" id="{1E92D15F-A4B6-42F6-A4AA-C789C6EE59EC}"/>
              </a:ext>
            </a:extLst>
          </p:cNvPr>
          <p:cNvSpPr txBox="1"/>
          <p:nvPr/>
        </p:nvSpPr>
        <p:spPr>
          <a:xfrm>
            <a:off x="7315041" y="23691688"/>
            <a:ext cx="3698212" cy="464617"/>
          </a:xfrm>
          <a:prstGeom prst="rect">
            <a:avLst/>
          </a:prstGeom>
          <a:noFill/>
          <a:ln w="50800">
            <a:solidFill>
              <a:schemeClr val="accent2">
                <a:lumMod val="60000"/>
                <a:lumOff val="40000"/>
              </a:schemeClr>
            </a:solidFill>
          </a:ln>
        </p:spPr>
        <p:txBody>
          <a:bodyPr wrap="square" rtlCol="0">
            <a:spAutoFit/>
          </a:bodyPr>
          <a:lstStyle/>
          <a:p>
            <a:pPr>
              <a:spcAft>
                <a:spcPts val="1200"/>
              </a:spcAft>
            </a:pPr>
            <a:r>
              <a:rPr lang="en-US" sz="2400" dirty="0">
                <a:latin typeface="Arial" panose="020B0604020202020204" pitchFamily="34" charset="0"/>
                <a:cs typeface="Arial" panose="020B0604020202020204" pitchFamily="34" charset="0"/>
              </a:rPr>
              <a:t>Methionine sulfoxide MS2 </a:t>
            </a:r>
            <a:endParaRPr lang="en-US" sz="2400" baseline="-25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01CDF8E-B3C7-42DC-80D5-7A7753AC6755}"/>
              </a:ext>
            </a:extLst>
          </p:cNvPr>
          <p:cNvSpPr txBox="1"/>
          <p:nvPr/>
        </p:nvSpPr>
        <p:spPr>
          <a:xfrm>
            <a:off x="6549475" y="27953969"/>
            <a:ext cx="5085828" cy="400110"/>
          </a:xfrm>
          <a:prstGeom prst="rect">
            <a:avLst/>
          </a:prstGeom>
          <a:noFill/>
        </p:spPr>
        <p:txBody>
          <a:bodyPr wrap="square" rtlCol="0">
            <a:spAutoFit/>
          </a:bodyPr>
          <a:lstStyle/>
          <a:p>
            <a:r>
              <a:rPr lang="en-US" sz="2000" dirty="0">
                <a:latin typeface="+mj-lt"/>
              </a:rPr>
              <a:t>Methionine sulfoxide is generated by NaIO</a:t>
            </a:r>
            <a:r>
              <a:rPr lang="en-US" sz="2000" baseline="-25000" dirty="0">
                <a:latin typeface="+mj-lt"/>
              </a:rPr>
              <a:t>4</a:t>
            </a:r>
          </a:p>
        </p:txBody>
      </p:sp>
      <p:pic>
        <p:nvPicPr>
          <p:cNvPr id="455" name="Picture 454">
            <a:extLst>
              <a:ext uri="{FF2B5EF4-FFF2-40B4-BE49-F238E27FC236}">
                <a16:creationId xmlns:a16="http://schemas.microsoft.com/office/drawing/2014/main" id="{261E62CD-DD9A-40A6-8C93-924FB141CDC2}"/>
              </a:ext>
            </a:extLst>
          </p:cNvPr>
          <p:cNvPicPr>
            <a:picLocks noChangeAspect="1"/>
          </p:cNvPicPr>
          <p:nvPr/>
        </p:nvPicPr>
        <p:blipFill>
          <a:blip r:embed="rId25"/>
          <a:stretch>
            <a:fillRect/>
          </a:stretch>
        </p:blipFill>
        <p:spPr>
          <a:xfrm>
            <a:off x="12839040" y="10547098"/>
            <a:ext cx="4299656" cy="3049681"/>
          </a:xfrm>
          <a:prstGeom prst="rect">
            <a:avLst/>
          </a:prstGeom>
        </p:spPr>
      </p:pic>
      <p:pic>
        <p:nvPicPr>
          <p:cNvPr id="467" name="Picture 466">
            <a:extLst>
              <a:ext uri="{FF2B5EF4-FFF2-40B4-BE49-F238E27FC236}">
                <a16:creationId xmlns:a16="http://schemas.microsoft.com/office/drawing/2014/main" id="{92E763DD-8298-4A06-896E-CD126335948D}"/>
              </a:ext>
            </a:extLst>
          </p:cNvPr>
          <p:cNvPicPr>
            <a:picLocks noChangeAspect="1"/>
          </p:cNvPicPr>
          <p:nvPr/>
        </p:nvPicPr>
        <p:blipFill>
          <a:blip r:embed="rId26"/>
          <a:stretch>
            <a:fillRect/>
          </a:stretch>
        </p:blipFill>
        <p:spPr>
          <a:xfrm>
            <a:off x="24725149" y="12029248"/>
            <a:ext cx="5244692" cy="3428526"/>
          </a:xfrm>
          <a:prstGeom prst="rect">
            <a:avLst/>
          </a:prstGeom>
        </p:spPr>
      </p:pic>
      <p:pic>
        <p:nvPicPr>
          <p:cNvPr id="468" name="Picture 467">
            <a:extLst>
              <a:ext uri="{FF2B5EF4-FFF2-40B4-BE49-F238E27FC236}">
                <a16:creationId xmlns:a16="http://schemas.microsoft.com/office/drawing/2014/main" id="{4AAA789E-5574-4C22-8EE3-A85EDFC50550}"/>
              </a:ext>
            </a:extLst>
          </p:cNvPr>
          <p:cNvPicPr>
            <a:picLocks noChangeAspect="1"/>
          </p:cNvPicPr>
          <p:nvPr/>
        </p:nvPicPr>
        <p:blipFill>
          <a:blip r:embed="rId27"/>
          <a:stretch>
            <a:fillRect/>
          </a:stretch>
        </p:blipFill>
        <p:spPr>
          <a:xfrm>
            <a:off x="33470948" y="4104627"/>
            <a:ext cx="1926703" cy="1903900"/>
          </a:xfrm>
          <a:prstGeom prst="rect">
            <a:avLst/>
          </a:prstGeom>
        </p:spPr>
      </p:pic>
      <p:pic>
        <p:nvPicPr>
          <p:cNvPr id="469" name="Picture 468">
            <a:extLst>
              <a:ext uri="{FF2B5EF4-FFF2-40B4-BE49-F238E27FC236}">
                <a16:creationId xmlns:a16="http://schemas.microsoft.com/office/drawing/2014/main" id="{74B237C5-BDA8-4831-B54B-EC6007606EC1}"/>
              </a:ext>
            </a:extLst>
          </p:cNvPr>
          <p:cNvPicPr>
            <a:picLocks noChangeAspect="1"/>
          </p:cNvPicPr>
          <p:nvPr/>
        </p:nvPicPr>
        <p:blipFill>
          <a:blip r:embed="rId28"/>
          <a:stretch>
            <a:fillRect/>
          </a:stretch>
        </p:blipFill>
        <p:spPr>
          <a:xfrm>
            <a:off x="24635005" y="5772423"/>
            <a:ext cx="7750028" cy="4677316"/>
          </a:xfrm>
          <a:prstGeom prst="rect">
            <a:avLst/>
          </a:prstGeom>
        </p:spPr>
      </p:pic>
      <p:sp>
        <p:nvSpPr>
          <p:cNvPr id="470" name="TextBox 469">
            <a:extLst>
              <a:ext uri="{FF2B5EF4-FFF2-40B4-BE49-F238E27FC236}">
                <a16:creationId xmlns:a16="http://schemas.microsoft.com/office/drawing/2014/main" id="{9D5276E1-E90B-4D15-B339-3CFD912F9B87}"/>
              </a:ext>
            </a:extLst>
          </p:cNvPr>
          <p:cNvSpPr txBox="1"/>
          <p:nvPr/>
        </p:nvSpPr>
        <p:spPr>
          <a:xfrm>
            <a:off x="27437217" y="5125058"/>
            <a:ext cx="5340109" cy="523220"/>
          </a:xfrm>
          <a:prstGeom prst="rect">
            <a:avLst/>
          </a:prstGeom>
          <a:noFill/>
        </p:spPr>
        <p:txBody>
          <a:bodyPr wrap="square" rtlCol="0">
            <a:spAutoFit/>
          </a:bodyPr>
          <a:lstStyle/>
          <a:p>
            <a:r>
              <a:rPr lang="en-US" sz="2800" b="1" u="sng" dirty="0">
                <a:latin typeface="+mj-lt"/>
              </a:rPr>
              <a:t>Kinetic Study of Ubiquitin</a:t>
            </a:r>
          </a:p>
        </p:txBody>
      </p:sp>
      <p:sp>
        <p:nvSpPr>
          <p:cNvPr id="471" name="TextBox 470">
            <a:extLst>
              <a:ext uri="{FF2B5EF4-FFF2-40B4-BE49-F238E27FC236}">
                <a16:creationId xmlns:a16="http://schemas.microsoft.com/office/drawing/2014/main" id="{837DDE8E-30D9-419D-9D8B-6024F58D26D7}"/>
              </a:ext>
            </a:extLst>
          </p:cNvPr>
          <p:cNvSpPr txBox="1"/>
          <p:nvPr/>
        </p:nvSpPr>
        <p:spPr>
          <a:xfrm>
            <a:off x="25156079" y="10933433"/>
            <a:ext cx="4238676" cy="523220"/>
          </a:xfrm>
          <a:prstGeom prst="rect">
            <a:avLst/>
          </a:prstGeom>
          <a:noFill/>
        </p:spPr>
        <p:txBody>
          <a:bodyPr wrap="square" rtlCol="0">
            <a:spAutoFit/>
          </a:bodyPr>
          <a:lstStyle/>
          <a:p>
            <a:r>
              <a:rPr lang="en-US" sz="2800" b="1" u="sng" dirty="0">
                <a:latin typeface="+mj-lt"/>
              </a:rPr>
              <a:t>Tandem MS of Ubiquitin</a:t>
            </a:r>
          </a:p>
        </p:txBody>
      </p:sp>
      <p:pic>
        <p:nvPicPr>
          <p:cNvPr id="472" name="Picture 471">
            <a:extLst>
              <a:ext uri="{FF2B5EF4-FFF2-40B4-BE49-F238E27FC236}">
                <a16:creationId xmlns:a16="http://schemas.microsoft.com/office/drawing/2014/main" id="{7BE78390-39E5-4103-90BC-0671A36744EC}"/>
              </a:ext>
            </a:extLst>
          </p:cNvPr>
          <p:cNvPicPr>
            <a:picLocks noChangeAspect="1"/>
          </p:cNvPicPr>
          <p:nvPr/>
        </p:nvPicPr>
        <p:blipFill>
          <a:blip r:embed="rId29"/>
          <a:stretch>
            <a:fillRect/>
          </a:stretch>
        </p:blipFill>
        <p:spPr>
          <a:xfrm>
            <a:off x="29972281" y="11955286"/>
            <a:ext cx="6526266" cy="3551523"/>
          </a:xfrm>
          <a:prstGeom prst="rect">
            <a:avLst/>
          </a:prstGeom>
        </p:spPr>
      </p:pic>
      <p:graphicFrame>
        <p:nvGraphicFramePr>
          <p:cNvPr id="41" name="Object 40">
            <a:extLst>
              <a:ext uri="{FF2B5EF4-FFF2-40B4-BE49-F238E27FC236}">
                <a16:creationId xmlns:a16="http://schemas.microsoft.com/office/drawing/2014/main" id="{06F9861C-B9DE-4D46-97F2-FE50286081EF}"/>
              </a:ext>
            </a:extLst>
          </p:cNvPr>
          <p:cNvGraphicFramePr>
            <a:graphicFrameLocks noChangeAspect="1"/>
          </p:cNvGraphicFramePr>
          <p:nvPr>
            <p:extLst>
              <p:ext uri="{D42A27DB-BD31-4B8C-83A1-F6EECF244321}">
                <p14:modId xmlns:p14="http://schemas.microsoft.com/office/powerpoint/2010/main" val="558459060"/>
              </p:ext>
            </p:extLst>
          </p:nvPr>
        </p:nvGraphicFramePr>
        <p:xfrm>
          <a:off x="15682629" y="23322120"/>
          <a:ext cx="3921125" cy="3000375"/>
        </p:xfrm>
        <a:graphic>
          <a:graphicData uri="http://schemas.openxmlformats.org/presentationml/2006/ole">
            <mc:AlternateContent xmlns:mc="http://schemas.openxmlformats.org/markup-compatibility/2006">
              <mc:Choice xmlns:v="urn:schemas-microsoft-com:vml" Requires="v">
                <p:oleObj spid="_x0000_s1795" name="Graph" r:id="rId30" imgW="3920760" imgH="3000960" progId="Origin95.Graph">
                  <p:embed/>
                </p:oleObj>
              </mc:Choice>
              <mc:Fallback>
                <p:oleObj name="Graph" r:id="rId30" imgW="3920760" imgH="3000960" progId="Origin95.Graph">
                  <p:embed/>
                  <p:pic>
                    <p:nvPicPr>
                      <p:cNvPr id="0" name=""/>
                      <p:cNvPicPr/>
                      <p:nvPr/>
                    </p:nvPicPr>
                    <p:blipFill>
                      <a:blip r:embed="rId31"/>
                      <a:stretch>
                        <a:fillRect/>
                      </a:stretch>
                    </p:blipFill>
                    <p:spPr>
                      <a:xfrm>
                        <a:off x="15682629" y="23322120"/>
                        <a:ext cx="3921125" cy="300037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CC6361F5-EA10-4E00-A8D3-6DD4AFE8D274}"/>
              </a:ext>
            </a:extLst>
          </p:cNvPr>
          <p:cNvGraphicFramePr>
            <a:graphicFrameLocks noChangeAspect="1"/>
          </p:cNvGraphicFramePr>
          <p:nvPr>
            <p:extLst>
              <p:ext uri="{D42A27DB-BD31-4B8C-83A1-F6EECF244321}">
                <p14:modId xmlns:p14="http://schemas.microsoft.com/office/powerpoint/2010/main" val="1048495092"/>
              </p:ext>
            </p:extLst>
          </p:nvPr>
        </p:nvGraphicFramePr>
        <p:xfrm>
          <a:off x="12743278" y="13672903"/>
          <a:ext cx="4625666" cy="3539477"/>
        </p:xfrm>
        <a:graphic>
          <a:graphicData uri="http://schemas.openxmlformats.org/presentationml/2006/ole">
            <mc:AlternateContent xmlns:mc="http://schemas.openxmlformats.org/markup-compatibility/2006">
              <mc:Choice xmlns:v="urn:schemas-microsoft-com:vml" Requires="v">
                <p:oleObj spid="_x0000_s1796" name="Graph" r:id="rId32" imgW="3920760" imgH="3000960" progId="Origin95.Graph">
                  <p:embed/>
                </p:oleObj>
              </mc:Choice>
              <mc:Fallback>
                <p:oleObj name="Graph" r:id="rId32" imgW="3920760" imgH="3000960" progId="Origin95.Graph">
                  <p:embed/>
                  <p:pic>
                    <p:nvPicPr>
                      <p:cNvPr id="0" name=""/>
                      <p:cNvPicPr/>
                      <p:nvPr/>
                    </p:nvPicPr>
                    <p:blipFill>
                      <a:blip r:embed="rId33"/>
                      <a:stretch>
                        <a:fillRect/>
                      </a:stretch>
                    </p:blipFill>
                    <p:spPr>
                      <a:xfrm>
                        <a:off x="12743278" y="13672903"/>
                        <a:ext cx="4625666" cy="3539477"/>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8F602C51-DB64-4AA6-B785-C1C701707530}"/>
              </a:ext>
            </a:extLst>
          </p:cNvPr>
          <p:cNvGraphicFramePr>
            <a:graphicFrameLocks noChangeAspect="1"/>
          </p:cNvGraphicFramePr>
          <p:nvPr>
            <p:extLst>
              <p:ext uri="{D42A27DB-BD31-4B8C-83A1-F6EECF244321}">
                <p14:modId xmlns:p14="http://schemas.microsoft.com/office/powerpoint/2010/main" val="91592265"/>
              </p:ext>
            </p:extLst>
          </p:nvPr>
        </p:nvGraphicFramePr>
        <p:xfrm>
          <a:off x="12566159" y="23326728"/>
          <a:ext cx="3921125" cy="3000375"/>
        </p:xfrm>
        <a:graphic>
          <a:graphicData uri="http://schemas.openxmlformats.org/presentationml/2006/ole">
            <mc:AlternateContent xmlns:mc="http://schemas.openxmlformats.org/markup-compatibility/2006">
              <mc:Choice xmlns:v="urn:schemas-microsoft-com:vml" Requires="v">
                <p:oleObj spid="_x0000_s1797" name="Graph" r:id="rId34" imgW="3920760" imgH="3000960" progId="Origin95.Graph">
                  <p:embed/>
                </p:oleObj>
              </mc:Choice>
              <mc:Fallback>
                <p:oleObj name="Graph" r:id="rId34" imgW="3920760" imgH="3000960" progId="Origin95.Graph">
                  <p:embed/>
                  <p:pic>
                    <p:nvPicPr>
                      <p:cNvPr id="0" name=""/>
                      <p:cNvPicPr/>
                      <p:nvPr/>
                    </p:nvPicPr>
                    <p:blipFill>
                      <a:blip r:embed="rId35"/>
                      <a:stretch>
                        <a:fillRect/>
                      </a:stretch>
                    </p:blipFill>
                    <p:spPr>
                      <a:xfrm>
                        <a:off x="12566159" y="23326728"/>
                        <a:ext cx="3921125" cy="3000375"/>
                      </a:xfrm>
                      <a:prstGeom prst="rect">
                        <a:avLst/>
                      </a:prstGeom>
                    </p:spPr>
                  </p:pic>
                </p:oleObj>
              </mc:Fallback>
            </mc:AlternateContent>
          </a:graphicData>
        </a:graphic>
      </p:graphicFrame>
      <p:pic>
        <p:nvPicPr>
          <p:cNvPr id="474" name="Picture 473">
            <a:extLst>
              <a:ext uri="{FF2B5EF4-FFF2-40B4-BE49-F238E27FC236}">
                <a16:creationId xmlns:a16="http://schemas.microsoft.com/office/drawing/2014/main" id="{5D8491D1-3BAE-4E6E-B732-7B25E59BF01B}"/>
              </a:ext>
            </a:extLst>
          </p:cNvPr>
          <p:cNvPicPr>
            <a:picLocks noChangeAspect="1"/>
          </p:cNvPicPr>
          <p:nvPr/>
        </p:nvPicPr>
        <p:blipFill>
          <a:blip r:embed="rId36"/>
          <a:stretch>
            <a:fillRect/>
          </a:stretch>
        </p:blipFill>
        <p:spPr>
          <a:xfrm>
            <a:off x="12791465" y="18960579"/>
            <a:ext cx="6532942" cy="4110944"/>
          </a:xfrm>
          <a:prstGeom prst="rect">
            <a:avLst/>
          </a:prstGeom>
        </p:spPr>
      </p:pic>
      <p:pic>
        <p:nvPicPr>
          <p:cNvPr id="475" name="Picture 474">
            <a:extLst>
              <a:ext uri="{FF2B5EF4-FFF2-40B4-BE49-F238E27FC236}">
                <a16:creationId xmlns:a16="http://schemas.microsoft.com/office/drawing/2014/main" id="{5FE5EF0E-BC55-4683-8968-B026A4B335E9}"/>
              </a:ext>
            </a:extLst>
          </p:cNvPr>
          <p:cNvPicPr>
            <a:picLocks noChangeAspect="1"/>
          </p:cNvPicPr>
          <p:nvPr/>
        </p:nvPicPr>
        <p:blipFill>
          <a:blip r:embed="rId37"/>
          <a:stretch>
            <a:fillRect/>
          </a:stretch>
        </p:blipFill>
        <p:spPr>
          <a:xfrm>
            <a:off x="19345234" y="23412849"/>
            <a:ext cx="4443753" cy="2866820"/>
          </a:xfrm>
          <a:prstGeom prst="rect">
            <a:avLst/>
          </a:prstGeom>
        </p:spPr>
      </p:pic>
      <p:graphicFrame>
        <p:nvGraphicFramePr>
          <p:cNvPr id="476" name="对象 1">
            <a:extLst>
              <a:ext uri="{FF2B5EF4-FFF2-40B4-BE49-F238E27FC236}">
                <a16:creationId xmlns:a16="http://schemas.microsoft.com/office/drawing/2014/main" id="{BAEB7E1F-57D2-4785-8EF4-EDC09E20CCB8}"/>
              </a:ext>
            </a:extLst>
          </p:cNvPr>
          <p:cNvGraphicFramePr>
            <a:graphicFrameLocks noChangeAspect="1"/>
          </p:cNvGraphicFramePr>
          <p:nvPr>
            <p:extLst>
              <p:ext uri="{D42A27DB-BD31-4B8C-83A1-F6EECF244321}">
                <p14:modId xmlns:p14="http://schemas.microsoft.com/office/powerpoint/2010/main" val="2953609195"/>
              </p:ext>
            </p:extLst>
          </p:nvPr>
        </p:nvGraphicFramePr>
        <p:xfrm>
          <a:off x="20863409" y="18184442"/>
          <a:ext cx="2260825" cy="1247305"/>
        </p:xfrm>
        <a:graphic>
          <a:graphicData uri="http://schemas.openxmlformats.org/presentationml/2006/ole">
            <mc:AlternateContent xmlns:mc="http://schemas.openxmlformats.org/markup-compatibility/2006">
              <mc:Choice xmlns:v="urn:schemas-microsoft-com:vml" Requires="v">
                <p:oleObj spid="_x0000_s1798" name="CS ChemDraw Drawing" r:id="rId38" imgW="2701705" imgH="1490330" progId="ChemDraw.Document.6.0">
                  <p:embed/>
                </p:oleObj>
              </mc:Choice>
              <mc:Fallback>
                <p:oleObj name="CS ChemDraw Drawing" r:id="rId38" imgW="2701705" imgH="1490330" progId="ChemDraw.Document.6.0">
                  <p:embed/>
                  <p:pic>
                    <p:nvPicPr>
                      <p:cNvPr id="356" name="对象 1">
                        <a:extLst>
                          <a:ext uri="{FF2B5EF4-FFF2-40B4-BE49-F238E27FC236}">
                            <a16:creationId xmlns:a16="http://schemas.microsoft.com/office/drawing/2014/main" id="{3F5D01F1-C5DD-4E58-A1FD-04C3B8E9C342}"/>
                          </a:ext>
                        </a:extLst>
                      </p:cNvPr>
                      <p:cNvPicPr/>
                      <p:nvPr/>
                    </p:nvPicPr>
                    <p:blipFill>
                      <a:blip r:embed="rId39"/>
                      <a:stretch>
                        <a:fillRect/>
                      </a:stretch>
                    </p:blipFill>
                    <p:spPr>
                      <a:xfrm>
                        <a:off x="20863409" y="18184442"/>
                        <a:ext cx="2260825" cy="1247305"/>
                      </a:xfrm>
                      <a:prstGeom prst="rect">
                        <a:avLst/>
                      </a:prstGeom>
                    </p:spPr>
                  </p:pic>
                </p:oleObj>
              </mc:Fallback>
            </mc:AlternateContent>
          </a:graphicData>
        </a:graphic>
      </p:graphicFrame>
      <p:sp>
        <p:nvSpPr>
          <p:cNvPr id="552" name="TextBox 551">
            <a:extLst>
              <a:ext uri="{FF2B5EF4-FFF2-40B4-BE49-F238E27FC236}">
                <a16:creationId xmlns:a16="http://schemas.microsoft.com/office/drawing/2014/main" id="{1DE2C29A-EFC1-4B08-A065-27774C131948}"/>
              </a:ext>
            </a:extLst>
          </p:cNvPr>
          <p:cNvSpPr txBox="1"/>
          <p:nvPr/>
        </p:nvSpPr>
        <p:spPr>
          <a:xfrm>
            <a:off x="13696848" y="4122786"/>
            <a:ext cx="3531590" cy="570477"/>
          </a:xfrm>
          <a:prstGeom prst="rect">
            <a:avLst/>
          </a:prstGeom>
          <a:noFill/>
          <a:ln w="50800">
            <a:solidFill>
              <a:schemeClr val="accent3"/>
            </a:solidFill>
          </a:ln>
        </p:spPr>
        <p:txBody>
          <a:bodyPr wrap="square" rtlCol="0">
            <a:spAutoFit/>
          </a:bodyPr>
          <a:lstStyle/>
          <a:p>
            <a:pPr algn="ctr">
              <a:lnSpc>
                <a:spcPts val="4000"/>
              </a:lnSpc>
            </a:pPr>
            <a:r>
              <a:rPr lang="en-US" sz="3200" b="1" dirty="0">
                <a:latin typeface="+mj-lt"/>
              </a:rPr>
              <a:t>Control group</a:t>
            </a:r>
            <a:endParaRPr lang="en-US" sz="4400" b="1" dirty="0">
              <a:latin typeface="+mj-lt"/>
            </a:endParaRPr>
          </a:p>
        </p:txBody>
      </p:sp>
      <p:sp>
        <p:nvSpPr>
          <p:cNvPr id="553" name="TextBox 552">
            <a:extLst>
              <a:ext uri="{FF2B5EF4-FFF2-40B4-BE49-F238E27FC236}">
                <a16:creationId xmlns:a16="http://schemas.microsoft.com/office/drawing/2014/main" id="{3B4B8F8F-592E-4CF4-B1F7-6C42098DC149}"/>
              </a:ext>
            </a:extLst>
          </p:cNvPr>
          <p:cNvSpPr txBox="1"/>
          <p:nvPr/>
        </p:nvSpPr>
        <p:spPr>
          <a:xfrm>
            <a:off x="19105190" y="4151300"/>
            <a:ext cx="4254846" cy="570477"/>
          </a:xfrm>
          <a:prstGeom prst="rect">
            <a:avLst/>
          </a:prstGeom>
          <a:noFill/>
          <a:ln w="50800">
            <a:solidFill>
              <a:schemeClr val="accent3"/>
            </a:solidFill>
          </a:ln>
        </p:spPr>
        <p:txBody>
          <a:bodyPr wrap="square" rtlCol="0">
            <a:spAutoFit/>
          </a:bodyPr>
          <a:lstStyle/>
          <a:p>
            <a:pPr algn="ctr">
              <a:lnSpc>
                <a:spcPts val="4000"/>
              </a:lnSpc>
            </a:pPr>
            <a:r>
              <a:rPr lang="en-US" sz="3200" b="1" dirty="0">
                <a:latin typeface="+mj-lt"/>
              </a:rPr>
              <a:t>Experimental group</a:t>
            </a:r>
            <a:endParaRPr lang="en-US" sz="4400" b="1" dirty="0">
              <a:latin typeface="+mj-lt"/>
            </a:endParaRPr>
          </a:p>
        </p:txBody>
      </p:sp>
      <p:sp>
        <p:nvSpPr>
          <p:cNvPr id="555" name="TextBox 554">
            <a:extLst>
              <a:ext uri="{FF2B5EF4-FFF2-40B4-BE49-F238E27FC236}">
                <a16:creationId xmlns:a16="http://schemas.microsoft.com/office/drawing/2014/main" id="{7A2AAF96-7686-486A-B79E-0E458A7C2E04}"/>
              </a:ext>
            </a:extLst>
          </p:cNvPr>
          <p:cNvSpPr txBox="1"/>
          <p:nvPr/>
        </p:nvSpPr>
        <p:spPr>
          <a:xfrm>
            <a:off x="19202400" y="6461262"/>
            <a:ext cx="4606920" cy="1323439"/>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latin typeface="+mj-lt"/>
              </a:rPr>
              <a:t>Analyte: Methionine (1-100 µM)</a:t>
            </a:r>
          </a:p>
          <a:p>
            <a:pPr marL="342900" indent="-342900">
              <a:spcBef>
                <a:spcPts val="1200"/>
              </a:spcBef>
              <a:buFont typeface="Wingdings" panose="05000000000000000000" pitchFamily="2" charset="2"/>
              <a:buChar char="Ø"/>
            </a:pPr>
            <a:r>
              <a:rPr lang="en-US" sz="2000" dirty="0">
                <a:latin typeface="+mj-lt"/>
              </a:rPr>
              <a:t>Oxidant: NaIO</a:t>
            </a:r>
            <a:r>
              <a:rPr lang="en-US" sz="2000" baseline="-25000" dirty="0">
                <a:latin typeface="+mj-lt"/>
              </a:rPr>
              <a:t>4</a:t>
            </a:r>
            <a:r>
              <a:rPr lang="en-US" sz="2000" dirty="0">
                <a:latin typeface="+mj-lt"/>
              </a:rPr>
              <a:t> (10 µM)</a:t>
            </a:r>
          </a:p>
          <a:p>
            <a:pPr marL="342900" indent="-342900">
              <a:spcBef>
                <a:spcPts val="1200"/>
              </a:spcBef>
              <a:buFont typeface="Wingdings" panose="05000000000000000000" pitchFamily="2" charset="2"/>
              <a:buChar char="Ø"/>
            </a:pPr>
            <a:r>
              <a:rPr lang="en-US" sz="2000" dirty="0">
                <a:latin typeface="+mj-lt"/>
              </a:rPr>
              <a:t>IS</a:t>
            </a:r>
            <a:r>
              <a:rPr lang="en-US" sz="2000" baseline="-25000" dirty="0">
                <a:latin typeface="+mj-lt"/>
              </a:rPr>
              <a:t>2</a:t>
            </a:r>
            <a:r>
              <a:rPr lang="en-US" sz="2000" dirty="0">
                <a:latin typeface="+mj-lt"/>
              </a:rPr>
              <a:t>: </a:t>
            </a:r>
            <a:r>
              <a:rPr lang="en-US" sz="2000" dirty="0">
                <a:solidFill>
                  <a:prstClr val="black"/>
                </a:solidFill>
                <a:latin typeface="+mj-lt"/>
              </a:rPr>
              <a:t>Methionine </a:t>
            </a:r>
            <a:r>
              <a:rPr lang="en-US" sz="2000" baseline="30000" dirty="0">
                <a:solidFill>
                  <a:prstClr val="black"/>
                </a:solidFill>
                <a:latin typeface="+mj-lt"/>
              </a:rPr>
              <a:t>13</a:t>
            </a:r>
            <a:r>
              <a:rPr lang="en-US" sz="2000" dirty="0">
                <a:solidFill>
                  <a:prstClr val="black"/>
                </a:solidFill>
                <a:latin typeface="+mj-lt"/>
              </a:rPr>
              <a:t>C (10 µM)</a:t>
            </a:r>
            <a:endParaRPr lang="en-US" sz="2000" dirty="0">
              <a:latin typeface="+mj-lt"/>
            </a:endParaRPr>
          </a:p>
        </p:txBody>
      </p:sp>
      <p:sp>
        <p:nvSpPr>
          <p:cNvPr id="49" name="Rectangle 48">
            <a:extLst>
              <a:ext uri="{FF2B5EF4-FFF2-40B4-BE49-F238E27FC236}">
                <a16:creationId xmlns:a16="http://schemas.microsoft.com/office/drawing/2014/main" id="{43547FCB-B6D3-47C0-8D51-B412B6B71D37}"/>
              </a:ext>
            </a:extLst>
          </p:cNvPr>
          <p:cNvSpPr/>
          <p:nvPr/>
        </p:nvSpPr>
        <p:spPr>
          <a:xfrm>
            <a:off x="1938108" y="26196242"/>
            <a:ext cx="263873" cy="146147"/>
          </a:xfrm>
          <a:prstGeom prst="rect">
            <a:avLst/>
          </a:prstGeom>
          <a:solidFill>
            <a:srgbClr val="FFDF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0" name="Rectangle 559">
            <a:extLst>
              <a:ext uri="{FF2B5EF4-FFF2-40B4-BE49-F238E27FC236}">
                <a16:creationId xmlns:a16="http://schemas.microsoft.com/office/drawing/2014/main" id="{8085B0AC-F1EE-4B03-A8CE-3E3EDC951790}"/>
              </a:ext>
            </a:extLst>
          </p:cNvPr>
          <p:cNvSpPr/>
          <p:nvPr/>
        </p:nvSpPr>
        <p:spPr>
          <a:xfrm>
            <a:off x="3357727" y="26178715"/>
            <a:ext cx="263873" cy="146147"/>
          </a:xfrm>
          <a:prstGeom prst="rect">
            <a:avLst/>
          </a:prstGeom>
          <a:solidFill>
            <a:srgbClr val="B7D6A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1" name="Rectangle 560">
            <a:extLst>
              <a:ext uri="{FF2B5EF4-FFF2-40B4-BE49-F238E27FC236}">
                <a16:creationId xmlns:a16="http://schemas.microsoft.com/office/drawing/2014/main" id="{23E19638-85AA-47CD-A6FB-6CD35B44D479}"/>
              </a:ext>
            </a:extLst>
          </p:cNvPr>
          <p:cNvSpPr/>
          <p:nvPr/>
        </p:nvSpPr>
        <p:spPr>
          <a:xfrm>
            <a:off x="4830707" y="26187432"/>
            <a:ext cx="263873" cy="146147"/>
          </a:xfrm>
          <a:prstGeom prst="rect">
            <a:avLst/>
          </a:prstGeom>
          <a:solidFill>
            <a:srgbClr val="F9D8C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3671318-4B43-4948-B060-44B86FC5F736}"/>
              </a:ext>
            </a:extLst>
          </p:cNvPr>
          <p:cNvSpPr txBox="1"/>
          <p:nvPr/>
        </p:nvSpPr>
        <p:spPr>
          <a:xfrm>
            <a:off x="2400405" y="26079395"/>
            <a:ext cx="644736" cy="369332"/>
          </a:xfrm>
          <a:prstGeom prst="rect">
            <a:avLst/>
          </a:prstGeom>
          <a:noFill/>
        </p:spPr>
        <p:txBody>
          <a:bodyPr wrap="square" rtlCol="0">
            <a:spAutoFit/>
          </a:bodyPr>
          <a:lstStyle/>
          <a:p>
            <a:r>
              <a:rPr lang="en-US" sz="1800" dirty="0">
                <a:latin typeface="+mj-lt"/>
              </a:rPr>
              <a:t>Met</a:t>
            </a:r>
            <a:endParaRPr lang="en-US" sz="1600" dirty="0">
              <a:latin typeface="+mj-lt"/>
            </a:endParaRPr>
          </a:p>
        </p:txBody>
      </p:sp>
      <p:sp>
        <p:nvSpPr>
          <p:cNvPr id="562" name="TextBox 561">
            <a:extLst>
              <a:ext uri="{FF2B5EF4-FFF2-40B4-BE49-F238E27FC236}">
                <a16:creationId xmlns:a16="http://schemas.microsoft.com/office/drawing/2014/main" id="{364F3CFD-8993-49E6-8F8A-DFED773AA744}"/>
              </a:ext>
            </a:extLst>
          </p:cNvPr>
          <p:cNvSpPr txBox="1"/>
          <p:nvPr/>
        </p:nvSpPr>
        <p:spPr>
          <a:xfrm>
            <a:off x="3705863" y="26068186"/>
            <a:ext cx="1613090" cy="369332"/>
          </a:xfrm>
          <a:prstGeom prst="rect">
            <a:avLst/>
          </a:prstGeom>
          <a:noFill/>
        </p:spPr>
        <p:txBody>
          <a:bodyPr wrap="square" rtlCol="0">
            <a:spAutoFit/>
          </a:bodyPr>
          <a:lstStyle/>
          <a:p>
            <a:r>
              <a:rPr lang="en-US" sz="1800" dirty="0">
                <a:latin typeface="+mj-lt"/>
              </a:rPr>
              <a:t>Met</a:t>
            </a:r>
            <a:r>
              <a:rPr lang="en-US" sz="1800" baseline="30000" dirty="0">
                <a:latin typeface="+mj-lt"/>
              </a:rPr>
              <a:t>13</a:t>
            </a:r>
            <a:r>
              <a:rPr lang="en-US" sz="1800" dirty="0">
                <a:latin typeface="+mj-lt"/>
              </a:rPr>
              <a:t>C</a:t>
            </a:r>
            <a:endParaRPr lang="en-US" sz="1600" dirty="0">
              <a:latin typeface="+mj-lt"/>
            </a:endParaRPr>
          </a:p>
        </p:txBody>
      </p:sp>
      <p:pic>
        <p:nvPicPr>
          <p:cNvPr id="58" name="Picture 57">
            <a:extLst>
              <a:ext uri="{FF2B5EF4-FFF2-40B4-BE49-F238E27FC236}">
                <a16:creationId xmlns:a16="http://schemas.microsoft.com/office/drawing/2014/main" id="{71A411A8-2CAD-45C0-BD70-D530FB211B93}"/>
              </a:ext>
            </a:extLst>
          </p:cNvPr>
          <p:cNvPicPr>
            <a:picLocks noChangeAspect="1"/>
          </p:cNvPicPr>
          <p:nvPr/>
        </p:nvPicPr>
        <p:blipFill>
          <a:blip r:embed="rId40"/>
          <a:stretch>
            <a:fillRect/>
          </a:stretch>
        </p:blipFill>
        <p:spPr>
          <a:xfrm>
            <a:off x="3019325" y="20054042"/>
            <a:ext cx="1404523" cy="760380"/>
          </a:xfrm>
          <a:prstGeom prst="rect">
            <a:avLst/>
          </a:prstGeom>
        </p:spPr>
      </p:pic>
      <p:sp>
        <p:nvSpPr>
          <p:cNvPr id="563" name="TextBox 562">
            <a:extLst>
              <a:ext uri="{FF2B5EF4-FFF2-40B4-BE49-F238E27FC236}">
                <a16:creationId xmlns:a16="http://schemas.microsoft.com/office/drawing/2014/main" id="{109399E1-24CB-4187-96C5-340F229F96CD}"/>
              </a:ext>
            </a:extLst>
          </p:cNvPr>
          <p:cNvSpPr txBox="1"/>
          <p:nvPr/>
        </p:nvSpPr>
        <p:spPr>
          <a:xfrm>
            <a:off x="5291857" y="26068186"/>
            <a:ext cx="1613090" cy="369332"/>
          </a:xfrm>
          <a:prstGeom prst="rect">
            <a:avLst/>
          </a:prstGeom>
          <a:noFill/>
        </p:spPr>
        <p:txBody>
          <a:bodyPr wrap="square" rtlCol="0">
            <a:spAutoFit/>
          </a:bodyPr>
          <a:lstStyle/>
          <a:p>
            <a:r>
              <a:rPr lang="en-US" sz="1800" dirty="0">
                <a:latin typeface="+mj-lt"/>
              </a:rPr>
              <a:t>Met-O</a:t>
            </a:r>
            <a:endParaRPr lang="en-US" sz="1600" dirty="0">
              <a:latin typeface="+mj-lt"/>
            </a:endParaRPr>
          </a:p>
        </p:txBody>
      </p:sp>
      <p:pic>
        <p:nvPicPr>
          <p:cNvPr id="60" name="Picture 59">
            <a:extLst>
              <a:ext uri="{FF2B5EF4-FFF2-40B4-BE49-F238E27FC236}">
                <a16:creationId xmlns:a16="http://schemas.microsoft.com/office/drawing/2014/main" id="{444831C3-8092-4A52-8A42-1F1C044DB7E4}"/>
              </a:ext>
            </a:extLst>
          </p:cNvPr>
          <p:cNvPicPr>
            <a:picLocks noChangeAspect="1"/>
          </p:cNvPicPr>
          <p:nvPr/>
        </p:nvPicPr>
        <p:blipFill>
          <a:blip r:embed="rId41"/>
          <a:stretch>
            <a:fillRect/>
          </a:stretch>
        </p:blipFill>
        <p:spPr>
          <a:xfrm>
            <a:off x="1202990" y="20077705"/>
            <a:ext cx="1404523" cy="716791"/>
          </a:xfrm>
          <a:prstGeom prst="rect">
            <a:avLst/>
          </a:prstGeom>
        </p:spPr>
      </p:pic>
      <p:pic>
        <p:nvPicPr>
          <p:cNvPr id="67" name="Picture 66">
            <a:extLst>
              <a:ext uri="{FF2B5EF4-FFF2-40B4-BE49-F238E27FC236}">
                <a16:creationId xmlns:a16="http://schemas.microsoft.com/office/drawing/2014/main" id="{1F18FB54-C039-4C42-A6F5-D9D8D4154848}"/>
              </a:ext>
            </a:extLst>
          </p:cNvPr>
          <p:cNvPicPr>
            <a:picLocks noChangeAspect="1"/>
          </p:cNvPicPr>
          <p:nvPr/>
        </p:nvPicPr>
        <p:blipFill>
          <a:blip r:embed="rId42"/>
          <a:stretch>
            <a:fillRect/>
          </a:stretch>
        </p:blipFill>
        <p:spPr>
          <a:xfrm>
            <a:off x="4919515" y="20133329"/>
            <a:ext cx="1481550" cy="715230"/>
          </a:xfrm>
          <a:prstGeom prst="rect">
            <a:avLst/>
          </a:prstGeom>
        </p:spPr>
      </p:pic>
      <p:sp>
        <p:nvSpPr>
          <p:cNvPr id="564" name="TextBox 563">
            <a:extLst>
              <a:ext uri="{FF2B5EF4-FFF2-40B4-BE49-F238E27FC236}">
                <a16:creationId xmlns:a16="http://schemas.microsoft.com/office/drawing/2014/main" id="{5D4D7652-E0BE-4F1B-B67B-74550FB4368C}"/>
              </a:ext>
            </a:extLst>
          </p:cNvPr>
          <p:cNvSpPr txBox="1"/>
          <p:nvPr/>
        </p:nvSpPr>
        <p:spPr>
          <a:xfrm>
            <a:off x="946385" y="26744766"/>
            <a:ext cx="5746771" cy="138499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mj-lt"/>
              </a:rPr>
              <a:t>When the relative amount of NaIO</a:t>
            </a:r>
            <a:r>
              <a:rPr lang="en-US" sz="2800" baseline="-25000" dirty="0">
                <a:latin typeface="+mj-lt"/>
              </a:rPr>
              <a:t>4</a:t>
            </a:r>
            <a:r>
              <a:rPr lang="en-US" sz="2800" dirty="0">
                <a:latin typeface="+mj-lt"/>
              </a:rPr>
              <a:t> is increasing, the relative intensity of Met-O is increasing.</a:t>
            </a:r>
          </a:p>
        </p:txBody>
      </p:sp>
      <p:sp>
        <p:nvSpPr>
          <p:cNvPr id="565" name="Rectangle 564">
            <a:extLst>
              <a:ext uri="{FF2B5EF4-FFF2-40B4-BE49-F238E27FC236}">
                <a16:creationId xmlns:a16="http://schemas.microsoft.com/office/drawing/2014/main" id="{05564AFD-F46D-4D0C-AADE-F2E3CE04CD63}"/>
              </a:ext>
            </a:extLst>
          </p:cNvPr>
          <p:cNvSpPr/>
          <p:nvPr/>
        </p:nvSpPr>
        <p:spPr>
          <a:xfrm>
            <a:off x="20891199" y="19476098"/>
            <a:ext cx="2193229" cy="400110"/>
          </a:xfrm>
          <a:prstGeom prst="rect">
            <a:avLst/>
          </a:prstGeom>
        </p:spPr>
        <p:txBody>
          <a:bodyPr wrap="none">
            <a:spAutoFit/>
          </a:bodyPr>
          <a:lstStyle/>
          <a:p>
            <a:r>
              <a:rPr lang="en-US" sz="2000" b="1" dirty="0">
                <a:solidFill>
                  <a:srgbClr val="403C36"/>
                </a:solidFill>
                <a:latin typeface="Helvitica"/>
              </a:rPr>
              <a:t>Met-</a:t>
            </a:r>
            <a:r>
              <a:rPr lang="en-US" sz="2000" b="1" dirty="0" err="1">
                <a:solidFill>
                  <a:srgbClr val="403C36"/>
                </a:solidFill>
                <a:latin typeface="Helvitica"/>
              </a:rPr>
              <a:t>Arg</a:t>
            </a:r>
            <a:r>
              <a:rPr lang="en-US" sz="2000" b="1" dirty="0">
                <a:solidFill>
                  <a:srgbClr val="403C36"/>
                </a:solidFill>
                <a:latin typeface="Helvitica"/>
              </a:rPr>
              <a:t>-</a:t>
            </a:r>
            <a:r>
              <a:rPr lang="en-US" sz="2000" b="1" dirty="0" err="1">
                <a:solidFill>
                  <a:srgbClr val="403C36"/>
                </a:solidFill>
                <a:latin typeface="Helvitica"/>
              </a:rPr>
              <a:t>Phe</a:t>
            </a:r>
            <a:r>
              <a:rPr lang="en-US" sz="2000" b="1" dirty="0">
                <a:solidFill>
                  <a:srgbClr val="403C36"/>
                </a:solidFill>
                <a:latin typeface="Helvitica"/>
              </a:rPr>
              <a:t>-Ala</a:t>
            </a:r>
            <a:endParaRPr lang="en-US" sz="2000" dirty="0"/>
          </a:p>
        </p:txBody>
      </p:sp>
      <p:sp>
        <p:nvSpPr>
          <p:cNvPr id="566" name="Rectangle 565">
            <a:extLst>
              <a:ext uri="{FF2B5EF4-FFF2-40B4-BE49-F238E27FC236}">
                <a16:creationId xmlns:a16="http://schemas.microsoft.com/office/drawing/2014/main" id="{E74096B5-3672-4FDE-BA26-597AA8B36634}"/>
              </a:ext>
            </a:extLst>
          </p:cNvPr>
          <p:cNvSpPr/>
          <p:nvPr/>
        </p:nvSpPr>
        <p:spPr>
          <a:xfrm>
            <a:off x="18442261" y="14715941"/>
            <a:ext cx="4066837" cy="614462"/>
          </a:xfrm>
          <a:prstGeom prst="rect">
            <a:avLst/>
          </a:prstGeom>
          <a:no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7" name="Picture 566">
            <a:extLst>
              <a:ext uri="{FF2B5EF4-FFF2-40B4-BE49-F238E27FC236}">
                <a16:creationId xmlns:a16="http://schemas.microsoft.com/office/drawing/2014/main" id="{7795EED8-5630-4940-AAEA-20EE50AF2910}"/>
              </a:ext>
            </a:extLst>
          </p:cNvPr>
          <p:cNvPicPr>
            <a:picLocks noChangeAspect="1"/>
          </p:cNvPicPr>
          <p:nvPr/>
        </p:nvPicPr>
        <p:blipFill>
          <a:blip r:embed="rId43"/>
          <a:stretch>
            <a:fillRect/>
          </a:stretch>
        </p:blipFill>
        <p:spPr>
          <a:xfrm>
            <a:off x="33860387" y="321764"/>
            <a:ext cx="1838880" cy="2089971"/>
          </a:xfrm>
          <a:prstGeom prst="rect">
            <a:avLst/>
          </a:prstGeom>
        </p:spPr>
      </p:pic>
      <p:sp>
        <p:nvSpPr>
          <p:cNvPr id="70" name="Rectangle 69">
            <a:extLst>
              <a:ext uri="{FF2B5EF4-FFF2-40B4-BE49-F238E27FC236}">
                <a16:creationId xmlns:a16="http://schemas.microsoft.com/office/drawing/2014/main" id="{F452E654-0074-4662-8454-B952F268CEE7}"/>
              </a:ext>
            </a:extLst>
          </p:cNvPr>
          <p:cNvSpPr/>
          <p:nvPr/>
        </p:nvSpPr>
        <p:spPr>
          <a:xfrm>
            <a:off x="2940176" y="1568587"/>
            <a:ext cx="3855701" cy="769441"/>
          </a:xfrm>
          <a:prstGeom prst="rect">
            <a:avLst/>
          </a:prstGeom>
        </p:spPr>
        <p:txBody>
          <a:bodyPr wrap="square">
            <a:spAutoFit/>
          </a:bodyPr>
          <a:lstStyle/>
          <a:p>
            <a:r>
              <a:rPr lang="en-US" sz="4400" dirty="0">
                <a:solidFill>
                  <a:schemeClr val="accent6">
                    <a:lumMod val="75000"/>
                  </a:schemeClr>
                </a:solidFill>
                <a:latin typeface="Avenir Book" charset="0"/>
                <a:cs typeface="Avenir Book" charset="0"/>
              </a:rPr>
              <a:t>Atlanta, GA</a:t>
            </a:r>
            <a:endParaRPr lang="en-US" sz="4400" dirty="0"/>
          </a:p>
        </p:txBody>
      </p:sp>
      <p:pic>
        <p:nvPicPr>
          <p:cNvPr id="72" name="Picture 71">
            <a:extLst>
              <a:ext uri="{FF2B5EF4-FFF2-40B4-BE49-F238E27FC236}">
                <a16:creationId xmlns:a16="http://schemas.microsoft.com/office/drawing/2014/main" id="{776A978D-67C6-4376-B637-00EFD54BB910}"/>
              </a:ext>
            </a:extLst>
          </p:cNvPr>
          <p:cNvPicPr>
            <a:picLocks noChangeAspect="1"/>
          </p:cNvPicPr>
          <p:nvPr/>
        </p:nvPicPr>
        <p:blipFill>
          <a:blip r:embed="rId44"/>
          <a:stretch>
            <a:fillRect/>
          </a:stretch>
        </p:blipFill>
        <p:spPr>
          <a:xfrm>
            <a:off x="383143" y="471768"/>
            <a:ext cx="1806968" cy="1763650"/>
          </a:xfrm>
          <a:prstGeom prst="rect">
            <a:avLst/>
          </a:prstGeom>
        </p:spPr>
      </p:pic>
      <p:sp>
        <p:nvSpPr>
          <p:cNvPr id="73" name="Rectangle 72">
            <a:extLst>
              <a:ext uri="{FF2B5EF4-FFF2-40B4-BE49-F238E27FC236}">
                <a16:creationId xmlns:a16="http://schemas.microsoft.com/office/drawing/2014/main" id="{B43DB58F-5128-448B-ADF5-2230723D9826}"/>
              </a:ext>
            </a:extLst>
          </p:cNvPr>
          <p:cNvSpPr/>
          <p:nvPr/>
        </p:nvSpPr>
        <p:spPr>
          <a:xfrm>
            <a:off x="2415696" y="483685"/>
            <a:ext cx="4294765" cy="1107996"/>
          </a:xfrm>
          <a:prstGeom prst="rect">
            <a:avLst/>
          </a:prstGeom>
        </p:spPr>
        <p:txBody>
          <a:bodyPr wrap="none">
            <a:spAutoFit/>
          </a:bodyPr>
          <a:lstStyle/>
          <a:p>
            <a:r>
              <a:rPr lang="en-US" sz="6600" dirty="0">
                <a:solidFill>
                  <a:schemeClr val="accent6">
                    <a:lumMod val="75000"/>
                  </a:schemeClr>
                </a:solidFill>
                <a:latin typeface="Avenir Book" charset="0"/>
                <a:cs typeface="Avenir Book" charset="0"/>
              </a:rPr>
              <a:t>2019 ASMS</a:t>
            </a:r>
            <a:endParaRPr lang="en-US" dirty="0"/>
          </a:p>
        </p:txBody>
      </p:sp>
      <p:sp>
        <p:nvSpPr>
          <p:cNvPr id="568" name="TextBox 567">
            <a:extLst>
              <a:ext uri="{FF2B5EF4-FFF2-40B4-BE49-F238E27FC236}">
                <a16:creationId xmlns:a16="http://schemas.microsoft.com/office/drawing/2014/main" id="{71D6CEC6-E8AA-45C6-9C02-496C21376F26}"/>
              </a:ext>
            </a:extLst>
          </p:cNvPr>
          <p:cNvSpPr txBox="1"/>
          <p:nvPr/>
        </p:nvSpPr>
        <p:spPr>
          <a:xfrm>
            <a:off x="25152489" y="27862665"/>
            <a:ext cx="10644495" cy="523220"/>
          </a:xfrm>
          <a:prstGeom prst="rect">
            <a:avLst/>
          </a:prstGeom>
          <a:noFill/>
        </p:spPr>
        <p:txBody>
          <a:bodyPr wrap="square" rtlCol="0">
            <a:spAutoFit/>
          </a:bodyPr>
          <a:lstStyle/>
          <a:p>
            <a:pPr marL="457200" indent="-274320">
              <a:buFont typeface="Arial" pitchFamily="34" charset="0"/>
              <a:buChar char="•"/>
            </a:pPr>
            <a:r>
              <a:rPr lang="en-US" sz="2800" dirty="0">
                <a:latin typeface="+mj-lt"/>
              </a:rPr>
              <a:t> Start-up fund, University of New Hampshire</a:t>
            </a:r>
          </a:p>
        </p:txBody>
      </p:sp>
      <p:sp>
        <p:nvSpPr>
          <p:cNvPr id="571" name="TextBox 570">
            <a:extLst>
              <a:ext uri="{FF2B5EF4-FFF2-40B4-BE49-F238E27FC236}">
                <a16:creationId xmlns:a16="http://schemas.microsoft.com/office/drawing/2014/main" id="{1623AFB9-35A4-4B46-BB20-BED33305C48C}"/>
              </a:ext>
            </a:extLst>
          </p:cNvPr>
          <p:cNvSpPr txBox="1"/>
          <p:nvPr/>
        </p:nvSpPr>
        <p:spPr>
          <a:xfrm>
            <a:off x="25310592" y="24450835"/>
            <a:ext cx="6982691" cy="707886"/>
          </a:xfrm>
          <a:prstGeom prst="rect">
            <a:avLst/>
          </a:prstGeom>
          <a:noFill/>
        </p:spPr>
        <p:txBody>
          <a:bodyPr wrap="square" rtlCol="0">
            <a:spAutoFit/>
          </a:bodyPr>
          <a:lstStyle/>
          <a:p>
            <a:r>
              <a:rPr lang="en-US" sz="4000" b="1" dirty="0">
                <a:latin typeface="+mj-lt"/>
              </a:rPr>
              <a:t>Reference</a:t>
            </a:r>
            <a:endParaRPr lang="en-US" sz="5400" b="1" dirty="0">
              <a:latin typeface="+mj-lt"/>
            </a:endParaRPr>
          </a:p>
        </p:txBody>
      </p:sp>
      <p:sp>
        <p:nvSpPr>
          <p:cNvPr id="572" name="TextBox 571">
            <a:extLst>
              <a:ext uri="{FF2B5EF4-FFF2-40B4-BE49-F238E27FC236}">
                <a16:creationId xmlns:a16="http://schemas.microsoft.com/office/drawing/2014/main" id="{CC36BE90-AAF7-4A0D-9402-F0B12DDA2DEE}"/>
              </a:ext>
            </a:extLst>
          </p:cNvPr>
          <p:cNvSpPr txBox="1"/>
          <p:nvPr/>
        </p:nvSpPr>
        <p:spPr>
          <a:xfrm>
            <a:off x="24688800" y="19863470"/>
            <a:ext cx="10684037" cy="3170099"/>
          </a:xfrm>
          <a:prstGeom prst="rect">
            <a:avLst/>
          </a:prstGeom>
          <a:noFill/>
        </p:spPr>
        <p:txBody>
          <a:bodyPr wrap="square" rtlCol="0">
            <a:spAutoFit/>
          </a:bodyPr>
          <a:lstStyle/>
          <a:p>
            <a:pPr marL="685800" indent="-274320">
              <a:spcAft>
                <a:spcPts val="1800"/>
              </a:spcAft>
              <a:buFont typeface="Arial" pitchFamily="34" charset="0"/>
              <a:buChar char="•"/>
            </a:pPr>
            <a:r>
              <a:rPr lang="en-US" sz="2800" dirty="0">
                <a:latin typeface="+mj-lt"/>
              </a:rPr>
              <a:t>Methionine and MRFA were successfully quantified using “mass-shift” method without an isotopically labelled internal standard;</a:t>
            </a:r>
          </a:p>
          <a:p>
            <a:pPr marL="685800" indent="-274320">
              <a:spcAft>
                <a:spcPts val="1800"/>
              </a:spcAft>
              <a:buFont typeface="Arial" pitchFamily="34" charset="0"/>
              <a:buChar char="•"/>
            </a:pPr>
            <a:r>
              <a:rPr lang="en-US" sz="2800" dirty="0">
                <a:latin typeface="+mj-lt"/>
              </a:rPr>
              <a:t>This absolute quantitation method can be achieved in the range of 10%~30%.</a:t>
            </a:r>
          </a:p>
          <a:p>
            <a:pPr marL="685800" indent="-274320">
              <a:spcAft>
                <a:spcPts val="1800"/>
              </a:spcAft>
              <a:buFont typeface="Arial" pitchFamily="34" charset="0"/>
              <a:buChar char="•"/>
            </a:pPr>
            <a:endParaRPr lang="en-US" sz="3000" dirty="0">
              <a:latin typeface="+mj-lt"/>
            </a:endParaRPr>
          </a:p>
        </p:txBody>
      </p:sp>
      <p:sp>
        <p:nvSpPr>
          <p:cNvPr id="574" name="TextBox 573">
            <a:extLst>
              <a:ext uri="{FF2B5EF4-FFF2-40B4-BE49-F238E27FC236}">
                <a16:creationId xmlns:a16="http://schemas.microsoft.com/office/drawing/2014/main" id="{59AF5429-5B14-4C67-AA38-A6BDEE2C4D7D}"/>
              </a:ext>
            </a:extLst>
          </p:cNvPr>
          <p:cNvSpPr txBox="1"/>
          <p:nvPr/>
        </p:nvSpPr>
        <p:spPr>
          <a:xfrm>
            <a:off x="25310592" y="22268279"/>
            <a:ext cx="6982691" cy="707886"/>
          </a:xfrm>
          <a:prstGeom prst="rect">
            <a:avLst/>
          </a:prstGeom>
          <a:noFill/>
        </p:spPr>
        <p:txBody>
          <a:bodyPr wrap="square" rtlCol="0">
            <a:spAutoFit/>
          </a:bodyPr>
          <a:lstStyle/>
          <a:p>
            <a:r>
              <a:rPr lang="en-US" sz="4000" b="1" dirty="0">
                <a:latin typeface="+mj-lt"/>
              </a:rPr>
              <a:t>Future work</a:t>
            </a:r>
            <a:endParaRPr lang="en-US" sz="5400" b="1" dirty="0">
              <a:latin typeface="+mj-lt"/>
            </a:endParaRPr>
          </a:p>
        </p:txBody>
      </p:sp>
      <p:sp>
        <p:nvSpPr>
          <p:cNvPr id="575" name="TextBox 574">
            <a:extLst>
              <a:ext uri="{FF2B5EF4-FFF2-40B4-BE49-F238E27FC236}">
                <a16:creationId xmlns:a16="http://schemas.microsoft.com/office/drawing/2014/main" id="{B2B24023-CD2E-42B7-8668-156836092D24}"/>
              </a:ext>
            </a:extLst>
          </p:cNvPr>
          <p:cNvSpPr txBox="1"/>
          <p:nvPr/>
        </p:nvSpPr>
        <p:spPr>
          <a:xfrm>
            <a:off x="24777700" y="22281800"/>
            <a:ext cx="10582437" cy="2215991"/>
          </a:xfrm>
          <a:prstGeom prst="rect">
            <a:avLst/>
          </a:prstGeom>
          <a:noFill/>
        </p:spPr>
        <p:txBody>
          <a:bodyPr wrap="square" lIns="0" tIns="0" rIns="0" bIns="0" rtlCol="0">
            <a:spAutoFit/>
          </a:bodyPr>
          <a:lstStyle/>
          <a:p>
            <a:pPr marL="411480">
              <a:spcAft>
                <a:spcPts val="1800"/>
              </a:spcAft>
            </a:pPr>
            <a:endParaRPr lang="en-US" sz="3000" dirty="0">
              <a:latin typeface="+mj-lt"/>
            </a:endParaRPr>
          </a:p>
          <a:p>
            <a:pPr marL="685800" indent="-274320">
              <a:spcAft>
                <a:spcPts val="1800"/>
              </a:spcAft>
              <a:buFont typeface="Arial" pitchFamily="34" charset="0"/>
              <a:buChar char="•"/>
            </a:pPr>
            <a:r>
              <a:rPr lang="en-US" sz="2800" dirty="0">
                <a:latin typeface="+mj-lt"/>
              </a:rPr>
              <a:t>To study the protein containing several met or other amino acids (tryptophan, tyrosine, histidine, and cysteine).   </a:t>
            </a:r>
          </a:p>
          <a:p>
            <a:pPr marL="685800" indent="-274320">
              <a:spcAft>
                <a:spcPts val="1800"/>
              </a:spcAft>
              <a:buFont typeface="Arial" pitchFamily="34" charset="0"/>
              <a:buChar char="•"/>
            </a:pPr>
            <a:r>
              <a:rPr lang="en-US" sz="2800" dirty="0">
                <a:latin typeface="+mj-lt"/>
              </a:rPr>
              <a:t>To establish the ubiquitin calibration curve with oxidant.</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8D0BB84-9E5D-4D6B-8FE1-F9B271C603A2}"/>
                  </a:ext>
                </a:extLst>
              </p:cNvPr>
              <p:cNvSpPr txBox="1"/>
              <p:nvPr/>
            </p:nvSpPr>
            <p:spPr>
              <a:xfrm>
                <a:off x="18535579" y="14769242"/>
                <a:ext cx="394332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=41.8</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𝑡𝑜𝑡𝑎𝑙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𝑀𝑒𝑡</m:t>
                          </m:r>
                        </m:sub>
                      </m:sSub>
                      <m:r>
                        <a:rPr lang="en-US" sz="2800" b="0" i="1" smtClean="0">
                          <a:latin typeface="Cambria Math" panose="02040503050406030204" pitchFamily="18" charset="0"/>
                        </a:rPr>
                        <m:t>−2.35</m:t>
                      </m:r>
                    </m:oMath>
                  </m:oMathPara>
                </a14:m>
                <a:endParaRPr lang="en-US" sz="2800" dirty="0"/>
              </a:p>
            </p:txBody>
          </p:sp>
        </mc:Choice>
        <mc:Fallback xmlns="">
          <p:sp>
            <p:nvSpPr>
              <p:cNvPr id="75" name="TextBox 74">
                <a:extLst>
                  <a:ext uri="{FF2B5EF4-FFF2-40B4-BE49-F238E27FC236}">
                    <a16:creationId xmlns:a16="http://schemas.microsoft.com/office/drawing/2014/main" id="{08D0BB84-9E5D-4D6B-8FE1-F9B271C603A2}"/>
                  </a:ext>
                </a:extLst>
              </p:cNvPr>
              <p:cNvSpPr txBox="1">
                <a:spLocks noRot="1" noChangeAspect="1" noMove="1" noResize="1" noEditPoints="1" noAdjustHandles="1" noChangeArrowheads="1" noChangeShapeType="1" noTextEdit="1"/>
              </p:cNvSpPr>
              <p:nvPr/>
            </p:nvSpPr>
            <p:spPr>
              <a:xfrm>
                <a:off x="18535579" y="14769242"/>
                <a:ext cx="3943324" cy="430887"/>
              </a:xfrm>
              <a:prstGeom prst="rect">
                <a:avLst/>
              </a:prstGeom>
              <a:blipFill>
                <a:blip r:embed="rId45"/>
                <a:stretch>
                  <a:fillRect/>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B5566FB2-C73C-455B-8556-819205104CA0}"/>
              </a:ext>
            </a:extLst>
          </p:cNvPr>
          <p:cNvSpPr txBox="1"/>
          <p:nvPr/>
        </p:nvSpPr>
        <p:spPr>
          <a:xfrm>
            <a:off x="20201703" y="13995083"/>
            <a:ext cx="4471525" cy="461665"/>
          </a:xfrm>
          <a:prstGeom prst="rect">
            <a:avLst/>
          </a:prstGeom>
          <a:noFill/>
        </p:spPr>
        <p:txBody>
          <a:bodyPr wrap="square" rtlCol="0">
            <a:spAutoFit/>
          </a:bodyPr>
          <a:lstStyle/>
          <a:p>
            <a:r>
              <a:rPr lang="en-US" sz="2400" b="1" dirty="0">
                <a:latin typeface="+mj-lt"/>
              </a:rPr>
              <a:t>Constant </a:t>
            </a:r>
            <a:r>
              <a:rPr lang="en-US" sz="2400" b="1" dirty="0" err="1">
                <a:latin typeface="+mj-lt"/>
              </a:rPr>
              <a:t>C</a:t>
            </a:r>
            <a:r>
              <a:rPr lang="en-US" sz="2400" b="1" baseline="-25000" dirty="0" err="1">
                <a:latin typeface="+mj-lt"/>
              </a:rPr>
              <a:t>met</a:t>
            </a:r>
            <a:r>
              <a:rPr lang="en-US" sz="2400" b="1" baseline="-25000" dirty="0">
                <a:latin typeface="+mj-lt"/>
              </a:rPr>
              <a:t> </a:t>
            </a:r>
            <a:r>
              <a:rPr lang="en-US" sz="2400" b="1" dirty="0">
                <a:latin typeface="+mj-lt"/>
              </a:rPr>
              <a:t>20 µM</a:t>
            </a:r>
          </a:p>
        </p:txBody>
      </p:sp>
      <p:sp>
        <p:nvSpPr>
          <p:cNvPr id="576" name="TextBox 575">
            <a:extLst>
              <a:ext uri="{FF2B5EF4-FFF2-40B4-BE49-F238E27FC236}">
                <a16:creationId xmlns:a16="http://schemas.microsoft.com/office/drawing/2014/main" id="{C2C0F257-A5D2-4E2F-BDB3-A11FCC6BB842}"/>
              </a:ext>
            </a:extLst>
          </p:cNvPr>
          <p:cNvSpPr txBox="1"/>
          <p:nvPr/>
        </p:nvSpPr>
        <p:spPr>
          <a:xfrm>
            <a:off x="17655609" y="13994058"/>
            <a:ext cx="2641568" cy="461665"/>
          </a:xfrm>
          <a:prstGeom prst="rect">
            <a:avLst/>
          </a:prstGeom>
          <a:noFill/>
        </p:spPr>
        <p:txBody>
          <a:bodyPr wrap="square" rtlCol="0">
            <a:spAutoFit/>
          </a:bodyPr>
          <a:lstStyle/>
          <a:p>
            <a:r>
              <a:rPr lang="en-US" sz="2400" b="1" dirty="0">
                <a:latin typeface="+mj-lt"/>
              </a:rPr>
              <a:t>Change C</a:t>
            </a:r>
            <a:r>
              <a:rPr lang="en-US" sz="2400" b="1" baseline="-25000" dirty="0">
                <a:latin typeface="+mj-lt"/>
              </a:rPr>
              <a:t>NaIO4</a:t>
            </a:r>
          </a:p>
        </p:txBody>
      </p:sp>
      <p:pic>
        <p:nvPicPr>
          <p:cNvPr id="579" name="图片 3" descr="C:\Users\XX1\AppData\Local\Temp\WeChat Files\d5763ab308382b0708f7f9b14cf7405.png">
            <a:extLst>
              <a:ext uri="{FF2B5EF4-FFF2-40B4-BE49-F238E27FC236}">
                <a16:creationId xmlns:a16="http://schemas.microsoft.com/office/drawing/2014/main" id="{FED6244A-2A52-4D61-A251-43738F7483D1}"/>
              </a:ext>
            </a:extLst>
          </p:cNvPr>
          <p:cNvPicPr/>
          <p:nvPr/>
        </p:nvPicPr>
        <p:blipFill>
          <a:blip r:embed="rId46">
            <a:extLst>
              <a:ext uri="{28A0092B-C50C-407E-A947-70E740481C1C}">
                <a14:useLocalDpi xmlns:a14="http://schemas.microsoft.com/office/drawing/2010/main" val="0"/>
              </a:ext>
            </a:extLst>
          </a:blip>
          <a:srcRect/>
          <a:stretch>
            <a:fillRect/>
          </a:stretch>
        </p:blipFill>
        <p:spPr bwMode="auto">
          <a:xfrm>
            <a:off x="16957215" y="7715310"/>
            <a:ext cx="3978946" cy="2877295"/>
          </a:xfrm>
          <a:prstGeom prst="rect">
            <a:avLst/>
          </a:prstGeom>
          <a:noFill/>
          <a:ln>
            <a:noFill/>
          </a:ln>
        </p:spPr>
      </p:pic>
      <p:pic>
        <p:nvPicPr>
          <p:cNvPr id="581" name="图片 21" descr="C:\Users\XX1\AppData\Local\Temp\WeChat Files\5b5d9a20bc091f4ba89c8d3638c0ff5.png">
            <a:extLst>
              <a:ext uri="{FF2B5EF4-FFF2-40B4-BE49-F238E27FC236}">
                <a16:creationId xmlns:a16="http://schemas.microsoft.com/office/drawing/2014/main" id="{C21AF26A-38E5-4026-A887-55C714F603C2}"/>
              </a:ext>
            </a:extLst>
          </p:cNvPr>
          <p:cNvPicPr/>
          <p:nvPr/>
        </p:nvPicPr>
        <p:blipFill>
          <a:blip r:embed="rId47">
            <a:extLst>
              <a:ext uri="{28A0092B-C50C-407E-A947-70E740481C1C}">
                <a14:useLocalDpi xmlns:a14="http://schemas.microsoft.com/office/drawing/2010/main" val="0"/>
              </a:ext>
            </a:extLst>
          </a:blip>
          <a:srcRect/>
          <a:stretch>
            <a:fillRect/>
          </a:stretch>
        </p:blipFill>
        <p:spPr bwMode="auto">
          <a:xfrm>
            <a:off x="12784229" y="7739703"/>
            <a:ext cx="4174131" cy="2961789"/>
          </a:xfrm>
          <a:prstGeom prst="rect">
            <a:avLst/>
          </a:prstGeom>
          <a:noFill/>
          <a:ln>
            <a:noFill/>
          </a:ln>
        </p:spPr>
      </p:pic>
      <p:sp>
        <p:nvSpPr>
          <p:cNvPr id="582" name="TextBox 581">
            <a:extLst>
              <a:ext uri="{FF2B5EF4-FFF2-40B4-BE49-F238E27FC236}">
                <a16:creationId xmlns:a16="http://schemas.microsoft.com/office/drawing/2014/main" id="{B2287289-2C81-4137-B1EF-2D1386CA4EC2}"/>
              </a:ext>
            </a:extLst>
          </p:cNvPr>
          <p:cNvSpPr txBox="1"/>
          <p:nvPr/>
        </p:nvSpPr>
        <p:spPr>
          <a:xfrm>
            <a:off x="16691135" y="8333683"/>
            <a:ext cx="677809" cy="461665"/>
          </a:xfrm>
          <a:prstGeom prst="rect">
            <a:avLst/>
          </a:prstGeom>
          <a:noFill/>
        </p:spPr>
        <p:txBody>
          <a:bodyPr wrap="square" rtlCol="0">
            <a:spAutoFit/>
          </a:bodyPr>
          <a:lstStyle/>
          <a:p>
            <a:r>
              <a:rPr lang="en-US" sz="2400" b="1" dirty="0">
                <a:solidFill>
                  <a:srgbClr val="FFC000"/>
                </a:solidFill>
                <a:latin typeface="+mj-lt"/>
              </a:rPr>
              <a:t>VS</a:t>
            </a:r>
          </a:p>
        </p:txBody>
      </p:sp>
      <p:sp>
        <p:nvSpPr>
          <p:cNvPr id="85" name="TextBox 84">
            <a:extLst>
              <a:ext uri="{FF2B5EF4-FFF2-40B4-BE49-F238E27FC236}">
                <a16:creationId xmlns:a16="http://schemas.microsoft.com/office/drawing/2014/main" id="{4D241808-26F7-4B7E-9201-5FACBB9A273E}"/>
              </a:ext>
            </a:extLst>
          </p:cNvPr>
          <p:cNvSpPr txBox="1"/>
          <p:nvPr/>
        </p:nvSpPr>
        <p:spPr>
          <a:xfrm>
            <a:off x="13644938" y="7853981"/>
            <a:ext cx="583831" cy="461665"/>
          </a:xfrm>
          <a:prstGeom prst="rect">
            <a:avLst/>
          </a:prstGeom>
          <a:noFill/>
        </p:spPr>
        <p:txBody>
          <a:bodyPr wrap="square" rtlCol="0">
            <a:spAutoFit/>
          </a:bodyPr>
          <a:lstStyle/>
          <a:p>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A</a:t>
            </a:r>
            <a:r>
              <a:rPr lang="en-US" sz="2400" b="1" baseline="-25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1</a:t>
            </a:r>
          </a:p>
        </p:txBody>
      </p:sp>
      <p:sp>
        <p:nvSpPr>
          <p:cNvPr id="583" name="TextBox 582">
            <a:extLst>
              <a:ext uri="{FF2B5EF4-FFF2-40B4-BE49-F238E27FC236}">
                <a16:creationId xmlns:a16="http://schemas.microsoft.com/office/drawing/2014/main" id="{10D07674-130D-4AEC-952A-9BDCED3A33E1}"/>
              </a:ext>
            </a:extLst>
          </p:cNvPr>
          <p:cNvSpPr txBox="1"/>
          <p:nvPr/>
        </p:nvSpPr>
        <p:spPr>
          <a:xfrm>
            <a:off x="13644938" y="10592978"/>
            <a:ext cx="583831" cy="461665"/>
          </a:xfrm>
          <a:prstGeom prst="rect">
            <a:avLst/>
          </a:prstGeom>
          <a:noFill/>
        </p:spPr>
        <p:txBody>
          <a:bodyPr wrap="square" rtlCol="0">
            <a:spAutoFit/>
          </a:bodyPr>
          <a:lstStyle/>
          <a:p>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A</a:t>
            </a:r>
            <a:r>
              <a:rPr lang="en-US" sz="2400" b="1" baseline="-25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2</a:t>
            </a:r>
          </a:p>
        </p:txBody>
      </p:sp>
      <p:sp>
        <p:nvSpPr>
          <p:cNvPr id="87" name="TextBox 86">
            <a:extLst>
              <a:ext uri="{FF2B5EF4-FFF2-40B4-BE49-F238E27FC236}">
                <a16:creationId xmlns:a16="http://schemas.microsoft.com/office/drawing/2014/main" id="{5048493C-3BF3-4181-8023-074DFBC8D904}"/>
              </a:ext>
            </a:extLst>
          </p:cNvPr>
          <p:cNvSpPr txBox="1"/>
          <p:nvPr/>
        </p:nvSpPr>
        <p:spPr>
          <a:xfrm>
            <a:off x="17633973" y="7850673"/>
            <a:ext cx="618040" cy="461665"/>
          </a:xfrm>
          <a:prstGeom prst="rect">
            <a:avLst/>
          </a:prstGeom>
          <a:noFill/>
        </p:spPr>
        <p:txBody>
          <a:bodyPr wrap="square" rtlCol="0">
            <a:spAutoFit/>
          </a:bodyPr>
          <a:lstStyle/>
          <a:p>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B</a:t>
            </a:r>
            <a:r>
              <a:rPr lang="en-US" sz="2400" b="1" baseline="-25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1</a:t>
            </a:r>
          </a:p>
        </p:txBody>
      </p:sp>
      <p:sp>
        <p:nvSpPr>
          <p:cNvPr id="95" name="Rectangle 94">
            <a:extLst>
              <a:ext uri="{FF2B5EF4-FFF2-40B4-BE49-F238E27FC236}">
                <a16:creationId xmlns:a16="http://schemas.microsoft.com/office/drawing/2014/main" id="{0ED1449A-CCAE-4580-AC09-72F306A2321A}"/>
              </a:ext>
            </a:extLst>
          </p:cNvPr>
          <p:cNvSpPr/>
          <p:nvPr/>
        </p:nvSpPr>
        <p:spPr>
          <a:xfrm>
            <a:off x="18195635" y="14168735"/>
            <a:ext cx="184730" cy="923330"/>
          </a:xfrm>
          <a:prstGeom prst="rect">
            <a:avLst/>
          </a:prstGeom>
          <a:noFill/>
        </p:spPr>
        <p:txBody>
          <a:bodyPr wrap="none" lIns="91440" tIns="45720" rIns="91440" bIns="45720">
            <a:spAutoFit/>
          </a:bodyPr>
          <a:lstStyle/>
          <a:p>
            <a:pPr algn="ct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pic>
        <p:nvPicPr>
          <p:cNvPr id="105" name="Picture 104">
            <a:extLst>
              <a:ext uri="{FF2B5EF4-FFF2-40B4-BE49-F238E27FC236}">
                <a16:creationId xmlns:a16="http://schemas.microsoft.com/office/drawing/2014/main" id="{CFABE36B-0B73-434E-8709-AC4AEF82FBA4}"/>
              </a:ext>
            </a:extLst>
          </p:cNvPr>
          <p:cNvPicPr>
            <a:picLocks noChangeAspect="1"/>
          </p:cNvPicPr>
          <p:nvPr/>
        </p:nvPicPr>
        <p:blipFill>
          <a:blip r:embed="rId48"/>
          <a:stretch>
            <a:fillRect/>
          </a:stretch>
        </p:blipFill>
        <p:spPr>
          <a:xfrm>
            <a:off x="16864770" y="10570887"/>
            <a:ext cx="3978946" cy="3115055"/>
          </a:xfrm>
          <a:prstGeom prst="rect">
            <a:avLst/>
          </a:prstGeom>
        </p:spPr>
      </p:pic>
      <p:sp>
        <p:nvSpPr>
          <p:cNvPr id="584" name="TextBox 583">
            <a:extLst>
              <a:ext uri="{FF2B5EF4-FFF2-40B4-BE49-F238E27FC236}">
                <a16:creationId xmlns:a16="http://schemas.microsoft.com/office/drawing/2014/main" id="{479DC102-4487-4226-B01D-4940ECA4692D}"/>
              </a:ext>
            </a:extLst>
          </p:cNvPr>
          <p:cNvSpPr txBox="1"/>
          <p:nvPr/>
        </p:nvSpPr>
        <p:spPr>
          <a:xfrm>
            <a:off x="16655064" y="11342503"/>
            <a:ext cx="677809" cy="461665"/>
          </a:xfrm>
          <a:prstGeom prst="rect">
            <a:avLst/>
          </a:prstGeom>
          <a:noFill/>
        </p:spPr>
        <p:txBody>
          <a:bodyPr wrap="square" rtlCol="0">
            <a:spAutoFit/>
          </a:bodyPr>
          <a:lstStyle/>
          <a:p>
            <a:r>
              <a:rPr lang="en-US" sz="2400" b="1" dirty="0">
                <a:solidFill>
                  <a:srgbClr val="FFC000"/>
                </a:solidFill>
                <a:latin typeface="+mj-lt"/>
              </a:rPr>
              <a:t>VS</a:t>
            </a:r>
          </a:p>
        </p:txBody>
      </p:sp>
      <p:sp>
        <p:nvSpPr>
          <p:cNvPr id="585" name="TextBox 584">
            <a:extLst>
              <a:ext uri="{FF2B5EF4-FFF2-40B4-BE49-F238E27FC236}">
                <a16:creationId xmlns:a16="http://schemas.microsoft.com/office/drawing/2014/main" id="{24489850-2F95-44A0-ADC6-BB340159A58C}"/>
              </a:ext>
            </a:extLst>
          </p:cNvPr>
          <p:cNvSpPr txBox="1"/>
          <p:nvPr/>
        </p:nvSpPr>
        <p:spPr>
          <a:xfrm>
            <a:off x="17624948" y="10565838"/>
            <a:ext cx="618040" cy="461665"/>
          </a:xfrm>
          <a:prstGeom prst="rect">
            <a:avLst/>
          </a:prstGeom>
          <a:noFill/>
        </p:spPr>
        <p:txBody>
          <a:bodyPr wrap="square" rtlCol="0">
            <a:spAutoFit/>
          </a:bodyPr>
          <a:lstStyle/>
          <a:p>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B</a:t>
            </a:r>
            <a:r>
              <a:rPr lang="en-US" sz="2400" b="1" baseline="-25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2</a:t>
            </a:r>
          </a:p>
        </p:txBody>
      </p:sp>
      <p:sp>
        <p:nvSpPr>
          <p:cNvPr id="586" name="TextBox 585">
            <a:extLst>
              <a:ext uri="{FF2B5EF4-FFF2-40B4-BE49-F238E27FC236}">
                <a16:creationId xmlns:a16="http://schemas.microsoft.com/office/drawing/2014/main" id="{86562986-170D-4990-BC6F-E20E45FCD5C8}"/>
              </a:ext>
            </a:extLst>
          </p:cNvPr>
          <p:cNvSpPr txBox="1"/>
          <p:nvPr/>
        </p:nvSpPr>
        <p:spPr>
          <a:xfrm>
            <a:off x="20356253" y="8277948"/>
            <a:ext cx="3416020" cy="1862048"/>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100" dirty="0">
                <a:latin typeface="+mj-lt"/>
              </a:rPr>
              <a:t>Oxidation yield is 100%: 190.88 (IO</a:t>
            </a:r>
            <a:r>
              <a:rPr lang="en-US" sz="2100" baseline="-25000" dirty="0">
                <a:latin typeface="+mj-lt"/>
              </a:rPr>
              <a:t>4</a:t>
            </a:r>
            <a:r>
              <a:rPr lang="en-US" sz="2100" baseline="30000" dirty="0">
                <a:latin typeface="+mj-lt"/>
              </a:rPr>
              <a:t>-</a:t>
            </a:r>
            <a:r>
              <a:rPr lang="en-US" sz="2100" dirty="0">
                <a:latin typeface="+mj-lt"/>
              </a:rPr>
              <a:t>) was not observed in negative mode;</a:t>
            </a:r>
          </a:p>
          <a:p>
            <a:pPr marL="342900" indent="-342900">
              <a:spcBef>
                <a:spcPts val="1200"/>
              </a:spcBef>
              <a:buFont typeface="Wingdings" panose="05000000000000000000" pitchFamily="2" charset="2"/>
              <a:buChar char="Ø"/>
            </a:pPr>
            <a:endParaRPr lang="en-US" sz="2100" dirty="0">
              <a:latin typeface="+mj-lt"/>
              <a:cs typeface="Arial" panose="020B0604020202020204" pitchFamily="34" charset="0"/>
            </a:endParaRPr>
          </a:p>
        </p:txBody>
      </p:sp>
      <p:sp>
        <p:nvSpPr>
          <p:cNvPr id="587" name="TextBox 586">
            <a:extLst>
              <a:ext uri="{FF2B5EF4-FFF2-40B4-BE49-F238E27FC236}">
                <a16:creationId xmlns:a16="http://schemas.microsoft.com/office/drawing/2014/main" id="{D72AA7F7-5E47-47C6-B446-0760D4BF7AA7}"/>
              </a:ext>
            </a:extLst>
          </p:cNvPr>
          <p:cNvSpPr txBox="1"/>
          <p:nvPr/>
        </p:nvSpPr>
        <p:spPr>
          <a:xfrm>
            <a:off x="20407956" y="9692803"/>
            <a:ext cx="3467302" cy="1538883"/>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100" dirty="0">
                <a:latin typeface="+mj-lt"/>
              </a:rPr>
              <a:t>Comparing B with A, Met-O is able to use as an internal standard; </a:t>
            </a:r>
          </a:p>
          <a:p>
            <a:pPr marL="342900" indent="-342900">
              <a:spcBef>
                <a:spcPts val="1200"/>
              </a:spcBef>
              <a:buFont typeface="Wingdings" panose="05000000000000000000" pitchFamily="2" charset="2"/>
              <a:buChar char="Ø"/>
            </a:pPr>
            <a:endParaRPr lang="en-US" sz="2100" dirty="0">
              <a:latin typeface="+mj-lt"/>
              <a:cs typeface="Arial" panose="020B0604020202020204" pitchFamily="34" charset="0"/>
            </a:endParaRPr>
          </a:p>
        </p:txBody>
      </p:sp>
      <p:sp>
        <p:nvSpPr>
          <p:cNvPr id="588" name="TextBox 587">
            <a:extLst>
              <a:ext uri="{FF2B5EF4-FFF2-40B4-BE49-F238E27FC236}">
                <a16:creationId xmlns:a16="http://schemas.microsoft.com/office/drawing/2014/main" id="{7C7BD58F-AED1-455B-B478-A3EF9988939D}"/>
              </a:ext>
            </a:extLst>
          </p:cNvPr>
          <p:cNvSpPr txBox="1"/>
          <p:nvPr/>
        </p:nvSpPr>
        <p:spPr>
          <a:xfrm>
            <a:off x="20437579" y="11532568"/>
            <a:ext cx="3228582" cy="2185214"/>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100" dirty="0">
                <a:latin typeface="+mj-lt"/>
              </a:rPr>
              <a:t>Met-O generated </a:t>
            </a:r>
            <a:r>
              <a:rPr lang="en-US" sz="2100" i="1" dirty="0">
                <a:solidFill>
                  <a:prstClr val="black"/>
                </a:solidFill>
                <a:latin typeface="Arial"/>
              </a:rPr>
              <a:t>in situ</a:t>
            </a:r>
            <a:r>
              <a:rPr lang="en-US" sz="2100" dirty="0">
                <a:latin typeface="+mj-lt"/>
              </a:rPr>
              <a:t> by NaIO</a:t>
            </a:r>
            <a:r>
              <a:rPr lang="en-US" sz="2100" baseline="-25000" dirty="0">
                <a:latin typeface="+mj-lt"/>
              </a:rPr>
              <a:t>4</a:t>
            </a:r>
            <a:r>
              <a:rPr lang="en-US" sz="2100" dirty="0">
                <a:latin typeface="+mj-lt"/>
              </a:rPr>
              <a:t> has no significant difference with the standard reagent. </a:t>
            </a:r>
          </a:p>
          <a:p>
            <a:pPr marL="342900" indent="-342900">
              <a:spcBef>
                <a:spcPts val="1200"/>
              </a:spcBef>
              <a:buFont typeface="Wingdings" panose="05000000000000000000" pitchFamily="2" charset="2"/>
              <a:buChar char="Ø"/>
            </a:pPr>
            <a:endParaRPr lang="en-US" sz="2100" dirty="0">
              <a:latin typeface="+mj-lt"/>
              <a:cs typeface="Arial" panose="020B0604020202020204" pitchFamily="34" charset="0"/>
            </a:endParaRPr>
          </a:p>
        </p:txBody>
      </p:sp>
      <p:cxnSp>
        <p:nvCxnSpPr>
          <p:cNvPr id="589" name="Straight Connector 588">
            <a:extLst>
              <a:ext uri="{FF2B5EF4-FFF2-40B4-BE49-F238E27FC236}">
                <a16:creationId xmlns:a16="http://schemas.microsoft.com/office/drawing/2014/main" id="{EFA815EC-917B-4970-B28C-A04225D38E43}"/>
              </a:ext>
            </a:extLst>
          </p:cNvPr>
          <p:cNvCxnSpPr/>
          <p:nvPr/>
        </p:nvCxnSpPr>
        <p:spPr>
          <a:xfrm>
            <a:off x="12687578" y="13845111"/>
            <a:ext cx="10044912" cy="0"/>
          </a:xfrm>
          <a:prstGeom prst="line">
            <a:avLst/>
          </a:prstGeom>
          <a:ln w="63500">
            <a:gradFill flip="none" rotWithShape="1">
              <a:gsLst>
                <a:gs pos="0">
                  <a:schemeClr val="accent1">
                    <a:lumMod val="0"/>
                    <a:lumOff val="100000"/>
                  </a:schemeClr>
                </a:gs>
                <a:gs pos="21000">
                  <a:schemeClr val="accent1">
                    <a:lumMod val="0"/>
                    <a:lumOff val="100000"/>
                  </a:schemeClr>
                </a:gs>
                <a:gs pos="100000">
                  <a:schemeClr val="accent1">
                    <a:lumMod val="100000"/>
                  </a:schemeClr>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B1939B82-2C4F-4BDC-A2F7-47F5F8DCD70C}"/>
                  </a:ext>
                </a:extLst>
              </p:cNvPr>
              <p:cNvSpPr txBox="1"/>
              <p:nvPr/>
            </p:nvSpPr>
            <p:spPr>
              <a:xfrm>
                <a:off x="18287999" y="15407987"/>
                <a:ext cx="4104585"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𝑡𝑜𝑡𝑎𝑙</m:t>
                          </m:r>
                          <m:r>
                            <a:rPr lang="en-US" sz="2800" i="1">
                              <a:latin typeface="Cambria Math" panose="02040503050406030204" pitchFamily="18" charset="0"/>
                            </a:rPr>
                            <m:t> </m:t>
                          </m:r>
                          <m:r>
                            <a:rPr lang="en-US" sz="2800" i="1">
                              <a:latin typeface="Cambria Math" panose="02040503050406030204" pitchFamily="18" charset="0"/>
                            </a:rPr>
                            <m:t>𝑀𝑒𝑡</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41.8</m:t>
                          </m:r>
                        </m:num>
                        <m:den>
                          <m:r>
                            <a:rPr lang="en-US" sz="2800" b="0" i="1" smtClean="0">
                              <a:latin typeface="Cambria Math" panose="02040503050406030204" pitchFamily="18" charset="0"/>
                            </a:rPr>
                            <m:t>2.35</m:t>
                          </m:r>
                        </m:den>
                      </m:f>
                      <m:r>
                        <a:rPr lang="en-US" sz="2800" b="0" i="1" smtClean="0">
                          <a:latin typeface="Cambria Math" panose="02040503050406030204" pitchFamily="18" charset="0"/>
                        </a:rPr>
                        <m:t>=18 µ</m:t>
                      </m:r>
                      <m:r>
                        <m:rPr>
                          <m:sty m:val="p"/>
                        </m:rPr>
                        <a:rPr lang="en-US" sz="2800" b="0" i="0" smtClean="0">
                          <a:latin typeface="Cambria Math" panose="02040503050406030204" pitchFamily="18" charset="0"/>
                        </a:rPr>
                        <m:t>M</m:t>
                      </m:r>
                    </m:oMath>
                  </m:oMathPara>
                </a14:m>
                <a:endParaRPr lang="en-US" sz="2800" dirty="0"/>
              </a:p>
            </p:txBody>
          </p:sp>
        </mc:Choice>
        <mc:Fallback xmlns="">
          <p:sp>
            <p:nvSpPr>
              <p:cNvPr id="111" name="TextBox 110">
                <a:extLst>
                  <a:ext uri="{FF2B5EF4-FFF2-40B4-BE49-F238E27FC236}">
                    <a16:creationId xmlns:a16="http://schemas.microsoft.com/office/drawing/2014/main" id="{B1939B82-2C4F-4BDC-A2F7-47F5F8DCD70C}"/>
                  </a:ext>
                </a:extLst>
              </p:cNvPr>
              <p:cNvSpPr txBox="1">
                <a:spLocks noRot="1" noChangeAspect="1" noMove="1" noResize="1" noEditPoints="1" noAdjustHandles="1" noChangeArrowheads="1" noChangeShapeType="1" noTextEdit="1"/>
              </p:cNvSpPr>
              <p:nvPr/>
            </p:nvSpPr>
            <p:spPr>
              <a:xfrm>
                <a:off x="18287999" y="15407987"/>
                <a:ext cx="4104585" cy="809452"/>
              </a:xfrm>
              <a:prstGeom prst="rect">
                <a:avLst/>
              </a:prstGeom>
              <a:blipFill>
                <a:blip r:embed="rId49"/>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19DD6FE0-57D5-4C71-8978-B7DE08048478}"/>
              </a:ext>
            </a:extLst>
          </p:cNvPr>
          <p:cNvSpPr txBox="1"/>
          <p:nvPr/>
        </p:nvSpPr>
        <p:spPr>
          <a:xfrm>
            <a:off x="17644543" y="16509337"/>
            <a:ext cx="2154090" cy="523220"/>
          </a:xfrm>
          <a:prstGeom prst="rect">
            <a:avLst/>
          </a:prstGeom>
          <a:noFill/>
        </p:spPr>
        <p:txBody>
          <a:bodyPr wrap="square" rtlCol="0">
            <a:spAutoFit/>
          </a:bodyPr>
          <a:lstStyle/>
          <a:p>
            <a:r>
              <a:rPr lang="en-US" sz="2800" dirty="0">
                <a:latin typeface="+mj-lt"/>
              </a:rPr>
              <a:t>Error</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2BEA6600-8EC3-436D-B798-64A230A4C33B}"/>
                  </a:ext>
                </a:extLst>
              </p:cNvPr>
              <p:cNvSpPr txBox="1"/>
              <p:nvPr/>
            </p:nvSpPr>
            <p:spPr>
              <a:xfrm>
                <a:off x="18955368" y="16427031"/>
                <a:ext cx="3471911" cy="7140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18−20</m:t>
                              </m:r>
                            </m:e>
                          </m:d>
                        </m:num>
                        <m:den>
                          <m:r>
                            <a:rPr lang="en-US" sz="2400" b="0" i="1" smtClean="0">
                              <a:latin typeface="Cambria Math" panose="02040503050406030204" pitchFamily="18" charset="0"/>
                            </a:rPr>
                            <m:t>20</m:t>
                          </m:r>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100%</m:t>
                      </m:r>
                      <m:r>
                        <a:rPr lang="en-US" sz="2400" b="0" i="1" smtClean="0">
                          <a:latin typeface="Cambria Math" panose="02040503050406030204" pitchFamily="18" charset="0"/>
                        </a:rPr>
                        <m:t>=10%</m:t>
                      </m:r>
                    </m:oMath>
                  </m:oMathPara>
                </a14:m>
                <a:endParaRPr lang="en-US" sz="2400" dirty="0"/>
              </a:p>
            </p:txBody>
          </p:sp>
        </mc:Choice>
        <mc:Fallback xmlns="">
          <p:sp>
            <p:nvSpPr>
              <p:cNvPr id="113" name="TextBox 112">
                <a:extLst>
                  <a:ext uri="{FF2B5EF4-FFF2-40B4-BE49-F238E27FC236}">
                    <a16:creationId xmlns:a16="http://schemas.microsoft.com/office/drawing/2014/main" id="{2BEA6600-8EC3-436D-B798-64A230A4C33B}"/>
                  </a:ext>
                </a:extLst>
              </p:cNvPr>
              <p:cNvSpPr txBox="1">
                <a:spLocks noRot="1" noChangeAspect="1" noMove="1" noResize="1" noEditPoints="1" noAdjustHandles="1" noChangeArrowheads="1" noChangeShapeType="1" noTextEdit="1"/>
              </p:cNvSpPr>
              <p:nvPr/>
            </p:nvSpPr>
            <p:spPr>
              <a:xfrm>
                <a:off x="18955368" y="16427031"/>
                <a:ext cx="3471911" cy="714042"/>
              </a:xfrm>
              <a:prstGeom prst="rect">
                <a:avLst/>
              </a:prstGeom>
              <a:blipFill>
                <a:blip r:embed="rId50"/>
                <a:stretch>
                  <a:fillRect/>
                </a:stretch>
              </a:blipFill>
            </p:spPr>
            <p:txBody>
              <a:bodyPr/>
              <a:lstStyle/>
              <a:p>
                <a:r>
                  <a:rPr lang="en-US">
                    <a:noFill/>
                  </a:rPr>
                  <a:t> </a:t>
                </a:r>
              </a:p>
            </p:txBody>
          </p:sp>
        </mc:Fallback>
      </mc:AlternateContent>
      <p:sp>
        <p:nvSpPr>
          <p:cNvPr id="590" name="Rectangle 589">
            <a:extLst>
              <a:ext uri="{FF2B5EF4-FFF2-40B4-BE49-F238E27FC236}">
                <a16:creationId xmlns:a16="http://schemas.microsoft.com/office/drawing/2014/main" id="{0C820C55-D53F-4AB8-ABCC-A7336E6311FE}"/>
              </a:ext>
            </a:extLst>
          </p:cNvPr>
          <p:cNvSpPr/>
          <p:nvPr/>
        </p:nvSpPr>
        <p:spPr>
          <a:xfrm>
            <a:off x="17643191" y="18654551"/>
            <a:ext cx="263873" cy="146147"/>
          </a:xfrm>
          <a:prstGeom prst="rect">
            <a:avLst/>
          </a:prstGeom>
          <a:solidFill>
            <a:srgbClr val="18B7E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1" name="Rectangle 590">
            <a:extLst>
              <a:ext uri="{FF2B5EF4-FFF2-40B4-BE49-F238E27FC236}">
                <a16:creationId xmlns:a16="http://schemas.microsoft.com/office/drawing/2014/main" id="{E0E6ABE1-BC12-49DA-A914-260B20349650}"/>
              </a:ext>
            </a:extLst>
          </p:cNvPr>
          <p:cNvSpPr/>
          <p:nvPr/>
        </p:nvSpPr>
        <p:spPr>
          <a:xfrm>
            <a:off x="17643190" y="19210695"/>
            <a:ext cx="263873" cy="146147"/>
          </a:xfrm>
          <a:prstGeom prst="rect">
            <a:avLst/>
          </a:prstGeom>
          <a:solidFill>
            <a:srgbClr val="75FD6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6A474387-21FB-416D-8978-20DD54CE0E7D}"/>
              </a:ext>
            </a:extLst>
          </p:cNvPr>
          <p:cNvSpPr txBox="1"/>
          <p:nvPr/>
        </p:nvSpPr>
        <p:spPr>
          <a:xfrm>
            <a:off x="17973750" y="18539025"/>
            <a:ext cx="2375750" cy="400110"/>
          </a:xfrm>
          <a:prstGeom prst="rect">
            <a:avLst/>
          </a:prstGeom>
          <a:noFill/>
        </p:spPr>
        <p:txBody>
          <a:bodyPr wrap="square" rtlCol="0">
            <a:spAutoFit/>
          </a:bodyPr>
          <a:lstStyle/>
          <a:p>
            <a:r>
              <a:rPr lang="en-US" sz="2000" dirty="0">
                <a:latin typeface="+mj-lt"/>
              </a:rPr>
              <a:t>[MRFA+2H]</a:t>
            </a:r>
            <a:r>
              <a:rPr lang="en-US" sz="2000" baseline="30000" dirty="0">
                <a:latin typeface="+mj-lt"/>
              </a:rPr>
              <a:t>2+</a:t>
            </a:r>
          </a:p>
        </p:txBody>
      </p:sp>
      <p:sp>
        <p:nvSpPr>
          <p:cNvPr id="592" name="TextBox 591">
            <a:extLst>
              <a:ext uri="{FF2B5EF4-FFF2-40B4-BE49-F238E27FC236}">
                <a16:creationId xmlns:a16="http://schemas.microsoft.com/office/drawing/2014/main" id="{B95F8ED5-7047-4F78-9798-EB43B2961C76}"/>
              </a:ext>
            </a:extLst>
          </p:cNvPr>
          <p:cNvSpPr txBox="1"/>
          <p:nvPr/>
        </p:nvSpPr>
        <p:spPr>
          <a:xfrm>
            <a:off x="17957398" y="19102920"/>
            <a:ext cx="2572366" cy="400110"/>
          </a:xfrm>
          <a:prstGeom prst="rect">
            <a:avLst/>
          </a:prstGeom>
          <a:noFill/>
        </p:spPr>
        <p:txBody>
          <a:bodyPr wrap="square" rtlCol="0">
            <a:spAutoFit/>
          </a:bodyPr>
          <a:lstStyle/>
          <a:p>
            <a:r>
              <a:rPr lang="en-US" sz="2000" dirty="0">
                <a:latin typeface="+mj-lt"/>
              </a:rPr>
              <a:t>[MRFA+O+2H]</a:t>
            </a:r>
            <a:r>
              <a:rPr lang="en-US" sz="2000" baseline="30000" dirty="0">
                <a:latin typeface="+mj-lt"/>
              </a:rPr>
              <a:t>2+</a:t>
            </a:r>
          </a:p>
        </p:txBody>
      </p:sp>
      <p:sp>
        <p:nvSpPr>
          <p:cNvPr id="593" name="TextBox 592">
            <a:extLst>
              <a:ext uri="{FF2B5EF4-FFF2-40B4-BE49-F238E27FC236}">
                <a16:creationId xmlns:a16="http://schemas.microsoft.com/office/drawing/2014/main" id="{F4334346-37C1-4017-AD69-AB7AC06AD99A}"/>
              </a:ext>
            </a:extLst>
          </p:cNvPr>
          <p:cNvSpPr txBox="1"/>
          <p:nvPr/>
        </p:nvSpPr>
        <p:spPr>
          <a:xfrm>
            <a:off x="20527261" y="22919541"/>
            <a:ext cx="2369980" cy="464617"/>
          </a:xfrm>
          <a:prstGeom prst="rect">
            <a:avLst/>
          </a:prstGeom>
          <a:noFill/>
          <a:ln w="50800">
            <a:solidFill>
              <a:schemeClr val="accent2">
                <a:lumMod val="60000"/>
                <a:lumOff val="40000"/>
              </a:schemeClr>
            </a:solidFill>
          </a:ln>
        </p:spPr>
        <p:txBody>
          <a:bodyPr wrap="square" rtlCol="0">
            <a:spAutoFit/>
          </a:bodyPr>
          <a:lstStyle/>
          <a:p>
            <a:pPr>
              <a:spcAft>
                <a:spcPts val="1200"/>
              </a:spcAft>
            </a:pPr>
            <a:r>
              <a:rPr lang="en-US" sz="2400" dirty="0">
                <a:latin typeface="Arial" panose="020B0604020202020204" pitchFamily="34" charset="0"/>
                <a:cs typeface="Arial" panose="020B0604020202020204" pitchFamily="34" charset="0"/>
              </a:rPr>
              <a:t>MRFA-O MS2 </a:t>
            </a:r>
            <a:endParaRPr lang="en-US" sz="2400" baseline="-25000" dirty="0">
              <a:latin typeface="Arial" panose="020B0604020202020204" pitchFamily="34" charset="0"/>
              <a:cs typeface="Arial" panose="020B0604020202020204" pitchFamily="34" charset="0"/>
            </a:endParaRPr>
          </a:p>
        </p:txBody>
      </p:sp>
      <p:sp>
        <p:nvSpPr>
          <p:cNvPr id="594" name="Rectangle 593">
            <a:extLst>
              <a:ext uri="{FF2B5EF4-FFF2-40B4-BE49-F238E27FC236}">
                <a16:creationId xmlns:a16="http://schemas.microsoft.com/office/drawing/2014/main" id="{33F03F36-5BEC-4D8A-831D-8E44E89DC4ED}"/>
              </a:ext>
            </a:extLst>
          </p:cNvPr>
          <p:cNvSpPr/>
          <p:nvPr/>
        </p:nvSpPr>
        <p:spPr>
          <a:xfrm>
            <a:off x="16370728" y="26303843"/>
            <a:ext cx="2508440" cy="580103"/>
          </a:xfrm>
          <a:prstGeom prst="rect">
            <a:avLst/>
          </a:prstGeom>
          <a:noFill/>
          <a:ln w="50800">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CDE6D566-60F0-459C-BB6A-3C1D77698CE5}"/>
              </a:ext>
            </a:extLst>
          </p:cNvPr>
          <p:cNvSpPr txBox="1"/>
          <p:nvPr/>
        </p:nvSpPr>
        <p:spPr>
          <a:xfrm>
            <a:off x="14028740" y="17044409"/>
            <a:ext cx="2959318" cy="400110"/>
          </a:xfrm>
          <a:prstGeom prst="rect">
            <a:avLst/>
          </a:prstGeom>
          <a:noFill/>
        </p:spPr>
        <p:txBody>
          <a:bodyPr wrap="square" rtlCol="0">
            <a:spAutoFit/>
          </a:bodyPr>
          <a:lstStyle/>
          <a:p>
            <a:r>
              <a:rPr lang="en-US" sz="2000" b="1" dirty="0">
                <a:latin typeface="+mj-lt"/>
              </a:rPr>
              <a:t>Working Curve</a:t>
            </a:r>
          </a:p>
        </p:txBody>
      </p:sp>
      <p:sp>
        <p:nvSpPr>
          <p:cNvPr id="596" name="Rectangle 595">
            <a:extLst>
              <a:ext uri="{FF2B5EF4-FFF2-40B4-BE49-F238E27FC236}">
                <a16:creationId xmlns:a16="http://schemas.microsoft.com/office/drawing/2014/main" id="{C0BBCF3E-8A1E-4B9F-8706-01BB308DD021}"/>
              </a:ext>
            </a:extLst>
          </p:cNvPr>
          <p:cNvSpPr/>
          <p:nvPr/>
        </p:nvSpPr>
        <p:spPr>
          <a:xfrm>
            <a:off x="13079386" y="23170069"/>
            <a:ext cx="6248356" cy="372043"/>
          </a:xfrm>
          <a:prstGeom prst="rect">
            <a:avLst/>
          </a:prstGeom>
          <a:noFill/>
          <a:ln w="1270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9E0DEA26-645A-42F1-ACC6-E6B65667DDB5}"/>
              </a:ext>
            </a:extLst>
          </p:cNvPr>
          <p:cNvSpPr/>
          <p:nvPr/>
        </p:nvSpPr>
        <p:spPr>
          <a:xfrm>
            <a:off x="16244653" y="23258127"/>
            <a:ext cx="182880" cy="182880"/>
          </a:xfrm>
          <a:prstGeom prst="ellipse">
            <a:avLst/>
          </a:prstGeom>
          <a:solidFill>
            <a:srgbClr val="00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a:extLst>
              <a:ext uri="{FF2B5EF4-FFF2-40B4-BE49-F238E27FC236}">
                <a16:creationId xmlns:a16="http://schemas.microsoft.com/office/drawing/2014/main" id="{0A1AEAA6-8242-4935-BF14-5A0302707C57}"/>
              </a:ext>
            </a:extLst>
          </p:cNvPr>
          <p:cNvSpPr/>
          <p:nvPr/>
        </p:nvSpPr>
        <p:spPr>
          <a:xfrm>
            <a:off x="13219704" y="23258127"/>
            <a:ext cx="182880" cy="182880"/>
          </a:xfrm>
          <a:prstGeom prst="triangle">
            <a:avLst/>
          </a:prstGeom>
          <a:solidFill>
            <a:srgbClr val="87030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842DB13F-FAA1-4180-A852-39F90312B47E}"/>
              </a:ext>
            </a:extLst>
          </p:cNvPr>
          <p:cNvSpPr txBox="1"/>
          <p:nvPr/>
        </p:nvSpPr>
        <p:spPr>
          <a:xfrm>
            <a:off x="13446895" y="23166114"/>
            <a:ext cx="2631686" cy="338554"/>
          </a:xfrm>
          <a:prstGeom prst="rect">
            <a:avLst/>
          </a:prstGeom>
          <a:noFill/>
        </p:spPr>
        <p:txBody>
          <a:bodyPr wrap="square" rtlCol="0">
            <a:spAutoFit/>
          </a:bodyPr>
          <a:lstStyle/>
          <a:p>
            <a:r>
              <a:rPr lang="en-US" sz="1600" dirty="0">
                <a:latin typeface="+mj-lt"/>
              </a:rPr>
              <a:t>[MRFA+H]</a:t>
            </a:r>
            <a:r>
              <a:rPr lang="en-US" sz="1600" baseline="30000" dirty="0">
                <a:latin typeface="+mj-lt"/>
              </a:rPr>
              <a:t>+</a:t>
            </a:r>
            <a:r>
              <a:rPr lang="en-US" sz="1600" dirty="0">
                <a:latin typeface="+mj-lt"/>
              </a:rPr>
              <a:t>/[MRFA+O+H]</a:t>
            </a:r>
            <a:r>
              <a:rPr lang="en-US" sz="1600" baseline="30000" dirty="0">
                <a:latin typeface="+mj-lt"/>
              </a:rPr>
              <a:t>+</a:t>
            </a:r>
          </a:p>
        </p:txBody>
      </p:sp>
      <p:sp>
        <p:nvSpPr>
          <p:cNvPr id="597" name="TextBox 596">
            <a:extLst>
              <a:ext uri="{FF2B5EF4-FFF2-40B4-BE49-F238E27FC236}">
                <a16:creationId xmlns:a16="http://schemas.microsoft.com/office/drawing/2014/main" id="{E36A934E-2164-4816-9A1B-D7A3B2834BB3}"/>
              </a:ext>
            </a:extLst>
          </p:cNvPr>
          <p:cNvSpPr txBox="1"/>
          <p:nvPr/>
        </p:nvSpPr>
        <p:spPr>
          <a:xfrm>
            <a:off x="16420030" y="23180290"/>
            <a:ext cx="3693674" cy="338554"/>
          </a:xfrm>
          <a:prstGeom prst="rect">
            <a:avLst/>
          </a:prstGeom>
          <a:noFill/>
        </p:spPr>
        <p:txBody>
          <a:bodyPr wrap="square" rtlCol="0">
            <a:spAutoFit/>
          </a:bodyPr>
          <a:lstStyle/>
          <a:p>
            <a:r>
              <a:rPr lang="en-US" sz="1600" dirty="0">
                <a:latin typeface="+mj-lt"/>
              </a:rPr>
              <a:t>[MRFA+2H]</a:t>
            </a:r>
            <a:r>
              <a:rPr lang="en-US" sz="1600" baseline="30000" dirty="0">
                <a:latin typeface="+mj-lt"/>
              </a:rPr>
              <a:t>2+</a:t>
            </a:r>
            <a:r>
              <a:rPr lang="en-US" sz="1600" dirty="0">
                <a:latin typeface="+mj-lt"/>
              </a:rPr>
              <a:t>/[MRFA+O+2H]</a:t>
            </a:r>
            <a:r>
              <a:rPr lang="en-US" sz="1600" baseline="30000" dirty="0">
                <a:latin typeface="+mj-lt"/>
              </a:rPr>
              <a:t>2+</a:t>
            </a: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FE970696-D882-4265-BF3C-593AFE9CA2FE}"/>
                  </a:ext>
                </a:extLst>
              </p:cNvPr>
              <p:cNvSpPr txBox="1"/>
              <p:nvPr/>
            </p:nvSpPr>
            <p:spPr>
              <a:xfrm>
                <a:off x="13238944" y="26375434"/>
                <a:ext cx="23373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=36.8</m:t>
                      </m:r>
                      <m:r>
                        <a:rPr lang="en-US" sz="2400" b="0" i="1" smtClean="0">
                          <a:latin typeface="Cambria Math" panose="02040503050406030204" pitchFamily="18" charset="0"/>
                        </a:rPr>
                        <m:t>𝑥</m:t>
                      </m:r>
                      <m:r>
                        <a:rPr lang="en-US" sz="2400" b="0" i="1" smtClean="0">
                          <a:latin typeface="Cambria Math" panose="02040503050406030204" pitchFamily="18" charset="0"/>
                        </a:rPr>
                        <m:t>−2.56</m:t>
                      </m:r>
                    </m:oMath>
                  </m:oMathPara>
                </a14:m>
                <a:endParaRPr lang="en-US" sz="2400" dirty="0"/>
              </a:p>
            </p:txBody>
          </p:sp>
        </mc:Choice>
        <mc:Fallback xmlns="">
          <p:sp>
            <p:nvSpPr>
              <p:cNvPr id="119" name="TextBox 118">
                <a:extLst>
                  <a:ext uri="{FF2B5EF4-FFF2-40B4-BE49-F238E27FC236}">
                    <a16:creationId xmlns:a16="http://schemas.microsoft.com/office/drawing/2014/main" id="{FE970696-D882-4265-BF3C-593AFE9CA2FE}"/>
                  </a:ext>
                </a:extLst>
              </p:cNvPr>
              <p:cNvSpPr txBox="1">
                <a:spLocks noRot="1" noChangeAspect="1" noMove="1" noResize="1" noEditPoints="1" noAdjustHandles="1" noChangeArrowheads="1" noChangeShapeType="1" noTextEdit="1"/>
              </p:cNvSpPr>
              <p:nvPr/>
            </p:nvSpPr>
            <p:spPr>
              <a:xfrm>
                <a:off x="13238944" y="26375434"/>
                <a:ext cx="2337307" cy="369332"/>
              </a:xfrm>
              <a:prstGeom prst="rect">
                <a:avLst/>
              </a:prstGeom>
              <a:blipFill>
                <a:blip r:embed="rId54"/>
                <a:stretch>
                  <a:fillRect l="-2611" r="-2872"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8" name="TextBox 597">
                <a:extLst>
                  <a:ext uri="{FF2B5EF4-FFF2-40B4-BE49-F238E27FC236}">
                    <a16:creationId xmlns:a16="http://schemas.microsoft.com/office/drawing/2014/main" id="{42E066FD-B3B4-4667-89C4-59C203C1740D}"/>
                  </a:ext>
                </a:extLst>
              </p:cNvPr>
              <p:cNvSpPr txBox="1"/>
              <p:nvPr/>
            </p:nvSpPr>
            <p:spPr>
              <a:xfrm>
                <a:off x="16461837" y="26374622"/>
                <a:ext cx="23373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=28.5</m:t>
                      </m:r>
                      <m:r>
                        <a:rPr lang="en-US" sz="2400" b="0" i="1" smtClean="0">
                          <a:latin typeface="Cambria Math" panose="02040503050406030204" pitchFamily="18" charset="0"/>
                        </a:rPr>
                        <m:t>𝑥</m:t>
                      </m:r>
                      <m:r>
                        <a:rPr lang="en-US" sz="2400" b="0" i="1" smtClean="0">
                          <a:latin typeface="Cambria Math" panose="02040503050406030204" pitchFamily="18" charset="0"/>
                        </a:rPr>
                        <m:t>−1.78</m:t>
                      </m:r>
                    </m:oMath>
                  </m:oMathPara>
                </a14:m>
                <a:endParaRPr lang="en-US" sz="2400" dirty="0"/>
              </a:p>
            </p:txBody>
          </p:sp>
        </mc:Choice>
        <mc:Fallback xmlns="">
          <p:sp>
            <p:nvSpPr>
              <p:cNvPr id="598" name="TextBox 597">
                <a:extLst>
                  <a:ext uri="{FF2B5EF4-FFF2-40B4-BE49-F238E27FC236}">
                    <a16:creationId xmlns:a16="http://schemas.microsoft.com/office/drawing/2014/main" id="{42E066FD-B3B4-4667-89C4-59C203C1740D}"/>
                  </a:ext>
                </a:extLst>
              </p:cNvPr>
              <p:cNvSpPr txBox="1">
                <a:spLocks noRot="1" noChangeAspect="1" noMove="1" noResize="1" noEditPoints="1" noAdjustHandles="1" noChangeArrowheads="1" noChangeShapeType="1" noTextEdit="1"/>
              </p:cNvSpPr>
              <p:nvPr/>
            </p:nvSpPr>
            <p:spPr>
              <a:xfrm>
                <a:off x="16461837" y="26374622"/>
                <a:ext cx="2337307" cy="369332"/>
              </a:xfrm>
              <a:prstGeom prst="rect">
                <a:avLst/>
              </a:prstGeom>
              <a:blipFill>
                <a:blip r:embed="rId55"/>
                <a:stretch>
                  <a:fillRect l="-2604" r="-2604" b="-28333"/>
                </a:stretch>
              </a:blipFill>
            </p:spPr>
            <p:txBody>
              <a:bodyPr/>
              <a:lstStyle/>
              <a:p>
                <a:r>
                  <a:rPr lang="en-US">
                    <a:noFill/>
                  </a:rPr>
                  <a:t> </a:t>
                </a:r>
              </a:p>
            </p:txBody>
          </p:sp>
        </mc:Fallback>
      </mc:AlternateContent>
      <p:sp>
        <p:nvSpPr>
          <p:cNvPr id="599" name="Rectangle 598">
            <a:extLst>
              <a:ext uri="{FF2B5EF4-FFF2-40B4-BE49-F238E27FC236}">
                <a16:creationId xmlns:a16="http://schemas.microsoft.com/office/drawing/2014/main" id="{5BEC15BE-76FF-4AE3-AADA-4EA9861C4F8A}"/>
              </a:ext>
            </a:extLst>
          </p:cNvPr>
          <p:cNvSpPr/>
          <p:nvPr/>
        </p:nvSpPr>
        <p:spPr>
          <a:xfrm>
            <a:off x="13171416" y="26294440"/>
            <a:ext cx="2508440" cy="580103"/>
          </a:xfrm>
          <a:prstGeom prst="rect">
            <a:avLst/>
          </a:prstGeom>
          <a:noFill/>
          <a:ln w="50800">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0" name="TextBox 599">
                <a:extLst>
                  <a:ext uri="{FF2B5EF4-FFF2-40B4-BE49-F238E27FC236}">
                    <a16:creationId xmlns:a16="http://schemas.microsoft.com/office/drawing/2014/main" id="{A0F5BDB6-9356-4511-88E3-63AC8F1741D7}"/>
                  </a:ext>
                </a:extLst>
              </p:cNvPr>
              <p:cNvSpPr txBox="1"/>
              <p:nvPr/>
            </p:nvSpPr>
            <p:spPr>
              <a:xfrm>
                <a:off x="13121765" y="27000650"/>
                <a:ext cx="2498441"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rPr>
                            <m:t>𝑀𝑅</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36.8</m:t>
                          </m:r>
                        </m:num>
                        <m:den>
                          <m:r>
                            <a:rPr lang="en-US" sz="2000" b="0" i="1" smtClean="0">
                              <a:latin typeface="Cambria Math" panose="02040503050406030204" pitchFamily="18" charset="0"/>
                            </a:rPr>
                            <m:t>2.56</m:t>
                          </m:r>
                        </m:den>
                      </m:f>
                      <m:r>
                        <a:rPr lang="en-US" sz="2000" b="0" i="1" smtClean="0">
                          <a:latin typeface="Cambria Math" panose="02040503050406030204" pitchFamily="18" charset="0"/>
                        </a:rPr>
                        <m:t>=14 µ</m:t>
                      </m:r>
                      <m:r>
                        <m:rPr>
                          <m:sty m:val="p"/>
                        </m:rPr>
                        <a:rPr lang="en-US" sz="2000" b="0" i="0" smtClean="0">
                          <a:latin typeface="Cambria Math" panose="02040503050406030204" pitchFamily="18" charset="0"/>
                        </a:rPr>
                        <m:t>M</m:t>
                      </m:r>
                    </m:oMath>
                  </m:oMathPara>
                </a14:m>
                <a:endParaRPr lang="en-US" sz="2000" dirty="0"/>
              </a:p>
            </p:txBody>
          </p:sp>
        </mc:Choice>
        <mc:Fallback xmlns="">
          <p:sp>
            <p:nvSpPr>
              <p:cNvPr id="600" name="TextBox 599">
                <a:extLst>
                  <a:ext uri="{FF2B5EF4-FFF2-40B4-BE49-F238E27FC236}">
                    <a16:creationId xmlns:a16="http://schemas.microsoft.com/office/drawing/2014/main" id="{A0F5BDB6-9356-4511-88E3-63AC8F1741D7}"/>
                  </a:ext>
                </a:extLst>
              </p:cNvPr>
              <p:cNvSpPr txBox="1">
                <a:spLocks noRot="1" noChangeAspect="1" noMove="1" noResize="1" noEditPoints="1" noAdjustHandles="1" noChangeArrowheads="1" noChangeShapeType="1" noTextEdit="1"/>
              </p:cNvSpPr>
              <p:nvPr/>
            </p:nvSpPr>
            <p:spPr>
              <a:xfrm>
                <a:off x="13121765" y="27000650"/>
                <a:ext cx="2498441" cy="578235"/>
              </a:xfrm>
              <a:prstGeom prst="rect">
                <a:avLst/>
              </a:prstGeom>
              <a:blipFill>
                <a:blip r:embed="rId5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1" name="TextBox 600">
                <a:extLst>
                  <a:ext uri="{FF2B5EF4-FFF2-40B4-BE49-F238E27FC236}">
                    <a16:creationId xmlns:a16="http://schemas.microsoft.com/office/drawing/2014/main" id="{241F2255-86EB-42D3-A8D2-7A950DD7E9C2}"/>
                  </a:ext>
                </a:extLst>
              </p:cNvPr>
              <p:cNvSpPr txBox="1"/>
              <p:nvPr/>
            </p:nvSpPr>
            <p:spPr>
              <a:xfrm>
                <a:off x="16403042" y="27034584"/>
                <a:ext cx="2498441"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rPr>
                            <m:t>𝑀𝑅</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28.5</m:t>
                          </m:r>
                        </m:num>
                        <m:den>
                          <m:r>
                            <a:rPr lang="en-US" sz="2000" b="0" i="1" smtClean="0">
                              <a:latin typeface="Cambria Math" panose="02040503050406030204" pitchFamily="18" charset="0"/>
                            </a:rPr>
                            <m:t>1.78</m:t>
                          </m:r>
                        </m:den>
                      </m:f>
                      <m:r>
                        <a:rPr lang="en-US" sz="2000" b="0" i="1" smtClean="0">
                          <a:latin typeface="Cambria Math" panose="02040503050406030204" pitchFamily="18" charset="0"/>
                        </a:rPr>
                        <m:t>=16 µ</m:t>
                      </m:r>
                      <m:r>
                        <m:rPr>
                          <m:sty m:val="p"/>
                        </m:rPr>
                        <a:rPr lang="en-US" sz="2000" b="0" i="0" smtClean="0">
                          <a:latin typeface="Cambria Math" panose="02040503050406030204" pitchFamily="18" charset="0"/>
                        </a:rPr>
                        <m:t>M</m:t>
                      </m:r>
                    </m:oMath>
                  </m:oMathPara>
                </a14:m>
                <a:endParaRPr lang="en-US" sz="2000" dirty="0"/>
              </a:p>
            </p:txBody>
          </p:sp>
        </mc:Choice>
        <mc:Fallback xmlns="">
          <p:sp>
            <p:nvSpPr>
              <p:cNvPr id="601" name="TextBox 600">
                <a:extLst>
                  <a:ext uri="{FF2B5EF4-FFF2-40B4-BE49-F238E27FC236}">
                    <a16:creationId xmlns:a16="http://schemas.microsoft.com/office/drawing/2014/main" id="{241F2255-86EB-42D3-A8D2-7A950DD7E9C2}"/>
                  </a:ext>
                </a:extLst>
              </p:cNvPr>
              <p:cNvSpPr txBox="1">
                <a:spLocks noRot="1" noChangeAspect="1" noMove="1" noResize="1" noEditPoints="1" noAdjustHandles="1" noChangeArrowheads="1" noChangeShapeType="1" noTextEdit="1"/>
              </p:cNvSpPr>
              <p:nvPr/>
            </p:nvSpPr>
            <p:spPr>
              <a:xfrm>
                <a:off x="16403042" y="27034584"/>
                <a:ext cx="2498441" cy="584519"/>
              </a:xfrm>
              <a:prstGeom prst="rect">
                <a:avLst/>
              </a:prstGeom>
              <a:blipFill>
                <a:blip r:embed="rId5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2" name="TextBox 601">
                <a:extLst>
                  <a:ext uri="{FF2B5EF4-FFF2-40B4-BE49-F238E27FC236}">
                    <a16:creationId xmlns:a16="http://schemas.microsoft.com/office/drawing/2014/main" id="{95BF6058-859E-46DA-834B-E3FB911B3F80}"/>
                  </a:ext>
                </a:extLst>
              </p:cNvPr>
              <p:cNvSpPr txBox="1"/>
              <p:nvPr/>
            </p:nvSpPr>
            <p:spPr>
              <a:xfrm>
                <a:off x="13573777" y="27832934"/>
                <a:ext cx="2613088" cy="5354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14−20</m:t>
                              </m:r>
                            </m:e>
                          </m:d>
                        </m:num>
                        <m:den>
                          <m:r>
                            <a:rPr lang="en-US" sz="1800" b="0" i="1" smtClean="0">
                              <a:latin typeface="Cambria Math" panose="02040503050406030204" pitchFamily="18" charset="0"/>
                            </a:rPr>
                            <m:t>20</m:t>
                          </m:r>
                        </m:den>
                      </m:f>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100%</m:t>
                      </m:r>
                      <m:r>
                        <a:rPr lang="en-US" sz="1800" b="0" i="1" smtClean="0">
                          <a:latin typeface="Cambria Math" panose="02040503050406030204" pitchFamily="18" charset="0"/>
                        </a:rPr>
                        <m:t>=30%</m:t>
                      </m:r>
                    </m:oMath>
                  </m:oMathPara>
                </a14:m>
                <a:endParaRPr lang="en-US" sz="1800" dirty="0"/>
              </a:p>
            </p:txBody>
          </p:sp>
        </mc:Choice>
        <mc:Fallback xmlns="">
          <p:sp>
            <p:nvSpPr>
              <p:cNvPr id="602" name="TextBox 601">
                <a:extLst>
                  <a:ext uri="{FF2B5EF4-FFF2-40B4-BE49-F238E27FC236}">
                    <a16:creationId xmlns:a16="http://schemas.microsoft.com/office/drawing/2014/main" id="{95BF6058-859E-46DA-834B-E3FB911B3F80}"/>
                  </a:ext>
                </a:extLst>
              </p:cNvPr>
              <p:cNvSpPr txBox="1">
                <a:spLocks noRot="1" noChangeAspect="1" noMove="1" noResize="1" noEditPoints="1" noAdjustHandles="1" noChangeArrowheads="1" noChangeShapeType="1" noTextEdit="1"/>
              </p:cNvSpPr>
              <p:nvPr/>
            </p:nvSpPr>
            <p:spPr>
              <a:xfrm>
                <a:off x="13573777" y="27832934"/>
                <a:ext cx="2613088" cy="535468"/>
              </a:xfrm>
              <a:prstGeom prst="rect">
                <a:avLst/>
              </a:prstGeom>
              <a:blipFill>
                <a:blip r:embed="rId58"/>
                <a:stretch>
                  <a:fillRect/>
                </a:stretch>
              </a:blipFill>
            </p:spPr>
            <p:txBody>
              <a:bodyPr/>
              <a:lstStyle/>
              <a:p>
                <a:r>
                  <a:rPr lang="en-US">
                    <a:noFill/>
                  </a:rPr>
                  <a:t> </a:t>
                </a:r>
              </a:p>
            </p:txBody>
          </p:sp>
        </mc:Fallback>
      </mc:AlternateContent>
      <p:sp>
        <p:nvSpPr>
          <p:cNvPr id="120" name="TextBox 119">
            <a:extLst>
              <a:ext uri="{FF2B5EF4-FFF2-40B4-BE49-F238E27FC236}">
                <a16:creationId xmlns:a16="http://schemas.microsoft.com/office/drawing/2014/main" id="{F0000C77-FC53-4906-AD86-1622ED587111}"/>
              </a:ext>
            </a:extLst>
          </p:cNvPr>
          <p:cNvSpPr txBox="1"/>
          <p:nvPr/>
        </p:nvSpPr>
        <p:spPr>
          <a:xfrm>
            <a:off x="12787705" y="27942427"/>
            <a:ext cx="1127798" cy="369332"/>
          </a:xfrm>
          <a:prstGeom prst="rect">
            <a:avLst/>
          </a:prstGeom>
          <a:noFill/>
        </p:spPr>
        <p:txBody>
          <a:bodyPr wrap="square" rtlCol="0">
            <a:spAutoFit/>
          </a:bodyPr>
          <a:lstStyle/>
          <a:p>
            <a:r>
              <a:rPr lang="en-US" sz="1800" dirty="0">
                <a:latin typeface="+mj-lt"/>
              </a:rPr>
              <a:t>Error</a:t>
            </a:r>
          </a:p>
        </p:txBody>
      </p:sp>
      <mc:AlternateContent xmlns:mc="http://schemas.openxmlformats.org/markup-compatibility/2006" xmlns:a14="http://schemas.microsoft.com/office/drawing/2010/main">
        <mc:Choice Requires="a14">
          <p:sp>
            <p:nvSpPr>
              <p:cNvPr id="603" name="TextBox 602">
                <a:extLst>
                  <a:ext uri="{FF2B5EF4-FFF2-40B4-BE49-F238E27FC236}">
                    <a16:creationId xmlns:a16="http://schemas.microsoft.com/office/drawing/2014/main" id="{7BBBDD68-78BD-4AC8-BB5C-265263412B0A}"/>
                  </a:ext>
                </a:extLst>
              </p:cNvPr>
              <p:cNvSpPr txBox="1"/>
              <p:nvPr/>
            </p:nvSpPr>
            <p:spPr>
              <a:xfrm>
                <a:off x="16318404" y="27800656"/>
                <a:ext cx="2613088" cy="5354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16−20</m:t>
                              </m:r>
                            </m:e>
                          </m:d>
                        </m:num>
                        <m:den>
                          <m:r>
                            <a:rPr lang="en-US" sz="1800" b="0" i="1" smtClean="0">
                              <a:latin typeface="Cambria Math" panose="02040503050406030204" pitchFamily="18" charset="0"/>
                            </a:rPr>
                            <m:t>20</m:t>
                          </m:r>
                        </m:den>
                      </m:f>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100%</m:t>
                      </m:r>
                      <m:r>
                        <a:rPr lang="en-US" sz="1800" b="0" i="1" smtClean="0">
                          <a:latin typeface="Cambria Math" panose="02040503050406030204" pitchFamily="18" charset="0"/>
                        </a:rPr>
                        <m:t>=20%</m:t>
                      </m:r>
                    </m:oMath>
                  </m:oMathPara>
                </a14:m>
                <a:endParaRPr lang="en-US" sz="1800" dirty="0"/>
              </a:p>
            </p:txBody>
          </p:sp>
        </mc:Choice>
        <mc:Fallback xmlns="">
          <p:sp>
            <p:nvSpPr>
              <p:cNvPr id="603" name="TextBox 602">
                <a:extLst>
                  <a:ext uri="{FF2B5EF4-FFF2-40B4-BE49-F238E27FC236}">
                    <a16:creationId xmlns:a16="http://schemas.microsoft.com/office/drawing/2014/main" id="{7BBBDD68-78BD-4AC8-BB5C-265263412B0A}"/>
                  </a:ext>
                </a:extLst>
              </p:cNvPr>
              <p:cNvSpPr txBox="1">
                <a:spLocks noRot="1" noChangeAspect="1" noMove="1" noResize="1" noEditPoints="1" noAdjustHandles="1" noChangeArrowheads="1" noChangeShapeType="1" noTextEdit="1"/>
              </p:cNvSpPr>
              <p:nvPr/>
            </p:nvSpPr>
            <p:spPr>
              <a:xfrm>
                <a:off x="16318404" y="27800656"/>
                <a:ext cx="2613088" cy="535468"/>
              </a:xfrm>
              <a:prstGeom prst="rect">
                <a:avLst/>
              </a:prstGeom>
              <a:blipFill>
                <a:blip r:embed="rId59"/>
                <a:stretch>
                  <a:fillRect/>
                </a:stretch>
              </a:blipFill>
            </p:spPr>
            <p:txBody>
              <a:bodyPr/>
              <a:lstStyle/>
              <a:p>
                <a:r>
                  <a:rPr lang="en-US">
                    <a:noFill/>
                  </a:rPr>
                  <a:t> </a:t>
                </a:r>
              </a:p>
            </p:txBody>
          </p:sp>
        </mc:Fallback>
      </mc:AlternateContent>
      <p:sp>
        <p:nvSpPr>
          <p:cNvPr id="604" name="TextBox 603">
            <a:extLst>
              <a:ext uri="{FF2B5EF4-FFF2-40B4-BE49-F238E27FC236}">
                <a16:creationId xmlns:a16="http://schemas.microsoft.com/office/drawing/2014/main" id="{408E3D09-6E3B-4BBF-B1F7-E74706809D68}"/>
              </a:ext>
            </a:extLst>
          </p:cNvPr>
          <p:cNvSpPr txBox="1"/>
          <p:nvPr/>
        </p:nvSpPr>
        <p:spPr>
          <a:xfrm>
            <a:off x="19047039" y="26269040"/>
            <a:ext cx="4822782" cy="193899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000" dirty="0">
                <a:latin typeface="+mj-lt"/>
              </a:rPr>
              <a:t>The error for quantitation is near 20%~30%.</a:t>
            </a:r>
          </a:p>
          <a:p>
            <a:pPr marL="457200" indent="-457200">
              <a:spcAft>
                <a:spcPts val="1200"/>
              </a:spcAft>
              <a:buFont typeface="Arial" panose="020B0604020202020204" pitchFamily="34" charset="0"/>
              <a:buChar char="•"/>
            </a:pPr>
            <a:r>
              <a:rPr lang="en-US" sz="2000" dirty="0">
                <a:latin typeface="+mj-lt"/>
              </a:rPr>
              <a:t>The oxidation yield is 100%.</a:t>
            </a:r>
          </a:p>
          <a:p>
            <a:pPr marL="457200" indent="-457200">
              <a:spcAft>
                <a:spcPts val="1200"/>
              </a:spcAft>
              <a:buFont typeface="Arial" panose="020B0604020202020204" pitchFamily="34" charset="0"/>
              <a:buChar char="•"/>
            </a:pPr>
            <a:r>
              <a:rPr lang="en-US" sz="2000" dirty="0">
                <a:latin typeface="+mj-lt"/>
              </a:rPr>
              <a:t>The intensity of [M]</a:t>
            </a:r>
            <a:r>
              <a:rPr lang="en-US" sz="2000" baseline="30000" dirty="0">
                <a:latin typeface="+mj-lt"/>
              </a:rPr>
              <a:t>2+</a:t>
            </a:r>
            <a:r>
              <a:rPr lang="en-US" sz="2000" dirty="0">
                <a:latin typeface="+mj-lt"/>
              </a:rPr>
              <a:t> is higher than that of [M]</a:t>
            </a:r>
            <a:r>
              <a:rPr lang="en-US" sz="2000" baseline="30000" dirty="0">
                <a:latin typeface="+mj-lt"/>
              </a:rPr>
              <a:t>+</a:t>
            </a:r>
            <a:r>
              <a:rPr lang="en-US" sz="2000" dirty="0">
                <a:latin typeface="+mj-lt"/>
              </a:rPr>
              <a:t> and </a:t>
            </a:r>
            <a:r>
              <a:rPr lang="en-US" sz="2000" dirty="0">
                <a:solidFill>
                  <a:prstClr val="black"/>
                </a:solidFill>
                <a:latin typeface="Arial"/>
              </a:rPr>
              <a:t>[M]</a:t>
            </a:r>
            <a:r>
              <a:rPr lang="en-US" sz="2000" baseline="30000" dirty="0">
                <a:solidFill>
                  <a:prstClr val="black"/>
                </a:solidFill>
                <a:latin typeface="Arial"/>
              </a:rPr>
              <a:t>2+  </a:t>
            </a:r>
            <a:r>
              <a:rPr lang="en-US" sz="2000" dirty="0">
                <a:latin typeface="+mj-lt"/>
              </a:rPr>
              <a:t>has less error.</a:t>
            </a:r>
          </a:p>
        </p:txBody>
      </p:sp>
      <p:sp>
        <p:nvSpPr>
          <p:cNvPr id="605" name="TextBox 604">
            <a:extLst>
              <a:ext uri="{FF2B5EF4-FFF2-40B4-BE49-F238E27FC236}">
                <a16:creationId xmlns:a16="http://schemas.microsoft.com/office/drawing/2014/main" id="{DD4600D8-A586-4A6B-8F55-6F1458CB65F3}"/>
              </a:ext>
            </a:extLst>
          </p:cNvPr>
          <p:cNvSpPr txBox="1"/>
          <p:nvPr/>
        </p:nvSpPr>
        <p:spPr>
          <a:xfrm>
            <a:off x="32019201" y="6249844"/>
            <a:ext cx="3692766" cy="1446550"/>
          </a:xfrm>
          <a:prstGeom prst="rect">
            <a:avLst/>
          </a:prstGeom>
          <a:noFill/>
        </p:spPr>
        <p:txBody>
          <a:bodyPr wrap="square" lIns="0" tIns="0" rIns="0" bIns="0" rtlCol="0">
            <a:spAutoFit/>
          </a:bodyPr>
          <a:lstStyle/>
          <a:p>
            <a:pPr marL="342900" indent="-342900">
              <a:spcBef>
                <a:spcPts val="1200"/>
              </a:spcBef>
              <a:buFont typeface="Wingdings" panose="05000000000000000000" pitchFamily="2" charset="2"/>
              <a:buChar char="Ø"/>
            </a:pPr>
            <a:r>
              <a:rPr lang="en-US" sz="2100" dirty="0">
                <a:latin typeface="+mj-lt"/>
              </a:rPr>
              <a:t>When the </a:t>
            </a:r>
            <a:r>
              <a:rPr lang="en-US" sz="2100" dirty="0">
                <a:solidFill>
                  <a:prstClr val="black"/>
                </a:solidFill>
                <a:latin typeface="Arial"/>
              </a:rPr>
              <a:t>conc. of NaIO</a:t>
            </a:r>
            <a:r>
              <a:rPr lang="en-US" sz="2100" baseline="-25000" dirty="0">
                <a:solidFill>
                  <a:prstClr val="black"/>
                </a:solidFill>
                <a:latin typeface="Arial"/>
              </a:rPr>
              <a:t>4</a:t>
            </a:r>
            <a:r>
              <a:rPr lang="en-US" sz="2100" dirty="0">
                <a:latin typeface="+mj-lt"/>
              </a:rPr>
              <a:t> is higher than ubiquitin, the adducts will be observed;</a:t>
            </a:r>
          </a:p>
          <a:p>
            <a:pPr marL="342900" indent="-342900">
              <a:spcBef>
                <a:spcPts val="1200"/>
              </a:spcBef>
              <a:buFont typeface="Wingdings" panose="05000000000000000000" pitchFamily="2" charset="2"/>
              <a:buChar char="Ø"/>
            </a:pPr>
            <a:endParaRPr lang="en-US" sz="2100" dirty="0">
              <a:latin typeface="+mj-lt"/>
              <a:cs typeface="Arial" panose="020B0604020202020204" pitchFamily="34" charset="0"/>
            </a:endParaRPr>
          </a:p>
        </p:txBody>
      </p:sp>
      <p:sp>
        <p:nvSpPr>
          <p:cNvPr id="606" name="TextBox 605">
            <a:extLst>
              <a:ext uri="{FF2B5EF4-FFF2-40B4-BE49-F238E27FC236}">
                <a16:creationId xmlns:a16="http://schemas.microsoft.com/office/drawing/2014/main" id="{8523963B-06F7-4019-ADB3-24BB50A7ADE7}"/>
              </a:ext>
            </a:extLst>
          </p:cNvPr>
          <p:cNvSpPr txBox="1"/>
          <p:nvPr/>
        </p:nvSpPr>
        <p:spPr>
          <a:xfrm>
            <a:off x="32057300" y="7678346"/>
            <a:ext cx="3579901" cy="1446550"/>
          </a:xfrm>
          <a:prstGeom prst="rect">
            <a:avLst/>
          </a:prstGeom>
          <a:noFill/>
        </p:spPr>
        <p:txBody>
          <a:bodyPr wrap="square" lIns="0" tIns="0" rIns="0" bIns="0" rtlCol="0">
            <a:spAutoFit/>
          </a:bodyPr>
          <a:lstStyle/>
          <a:p>
            <a:pPr marL="342900" indent="-342900">
              <a:spcBef>
                <a:spcPts val="1200"/>
              </a:spcBef>
              <a:buFont typeface="Wingdings" panose="05000000000000000000" pitchFamily="2" charset="2"/>
              <a:buChar char="Ø"/>
            </a:pPr>
            <a:r>
              <a:rPr lang="en-US" sz="2100" dirty="0">
                <a:latin typeface="+mj-lt"/>
              </a:rPr>
              <a:t>High conc. of NaIO</a:t>
            </a:r>
            <a:r>
              <a:rPr lang="en-US" sz="2100" baseline="-25000" dirty="0">
                <a:latin typeface="+mj-lt"/>
              </a:rPr>
              <a:t>4</a:t>
            </a:r>
            <a:r>
              <a:rPr lang="en-US" sz="2100" dirty="0">
                <a:latin typeface="+mj-lt"/>
              </a:rPr>
              <a:t> may cause ubiquitin decomposition;</a:t>
            </a:r>
          </a:p>
          <a:p>
            <a:pPr marL="342900" indent="-342900">
              <a:spcBef>
                <a:spcPts val="1200"/>
              </a:spcBef>
              <a:buFont typeface="Wingdings" panose="05000000000000000000" pitchFamily="2" charset="2"/>
              <a:buChar char="Ø"/>
            </a:pPr>
            <a:endParaRPr lang="en-US" sz="2100" dirty="0">
              <a:latin typeface="+mj-lt"/>
              <a:cs typeface="Arial" panose="020B0604020202020204" pitchFamily="34" charset="0"/>
            </a:endParaRPr>
          </a:p>
        </p:txBody>
      </p:sp>
      <p:sp>
        <p:nvSpPr>
          <p:cNvPr id="607" name="TextBox 606">
            <a:extLst>
              <a:ext uri="{FF2B5EF4-FFF2-40B4-BE49-F238E27FC236}">
                <a16:creationId xmlns:a16="http://schemas.microsoft.com/office/drawing/2014/main" id="{2C6FC2C4-5CD8-4CD9-B9B3-672D185B32FC}"/>
              </a:ext>
            </a:extLst>
          </p:cNvPr>
          <p:cNvSpPr txBox="1"/>
          <p:nvPr/>
        </p:nvSpPr>
        <p:spPr>
          <a:xfrm>
            <a:off x="32006501" y="9181211"/>
            <a:ext cx="3551895" cy="1463040"/>
          </a:xfrm>
          <a:prstGeom prst="rect">
            <a:avLst/>
          </a:prstGeom>
          <a:noFill/>
        </p:spPr>
        <p:txBody>
          <a:bodyPr wrap="square" lIns="0" tIns="0" rIns="0" bIns="0" rtlCol="0">
            <a:spAutoFit/>
          </a:bodyPr>
          <a:lstStyle/>
          <a:p>
            <a:pPr marL="342900" indent="-342900">
              <a:spcBef>
                <a:spcPts val="1200"/>
              </a:spcBef>
              <a:buFont typeface="Wingdings" panose="05000000000000000000" pitchFamily="2" charset="2"/>
              <a:buChar char="Ø"/>
            </a:pPr>
            <a:r>
              <a:rPr lang="en-US" sz="2100" dirty="0">
                <a:latin typeface="+mj-lt"/>
              </a:rPr>
              <a:t>The oxidized ubiquitin was observed once NaIO</a:t>
            </a:r>
            <a:r>
              <a:rPr lang="en-US" sz="2100" baseline="-25000" dirty="0">
                <a:latin typeface="+mj-lt"/>
              </a:rPr>
              <a:t>4</a:t>
            </a:r>
            <a:r>
              <a:rPr lang="en-US" sz="2100" dirty="0">
                <a:latin typeface="+mj-lt"/>
              </a:rPr>
              <a:t> was added and the highest intensity of Ubiquitin-O was observed at 50 min.</a:t>
            </a:r>
            <a:endParaRPr lang="en-US" sz="2100" dirty="0">
              <a:latin typeface="+mj-lt"/>
              <a:cs typeface="Arial" panose="020B0604020202020204" pitchFamily="34" charset="0"/>
            </a:endParaRPr>
          </a:p>
        </p:txBody>
      </p:sp>
      <p:sp>
        <p:nvSpPr>
          <p:cNvPr id="608" name="TextBox 607">
            <a:extLst>
              <a:ext uri="{FF2B5EF4-FFF2-40B4-BE49-F238E27FC236}">
                <a16:creationId xmlns:a16="http://schemas.microsoft.com/office/drawing/2014/main" id="{D3219819-475D-49EC-B14F-75D60D6A0D05}"/>
              </a:ext>
            </a:extLst>
          </p:cNvPr>
          <p:cNvSpPr txBox="1"/>
          <p:nvPr/>
        </p:nvSpPr>
        <p:spPr>
          <a:xfrm>
            <a:off x="24775894" y="15527232"/>
            <a:ext cx="10784106" cy="313932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mj-lt"/>
              </a:rPr>
              <a:t>Ubiquitin [M+H]</a:t>
            </a:r>
            <a:r>
              <a:rPr lang="en-US" sz="2800" baseline="30000" dirty="0">
                <a:latin typeface="+mj-lt"/>
              </a:rPr>
              <a:t>+</a:t>
            </a:r>
            <a:r>
              <a:rPr lang="en-US" sz="2800" dirty="0">
                <a:latin typeface="+mj-lt"/>
              </a:rPr>
              <a:t> (monoisotopic mass m/z 8560) shift to </a:t>
            </a:r>
            <a:r>
              <a:rPr lang="en-US" sz="2800" dirty="0" err="1">
                <a:latin typeface="+mj-lt"/>
              </a:rPr>
              <a:t>Ubiqitin</a:t>
            </a:r>
            <a:r>
              <a:rPr lang="en-US" sz="2800" dirty="0">
                <a:latin typeface="+mj-lt"/>
              </a:rPr>
              <a:t>-O [M+H+O]</a:t>
            </a:r>
            <a:r>
              <a:rPr lang="en-US" sz="2800" baseline="30000" dirty="0">
                <a:latin typeface="+mj-lt"/>
              </a:rPr>
              <a:t>+ </a:t>
            </a:r>
            <a:r>
              <a:rPr lang="en-US" sz="2800" dirty="0">
                <a:latin typeface="+mj-lt"/>
              </a:rPr>
              <a:t>(monoisotopic mass m/z </a:t>
            </a:r>
            <a:r>
              <a:rPr lang="en-US" sz="2800" dirty="0">
                <a:solidFill>
                  <a:prstClr val="black"/>
                </a:solidFill>
                <a:latin typeface="+mj-lt"/>
              </a:rPr>
              <a:t>8576</a:t>
            </a:r>
            <a:r>
              <a:rPr lang="en-US" sz="2800" dirty="0">
                <a:latin typeface="+mj-lt"/>
              </a:rPr>
              <a:t>) with the change of +16 Da.</a:t>
            </a:r>
          </a:p>
          <a:p>
            <a:pPr marL="457200" indent="-457200">
              <a:spcAft>
                <a:spcPts val="1200"/>
              </a:spcAft>
              <a:buFont typeface="Arial" panose="020B0604020202020204" pitchFamily="34" charset="0"/>
              <a:buChar char="•"/>
            </a:pPr>
            <a:r>
              <a:rPr lang="en-US" sz="2800" dirty="0">
                <a:latin typeface="+mj-lt"/>
              </a:rPr>
              <a:t>The adducts (</a:t>
            </a:r>
            <a:r>
              <a:rPr lang="en-US" sz="2800" dirty="0">
                <a:solidFill>
                  <a:prstClr val="black"/>
                </a:solidFill>
                <a:latin typeface="Arial"/>
              </a:rPr>
              <a:t>[M+HIO</a:t>
            </a:r>
            <a:r>
              <a:rPr lang="en-US" sz="2800" baseline="-25000" dirty="0">
                <a:solidFill>
                  <a:prstClr val="black"/>
                </a:solidFill>
                <a:latin typeface="Arial"/>
              </a:rPr>
              <a:t>4</a:t>
            </a:r>
            <a:r>
              <a:rPr lang="en-US" sz="2800" dirty="0">
                <a:solidFill>
                  <a:prstClr val="black"/>
                </a:solidFill>
                <a:latin typeface="Arial"/>
              </a:rPr>
              <a:t>+7H]</a:t>
            </a:r>
            <a:r>
              <a:rPr lang="en-US" sz="2800" baseline="30000" dirty="0">
                <a:solidFill>
                  <a:prstClr val="black"/>
                </a:solidFill>
                <a:latin typeface="Arial"/>
              </a:rPr>
              <a:t>7+</a:t>
            </a:r>
            <a:r>
              <a:rPr lang="en-US" sz="2800" dirty="0">
                <a:solidFill>
                  <a:prstClr val="black"/>
                </a:solidFill>
                <a:latin typeface="Arial"/>
              </a:rPr>
              <a:t>, e.g.) </a:t>
            </a:r>
            <a:r>
              <a:rPr lang="en-US" sz="2800" dirty="0">
                <a:latin typeface="+mj-lt"/>
              </a:rPr>
              <a:t>were observed. </a:t>
            </a:r>
          </a:p>
          <a:p>
            <a:pPr marL="457200" indent="-457200">
              <a:spcAft>
                <a:spcPts val="1200"/>
              </a:spcAft>
              <a:buFont typeface="Arial" panose="020B0604020202020204" pitchFamily="34" charset="0"/>
              <a:buChar char="•"/>
            </a:pPr>
            <a:r>
              <a:rPr lang="en-US" sz="2800" dirty="0">
                <a:latin typeface="+mj-lt"/>
              </a:rPr>
              <a:t>The oxidation reaction is rapid.</a:t>
            </a:r>
          </a:p>
          <a:p>
            <a:pPr marL="457200" indent="-457200">
              <a:spcAft>
                <a:spcPts val="1200"/>
              </a:spcAft>
              <a:buFont typeface="Arial" panose="020B0604020202020204" pitchFamily="34" charset="0"/>
              <a:buChar char="•"/>
            </a:pPr>
            <a:r>
              <a:rPr lang="en-US" sz="2800" dirty="0">
                <a:latin typeface="+mj-lt"/>
              </a:rPr>
              <a:t>The oxidized ubiquitin may decompose after 50 min.</a:t>
            </a:r>
          </a:p>
        </p:txBody>
      </p:sp>
      <p:sp>
        <p:nvSpPr>
          <p:cNvPr id="610" name="TextBox 609">
            <a:extLst>
              <a:ext uri="{FF2B5EF4-FFF2-40B4-BE49-F238E27FC236}">
                <a16:creationId xmlns:a16="http://schemas.microsoft.com/office/drawing/2014/main" id="{B53A387A-12D9-4CEA-A644-3CE491C41FF5}"/>
              </a:ext>
            </a:extLst>
          </p:cNvPr>
          <p:cNvSpPr txBox="1"/>
          <p:nvPr/>
        </p:nvSpPr>
        <p:spPr>
          <a:xfrm>
            <a:off x="30984731" y="10944676"/>
            <a:ext cx="5065692" cy="523220"/>
          </a:xfrm>
          <a:prstGeom prst="rect">
            <a:avLst/>
          </a:prstGeom>
          <a:noFill/>
        </p:spPr>
        <p:txBody>
          <a:bodyPr wrap="square" rtlCol="0">
            <a:spAutoFit/>
          </a:bodyPr>
          <a:lstStyle/>
          <a:p>
            <a:r>
              <a:rPr lang="en-US" sz="2800" b="1" u="sng" dirty="0">
                <a:latin typeface="+mj-lt"/>
              </a:rPr>
              <a:t>Ubiquitin Oxidation</a:t>
            </a:r>
            <a:endParaRPr lang="en-US" sz="2800" b="1" u="sng" baseline="-25000" dirty="0">
              <a:latin typeface="+mj-lt"/>
            </a:endParaRPr>
          </a:p>
        </p:txBody>
      </p:sp>
      <p:pic>
        <p:nvPicPr>
          <p:cNvPr id="4" name="Picture 3">
            <a:extLst>
              <a:ext uri="{FF2B5EF4-FFF2-40B4-BE49-F238E27FC236}">
                <a16:creationId xmlns:a16="http://schemas.microsoft.com/office/drawing/2014/main" id="{DC16AC85-46D1-4D1C-A327-395A9EC1BF5E}"/>
              </a:ext>
            </a:extLst>
          </p:cNvPr>
          <p:cNvPicPr>
            <a:picLocks noChangeAspect="1"/>
          </p:cNvPicPr>
          <p:nvPr/>
        </p:nvPicPr>
        <p:blipFill>
          <a:blip r:embed="rId60"/>
          <a:stretch>
            <a:fillRect/>
          </a:stretch>
        </p:blipFill>
        <p:spPr>
          <a:xfrm>
            <a:off x="19276042" y="20112277"/>
            <a:ext cx="4338117" cy="2279740"/>
          </a:xfrm>
          <a:prstGeom prst="rect">
            <a:avLst/>
          </a:prstGeom>
        </p:spPr>
      </p:pic>
      <p:sp>
        <p:nvSpPr>
          <p:cNvPr id="250" name="TextBox 249">
            <a:extLst>
              <a:ext uri="{FF2B5EF4-FFF2-40B4-BE49-F238E27FC236}">
                <a16:creationId xmlns:a16="http://schemas.microsoft.com/office/drawing/2014/main" id="{E9A6FB8F-35DF-4F23-B56D-7C9522733509}"/>
              </a:ext>
            </a:extLst>
          </p:cNvPr>
          <p:cNvSpPr txBox="1"/>
          <p:nvPr/>
        </p:nvSpPr>
        <p:spPr>
          <a:xfrm>
            <a:off x="1132355" y="12575167"/>
            <a:ext cx="10297620" cy="1323439"/>
          </a:xfrm>
          <a:prstGeom prst="rect">
            <a:avLst/>
          </a:prstGeom>
          <a:noFill/>
          <a:ln w="50800">
            <a:solidFill>
              <a:schemeClr val="accent3"/>
            </a:solidFill>
          </a:ln>
        </p:spPr>
        <p:txBody>
          <a:bodyPr wrap="square" rtlCol="0">
            <a:spAutoFit/>
          </a:bodyPr>
          <a:lstStyle/>
          <a:p>
            <a:pPr>
              <a:spcAft>
                <a:spcPts val="1200"/>
              </a:spcAft>
            </a:pPr>
            <a:r>
              <a:rPr lang="en-US" sz="4000" b="1" dirty="0">
                <a:latin typeface="Arial" panose="020B0604020202020204" pitchFamily="34" charset="0"/>
                <a:cs typeface="Arial" panose="020B0604020202020204" pitchFamily="34" charset="0"/>
              </a:rPr>
              <a:t>Method: MS quantitation based on redox mass-shift</a:t>
            </a:r>
          </a:p>
        </p:txBody>
      </p:sp>
      <p:pic>
        <p:nvPicPr>
          <p:cNvPr id="6" name="Picture 5">
            <a:extLst>
              <a:ext uri="{FF2B5EF4-FFF2-40B4-BE49-F238E27FC236}">
                <a16:creationId xmlns:a16="http://schemas.microsoft.com/office/drawing/2014/main" id="{092174BB-D692-42F8-900B-50265BD250D6}"/>
              </a:ext>
            </a:extLst>
          </p:cNvPr>
          <p:cNvPicPr>
            <a:picLocks noChangeAspect="1"/>
          </p:cNvPicPr>
          <p:nvPr/>
        </p:nvPicPr>
        <p:blipFill>
          <a:blip r:embed="rId61"/>
          <a:stretch>
            <a:fillRect/>
          </a:stretch>
        </p:blipFill>
        <p:spPr>
          <a:xfrm>
            <a:off x="966185" y="14294009"/>
            <a:ext cx="6400314" cy="1303940"/>
          </a:xfrm>
          <a:prstGeom prst="rect">
            <a:avLst/>
          </a:prstGeom>
        </p:spPr>
      </p:pic>
      <p:cxnSp>
        <p:nvCxnSpPr>
          <p:cNvPr id="8" name="Straight Arrow Connector 7">
            <a:extLst>
              <a:ext uri="{FF2B5EF4-FFF2-40B4-BE49-F238E27FC236}">
                <a16:creationId xmlns:a16="http://schemas.microsoft.com/office/drawing/2014/main" id="{09327BE6-E49C-4C17-831C-752380BBC17E}"/>
              </a:ext>
            </a:extLst>
          </p:cNvPr>
          <p:cNvCxnSpPr>
            <a:cxnSpLocks/>
          </p:cNvCxnSpPr>
          <p:nvPr/>
        </p:nvCxnSpPr>
        <p:spPr>
          <a:xfrm>
            <a:off x="2212018" y="20848559"/>
            <a:ext cx="234080" cy="617015"/>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58" name="Straight Arrow Connector 257">
            <a:extLst>
              <a:ext uri="{FF2B5EF4-FFF2-40B4-BE49-F238E27FC236}">
                <a16:creationId xmlns:a16="http://schemas.microsoft.com/office/drawing/2014/main" id="{0DE6FAE1-A920-4F11-AFDB-DCA2F4176F33}"/>
              </a:ext>
            </a:extLst>
          </p:cNvPr>
          <p:cNvCxnSpPr>
            <a:cxnSpLocks/>
          </p:cNvCxnSpPr>
          <p:nvPr/>
        </p:nvCxnSpPr>
        <p:spPr>
          <a:xfrm flipH="1">
            <a:off x="2801452" y="20848559"/>
            <a:ext cx="579061" cy="667110"/>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62" name="Straight Arrow Connector 261">
            <a:extLst>
              <a:ext uri="{FF2B5EF4-FFF2-40B4-BE49-F238E27FC236}">
                <a16:creationId xmlns:a16="http://schemas.microsoft.com/office/drawing/2014/main" id="{80C1E2EA-EBEE-442D-8620-2F2E24FC1FDB}"/>
              </a:ext>
            </a:extLst>
          </p:cNvPr>
          <p:cNvCxnSpPr>
            <a:cxnSpLocks/>
          </p:cNvCxnSpPr>
          <p:nvPr/>
        </p:nvCxnSpPr>
        <p:spPr>
          <a:xfrm>
            <a:off x="5525389" y="20813239"/>
            <a:ext cx="95434" cy="811172"/>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264" name="TextBox 263">
            <a:extLst>
              <a:ext uri="{FF2B5EF4-FFF2-40B4-BE49-F238E27FC236}">
                <a16:creationId xmlns:a16="http://schemas.microsoft.com/office/drawing/2014/main" id="{36C29ACE-499C-43B4-B1CD-3A4329B07DAA}"/>
              </a:ext>
            </a:extLst>
          </p:cNvPr>
          <p:cNvSpPr txBox="1"/>
          <p:nvPr/>
        </p:nvSpPr>
        <p:spPr>
          <a:xfrm>
            <a:off x="1338587" y="19092266"/>
            <a:ext cx="5095301" cy="707886"/>
          </a:xfrm>
          <a:prstGeom prst="rect">
            <a:avLst/>
          </a:prstGeom>
          <a:noFill/>
          <a:ln w="50800">
            <a:solidFill>
              <a:schemeClr val="accent3"/>
            </a:solidFill>
          </a:ln>
        </p:spPr>
        <p:txBody>
          <a:bodyPr wrap="square" rtlCol="0">
            <a:spAutoFit/>
          </a:bodyPr>
          <a:lstStyle/>
          <a:p>
            <a:pPr>
              <a:spcAft>
                <a:spcPts val="1200"/>
              </a:spcAft>
            </a:pPr>
            <a:r>
              <a:rPr lang="en-US" sz="4000" b="1" dirty="0">
                <a:latin typeface="Arial" panose="020B0604020202020204" pitchFamily="34" charset="0"/>
                <a:cs typeface="Arial" panose="020B0604020202020204" pitchFamily="34" charset="0"/>
              </a:rPr>
              <a:t>Case 1: Methionine</a:t>
            </a:r>
          </a:p>
        </p:txBody>
      </p:sp>
      <p:sp>
        <p:nvSpPr>
          <p:cNvPr id="265" name="TextBox 264">
            <a:extLst>
              <a:ext uri="{FF2B5EF4-FFF2-40B4-BE49-F238E27FC236}">
                <a16:creationId xmlns:a16="http://schemas.microsoft.com/office/drawing/2014/main" id="{85091FCB-F2D1-48A5-821C-55373FCC80AD}"/>
              </a:ext>
            </a:extLst>
          </p:cNvPr>
          <p:cNvSpPr txBox="1"/>
          <p:nvPr/>
        </p:nvSpPr>
        <p:spPr>
          <a:xfrm>
            <a:off x="13716000" y="6460156"/>
            <a:ext cx="4606920" cy="1323439"/>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latin typeface="+mj-lt"/>
              </a:rPr>
              <a:t>Analyte: Methionine (1-100 µM) </a:t>
            </a:r>
          </a:p>
          <a:p>
            <a:pPr marL="342900" indent="-342900">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IS</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Methionine sulfoxide (10 µM)</a:t>
            </a:r>
          </a:p>
          <a:p>
            <a:pPr marL="342900" indent="-342900">
              <a:spcBef>
                <a:spcPts val="1200"/>
              </a:spcBef>
              <a:buFont typeface="Wingdings" panose="05000000000000000000" pitchFamily="2" charset="2"/>
              <a:buChar char="Ø"/>
            </a:pPr>
            <a:r>
              <a:rPr lang="en-US" sz="2000" dirty="0">
                <a:latin typeface="+mj-lt"/>
              </a:rPr>
              <a:t>IS</a:t>
            </a:r>
            <a:r>
              <a:rPr lang="en-US" sz="2000" baseline="-25000" dirty="0">
                <a:latin typeface="+mj-lt"/>
              </a:rPr>
              <a:t>2</a:t>
            </a:r>
            <a:r>
              <a:rPr lang="en-US" sz="2000" dirty="0">
                <a:latin typeface="+mj-lt"/>
              </a:rPr>
              <a:t>: </a:t>
            </a:r>
            <a:r>
              <a:rPr lang="en-US" sz="2000" dirty="0">
                <a:solidFill>
                  <a:prstClr val="black"/>
                </a:solidFill>
                <a:latin typeface="+mj-lt"/>
              </a:rPr>
              <a:t>Methionine </a:t>
            </a:r>
            <a:r>
              <a:rPr lang="en-US" sz="2000" baseline="30000" dirty="0">
                <a:solidFill>
                  <a:prstClr val="black"/>
                </a:solidFill>
                <a:latin typeface="+mj-lt"/>
              </a:rPr>
              <a:t>13</a:t>
            </a:r>
            <a:r>
              <a:rPr lang="en-US" sz="2000" dirty="0">
                <a:solidFill>
                  <a:prstClr val="black"/>
                </a:solidFill>
                <a:latin typeface="+mj-lt"/>
              </a:rPr>
              <a:t>C (10 µM)</a:t>
            </a:r>
            <a:endParaRPr lang="en-US" sz="2000" dirty="0">
              <a:latin typeface="+mj-lt"/>
            </a:endParaRPr>
          </a:p>
        </p:txBody>
      </p:sp>
      <p:sp>
        <p:nvSpPr>
          <p:cNvPr id="266" name="TextBox 265">
            <a:extLst>
              <a:ext uri="{FF2B5EF4-FFF2-40B4-BE49-F238E27FC236}">
                <a16:creationId xmlns:a16="http://schemas.microsoft.com/office/drawing/2014/main" id="{7F63A217-779C-4BDF-85F5-0C2A0BB2B0A4}"/>
              </a:ext>
            </a:extLst>
          </p:cNvPr>
          <p:cNvSpPr txBox="1"/>
          <p:nvPr/>
        </p:nvSpPr>
        <p:spPr>
          <a:xfrm>
            <a:off x="13079386" y="18138170"/>
            <a:ext cx="3771376" cy="707886"/>
          </a:xfrm>
          <a:prstGeom prst="rect">
            <a:avLst/>
          </a:prstGeom>
          <a:noFill/>
          <a:ln w="50800">
            <a:solidFill>
              <a:schemeClr val="accent3"/>
            </a:solidFill>
          </a:ln>
        </p:spPr>
        <p:txBody>
          <a:bodyPr wrap="square" rtlCol="0">
            <a:spAutoFit/>
          </a:bodyPr>
          <a:lstStyle/>
          <a:p>
            <a:pPr>
              <a:spcAft>
                <a:spcPts val="1200"/>
              </a:spcAft>
            </a:pPr>
            <a:r>
              <a:rPr lang="en-US" sz="4000" b="1" dirty="0">
                <a:latin typeface="Arial" panose="020B0604020202020204" pitchFamily="34" charset="0"/>
                <a:cs typeface="Arial" panose="020B0604020202020204" pitchFamily="34" charset="0"/>
              </a:rPr>
              <a:t>Case 2: MRFA</a:t>
            </a:r>
          </a:p>
        </p:txBody>
      </p:sp>
      <p:sp>
        <p:nvSpPr>
          <p:cNvPr id="267" name="TextBox 266">
            <a:extLst>
              <a:ext uri="{FF2B5EF4-FFF2-40B4-BE49-F238E27FC236}">
                <a16:creationId xmlns:a16="http://schemas.microsoft.com/office/drawing/2014/main" id="{4AF35942-4FAC-4548-A0DA-E4562CC77F14}"/>
              </a:ext>
            </a:extLst>
          </p:cNvPr>
          <p:cNvSpPr txBox="1"/>
          <p:nvPr/>
        </p:nvSpPr>
        <p:spPr>
          <a:xfrm>
            <a:off x="24932037" y="4198038"/>
            <a:ext cx="4534796" cy="707886"/>
          </a:xfrm>
          <a:prstGeom prst="rect">
            <a:avLst/>
          </a:prstGeom>
          <a:noFill/>
          <a:ln w="50800">
            <a:solidFill>
              <a:schemeClr val="accent3"/>
            </a:solidFill>
          </a:ln>
        </p:spPr>
        <p:txBody>
          <a:bodyPr wrap="square" rtlCol="0">
            <a:spAutoFit/>
          </a:bodyPr>
          <a:lstStyle/>
          <a:p>
            <a:pPr>
              <a:spcAft>
                <a:spcPts val="1200"/>
              </a:spcAft>
            </a:pPr>
            <a:r>
              <a:rPr lang="en-US" sz="4000" b="1" dirty="0">
                <a:latin typeface="Arial" panose="020B0604020202020204" pitchFamily="34" charset="0"/>
                <a:cs typeface="Arial" panose="020B0604020202020204" pitchFamily="34" charset="0"/>
              </a:rPr>
              <a:t>Case 3: Ubiquitin</a:t>
            </a:r>
          </a:p>
        </p:txBody>
      </p:sp>
      <p:cxnSp>
        <p:nvCxnSpPr>
          <p:cNvPr id="272" name="Straight Connector 271">
            <a:extLst>
              <a:ext uri="{FF2B5EF4-FFF2-40B4-BE49-F238E27FC236}">
                <a16:creationId xmlns:a16="http://schemas.microsoft.com/office/drawing/2014/main" id="{FB90F30A-DB79-4748-A852-9B51DAEC10B0}"/>
              </a:ext>
            </a:extLst>
          </p:cNvPr>
          <p:cNvCxnSpPr>
            <a:cxnSpLocks/>
          </p:cNvCxnSpPr>
          <p:nvPr/>
        </p:nvCxnSpPr>
        <p:spPr>
          <a:xfrm>
            <a:off x="771469" y="12339479"/>
            <a:ext cx="11127393" cy="0"/>
          </a:xfrm>
          <a:prstGeom prst="line">
            <a:avLst/>
          </a:prstGeom>
          <a:ln w="63500"/>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A1150329-86F4-4DBD-B087-4710DF296DC9}"/>
              </a:ext>
            </a:extLst>
          </p:cNvPr>
          <p:cNvPicPr>
            <a:picLocks noChangeAspect="1"/>
          </p:cNvPicPr>
          <p:nvPr/>
        </p:nvPicPr>
        <p:blipFill>
          <a:blip r:embed="rId62"/>
          <a:stretch>
            <a:fillRect/>
          </a:stretch>
        </p:blipFill>
        <p:spPr>
          <a:xfrm>
            <a:off x="18779055" y="4756735"/>
            <a:ext cx="4901609" cy="1914310"/>
          </a:xfrm>
          <a:prstGeom prst="rect">
            <a:avLst/>
          </a:prstGeom>
        </p:spPr>
      </p:pic>
      <p:sp>
        <p:nvSpPr>
          <p:cNvPr id="394" name="TextBox 393">
            <a:extLst>
              <a:ext uri="{FF2B5EF4-FFF2-40B4-BE49-F238E27FC236}">
                <a16:creationId xmlns:a16="http://schemas.microsoft.com/office/drawing/2014/main" id="{DE43D416-EA29-4B8D-A1F1-F3F0A5C001B7}"/>
              </a:ext>
            </a:extLst>
          </p:cNvPr>
          <p:cNvSpPr txBox="1"/>
          <p:nvPr/>
        </p:nvSpPr>
        <p:spPr>
          <a:xfrm>
            <a:off x="25298400" y="19243724"/>
            <a:ext cx="6982691" cy="707886"/>
          </a:xfrm>
          <a:prstGeom prst="rect">
            <a:avLst/>
          </a:prstGeom>
          <a:noFill/>
        </p:spPr>
        <p:txBody>
          <a:bodyPr wrap="square" rtlCol="0">
            <a:spAutoFit/>
          </a:bodyPr>
          <a:lstStyle/>
          <a:p>
            <a:r>
              <a:rPr lang="en-US" sz="4000" b="1" dirty="0">
                <a:latin typeface="+mj-lt"/>
              </a:rPr>
              <a:t>Conclusions</a:t>
            </a:r>
            <a:endParaRPr lang="en-US" sz="5400" b="1" dirty="0">
              <a:latin typeface="+mj-lt"/>
            </a:endParaRPr>
          </a:p>
        </p:txBody>
      </p:sp>
      <p:sp>
        <p:nvSpPr>
          <p:cNvPr id="395" name="TextBox 394">
            <a:extLst>
              <a:ext uri="{FF2B5EF4-FFF2-40B4-BE49-F238E27FC236}">
                <a16:creationId xmlns:a16="http://schemas.microsoft.com/office/drawing/2014/main" id="{A57E1E1E-4BFD-48C9-ACA7-27FE3BB761CD}"/>
              </a:ext>
            </a:extLst>
          </p:cNvPr>
          <p:cNvSpPr txBox="1"/>
          <p:nvPr/>
        </p:nvSpPr>
        <p:spPr>
          <a:xfrm>
            <a:off x="24822484" y="24460184"/>
            <a:ext cx="10582437" cy="2908489"/>
          </a:xfrm>
          <a:prstGeom prst="rect">
            <a:avLst/>
          </a:prstGeom>
          <a:noFill/>
        </p:spPr>
        <p:txBody>
          <a:bodyPr wrap="square" lIns="0" tIns="0" rIns="0" bIns="0" rtlCol="0">
            <a:spAutoFit/>
          </a:bodyPr>
          <a:lstStyle/>
          <a:p>
            <a:pPr marL="411480">
              <a:spcAft>
                <a:spcPts val="1800"/>
              </a:spcAft>
            </a:pPr>
            <a:endParaRPr lang="en-US" sz="2300" dirty="0">
              <a:latin typeface="+mj-lt"/>
            </a:endParaRPr>
          </a:p>
          <a:p>
            <a:pPr marL="411480">
              <a:spcAft>
                <a:spcPts val="1800"/>
              </a:spcAft>
            </a:pPr>
            <a:r>
              <a:rPr lang="en-US" sz="2300" dirty="0">
                <a:latin typeface="+mj-lt"/>
              </a:rPr>
              <a:t>1. Alice L. </a:t>
            </a:r>
            <a:r>
              <a:rPr lang="en-US" sz="2300" dirty="0" err="1">
                <a:latin typeface="+mj-lt"/>
              </a:rPr>
              <a:t>Pilo</a:t>
            </a:r>
            <a:r>
              <a:rPr lang="en-US" sz="2300" dirty="0">
                <a:latin typeface="+mj-lt"/>
              </a:rPr>
              <a:t>, Scott A. </a:t>
            </a:r>
            <a:r>
              <a:rPr lang="en-US" sz="2300" dirty="0" err="1">
                <a:latin typeface="+mj-lt"/>
              </a:rPr>
              <a:t>McLuckey</a:t>
            </a:r>
            <a:r>
              <a:rPr lang="en-US" sz="2300" dirty="0">
                <a:latin typeface="+mj-lt"/>
              </a:rPr>
              <a:t>. </a:t>
            </a:r>
            <a:r>
              <a:rPr lang="en-US" sz="2300" i="1" dirty="0">
                <a:latin typeface="+mj-lt"/>
              </a:rPr>
              <a:t>J. Am. Soc. Mass </a:t>
            </a:r>
            <a:r>
              <a:rPr lang="en-US" sz="2300" i="1" dirty="0" err="1">
                <a:latin typeface="+mj-lt"/>
              </a:rPr>
              <a:t>Spectrom</a:t>
            </a:r>
            <a:r>
              <a:rPr lang="en-US" sz="2300" dirty="0">
                <a:latin typeface="+mj-lt"/>
              </a:rPr>
              <a:t>. (</a:t>
            </a:r>
            <a:r>
              <a:rPr lang="en-US" sz="2300" b="1" dirty="0">
                <a:latin typeface="+mj-lt"/>
              </a:rPr>
              <a:t>2014</a:t>
            </a:r>
            <a:r>
              <a:rPr lang="en-US" sz="2300" dirty="0">
                <a:latin typeface="+mj-lt"/>
              </a:rPr>
              <a:t>) 25:1049-1057.</a:t>
            </a:r>
          </a:p>
          <a:p>
            <a:pPr marL="411480">
              <a:spcAft>
                <a:spcPts val="1800"/>
              </a:spcAft>
            </a:pPr>
            <a:r>
              <a:rPr lang="en-US" sz="2300" dirty="0">
                <a:latin typeface="+mj-lt"/>
              </a:rPr>
              <a:t>2. Xu, C., Zheng, Q., Zhao, P. et al. </a:t>
            </a:r>
            <a:r>
              <a:rPr lang="en-US" sz="2300" i="1" dirty="0">
                <a:latin typeface="+mj-lt"/>
              </a:rPr>
              <a:t>J. Am. Soc. Mass </a:t>
            </a:r>
            <a:r>
              <a:rPr lang="en-US" sz="2300" i="1" dirty="0" err="1">
                <a:latin typeface="+mj-lt"/>
              </a:rPr>
              <a:t>Spectrom</a:t>
            </a:r>
            <a:r>
              <a:rPr lang="en-US" sz="2300" dirty="0">
                <a:latin typeface="+mj-lt"/>
              </a:rPr>
              <a:t>. (2019) 30: 685.</a:t>
            </a:r>
          </a:p>
          <a:p>
            <a:pPr marL="411480">
              <a:spcAft>
                <a:spcPts val="1800"/>
              </a:spcAft>
            </a:pPr>
            <a:endParaRPr lang="en-US" sz="2300" dirty="0">
              <a:latin typeface="+mj-lt"/>
            </a:endParaRPr>
          </a:p>
        </p:txBody>
      </p:sp>
      <p:pic>
        <p:nvPicPr>
          <p:cNvPr id="23" name="Picture 22">
            <a:extLst>
              <a:ext uri="{FF2B5EF4-FFF2-40B4-BE49-F238E27FC236}">
                <a16:creationId xmlns:a16="http://schemas.microsoft.com/office/drawing/2014/main" id="{762548B5-2559-42C3-8346-C848CF8CB6F1}"/>
              </a:ext>
            </a:extLst>
          </p:cNvPr>
          <p:cNvPicPr>
            <a:picLocks noChangeAspect="1"/>
          </p:cNvPicPr>
          <p:nvPr/>
        </p:nvPicPr>
        <p:blipFill>
          <a:blip r:embed="rId63"/>
          <a:stretch>
            <a:fillRect/>
          </a:stretch>
        </p:blipFill>
        <p:spPr>
          <a:xfrm>
            <a:off x="12984777" y="4830963"/>
            <a:ext cx="5133277" cy="1822862"/>
          </a:xfrm>
          <a:prstGeom prst="rect">
            <a:avLst/>
          </a:prstGeom>
        </p:spPr>
      </p:pic>
    </p:spTree>
    <p:extLst>
      <p:ext uri="{BB962C8B-B14F-4D97-AF65-F5344CB8AC3E}">
        <p14:creationId xmlns:p14="http://schemas.microsoft.com/office/powerpoint/2010/main" val="1698704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4000" b="1"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5860</TotalTime>
  <Words>804</Words>
  <Application>Microsoft Office PowerPoint</Application>
  <PresentationFormat>Custom</PresentationFormat>
  <Paragraphs>108</Paragraphs>
  <Slides>1</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14" baseType="lpstr">
      <vt:lpstr>Avenir Book</vt:lpstr>
      <vt:lpstr>DengXian</vt:lpstr>
      <vt:lpstr>Helvitica</vt:lpstr>
      <vt:lpstr>ＭＳ Ｐゴシック</vt:lpstr>
      <vt:lpstr>宋体</vt:lpstr>
      <vt:lpstr>Arial</vt:lpstr>
      <vt:lpstr>Calibri</vt:lpstr>
      <vt:lpstr>Cambria Math</vt:lpstr>
      <vt:lpstr>Times New Roman</vt:lpstr>
      <vt:lpstr>Wingdings</vt:lpstr>
      <vt:lpstr>Office Theme</vt:lpstr>
      <vt:lpstr>CS ChemDraw Drawing</vt:lpstr>
      <vt:lpstr>Graph</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Dick</dc:creator>
  <cp:lastModifiedBy>Xu, Xing</cp:lastModifiedBy>
  <cp:revision>232</cp:revision>
  <cp:lastPrinted>2015-10-23T04:39:33Z</cp:lastPrinted>
  <dcterms:created xsi:type="dcterms:W3CDTF">2013-02-26T22:04:40Z</dcterms:created>
  <dcterms:modified xsi:type="dcterms:W3CDTF">2019-06-10T20:35:18Z</dcterms:modified>
</cp:coreProperties>
</file>