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41148000" cy="3200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52" userDrawn="1">
          <p15:clr>
            <a:srgbClr val="A4A3A4"/>
          </p15:clr>
        </p15:guide>
        <p15:guide id="2" pos="12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30" d="100"/>
          <a:sy n="30" d="100"/>
        </p:scale>
        <p:origin x="1050" y="-798"/>
      </p:cViewPr>
      <p:guideLst>
        <p:guide orient="horz" pos="10152"/>
        <p:guide pos="12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86100" y="5237694"/>
            <a:ext cx="34975800" cy="11142133"/>
          </a:xfrm>
        </p:spPr>
        <p:txBody>
          <a:bodyPr anchor="b"/>
          <a:lstStyle>
            <a:lvl1pPr algn="ctr">
              <a:defRPr sz="27000"/>
            </a:lvl1pPr>
          </a:lstStyle>
          <a:p>
            <a:r>
              <a:rPr lang="en-US"/>
              <a:t>Click to edit Master title style</a:t>
            </a:r>
            <a:endParaRPr lang="en-US" dirty="0"/>
          </a:p>
        </p:txBody>
      </p:sp>
      <p:sp>
        <p:nvSpPr>
          <p:cNvPr id="3" name="Subtitle 2"/>
          <p:cNvSpPr>
            <a:spLocks noGrp="1"/>
          </p:cNvSpPr>
          <p:nvPr>
            <p:ph type="subTitle" idx="1"/>
          </p:nvPr>
        </p:nvSpPr>
        <p:spPr>
          <a:xfrm>
            <a:off x="5143500" y="16809511"/>
            <a:ext cx="30861000" cy="7726889"/>
          </a:xfrm>
        </p:spPr>
        <p:txBody>
          <a:bodyPr/>
          <a:lstStyle>
            <a:lvl1pPr marL="0" indent="0" algn="ctr">
              <a:buNone/>
              <a:defRPr sz="10800"/>
            </a:lvl1pPr>
            <a:lvl2pPr marL="2057400" indent="0" algn="ctr">
              <a:buNone/>
              <a:defRPr sz="9000"/>
            </a:lvl2pPr>
            <a:lvl3pPr marL="4114800" indent="0" algn="ctr">
              <a:buNone/>
              <a:defRPr sz="8100"/>
            </a:lvl3pPr>
            <a:lvl4pPr marL="6172200" indent="0" algn="ctr">
              <a:buNone/>
              <a:defRPr sz="7200"/>
            </a:lvl4pPr>
            <a:lvl5pPr marL="8229600" indent="0" algn="ctr">
              <a:buNone/>
              <a:defRPr sz="7200"/>
            </a:lvl5pPr>
            <a:lvl6pPr marL="10287000" indent="0" algn="ctr">
              <a:buNone/>
              <a:defRPr sz="7200"/>
            </a:lvl6pPr>
            <a:lvl7pPr marL="12344400" indent="0" algn="ctr">
              <a:buNone/>
              <a:defRPr sz="7200"/>
            </a:lvl7pPr>
            <a:lvl8pPr marL="14401800" indent="0" algn="ctr">
              <a:buNone/>
              <a:defRPr sz="7200"/>
            </a:lvl8pPr>
            <a:lvl9pPr marL="16459200" indent="0" algn="ctr">
              <a:buNone/>
              <a:defRPr sz="7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F6836E-ABAB-4B05-94A6-97902F762A4A}"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4265207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F6836E-ABAB-4B05-94A6-97902F762A4A}"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276576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446540" y="1703917"/>
            <a:ext cx="8872538" cy="271219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28927" y="1703917"/>
            <a:ext cx="26103263" cy="271219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F6836E-ABAB-4B05-94A6-97902F762A4A}"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2568081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F6836E-ABAB-4B05-94A6-97902F762A4A}"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1579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07496" y="7978784"/>
            <a:ext cx="35490150" cy="13312773"/>
          </a:xfrm>
        </p:spPr>
        <p:txBody>
          <a:bodyPr anchor="b"/>
          <a:lstStyle>
            <a:lvl1pPr>
              <a:defRPr sz="27000"/>
            </a:lvl1pPr>
          </a:lstStyle>
          <a:p>
            <a:r>
              <a:rPr lang="en-US"/>
              <a:t>Click to edit Master title style</a:t>
            </a:r>
            <a:endParaRPr lang="en-US" dirty="0"/>
          </a:p>
        </p:txBody>
      </p:sp>
      <p:sp>
        <p:nvSpPr>
          <p:cNvPr id="3" name="Text Placeholder 2"/>
          <p:cNvSpPr>
            <a:spLocks noGrp="1"/>
          </p:cNvSpPr>
          <p:nvPr>
            <p:ph type="body" idx="1"/>
          </p:nvPr>
        </p:nvSpPr>
        <p:spPr>
          <a:xfrm>
            <a:off x="2807496" y="21417501"/>
            <a:ext cx="35490150" cy="7000873"/>
          </a:xfrm>
        </p:spPr>
        <p:txBody>
          <a:bodyPr/>
          <a:lstStyle>
            <a:lvl1pPr marL="0" indent="0">
              <a:buNone/>
              <a:defRPr sz="10800">
                <a:solidFill>
                  <a:schemeClr val="tx1"/>
                </a:solidFill>
              </a:defRPr>
            </a:lvl1pPr>
            <a:lvl2pPr marL="2057400" indent="0">
              <a:buNone/>
              <a:defRPr sz="9000">
                <a:solidFill>
                  <a:schemeClr val="tx1">
                    <a:tint val="75000"/>
                  </a:schemeClr>
                </a:solidFill>
              </a:defRPr>
            </a:lvl2pPr>
            <a:lvl3pPr marL="4114800" indent="0">
              <a:buNone/>
              <a:defRPr sz="8100">
                <a:solidFill>
                  <a:schemeClr val="tx1">
                    <a:tint val="75000"/>
                  </a:schemeClr>
                </a:solidFill>
              </a:defRPr>
            </a:lvl3pPr>
            <a:lvl4pPr marL="6172200" indent="0">
              <a:buNone/>
              <a:defRPr sz="7200">
                <a:solidFill>
                  <a:schemeClr val="tx1">
                    <a:tint val="75000"/>
                  </a:schemeClr>
                </a:solidFill>
              </a:defRPr>
            </a:lvl4pPr>
            <a:lvl5pPr marL="8229600" indent="0">
              <a:buNone/>
              <a:defRPr sz="7200">
                <a:solidFill>
                  <a:schemeClr val="tx1">
                    <a:tint val="75000"/>
                  </a:schemeClr>
                </a:solidFill>
              </a:defRPr>
            </a:lvl5pPr>
            <a:lvl6pPr marL="10287000" indent="0">
              <a:buNone/>
              <a:defRPr sz="7200">
                <a:solidFill>
                  <a:schemeClr val="tx1">
                    <a:tint val="75000"/>
                  </a:schemeClr>
                </a:solidFill>
              </a:defRPr>
            </a:lvl6pPr>
            <a:lvl7pPr marL="12344400" indent="0">
              <a:buNone/>
              <a:defRPr sz="7200">
                <a:solidFill>
                  <a:schemeClr val="tx1">
                    <a:tint val="75000"/>
                  </a:schemeClr>
                </a:solidFill>
              </a:defRPr>
            </a:lvl7pPr>
            <a:lvl8pPr marL="14401800" indent="0">
              <a:buNone/>
              <a:defRPr sz="7200">
                <a:solidFill>
                  <a:schemeClr val="tx1">
                    <a:tint val="75000"/>
                  </a:schemeClr>
                </a:solidFill>
              </a:defRPr>
            </a:lvl8pPr>
            <a:lvl9pPr marL="16459200" indent="0">
              <a:buNone/>
              <a:defRPr sz="7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F6836E-ABAB-4B05-94A6-97902F762A4A}"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263077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28925" y="8519583"/>
            <a:ext cx="17487900" cy="20306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831175" y="8519583"/>
            <a:ext cx="17487900" cy="20306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F6836E-ABAB-4B05-94A6-97902F762A4A}"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318121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34285" y="1703924"/>
            <a:ext cx="35490150" cy="6185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2834289" y="7845427"/>
            <a:ext cx="17407530" cy="3844923"/>
          </a:xfrm>
        </p:spPr>
        <p:txBody>
          <a:bodyPr anchor="b"/>
          <a:lstStyle>
            <a:lvl1pPr marL="0" indent="0">
              <a:buNone/>
              <a:defRPr sz="10800" b="1"/>
            </a:lvl1pPr>
            <a:lvl2pPr marL="2057400" indent="0">
              <a:buNone/>
              <a:defRPr sz="9000" b="1"/>
            </a:lvl2pPr>
            <a:lvl3pPr marL="4114800" indent="0">
              <a:buNone/>
              <a:defRPr sz="8100" b="1"/>
            </a:lvl3pPr>
            <a:lvl4pPr marL="6172200" indent="0">
              <a:buNone/>
              <a:defRPr sz="7200" b="1"/>
            </a:lvl4pPr>
            <a:lvl5pPr marL="8229600" indent="0">
              <a:buNone/>
              <a:defRPr sz="7200" b="1"/>
            </a:lvl5pPr>
            <a:lvl6pPr marL="10287000" indent="0">
              <a:buNone/>
              <a:defRPr sz="7200" b="1"/>
            </a:lvl6pPr>
            <a:lvl7pPr marL="12344400" indent="0">
              <a:buNone/>
              <a:defRPr sz="7200" b="1"/>
            </a:lvl7pPr>
            <a:lvl8pPr marL="14401800" indent="0">
              <a:buNone/>
              <a:defRPr sz="7200" b="1"/>
            </a:lvl8pPr>
            <a:lvl9pPr marL="16459200" indent="0">
              <a:buNone/>
              <a:defRPr sz="7200" b="1"/>
            </a:lvl9pPr>
          </a:lstStyle>
          <a:p>
            <a:pPr lvl="0"/>
            <a:r>
              <a:rPr lang="en-US"/>
              <a:t>Click to edit Master text styles</a:t>
            </a:r>
          </a:p>
        </p:txBody>
      </p:sp>
      <p:sp>
        <p:nvSpPr>
          <p:cNvPr id="4" name="Content Placeholder 3"/>
          <p:cNvSpPr>
            <a:spLocks noGrp="1"/>
          </p:cNvSpPr>
          <p:nvPr>
            <p:ph sz="half" idx="2"/>
          </p:nvPr>
        </p:nvSpPr>
        <p:spPr>
          <a:xfrm>
            <a:off x="2834289" y="11690350"/>
            <a:ext cx="17407530" cy="17194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831177" y="7845427"/>
            <a:ext cx="17493260" cy="3844923"/>
          </a:xfrm>
        </p:spPr>
        <p:txBody>
          <a:bodyPr anchor="b"/>
          <a:lstStyle>
            <a:lvl1pPr marL="0" indent="0">
              <a:buNone/>
              <a:defRPr sz="10800" b="1"/>
            </a:lvl1pPr>
            <a:lvl2pPr marL="2057400" indent="0">
              <a:buNone/>
              <a:defRPr sz="9000" b="1"/>
            </a:lvl2pPr>
            <a:lvl3pPr marL="4114800" indent="0">
              <a:buNone/>
              <a:defRPr sz="8100" b="1"/>
            </a:lvl3pPr>
            <a:lvl4pPr marL="6172200" indent="0">
              <a:buNone/>
              <a:defRPr sz="7200" b="1"/>
            </a:lvl4pPr>
            <a:lvl5pPr marL="8229600" indent="0">
              <a:buNone/>
              <a:defRPr sz="7200" b="1"/>
            </a:lvl5pPr>
            <a:lvl6pPr marL="10287000" indent="0">
              <a:buNone/>
              <a:defRPr sz="7200" b="1"/>
            </a:lvl6pPr>
            <a:lvl7pPr marL="12344400" indent="0">
              <a:buNone/>
              <a:defRPr sz="7200" b="1"/>
            </a:lvl7pPr>
            <a:lvl8pPr marL="14401800" indent="0">
              <a:buNone/>
              <a:defRPr sz="7200" b="1"/>
            </a:lvl8pPr>
            <a:lvl9pPr marL="16459200" indent="0">
              <a:buNone/>
              <a:defRPr sz="7200" b="1"/>
            </a:lvl9pPr>
          </a:lstStyle>
          <a:p>
            <a:pPr lvl="0"/>
            <a:r>
              <a:rPr lang="en-US"/>
              <a:t>Click to edit Master text styles</a:t>
            </a:r>
          </a:p>
        </p:txBody>
      </p:sp>
      <p:sp>
        <p:nvSpPr>
          <p:cNvPr id="6" name="Content Placeholder 5"/>
          <p:cNvSpPr>
            <a:spLocks noGrp="1"/>
          </p:cNvSpPr>
          <p:nvPr>
            <p:ph sz="quarter" idx="4"/>
          </p:nvPr>
        </p:nvSpPr>
        <p:spPr>
          <a:xfrm>
            <a:off x="20831177" y="11690350"/>
            <a:ext cx="17493260" cy="17194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F6836E-ABAB-4B05-94A6-97902F762A4A}" type="datetimeFigureOut">
              <a:rPr lang="en-US" smtClean="0"/>
              <a:t>4/15/2021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157186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F6836E-ABAB-4B05-94A6-97902F762A4A}" type="datetimeFigureOut">
              <a:rPr lang="en-US" smtClean="0"/>
              <a:t>4/15/2021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97819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6836E-ABAB-4B05-94A6-97902F762A4A}" type="datetimeFigureOut">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116981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285" y="2133600"/>
            <a:ext cx="13271301" cy="7467600"/>
          </a:xfrm>
        </p:spPr>
        <p:txBody>
          <a:bodyPr anchor="b"/>
          <a:lstStyle>
            <a:lvl1pPr>
              <a:defRPr sz="14400"/>
            </a:lvl1pPr>
          </a:lstStyle>
          <a:p>
            <a:r>
              <a:rPr lang="en-US"/>
              <a:t>Click to edit Master title style</a:t>
            </a:r>
            <a:endParaRPr lang="en-US" dirty="0"/>
          </a:p>
        </p:txBody>
      </p:sp>
      <p:sp>
        <p:nvSpPr>
          <p:cNvPr id="3" name="Content Placeholder 2"/>
          <p:cNvSpPr>
            <a:spLocks noGrp="1"/>
          </p:cNvSpPr>
          <p:nvPr>
            <p:ph idx="1"/>
          </p:nvPr>
        </p:nvSpPr>
        <p:spPr>
          <a:xfrm>
            <a:off x="17493259" y="4607991"/>
            <a:ext cx="20831175" cy="22743583"/>
          </a:xfrm>
        </p:spPr>
        <p:txBody>
          <a:bodyPr/>
          <a:lstStyle>
            <a:lvl1pPr>
              <a:defRPr sz="14400"/>
            </a:lvl1pPr>
            <a:lvl2pPr>
              <a:defRPr sz="12600"/>
            </a:lvl2pPr>
            <a:lvl3pPr>
              <a:defRPr sz="10800"/>
            </a:lvl3pPr>
            <a:lvl4pPr>
              <a:defRPr sz="9000"/>
            </a:lvl4pPr>
            <a:lvl5pPr>
              <a:defRPr sz="9000"/>
            </a:lvl5pPr>
            <a:lvl6pPr>
              <a:defRPr sz="9000"/>
            </a:lvl6pPr>
            <a:lvl7pPr>
              <a:defRPr sz="9000"/>
            </a:lvl7pPr>
            <a:lvl8pPr>
              <a:defRPr sz="9000"/>
            </a:lvl8pPr>
            <a:lvl9pPr>
              <a:defRPr sz="9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834285" y="9601200"/>
            <a:ext cx="13271301" cy="17787411"/>
          </a:xfrm>
        </p:spPr>
        <p:txBody>
          <a:bodyPr/>
          <a:lstStyle>
            <a:lvl1pPr marL="0" indent="0">
              <a:buNone/>
              <a:defRPr sz="7200"/>
            </a:lvl1pPr>
            <a:lvl2pPr marL="2057400" indent="0">
              <a:buNone/>
              <a:defRPr sz="6300"/>
            </a:lvl2pPr>
            <a:lvl3pPr marL="4114800" indent="0">
              <a:buNone/>
              <a:defRPr sz="5400"/>
            </a:lvl3pPr>
            <a:lvl4pPr marL="6172200" indent="0">
              <a:buNone/>
              <a:defRPr sz="4500"/>
            </a:lvl4pPr>
            <a:lvl5pPr marL="8229600" indent="0">
              <a:buNone/>
              <a:defRPr sz="4500"/>
            </a:lvl5pPr>
            <a:lvl6pPr marL="10287000" indent="0">
              <a:buNone/>
              <a:defRPr sz="4500"/>
            </a:lvl6pPr>
            <a:lvl7pPr marL="12344400" indent="0">
              <a:buNone/>
              <a:defRPr sz="4500"/>
            </a:lvl7pPr>
            <a:lvl8pPr marL="14401800" indent="0">
              <a:buNone/>
              <a:defRPr sz="4500"/>
            </a:lvl8pPr>
            <a:lvl9pPr marL="16459200" indent="0">
              <a:buNone/>
              <a:defRPr sz="4500"/>
            </a:lvl9pPr>
          </a:lstStyle>
          <a:p>
            <a:pPr lvl="0"/>
            <a:r>
              <a:rPr lang="en-US"/>
              <a:t>Click to edit Master text styles</a:t>
            </a:r>
          </a:p>
        </p:txBody>
      </p:sp>
      <p:sp>
        <p:nvSpPr>
          <p:cNvPr id="5" name="Date Placeholder 4"/>
          <p:cNvSpPr>
            <a:spLocks noGrp="1"/>
          </p:cNvSpPr>
          <p:nvPr>
            <p:ph type="dt" sz="half" idx="10"/>
          </p:nvPr>
        </p:nvSpPr>
        <p:spPr/>
        <p:txBody>
          <a:bodyPr/>
          <a:lstStyle/>
          <a:p>
            <a:fld id="{1CF6836E-ABAB-4B05-94A6-97902F762A4A}"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423392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285" y="2133600"/>
            <a:ext cx="13271301" cy="7467600"/>
          </a:xfrm>
        </p:spPr>
        <p:txBody>
          <a:bodyPr anchor="b"/>
          <a:lstStyle>
            <a:lvl1pPr>
              <a:defRPr sz="14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493259" y="4607991"/>
            <a:ext cx="20831175" cy="22743583"/>
          </a:xfrm>
        </p:spPr>
        <p:txBody>
          <a:bodyPr anchor="t"/>
          <a:lstStyle>
            <a:lvl1pPr marL="0" indent="0">
              <a:buNone/>
              <a:defRPr sz="14400"/>
            </a:lvl1pPr>
            <a:lvl2pPr marL="2057400" indent="0">
              <a:buNone/>
              <a:defRPr sz="12600"/>
            </a:lvl2pPr>
            <a:lvl3pPr marL="4114800" indent="0">
              <a:buNone/>
              <a:defRPr sz="10800"/>
            </a:lvl3pPr>
            <a:lvl4pPr marL="6172200" indent="0">
              <a:buNone/>
              <a:defRPr sz="9000"/>
            </a:lvl4pPr>
            <a:lvl5pPr marL="8229600" indent="0">
              <a:buNone/>
              <a:defRPr sz="9000"/>
            </a:lvl5pPr>
            <a:lvl6pPr marL="10287000" indent="0">
              <a:buNone/>
              <a:defRPr sz="9000"/>
            </a:lvl6pPr>
            <a:lvl7pPr marL="12344400" indent="0">
              <a:buNone/>
              <a:defRPr sz="9000"/>
            </a:lvl7pPr>
            <a:lvl8pPr marL="14401800" indent="0">
              <a:buNone/>
              <a:defRPr sz="9000"/>
            </a:lvl8pPr>
            <a:lvl9pPr marL="16459200" indent="0">
              <a:buNone/>
              <a:defRPr sz="9000"/>
            </a:lvl9pPr>
          </a:lstStyle>
          <a:p>
            <a:r>
              <a:rPr lang="en-US"/>
              <a:t>Click icon to add picture</a:t>
            </a:r>
            <a:endParaRPr lang="en-US" dirty="0"/>
          </a:p>
        </p:txBody>
      </p:sp>
      <p:sp>
        <p:nvSpPr>
          <p:cNvPr id="4" name="Text Placeholder 3"/>
          <p:cNvSpPr>
            <a:spLocks noGrp="1"/>
          </p:cNvSpPr>
          <p:nvPr>
            <p:ph type="body" sz="half" idx="2"/>
          </p:nvPr>
        </p:nvSpPr>
        <p:spPr>
          <a:xfrm>
            <a:off x="2834285" y="9601200"/>
            <a:ext cx="13271301" cy="17787411"/>
          </a:xfrm>
        </p:spPr>
        <p:txBody>
          <a:bodyPr/>
          <a:lstStyle>
            <a:lvl1pPr marL="0" indent="0">
              <a:buNone/>
              <a:defRPr sz="7200"/>
            </a:lvl1pPr>
            <a:lvl2pPr marL="2057400" indent="0">
              <a:buNone/>
              <a:defRPr sz="6300"/>
            </a:lvl2pPr>
            <a:lvl3pPr marL="4114800" indent="0">
              <a:buNone/>
              <a:defRPr sz="5400"/>
            </a:lvl3pPr>
            <a:lvl4pPr marL="6172200" indent="0">
              <a:buNone/>
              <a:defRPr sz="4500"/>
            </a:lvl4pPr>
            <a:lvl5pPr marL="8229600" indent="0">
              <a:buNone/>
              <a:defRPr sz="4500"/>
            </a:lvl5pPr>
            <a:lvl6pPr marL="10287000" indent="0">
              <a:buNone/>
              <a:defRPr sz="4500"/>
            </a:lvl6pPr>
            <a:lvl7pPr marL="12344400" indent="0">
              <a:buNone/>
              <a:defRPr sz="4500"/>
            </a:lvl7pPr>
            <a:lvl8pPr marL="14401800" indent="0">
              <a:buNone/>
              <a:defRPr sz="4500"/>
            </a:lvl8pPr>
            <a:lvl9pPr marL="16459200" indent="0">
              <a:buNone/>
              <a:defRPr sz="4500"/>
            </a:lvl9pPr>
          </a:lstStyle>
          <a:p>
            <a:pPr lvl="0"/>
            <a:r>
              <a:rPr lang="en-US"/>
              <a:t>Click to edit Master text styles</a:t>
            </a:r>
          </a:p>
        </p:txBody>
      </p:sp>
      <p:sp>
        <p:nvSpPr>
          <p:cNvPr id="5" name="Date Placeholder 4"/>
          <p:cNvSpPr>
            <a:spLocks noGrp="1"/>
          </p:cNvSpPr>
          <p:nvPr>
            <p:ph type="dt" sz="half" idx="10"/>
          </p:nvPr>
        </p:nvSpPr>
        <p:spPr/>
        <p:txBody>
          <a:bodyPr/>
          <a:lstStyle/>
          <a:p>
            <a:fld id="{1CF6836E-ABAB-4B05-94A6-97902F762A4A}"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931C3-AF50-416C-A9E6-A167146A8C67}" type="slidenum">
              <a:rPr lang="en-US" smtClean="0"/>
              <a:t>‹#›</a:t>
            </a:fld>
            <a:endParaRPr lang="en-US"/>
          </a:p>
        </p:txBody>
      </p:sp>
    </p:spTree>
    <p:extLst>
      <p:ext uri="{BB962C8B-B14F-4D97-AF65-F5344CB8AC3E}">
        <p14:creationId xmlns:p14="http://schemas.microsoft.com/office/powerpoint/2010/main" val="17332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8925" y="1703924"/>
            <a:ext cx="35490150" cy="61859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828925" y="8519583"/>
            <a:ext cx="35490150" cy="203062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828925" y="29662974"/>
            <a:ext cx="9258300" cy="1703917"/>
          </a:xfrm>
          <a:prstGeom prst="rect">
            <a:avLst/>
          </a:prstGeom>
        </p:spPr>
        <p:txBody>
          <a:bodyPr vert="horz" lIns="91440" tIns="45720" rIns="91440" bIns="45720" rtlCol="0" anchor="ctr"/>
          <a:lstStyle>
            <a:lvl1pPr algn="l">
              <a:defRPr sz="5400">
                <a:solidFill>
                  <a:schemeClr val="tx1">
                    <a:tint val="75000"/>
                  </a:schemeClr>
                </a:solidFill>
              </a:defRPr>
            </a:lvl1pPr>
          </a:lstStyle>
          <a:p>
            <a:fld id="{1CF6836E-ABAB-4B05-94A6-97902F762A4A}" type="datetimeFigureOut">
              <a:rPr lang="en-US" smtClean="0"/>
              <a:t>4/15/2021</a:t>
            </a:fld>
            <a:endParaRPr lang="en-US"/>
          </a:p>
        </p:txBody>
      </p:sp>
      <p:sp>
        <p:nvSpPr>
          <p:cNvPr id="5" name="Footer Placeholder 4"/>
          <p:cNvSpPr>
            <a:spLocks noGrp="1"/>
          </p:cNvSpPr>
          <p:nvPr>
            <p:ph type="ftr" sz="quarter" idx="3"/>
          </p:nvPr>
        </p:nvSpPr>
        <p:spPr>
          <a:xfrm>
            <a:off x="13630275" y="29662974"/>
            <a:ext cx="13887450" cy="1703917"/>
          </a:xfrm>
          <a:prstGeom prst="rect">
            <a:avLst/>
          </a:prstGeom>
        </p:spPr>
        <p:txBody>
          <a:bodyPr vert="horz" lIns="91440" tIns="45720" rIns="91440" bIns="45720" rtlCol="0" anchor="ctr"/>
          <a:lstStyle>
            <a:lvl1pPr algn="ctr">
              <a:defRPr sz="5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9060775" y="29662974"/>
            <a:ext cx="9258300" cy="1703917"/>
          </a:xfrm>
          <a:prstGeom prst="rect">
            <a:avLst/>
          </a:prstGeom>
        </p:spPr>
        <p:txBody>
          <a:bodyPr vert="horz" lIns="91440" tIns="45720" rIns="91440" bIns="45720" rtlCol="0" anchor="ctr"/>
          <a:lstStyle>
            <a:lvl1pPr algn="r">
              <a:defRPr sz="5400">
                <a:solidFill>
                  <a:schemeClr val="tx1">
                    <a:tint val="75000"/>
                  </a:schemeClr>
                </a:solidFill>
              </a:defRPr>
            </a:lvl1pPr>
          </a:lstStyle>
          <a:p>
            <a:fld id="{B38931C3-AF50-416C-A9E6-A167146A8C67}" type="slidenum">
              <a:rPr lang="en-US" smtClean="0"/>
              <a:t>‹#›</a:t>
            </a:fld>
            <a:endParaRPr lang="en-US"/>
          </a:p>
        </p:txBody>
      </p:sp>
    </p:spTree>
    <p:extLst>
      <p:ext uri="{BB962C8B-B14F-4D97-AF65-F5344CB8AC3E}">
        <p14:creationId xmlns:p14="http://schemas.microsoft.com/office/powerpoint/2010/main" val="641696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114800" rtl="0" eaLnBrk="1" latinLnBrk="0" hangingPunct="1">
        <a:lnSpc>
          <a:spcPct val="90000"/>
        </a:lnSpc>
        <a:spcBef>
          <a:spcPct val="0"/>
        </a:spcBef>
        <a:buNone/>
        <a:defRPr sz="19800" kern="1200">
          <a:solidFill>
            <a:schemeClr val="tx1"/>
          </a:solidFill>
          <a:latin typeface="+mj-lt"/>
          <a:ea typeface="+mj-ea"/>
          <a:cs typeface="+mj-cs"/>
        </a:defRPr>
      </a:lvl1pPr>
    </p:titleStyle>
    <p:bodyStyle>
      <a:lvl1pPr marL="1028700" indent="-1028700" algn="l" defTabSz="4114800" rtl="0" eaLnBrk="1" latinLnBrk="0" hangingPunct="1">
        <a:lnSpc>
          <a:spcPct val="90000"/>
        </a:lnSpc>
        <a:spcBef>
          <a:spcPts val="4500"/>
        </a:spcBef>
        <a:buFont typeface="Arial" panose="020B0604020202020204" pitchFamily="34" charset="0"/>
        <a:buChar char="•"/>
        <a:defRPr sz="12600" kern="1200">
          <a:solidFill>
            <a:schemeClr val="tx1"/>
          </a:solidFill>
          <a:latin typeface="+mn-lt"/>
          <a:ea typeface="+mn-ea"/>
          <a:cs typeface="+mn-cs"/>
        </a:defRPr>
      </a:lvl1pPr>
      <a:lvl2pPr marL="3086100" indent="-1028700" algn="l" defTabSz="4114800" rtl="0" eaLnBrk="1" latinLnBrk="0" hangingPunct="1">
        <a:lnSpc>
          <a:spcPct val="90000"/>
        </a:lnSpc>
        <a:spcBef>
          <a:spcPts val="2250"/>
        </a:spcBef>
        <a:buFont typeface="Arial" panose="020B0604020202020204" pitchFamily="34" charset="0"/>
        <a:buChar char="•"/>
        <a:defRPr sz="10800" kern="1200">
          <a:solidFill>
            <a:schemeClr val="tx1"/>
          </a:solidFill>
          <a:latin typeface="+mn-lt"/>
          <a:ea typeface="+mn-ea"/>
          <a:cs typeface="+mn-cs"/>
        </a:defRPr>
      </a:lvl2pPr>
      <a:lvl3pPr marL="5143500" indent="-1028700" algn="l" defTabSz="4114800" rtl="0" eaLnBrk="1" latinLnBrk="0" hangingPunct="1">
        <a:lnSpc>
          <a:spcPct val="90000"/>
        </a:lnSpc>
        <a:spcBef>
          <a:spcPts val="2250"/>
        </a:spcBef>
        <a:buFont typeface="Arial" panose="020B0604020202020204" pitchFamily="34" charset="0"/>
        <a:buChar char="•"/>
        <a:defRPr sz="9000" kern="1200">
          <a:solidFill>
            <a:schemeClr val="tx1"/>
          </a:solidFill>
          <a:latin typeface="+mn-lt"/>
          <a:ea typeface="+mn-ea"/>
          <a:cs typeface="+mn-cs"/>
        </a:defRPr>
      </a:lvl3pPr>
      <a:lvl4pPr marL="72009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4pPr>
      <a:lvl5pPr marL="92583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5pPr>
      <a:lvl6pPr marL="113157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6pPr>
      <a:lvl7pPr marL="133731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7pPr>
      <a:lvl8pPr marL="154305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8pPr>
      <a:lvl9pPr marL="17487900" indent="-1028700" algn="l" defTabSz="4114800" rtl="0" eaLnBrk="1" latinLnBrk="0" hangingPunct="1">
        <a:lnSpc>
          <a:spcPct val="90000"/>
        </a:lnSpc>
        <a:spcBef>
          <a:spcPts val="2250"/>
        </a:spcBef>
        <a:buFont typeface="Arial" panose="020B0604020202020204" pitchFamily="34" charset="0"/>
        <a:buChar char="•"/>
        <a:defRPr sz="8100" kern="1200">
          <a:solidFill>
            <a:schemeClr val="tx1"/>
          </a:solidFill>
          <a:latin typeface="+mn-lt"/>
          <a:ea typeface="+mn-ea"/>
          <a:cs typeface="+mn-cs"/>
        </a:defRPr>
      </a:lvl9pPr>
    </p:bodyStyle>
    <p:otherStyle>
      <a:defPPr>
        <a:defRPr lang="en-US"/>
      </a:defPPr>
      <a:lvl1pPr marL="0" algn="l" defTabSz="4114800" rtl="0" eaLnBrk="1" latinLnBrk="0" hangingPunct="1">
        <a:defRPr sz="8100" kern="1200">
          <a:solidFill>
            <a:schemeClr val="tx1"/>
          </a:solidFill>
          <a:latin typeface="+mn-lt"/>
          <a:ea typeface="+mn-ea"/>
          <a:cs typeface="+mn-cs"/>
        </a:defRPr>
      </a:lvl1pPr>
      <a:lvl2pPr marL="2057400" algn="l" defTabSz="4114800" rtl="0" eaLnBrk="1" latinLnBrk="0" hangingPunct="1">
        <a:defRPr sz="8100" kern="1200">
          <a:solidFill>
            <a:schemeClr val="tx1"/>
          </a:solidFill>
          <a:latin typeface="+mn-lt"/>
          <a:ea typeface="+mn-ea"/>
          <a:cs typeface="+mn-cs"/>
        </a:defRPr>
      </a:lvl2pPr>
      <a:lvl3pPr marL="4114800" algn="l" defTabSz="4114800" rtl="0" eaLnBrk="1" latinLnBrk="0" hangingPunct="1">
        <a:defRPr sz="8100" kern="1200">
          <a:solidFill>
            <a:schemeClr val="tx1"/>
          </a:solidFill>
          <a:latin typeface="+mn-lt"/>
          <a:ea typeface="+mn-ea"/>
          <a:cs typeface="+mn-cs"/>
        </a:defRPr>
      </a:lvl3pPr>
      <a:lvl4pPr marL="6172200" algn="l" defTabSz="4114800" rtl="0" eaLnBrk="1" latinLnBrk="0" hangingPunct="1">
        <a:defRPr sz="8100" kern="1200">
          <a:solidFill>
            <a:schemeClr val="tx1"/>
          </a:solidFill>
          <a:latin typeface="+mn-lt"/>
          <a:ea typeface="+mn-ea"/>
          <a:cs typeface="+mn-cs"/>
        </a:defRPr>
      </a:lvl4pPr>
      <a:lvl5pPr marL="8229600" algn="l" defTabSz="4114800" rtl="0" eaLnBrk="1" latinLnBrk="0" hangingPunct="1">
        <a:defRPr sz="8100" kern="1200">
          <a:solidFill>
            <a:schemeClr val="tx1"/>
          </a:solidFill>
          <a:latin typeface="+mn-lt"/>
          <a:ea typeface="+mn-ea"/>
          <a:cs typeface="+mn-cs"/>
        </a:defRPr>
      </a:lvl5pPr>
      <a:lvl6pPr marL="10287000" algn="l" defTabSz="4114800" rtl="0" eaLnBrk="1" latinLnBrk="0" hangingPunct="1">
        <a:defRPr sz="8100" kern="1200">
          <a:solidFill>
            <a:schemeClr val="tx1"/>
          </a:solidFill>
          <a:latin typeface="+mn-lt"/>
          <a:ea typeface="+mn-ea"/>
          <a:cs typeface="+mn-cs"/>
        </a:defRPr>
      </a:lvl6pPr>
      <a:lvl7pPr marL="12344400" algn="l" defTabSz="4114800" rtl="0" eaLnBrk="1" latinLnBrk="0" hangingPunct="1">
        <a:defRPr sz="8100" kern="1200">
          <a:solidFill>
            <a:schemeClr val="tx1"/>
          </a:solidFill>
          <a:latin typeface="+mn-lt"/>
          <a:ea typeface="+mn-ea"/>
          <a:cs typeface="+mn-cs"/>
        </a:defRPr>
      </a:lvl7pPr>
      <a:lvl8pPr marL="14401800" algn="l" defTabSz="4114800" rtl="0" eaLnBrk="1" latinLnBrk="0" hangingPunct="1">
        <a:defRPr sz="8100" kern="1200">
          <a:solidFill>
            <a:schemeClr val="tx1"/>
          </a:solidFill>
          <a:latin typeface="+mn-lt"/>
          <a:ea typeface="+mn-ea"/>
          <a:cs typeface="+mn-cs"/>
        </a:defRPr>
      </a:lvl8pPr>
      <a:lvl9pPr marL="16459200" algn="l" defTabSz="4114800" rtl="0" eaLnBrk="1" latinLnBrk="0" hangingPunct="1">
        <a:defRPr sz="8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18" Type="http://schemas.openxmlformats.org/officeDocument/2006/relationships/image" Target="../media/image16.tif"/><Relationship Id="rId3" Type="http://schemas.openxmlformats.org/officeDocument/2006/relationships/image" Target="../media/image2.tif"/><Relationship Id="rId21" Type="http://schemas.openxmlformats.org/officeDocument/2006/relationships/image" Target="../media/image19.tif"/><Relationship Id="rId7" Type="http://schemas.openxmlformats.org/officeDocument/2006/relationships/image" Target="../media/image6.tif"/><Relationship Id="rId12" Type="http://schemas.openxmlformats.org/officeDocument/2006/relationships/image" Target="../media/image100.png"/><Relationship Id="rId17" Type="http://schemas.openxmlformats.org/officeDocument/2006/relationships/image" Target="../media/image15.tif"/><Relationship Id="rId33" Type="http://schemas.openxmlformats.org/officeDocument/2006/relationships/image" Target="../media/image25.emf"/><Relationship Id="rId2" Type="http://schemas.openxmlformats.org/officeDocument/2006/relationships/image" Target="../media/image1.emf"/><Relationship Id="rId16" Type="http://schemas.openxmlformats.org/officeDocument/2006/relationships/image" Target="../media/image14.tif"/><Relationship Id="rId20" Type="http://schemas.openxmlformats.org/officeDocument/2006/relationships/image" Target="../media/image18.tif"/><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tif"/><Relationship Id="rId11" Type="http://schemas.openxmlformats.org/officeDocument/2006/relationships/image" Target="../media/image10.png"/><Relationship Id="rId24" Type="http://schemas.openxmlformats.org/officeDocument/2006/relationships/image" Target="../media/image22.tif"/><Relationship Id="rId32" Type="http://schemas.openxmlformats.org/officeDocument/2006/relationships/image" Target="../media/image24.emf"/><Relationship Id="rId5" Type="http://schemas.openxmlformats.org/officeDocument/2006/relationships/image" Target="../media/image4.png"/><Relationship Id="rId15" Type="http://schemas.openxmlformats.org/officeDocument/2006/relationships/image" Target="../media/image13.png"/><Relationship Id="rId23" Type="http://schemas.openxmlformats.org/officeDocument/2006/relationships/image" Target="../media/image21.tif"/><Relationship Id="rId28" Type="http://schemas.openxmlformats.org/officeDocument/2006/relationships/image" Target="../media/image26.png"/><Relationship Id="rId10" Type="http://schemas.openxmlformats.org/officeDocument/2006/relationships/image" Target="../media/image9.jpg"/><Relationship Id="rId19" Type="http://schemas.openxmlformats.org/officeDocument/2006/relationships/image" Target="../media/image17.tif"/><Relationship Id="rId31" Type="http://schemas.openxmlformats.org/officeDocument/2006/relationships/image" Target="../media/image23.emf"/><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2.png"/><Relationship Id="rId22" Type="http://schemas.openxmlformats.org/officeDocument/2006/relationships/image" Target="../media/image20.tif"/><Relationship Id="rId27" Type="http://schemas.openxmlformats.org/officeDocument/2006/relationships/image" Target="../media/image25.pn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3894D1B-63B1-4205-A664-83409DE16111}"/>
              </a:ext>
            </a:extLst>
          </p:cNvPr>
          <p:cNvPicPr>
            <a:picLocks noChangeAspect="1"/>
          </p:cNvPicPr>
          <p:nvPr/>
        </p:nvPicPr>
        <p:blipFill>
          <a:blip r:embed="rId2"/>
          <a:stretch>
            <a:fillRect/>
          </a:stretch>
        </p:blipFill>
        <p:spPr>
          <a:xfrm>
            <a:off x="14746554" y="17976862"/>
            <a:ext cx="5753712" cy="4315284"/>
          </a:xfrm>
          <a:prstGeom prst="rect">
            <a:avLst/>
          </a:prstGeom>
        </p:spPr>
      </p:pic>
      <p:pic>
        <p:nvPicPr>
          <p:cNvPr id="41" name="Picture 40" descr="A close up of a map&#10;&#10;Description automatically generated">
            <a:extLst>
              <a:ext uri="{FF2B5EF4-FFF2-40B4-BE49-F238E27FC236}">
                <a16:creationId xmlns:a16="http://schemas.microsoft.com/office/drawing/2014/main" id="{1D7D8AF0-4A86-453E-9EE6-7D798A71F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7172" y="8565981"/>
            <a:ext cx="9021468" cy="5074576"/>
          </a:xfrm>
          <a:prstGeom prst="rect">
            <a:avLst/>
          </a:prstGeom>
        </p:spPr>
      </p:pic>
      <p:sp>
        <p:nvSpPr>
          <p:cNvPr id="2" name="Title 1">
            <a:extLst>
              <a:ext uri="{FF2B5EF4-FFF2-40B4-BE49-F238E27FC236}">
                <a16:creationId xmlns:a16="http://schemas.microsoft.com/office/drawing/2014/main" id="{213818C9-E1BA-494D-AD6D-8610462480C5}"/>
              </a:ext>
            </a:extLst>
          </p:cNvPr>
          <p:cNvSpPr>
            <a:spLocks noGrp="1"/>
          </p:cNvSpPr>
          <p:nvPr>
            <p:ph type="ctrTitle"/>
          </p:nvPr>
        </p:nvSpPr>
        <p:spPr>
          <a:xfrm>
            <a:off x="5143500" y="709532"/>
            <a:ext cx="30861000" cy="3666996"/>
          </a:xfrm>
        </p:spPr>
        <p:txBody>
          <a:bodyPr anchor="ctr" anchorCtr="0">
            <a:noAutofit/>
          </a:bodyPr>
          <a:lstStyle/>
          <a:p>
            <a:r>
              <a:rPr lang="en-US" sz="8800" dirty="0"/>
              <a:t>Controlled laboratory experiments on the dissolution of hydrate-free and hydrate-coated gas bubbles in water</a:t>
            </a:r>
          </a:p>
        </p:txBody>
      </p:sp>
      <p:sp>
        <p:nvSpPr>
          <p:cNvPr id="6" name="Rectangle 5">
            <a:extLst>
              <a:ext uri="{FF2B5EF4-FFF2-40B4-BE49-F238E27FC236}">
                <a16:creationId xmlns:a16="http://schemas.microsoft.com/office/drawing/2014/main" id="{36E37AE2-02B5-4093-916C-9E718035B3BB}"/>
              </a:ext>
            </a:extLst>
          </p:cNvPr>
          <p:cNvSpPr/>
          <p:nvPr/>
        </p:nvSpPr>
        <p:spPr>
          <a:xfrm>
            <a:off x="40462200" y="-20899"/>
            <a:ext cx="685800" cy="32004000"/>
          </a:xfrm>
          <a:prstGeom prst="rect">
            <a:avLst/>
          </a:prstGeom>
          <a:solidFill>
            <a:srgbClr val="003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0A06E3-AF78-4E10-8BCD-3D945AF475FF}"/>
              </a:ext>
            </a:extLst>
          </p:cNvPr>
          <p:cNvSpPr/>
          <p:nvPr/>
        </p:nvSpPr>
        <p:spPr>
          <a:xfrm>
            <a:off x="0" y="-20899"/>
            <a:ext cx="685800" cy="32004000"/>
          </a:xfrm>
          <a:prstGeom prst="rect">
            <a:avLst/>
          </a:prstGeom>
          <a:solidFill>
            <a:srgbClr val="003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ED48B4-E876-4F11-96F5-5FEACB938F11}"/>
              </a:ext>
            </a:extLst>
          </p:cNvPr>
          <p:cNvSpPr/>
          <p:nvPr/>
        </p:nvSpPr>
        <p:spPr>
          <a:xfrm>
            <a:off x="0" y="-20899"/>
            <a:ext cx="41148000" cy="685800"/>
          </a:xfrm>
          <a:prstGeom prst="rect">
            <a:avLst/>
          </a:prstGeom>
          <a:solidFill>
            <a:srgbClr val="003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2D1ACA-1776-4264-93E2-56C808B7E6E6}"/>
              </a:ext>
            </a:extLst>
          </p:cNvPr>
          <p:cNvSpPr/>
          <p:nvPr/>
        </p:nvSpPr>
        <p:spPr>
          <a:xfrm>
            <a:off x="0" y="31318200"/>
            <a:ext cx="41148000" cy="685800"/>
          </a:xfrm>
          <a:prstGeom prst="rect">
            <a:avLst/>
          </a:prstGeom>
          <a:solidFill>
            <a:srgbClr val="003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CA63FDFA-01DE-444A-81D2-3E5DC640E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5585" y="3306033"/>
            <a:ext cx="2743200" cy="2739542"/>
          </a:xfrm>
          <a:prstGeom prst="rect">
            <a:avLst/>
          </a:prstGeom>
        </p:spPr>
      </p:pic>
      <p:pic>
        <p:nvPicPr>
          <p:cNvPr id="13" name="Picture 12" descr="A close up of a sign&#10;&#10;Description automatically generated">
            <a:extLst>
              <a:ext uri="{FF2B5EF4-FFF2-40B4-BE49-F238E27FC236}">
                <a16:creationId xmlns:a16="http://schemas.microsoft.com/office/drawing/2014/main" id="{D7003286-68CE-47C1-863B-365592DE5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8893" y="858694"/>
            <a:ext cx="2743200" cy="2668482"/>
          </a:xfrm>
          <a:prstGeom prst="rect">
            <a:avLst/>
          </a:prstGeom>
        </p:spPr>
      </p:pic>
      <p:pic>
        <p:nvPicPr>
          <p:cNvPr id="15" name="Picture 14" descr="A picture containing transport, wheel&#10;&#10;Description automatically generated">
            <a:extLst>
              <a:ext uri="{FF2B5EF4-FFF2-40B4-BE49-F238E27FC236}">
                <a16:creationId xmlns:a16="http://schemas.microsoft.com/office/drawing/2014/main" id="{1F304182-B60B-4203-8F2A-8FCA0294E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215" y="3297036"/>
            <a:ext cx="2743200" cy="2757537"/>
          </a:xfrm>
          <a:prstGeom prst="rect">
            <a:avLst/>
          </a:prstGeom>
        </p:spPr>
      </p:pic>
      <p:sp>
        <p:nvSpPr>
          <p:cNvPr id="16" name="TextBox 15">
            <a:extLst>
              <a:ext uri="{FF2B5EF4-FFF2-40B4-BE49-F238E27FC236}">
                <a16:creationId xmlns:a16="http://schemas.microsoft.com/office/drawing/2014/main" id="{7D51BCF4-6D96-4F88-BA4A-F226F9C9FDEF}"/>
              </a:ext>
            </a:extLst>
          </p:cNvPr>
          <p:cNvSpPr txBox="1"/>
          <p:nvPr/>
        </p:nvSpPr>
        <p:spPr>
          <a:xfrm>
            <a:off x="12985338" y="3996384"/>
            <a:ext cx="15177326" cy="769441"/>
          </a:xfrm>
          <a:prstGeom prst="rect">
            <a:avLst/>
          </a:prstGeom>
          <a:noFill/>
        </p:spPr>
        <p:txBody>
          <a:bodyPr wrap="square" rtlCol="0" anchor="ctr">
            <a:spAutoFit/>
          </a:bodyPr>
          <a:lstStyle/>
          <a:p>
            <a:pPr algn="ctr"/>
            <a:r>
              <a:rPr lang="en-US" sz="4400" dirty="0"/>
              <a:t>Alexandra M Padilla</a:t>
            </a:r>
            <a:r>
              <a:rPr lang="en-US" sz="4400" baseline="30000" dirty="0"/>
              <a:t>1,2</a:t>
            </a:r>
            <a:r>
              <a:rPr lang="en-US" sz="4400" dirty="0"/>
              <a:t>, William F Waite</a:t>
            </a:r>
            <a:r>
              <a:rPr lang="en-US" sz="4400" baseline="30000" dirty="0"/>
              <a:t>3</a:t>
            </a:r>
            <a:r>
              <a:rPr lang="en-US" sz="4400" dirty="0"/>
              <a:t> and Thomas C Weber</a:t>
            </a:r>
            <a:r>
              <a:rPr lang="en-US" sz="4400" baseline="30000" dirty="0"/>
              <a:t>1,2</a:t>
            </a:r>
            <a:endParaRPr lang="en-US" sz="4400" dirty="0"/>
          </a:p>
        </p:txBody>
      </p:sp>
      <p:cxnSp>
        <p:nvCxnSpPr>
          <p:cNvPr id="18" name="Straight Connector 17">
            <a:extLst>
              <a:ext uri="{FF2B5EF4-FFF2-40B4-BE49-F238E27FC236}">
                <a16:creationId xmlns:a16="http://schemas.microsoft.com/office/drawing/2014/main" id="{F1DA07A5-C6D7-4665-B172-6D8047E2458E}"/>
              </a:ext>
            </a:extLst>
          </p:cNvPr>
          <p:cNvCxnSpPr/>
          <p:nvPr/>
        </p:nvCxnSpPr>
        <p:spPr>
          <a:xfrm>
            <a:off x="13505688" y="7741250"/>
            <a:ext cx="0" cy="22860000"/>
          </a:xfrm>
          <a:prstGeom prst="line">
            <a:avLst/>
          </a:prstGeom>
          <a:ln w="127000" cap="rnd">
            <a:solidFill>
              <a:srgbClr val="00359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0944500-23D8-4C9B-BEAA-9834CB467430}"/>
              </a:ext>
            </a:extLst>
          </p:cNvPr>
          <p:cNvSpPr/>
          <p:nvPr/>
        </p:nvSpPr>
        <p:spPr>
          <a:xfrm>
            <a:off x="9632639" y="5021853"/>
            <a:ext cx="21882729" cy="991618"/>
          </a:xfrm>
          <a:prstGeom prst="rect">
            <a:avLst/>
          </a:prstGeom>
        </p:spPr>
        <p:txBody>
          <a:bodyPr wrap="square">
            <a:spAutoFit/>
          </a:bodyPr>
          <a:lstStyle/>
          <a:p>
            <a:pPr algn="ctr">
              <a:lnSpc>
                <a:spcPct val="107000"/>
              </a:lnSpc>
              <a:spcAft>
                <a:spcPts val="800"/>
              </a:spcAft>
            </a:pPr>
            <a:r>
              <a:rPr lang="en-US" sz="2800" b="1"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School of Marine Science and Ocean Engineering, University of New Hampshire, Durham, New Hampshire, USA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baseline="30000" dirty="0">
                <a:latin typeface="Times New Roman" panose="02020603050405020304" pitchFamily="18" charset="0"/>
                <a:ea typeface="Calibri" panose="020F0502020204030204" pitchFamily="34" charset="0"/>
                <a:cs typeface="Times New Roman" panose="02020603050405020304" pitchFamily="18" charset="0"/>
              </a:rPr>
              <a:t>2</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Center for Coastal and Ocean Mapping, University of New Hampshire, Durham, New Hampshire, USA </a:t>
            </a:r>
            <a:r>
              <a:rPr lang="en-US" sz="2800" b="1" baseline="30000" dirty="0">
                <a:latin typeface="Times New Roman" panose="02020603050405020304" pitchFamily="18" charset="0"/>
                <a:ea typeface="Calibri" panose="020F0502020204030204" pitchFamily="34" charset="0"/>
                <a:cs typeface="Times New Roman" panose="02020603050405020304" pitchFamily="18" charset="0"/>
              </a:rPr>
              <a:t>3</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United States Geological Survey, Woods Hole, Massachusetts, USA</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E9DA66B-8209-42B4-86D2-992F44DE25E5}"/>
              </a:ext>
            </a:extLst>
          </p:cNvPr>
          <p:cNvSpPr txBox="1"/>
          <p:nvPr/>
        </p:nvSpPr>
        <p:spPr>
          <a:xfrm>
            <a:off x="5202203" y="7538480"/>
            <a:ext cx="3590598" cy="923330"/>
          </a:xfrm>
          <a:prstGeom prst="rect">
            <a:avLst/>
          </a:prstGeom>
          <a:noFill/>
        </p:spPr>
        <p:txBody>
          <a:bodyPr wrap="none" rtlCol="0">
            <a:spAutoFit/>
          </a:bodyPr>
          <a:lstStyle/>
          <a:p>
            <a:r>
              <a:rPr lang="en-US" sz="5400" b="1" dirty="0"/>
              <a:t>Background</a:t>
            </a:r>
          </a:p>
        </p:txBody>
      </p:sp>
      <p:sp>
        <p:nvSpPr>
          <p:cNvPr id="26" name="TextBox 25">
            <a:extLst>
              <a:ext uri="{FF2B5EF4-FFF2-40B4-BE49-F238E27FC236}">
                <a16:creationId xmlns:a16="http://schemas.microsoft.com/office/drawing/2014/main" id="{ABDAE680-ACEC-4C32-BF71-0B9603325541}"/>
              </a:ext>
            </a:extLst>
          </p:cNvPr>
          <p:cNvSpPr txBox="1"/>
          <p:nvPr/>
        </p:nvSpPr>
        <p:spPr>
          <a:xfrm>
            <a:off x="15444373" y="13468405"/>
            <a:ext cx="5601020" cy="646331"/>
          </a:xfrm>
          <a:prstGeom prst="rect">
            <a:avLst/>
          </a:prstGeom>
          <a:noFill/>
        </p:spPr>
        <p:txBody>
          <a:bodyPr wrap="none" rtlCol="0">
            <a:spAutoFit/>
          </a:bodyPr>
          <a:lstStyle/>
          <a:p>
            <a:r>
              <a:rPr lang="en-US" sz="3600" i="1" dirty="0"/>
              <a:t>Xenon Hydrate, not Methane</a:t>
            </a:r>
          </a:p>
        </p:txBody>
      </p:sp>
      <p:sp>
        <p:nvSpPr>
          <p:cNvPr id="29" name="TextBox 28">
            <a:extLst>
              <a:ext uri="{FF2B5EF4-FFF2-40B4-BE49-F238E27FC236}">
                <a16:creationId xmlns:a16="http://schemas.microsoft.com/office/drawing/2014/main" id="{C4CF7BC1-FF6A-42A9-B632-ACBDE9307451}"/>
              </a:ext>
            </a:extLst>
          </p:cNvPr>
          <p:cNvSpPr txBox="1"/>
          <p:nvPr/>
        </p:nvSpPr>
        <p:spPr>
          <a:xfrm>
            <a:off x="9640997" y="6269499"/>
            <a:ext cx="21874371" cy="923330"/>
          </a:xfrm>
          <a:prstGeom prst="rect">
            <a:avLst/>
          </a:prstGeom>
          <a:noFill/>
        </p:spPr>
        <p:txBody>
          <a:bodyPr wrap="square" rtlCol="0" anchor="ctr">
            <a:spAutoFit/>
          </a:bodyPr>
          <a:lstStyle/>
          <a:p>
            <a:pPr algn="ctr"/>
            <a:r>
              <a:rPr lang="en-US" sz="5400" b="1" dirty="0">
                <a:solidFill>
                  <a:srgbClr val="FF0000"/>
                </a:solidFill>
              </a:rPr>
              <a:t>Objective: Track the evolution of free-gas and hydrate covered bubbles</a:t>
            </a:r>
          </a:p>
        </p:txBody>
      </p:sp>
      <p:cxnSp>
        <p:nvCxnSpPr>
          <p:cNvPr id="30" name="Straight Connector 29">
            <a:extLst>
              <a:ext uri="{FF2B5EF4-FFF2-40B4-BE49-F238E27FC236}">
                <a16:creationId xmlns:a16="http://schemas.microsoft.com/office/drawing/2014/main" id="{CA6EC2B4-775D-4BFC-8E32-ACA61A8ABC89}"/>
              </a:ext>
            </a:extLst>
          </p:cNvPr>
          <p:cNvCxnSpPr/>
          <p:nvPr/>
        </p:nvCxnSpPr>
        <p:spPr>
          <a:xfrm>
            <a:off x="13998893" y="16936164"/>
            <a:ext cx="25603200" cy="0"/>
          </a:xfrm>
          <a:prstGeom prst="line">
            <a:avLst/>
          </a:prstGeom>
          <a:ln w="127000" cap="rnd">
            <a:solidFill>
              <a:srgbClr val="00359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6950BE-1438-4B76-828B-A99CB06F5F73}"/>
              </a:ext>
            </a:extLst>
          </p:cNvPr>
          <p:cNvSpPr txBox="1"/>
          <p:nvPr/>
        </p:nvSpPr>
        <p:spPr>
          <a:xfrm>
            <a:off x="24770097" y="7538480"/>
            <a:ext cx="4060792" cy="923330"/>
          </a:xfrm>
          <a:prstGeom prst="rect">
            <a:avLst/>
          </a:prstGeom>
          <a:noFill/>
        </p:spPr>
        <p:txBody>
          <a:bodyPr wrap="none" rtlCol="0">
            <a:spAutoFit/>
          </a:bodyPr>
          <a:lstStyle/>
          <a:p>
            <a:r>
              <a:rPr lang="en-US" sz="5400" b="1" dirty="0"/>
              <a:t>Methodology</a:t>
            </a:r>
          </a:p>
        </p:txBody>
      </p:sp>
      <p:sp>
        <p:nvSpPr>
          <p:cNvPr id="22" name="TextBox 21">
            <a:extLst>
              <a:ext uri="{FF2B5EF4-FFF2-40B4-BE49-F238E27FC236}">
                <a16:creationId xmlns:a16="http://schemas.microsoft.com/office/drawing/2014/main" id="{40D8089A-DAF6-4EC8-8B5E-7DBEEFE4C605}"/>
              </a:ext>
            </a:extLst>
          </p:cNvPr>
          <p:cNvSpPr txBox="1"/>
          <p:nvPr/>
        </p:nvSpPr>
        <p:spPr>
          <a:xfrm>
            <a:off x="25677686" y="17058179"/>
            <a:ext cx="2245615" cy="923330"/>
          </a:xfrm>
          <a:prstGeom prst="rect">
            <a:avLst/>
          </a:prstGeom>
          <a:noFill/>
        </p:spPr>
        <p:txBody>
          <a:bodyPr wrap="none" rtlCol="0">
            <a:spAutoFit/>
          </a:bodyPr>
          <a:lstStyle/>
          <a:p>
            <a:r>
              <a:rPr lang="en-US" sz="5400" b="1" dirty="0"/>
              <a:t>Results</a:t>
            </a:r>
          </a:p>
        </p:txBody>
      </p:sp>
      <p:sp>
        <p:nvSpPr>
          <p:cNvPr id="27" name="TextBox 26">
            <a:extLst>
              <a:ext uri="{FF2B5EF4-FFF2-40B4-BE49-F238E27FC236}">
                <a16:creationId xmlns:a16="http://schemas.microsoft.com/office/drawing/2014/main" id="{C56EE849-54AE-4F90-8706-ADB1882BA145}"/>
              </a:ext>
            </a:extLst>
          </p:cNvPr>
          <p:cNvSpPr txBox="1"/>
          <p:nvPr/>
        </p:nvSpPr>
        <p:spPr>
          <a:xfrm>
            <a:off x="33562593" y="8548060"/>
            <a:ext cx="3224214" cy="646331"/>
          </a:xfrm>
          <a:prstGeom prst="rect">
            <a:avLst/>
          </a:prstGeom>
          <a:noFill/>
        </p:spPr>
        <p:txBody>
          <a:bodyPr wrap="square" rtlCol="0">
            <a:spAutoFit/>
          </a:bodyPr>
          <a:lstStyle/>
          <a:p>
            <a:pPr algn="ctr"/>
            <a:r>
              <a:rPr lang="en-US" sz="3600" i="1" dirty="0"/>
              <a:t>Imaging System</a:t>
            </a:r>
          </a:p>
        </p:txBody>
      </p:sp>
      <p:sp>
        <p:nvSpPr>
          <p:cNvPr id="17" name="TextBox 16">
            <a:extLst>
              <a:ext uri="{FF2B5EF4-FFF2-40B4-BE49-F238E27FC236}">
                <a16:creationId xmlns:a16="http://schemas.microsoft.com/office/drawing/2014/main" id="{046BF3A3-1A1F-4DED-983B-A547A33DB2E6}"/>
              </a:ext>
            </a:extLst>
          </p:cNvPr>
          <p:cNvSpPr txBox="1"/>
          <p:nvPr/>
        </p:nvSpPr>
        <p:spPr>
          <a:xfrm>
            <a:off x="15544604" y="8548060"/>
            <a:ext cx="5365893" cy="646331"/>
          </a:xfrm>
          <a:prstGeom prst="rect">
            <a:avLst/>
          </a:prstGeom>
          <a:noFill/>
        </p:spPr>
        <p:txBody>
          <a:bodyPr wrap="none" rtlCol="0">
            <a:spAutoFit/>
          </a:bodyPr>
          <a:lstStyle/>
          <a:p>
            <a:r>
              <a:rPr lang="en-US" sz="3600" i="1" dirty="0"/>
              <a:t>P-T Experimentation Region</a:t>
            </a:r>
          </a:p>
        </p:txBody>
      </p:sp>
      <p:sp>
        <p:nvSpPr>
          <p:cNvPr id="28" name="Rectangle 27">
            <a:extLst>
              <a:ext uri="{FF2B5EF4-FFF2-40B4-BE49-F238E27FC236}">
                <a16:creationId xmlns:a16="http://schemas.microsoft.com/office/drawing/2014/main" id="{A2D84006-BF8C-41B6-8C80-7F15CE4B70E0}"/>
              </a:ext>
            </a:extLst>
          </p:cNvPr>
          <p:cNvSpPr/>
          <p:nvPr/>
        </p:nvSpPr>
        <p:spPr>
          <a:xfrm>
            <a:off x="14587283" y="14196298"/>
            <a:ext cx="7506387" cy="2492990"/>
          </a:xfrm>
          <a:prstGeom prst="rect">
            <a:avLst/>
          </a:prstGeom>
        </p:spPr>
        <p:txBody>
          <a:bodyPr wrap="square">
            <a:spAutoFit/>
          </a:bodyPr>
          <a:lstStyle/>
          <a:p>
            <a:pPr algn="just"/>
            <a:r>
              <a:rPr lang="en-US" sz="2600" dirty="0">
                <a:ea typeface="Calibri" panose="020F0502020204030204" pitchFamily="34" charset="0"/>
                <a:cs typeface="Times New Roman" panose="02020603050405020304" pitchFamily="18" charset="0"/>
              </a:rPr>
              <a:t>Xenon was used as a proxy for methane during this experiment because though both gases form structure I hydrate, xenon hydrate can be formed at relatively lower pressures (Fu et al., 2019), allowing the counter-flow device to be made of clear acrylic for multi-directional viewing of the bubble. </a:t>
            </a:r>
            <a:endParaRPr lang="en-US" sz="2600" dirty="0"/>
          </a:p>
        </p:txBody>
      </p:sp>
      <p:sp>
        <p:nvSpPr>
          <p:cNvPr id="31" name="Rectangle 30">
            <a:extLst>
              <a:ext uri="{FF2B5EF4-FFF2-40B4-BE49-F238E27FC236}">
                <a16:creationId xmlns:a16="http://schemas.microsoft.com/office/drawing/2014/main" id="{F8E09DCD-28AE-4AA9-B51C-D07BA438DA8B}"/>
              </a:ext>
            </a:extLst>
          </p:cNvPr>
          <p:cNvSpPr/>
          <p:nvPr/>
        </p:nvSpPr>
        <p:spPr>
          <a:xfrm>
            <a:off x="31242781" y="13972014"/>
            <a:ext cx="7863839" cy="2492990"/>
          </a:xfrm>
          <a:prstGeom prst="rect">
            <a:avLst/>
          </a:prstGeom>
        </p:spPr>
        <p:txBody>
          <a:bodyPr wrap="square">
            <a:spAutoFit/>
          </a:bodyPr>
          <a:lstStyle/>
          <a:p>
            <a:pPr algn="just"/>
            <a:r>
              <a:rPr lang="en-US" sz="2600" dirty="0">
                <a:ea typeface="Calibri" panose="020F0502020204030204" pitchFamily="34" charset="0"/>
                <a:cs typeface="Times New Roman" panose="02020603050405020304" pitchFamily="18" charset="0"/>
              </a:rPr>
              <a:t>Two high-speed, high-resolution imaging cameras, arranged at 90 degrees to each other, were used to obtain measurements of bubble size, rise velocity, mass transfer coefficients and bubble shape. The images were calibrated with images of a grid that had a 1/10-inch separation between grid points.</a:t>
            </a:r>
            <a:endParaRPr lang="en-US" sz="2600" dirty="0"/>
          </a:p>
        </p:txBody>
      </p:sp>
      <p:sp>
        <p:nvSpPr>
          <p:cNvPr id="32" name="TextBox 31">
            <a:extLst>
              <a:ext uri="{FF2B5EF4-FFF2-40B4-BE49-F238E27FC236}">
                <a16:creationId xmlns:a16="http://schemas.microsoft.com/office/drawing/2014/main" id="{C54ECB3B-DE82-463F-816E-4BCED9707EEA}"/>
              </a:ext>
            </a:extLst>
          </p:cNvPr>
          <p:cNvSpPr txBox="1"/>
          <p:nvPr/>
        </p:nvSpPr>
        <p:spPr>
          <a:xfrm>
            <a:off x="974594" y="8725004"/>
            <a:ext cx="4561837" cy="2492990"/>
          </a:xfrm>
          <a:prstGeom prst="rect">
            <a:avLst/>
          </a:prstGeom>
          <a:noFill/>
        </p:spPr>
        <p:txBody>
          <a:bodyPr wrap="square" rtlCol="0">
            <a:spAutoFit/>
          </a:bodyPr>
          <a:lstStyle/>
          <a:p>
            <a:pPr algn="just"/>
            <a:r>
              <a:rPr lang="en-US" sz="2600" dirty="0"/>
              <a:t>Methane is released into the ocean from the seafloor in the form of gas bubbles, which transports methane through the water column and potentially into the atmosphere. A rising</a:t>
            </a:r>
          </a:p>
        </p:txBody>
      </p:sp>
      <p:sp>
        <p:nvSpPr>
          <p:cNvPr id="34" name="TextBox 33">
            <a:extLst>
              <a:ext uri="{FF2B5EF4-FFF2-40B4-BE49-F238E27FC236}">
                <a16:creationId xmlns:a16="http://schemas.microsoft.com/office/drawing/2014/main" id="{D75FF6F4-4E05-45E0-B961-0E305BB03492}"/>
              </a:ext>
            </a:extLst>
          </p:cNvPr>
          <p:cNvSpPr txBox="1"/>
          <p:nvPr/>
        </p:nvSpPr>
        <p:spPr>
          <a:xfrm>
            <a:off x="4203308" y="18489987"/>
            <a:ext cx="5588389" cy="923330"/>
          </a:xfrm>
          <a:prstGeom prst="rect">
            <a:avLst/>
          </a:prstGeom>
          <a:noFill/>
        </p:spPr>
        <p:txBody>
          <a:bodyPr wrap="none" rtlCol="0">
            <a:spAutoFit/>
          </a:bodyPr>
          <a:lstStyle/>
          <a:p>
            <a:r>
              <a:rPr lang="en-US" sz="5400" b="1" dirty="0"/>
              <a:t>Bubble Dissolution</a:t>
            </a:r>
          </a:p>
        </p:txBody>
      </p:sp>
      <p:sp>
        <p:nvSpPr>
          <p:cNvPr id="35" name="TextBox 34">
            <a:extLst>
              <a:ext uri="{FF2B5EF4-FFF2-40B4-BE49-F238E27FC236}">
                <a16:creationId xmlns:a16="http://schemas.microsoft.com/office/drawing/2014/main" id="{01382DF8-C319-4E39-8AC7-A1B0F34718DF}"/>
              </a:ext>
            </a:extLst>
          </p:cNvPr>
          <p:cNvSpPr txBox="1"/>
          <p:nvPr/>
        </p:nvSpPr>
        <p:spPr>
          <a:xfrm>
            <a:off x="16369990" y="17630904"/>
            <a:ext cx="2506840" cy="646331"/>
          </a:xfrm>
          <a:prstGeom prst="rect">
            <a:avLst/>
          </a:prstGeom>
          <a:noFill/>
        </p:spPr>
        <p:txBody>
          <a:bodyPr wrap="none" rtlCol="0">
            <a:spAutoFit/>
          </a:bodyPr>
          <a:lstStyle/>
          <a:p>
            <a:r>
              <a:rPr lang="en-US" sz="3600" i="1" dirty="0"/>
              <a:t>Rise Velocity</a:t>
            </a:r>
          </a:p>
        </p:txBody>
      </p:sp>
      <p:sp>
        <p:nvSpPr>
          <p:cNvPr id="37" name="TextBox 36">
            <a:extLst>
              <a:ext uri="{FF2B5EF4-FFF2-40B4-BE49-F238E27FC236}">
                <a16:creationId xmlns:a16="http://schemas.microsoft.com/office/drawing/2014/main" id="{D05E97BA-868D-425B-8EAD-66E0E081D1F6}"/>
              </a:ext>
            </a:extLst>
          </p:cNvPr>
          <p:cNvSpPr txBox="1"/>
          <p:nvPr/>
        </p:nvSpPr>
        <p:spPr>
          <a:xfrm>
            <a:off x="30887723" y="22365205"/>
            <a:ext cx="7785849" cy="646331"/>
          </a:xfrm>
          <a:prstGeom prst="rect">
            <a:avLst/>
          </a:prstGeom>
          <a:noFill/>
        </p:spPr>
        <p:txBody>
          <a:bodyPr wrap="none" rtlCol="0">
            <a:spAutoFit/>
          </a:bodyPr>
          <a:lstStyle/>
          <a:p>
            <a:r>
              <a:rPr lang="en-US" sz="3600" i="1" dirty="0"/>
              <a:t>No Hydrate? But I am in the P-T Region…</a:t>
            </a:r>
          </a:p>
        </p:txBody>
      </p:sp>
      <p:sp>
        <p:nvSpPr>
          <p:cNvPr id="38" name="TextBox 37">
            <a:extLst>
              <a:ext uri="{FF2B5EF4-FFF2-40B4-BE49-F238E27FC236}">
                <a16:creationId xmlns:a16="http://schemas.microsoft.com/office/drawing/2014/main" id="{EE86DA0A-B203-452D-A67A-D0615D13BA9C}"/>
              </a:ext>
            </a:extLst>
          </p:cNvPr>
          <p:cNvSpPr txBox="1"/>
          <p:nvPr/>
        </p:nvSpPr>
        <p:spPr>
          <a:xfrm>
            <a:off x="974594" y="17137558"/>
            <a:ext cx="6757179" cy="1384995"/>
          </a:xfrm>
          <a:prstGeom prst="rect">
            <a:avLst/>
          </a:prstGeom>
          <a:noFill/>
        </p:spPr>
        <p:txBody>
          <a:bodyPr wrap="square" rtlCol="0">
            <a:spAutoFit/>
          </a:bodyPr>
          <a:lstStyle/>
          <a:p>
            <a:pPr algn="just"/>
            <a:r>
              <a:rPr lang="en-US" sz="2800" b="1" i="1" dirty="0"/>
              <a:t>Question</a:t>
            </a:r>
            <a:r>
              <a:rPr lang="en-US" sz="2800" dirty="0"/>
              <a:t>: </a:t>
            </a:r>
            <a:r>
              <a:rPr lang="en-US" sz="2800" dirty="0">
                <a:solidFill>
                  <a:srgbClr val="FF0000"/>
                </a:solidFill>
              </a:rPr>
              <a:t>How does hydrate affect the fate and transport of methane bubbles in the water column?</a:t>
            </a:r>
          </a:p>
        </p:txBody>
      </p:sp>
      <p:sp>
        <p:nvSpPr>
          <p:cNvPr id="40" name="TextBox 39">
            <a:extLst>
              <a:ext uri="{FF2B5EF4-FFF2-40B4-BE49-F238E27FC236}">
                <a16:creationId xmlns:a16="http://schemas.microsoft.com/office/drawing/2014/main" id="{9AECB8B9-29FE-4EC2-B778-982BCFCF14D4}"/>
              </a:ext>
            </a:extLst>
          </p:cNvPr>
          <p:cNvSpPr txBox="1"/>
          <p:nvPr/>
        </p:nvSpPr>
        <p:spPr>
          <a:xfrm>
            <a:off x="24907832" y="10195175"/>
            <a:ext cx="3484679" cy="646331"/>
          </a:xfrm>
          <a:prstGeom prst="rect">
            <a:avLst/>
          </a:prstGeom>
          <a:noFill/>
        </p:spPr>
        <p:txBody>
          <a:bodyPr wrap="square" rtlCol="0">
            <a:spAutoFit/>
          </a:bodyPr>
          <a:lstStyle/>
          <a:p>
            <a:pPr algn="ctr"/>
            <a:r>
              <a:rPr lang="en-US" sz="3600" i="1" dirty="0"/>
              <a:t>Flow Loop Device</a:t>
            </a:r>
          </a:p>
        </p:txBody>
      </p:sp>
      <p:pic>
        <p:nvPicPr>
          <p:cNvPr id="45" name="Picture 44" descr="A picture containing indoor, table, sitting, mirror&#10;&#10;Description automatically generated">
            <a:extLst>
              <a:ext uri="{FF2B5EF4-FFF2-40B4-BE49-F238E27FC236}">
                <a16:creationId xmlns:a16="http://schemas.microsoft.com/office/drawing/2014/main" id="{59F6954E-58DA-4E91-8F46-DE2EDE85ED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42781" y="9349174"/>
            <a:ext cx="7863839" cy="4099646"/>
          </a:xfrm>
          <a:prstGeom prst="rect">
            <a:avLst/>
          </a:prstGeom>
        </p:spPr>
      </p:pic>
      <p:sp>
        <p:nvSpPr>
          <p:cNvPr id="46" name="Rectangle 45">
            <a:extLst>
              <a:ext uri="{FF2B5EF4-FFF2-40B4-BE49-F238E27FC236}">
                <a16:creationId xmlns:a16="http://schemas.microsoft.com/office/drawing/2014/main" id="{5CC49039-463B-4209-9ED3-9FBB17235B23}"/>
              </a:ext>
            </a:extLst>
          </p:cNvPr>
          <p:cNvSpPr/>
          <p:nvPr/>
        </p:nvSpPr>
        <p:spPr>
          <a:xfrm>
            <a:off x="22567929" y="8548060"/>
            <a:ext cx="8164484" cy="1692771"/>
          </a:xfrm>
          <a:prstGeom prst="rect">
            <a:avLst/>
          </a:prstGeom>
        </p:spPr>
        <p:txBody>
          <a:bodyPr wrap="square">
            <a:spAutoFit/>
          </a:bodyPr>
          <a:lstStyle/>
          <a:p>
            <a:pPr algn="just"/>
            <a:r>
              <a:rPr lang="en-US" sz="2600" dirty="0">
                <a:cs typeface="Times New Roman" panose="02020603050405020304" pitchFamily="18" charset="0"/>
              </a:rPr>
              <a:t>Gas bubbles were created using  an ISCO pump to create  a differential pressure between the water and the gas. A  solenoid valve was used to briefly release a controlled amount of gas into the flow loop to create single bubbles.</a:t>
            </a:r>
            <a:endParaRPr lang="en-US" sz="2600" dirty="0"/>
          </a:p>
        </p:txBody>
      </p:sp>
      <p:grpSp>
        <p:nvGrpSpPr>
          <p:cNvPr id="56" name="Group 55">
            <a:extLst>
              <a:ext uri="{FF2B5EF4-FFF2-40B4-BE49-F238E27FC236}">
                <a16:creationId xmlns:a16="http://schemas.microsoft.com/office/drawing/2014/main" id="{1D005340-2BDE-46B8-84A4-9931D57A3BD0}"/>
              </a:ext>
            </a:extLst>
          </p:cNvPr>
          <p:cNvGrpSpPr/>
          <p:nvPr/>
        </p:nvGrpSpPr>
        <p:grpSpPr>
          <a:xfrm>
            <a:off x="5724224" y="8714844"/>
            <a:ext cx="7331353" cy="2106991"/>
            <a:chOff x="4538771" y="8943275"/>
            <a:chExt cx="7331353" cy="2106991"/>
          </a:xfrm>
        </p:grpSpPr>
        <p:pic>
          <p:nvPicPr>
            <p:cNvPr id="51" name="Picture 50">
              <a:extLst>
                <a:ext uri="{FF2B5EF4-FFF2-40B4-BE49-F238E27FC236}">
                  <a16:creationId xmlns:a16="http://schemas.microsoft.com/office/drawing/2014/main" id="{C611DE94-5845-4639-AD1B-2580409F5A3B}"/>
                </a:ext>
              </a:extLst>
            </p:cNvPr>
            <p:cNvPicPr>
              <a:picLocks noChangeAspect="1"/>
            </p:cNvPicPr>
            <p:nvPr/>
          </p:nvPicPr>
          <p:blipFill rotWithShape="1">
            <a:blip r:embed="rId8">
              <a:extLst>
                <a:ext uri="{28A0092B-C50C-407E-A947-70E740481C1C}">
                  <a14:useLocalDpi xmlns:a14="http://schemas.microsoft.com/office/drawing/2010/main" val="0"/>
                </a:ext>
              </a:extLst>
            </a:blip>
            <a:srcRect l="10560" t="69851" r="13636" b="2181"/>
            <a:stretch/>
          </p:blipFill>
          <p:spPr>
            <a:xfrm>
              <a:off x="4538771" y="8943275"/>
              <a:ext cx="7299214" cy="2106991"/>
            </a:xfrm>
            <a:prstGeom prst="rect">
              <a:avLst/>
            </a:prstGeom>
          </p:spPr>
        </p:pic>
        <p:sp>
          <p:nvSpPr>
            <p:cNvPr id="52" name="TextBox 51">
              <a:extLst>
                <a:ext uri="{FF2B5EF4-FFF2-40B4-BE49-F238E27FC236}">
                  <a16:creationId xmlns:a16="http://schemas.microsoft.com/office/drawing/2014/main" id="{A8449B1A-8217-4BAB-BC86-F8ED67AE11D2}"/>
                </a:ext>
              </a:extLst>
            </p:cNvPr>
            <p:cNvSpPr txBox="1"/>
            <p:nvPr/>
          </p:nvSpPr>
          <p:spPr>
            <a:xfrm>
              <a:off x="8807554" y="10588601"/>
              <a:ext cx="3062570" cy="461665"/>
            </a:xfrm>
            <a:prstGeom prst="rect">
              <a:avLst/>
            </a:prstGeom>
            <a:noFill/>
          </p:spPr>
          <p:txBody>
            <a:bodyPr wrap="none" rtlCol="0">
              <a:spAutoFit/>
            </a:bodyPr>
            <a:lstStyle/>
            <a:p>
              <a:r>
                <a:rPr lang="en-US" sz="2400" b="1" dirty="0">
                  <a:solidFill>
                    <a:schemeClr val="bg1"/>
                  </a:solidFill>
                </a:rPr>
                <a:t>Westbrook et al., 2009</a:t>
              </a:r>
            </a:p>
          </p:txBody>
        </p:sp>
      </p:grpSp>
      <p:grpSp>
        <p:nvGrpSpPr>
          <p:cNvPr id="55" name="Group 54">
            <a:extLst>
              <a:ext uri="{FF2B5EF4-FFF2-40B4-BE49-F238E27FC236}">
                <a16:creationId xmlns:a16="http://schemas.microsoft.com/office/drawing/2014/main" id="{5C721700-9981-4C49-864A-DF6C167FD9F3}"/>
              </a:ext>
            </a:extLst>
          </p:cNvPr>
          <p:cNvGrpSpPr/>
          <p:nvPr/>
        </p:nvGrpSpPr>
        <p:grpSpPr>
          <a:xfrm>
            <a:off x="9586373" y="10998375"/>
            <a:ext cx="3437065" cy="4381735"/>
            <a:chOff x="4519043" y="11109567"/>
            <a:chExt cx="3437065" cy="4381735"/>
          </a:xfrm>
        </p:grpSpPr>
        <p:pic>
          <p:nvPicPr>
            <p:cNvPr id="50" name="Picture 49">
              <a:extLst>
                <a:ext uri="{FF2B5EF4-FFF2-40B4-BE49-F238E27FC236}">
                  <a16:creationId xmlns:a16="http://schemas.microsoft.com/office/drawing/2014/main" id="{72A0E35F-E85F-45F4-98B5-F76E3ECB771F}"/>
                </a:ext>
              </a:extLst>
            </p:cNvPr>
            <p:cNvPicPr>
              <a:picLocks noChangeAspect="1"/>
            </p:cNvPicPr>
            <p:nvPr/>
          </p:nvPicPr>
          <p:blipFill rotWithShape="1">
            <a:blip r:embed="rId9">
              <a:extLst>
                <a:ext uri="{28A0092B-C50C-407E-A947-70E740481C1C}">
                  <a14:useLocalDpi xmlns:a14="http://schemas.microsoft.com/office/drawing/2010/main" val="0"/>
                </a:ext>
              </a:extLst>
            </a:blip>
            <a:srcRect l="8882" t="9926" r="56976" b="13047"/>
            <a:stretch/>
          </p:blipFill>
          <p:spPr>
            <a:xfrm>
              <a:off x="4521849" y="11109567"/>
              <a:ext cx="3434259" cy="4358038"/>
            </a:xfrm>
            <a:prstGeom prst="rect">
              <a:avLst/>
            </a:prstGeom>
          </p:spPr>
        </p:pic>
        <p:sp>
          <p:nvSpPr>
            <p:cNvPr id="54" name="TextBox 53">
              <a:extLst>
                <a:ext uri="{FF2B5EF4-FFF2-40B4-BE49-F238E27FC236}">
                  <a16:creationId xmlns:a16="http://schemas.microsoft.com/office/drawing/2014/main" id="{A960F5F8-BEA2-467A-88A7-74266A7C36B2}"/>
                </a:ext>
              </a:extLst>
            </p:cNvPr>
            <p:cNvSpPr txBox="1"/>
            <p:nvPr/>
          </p:nvSpPr>
          <p:spPr>
            <a:xfrm>
              <a:off x="4519043" y="15029637"/>
              <a:ext cx="2516907" cy="461665"/>
            </a:xfrm>
            <a:prstGeom prst="rect">
              <a:avLst/>
            </a:prstGeom>
            <a:noFill/>
          </p:spPr>
          <p:txBody>
            <a:bodyPr wrap="none" rtlCol="0">
              <a:spAutoFit/>
            </a:bodyPr>
            <a:lstStyle/>
            <a:p>
              <a:r>
                <a:rPr lang="en-US" sz="2400" b="1" dirty="0">
                  <a:solidFill>
                    <a:schemeClr val="bg1"/>
                  </a:solidFill>
                </a:rPr>
                <a:t>Padilla et al., 2019</a:t>
              </a:r>
            </a:p>
          </p:txBody>
        </p:sp>
      </p:grpSp>
      <p:sp>
        <p:nvSpPr>
          <p:cNvPr id="57" name="Rectangle 56">
            <a:extLst>
              <a:ext uri="{FF2B5EF4-FFF2-40B4-BE49-F238E27FC236}">
                <a16:creationId xmlns:a16="http://schemas.microsoft.com/office/drawing/2014/main" id="{2F4274C5-ACB7-4B22-A21D-A448C4B19042}"/>
              </a:ext>
            </a:extLst>
          </p:cNvPr>
          <p:cNvSpPr/>
          <p:nvPr/>
        </p:nvSpPr>
        <p:spPr>
          <a:xfrm>
            <a:off x="974594" y="11155129"/>
            <a:ext cx="8299189" cy="4093428"/>
          </a:xfrm>
          <a:prstGeom prst="rect">
            <a:avLst/>
          </a:prstGeom>
        </p:spPr>
        <p:txBody>
          <a:bodyPr wrap="square">
            <a:spAutoFit/>
          </a:bodyPr>
          <a:lstStyle/>
          <a:p>
            <a:pPr algn="just"/>
            <a:r>
              <a:rPr lang="en-US" sz="2600" dirty="0"/>
              <a:t>methane bubble loses methane to the surrounding water via methane dissolution through the bubble surface. However, when methane gas bubbles are released at certain elevated pressures and reduced temperatures, they can form a solid gas hydrate that coats the bubble surface. This hydrate coating slows down the dissolution process and can extend the lifetime of the bubble within the water column. Researchers have developed mathematical models to track the fate of methane transported from rising  bubbles in order to understand the fate of methane released into the</a:t>
            </a:r>
          </a:p>
        </p:txBody>
      </p:sp>
      <p:pic>
        <p:nvPicPr>
          <p:cNvPr id="48" name="Picture 47" descr="A picture containing train, track, snow, standing&#10;&#10;Description automatically generated">
            <a:extLst>
              <a:ext uri="{FF2B5EF4-FFF2-40B4-BE49-F238E27FC236}">
                <a16:creationId xmlns:a16="http://schemas.microsoft.com/office/drawing/2014/main" id="{3569E83B-3289-46AD-BDCB-3D25B7ACC3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8555" y="15555623"/>
            <a:ext cx="5029200" cy="2336902"/>
          </a:xfrm>
          <a:prstGeom prst="rect">
            <a:avLst/>
          </a:prstGeom>
        </p:spPr>
      </p:pic>
      <p:sp>
        <p:nvSpPr>
          <p:cNvPr id="63" name="Rectangle 62">
            <a:extLst>
              <a:ext uri="{FF2B5EF4-FFF2-40B4-BE49-F238E27FC236}">
                <a16:creationId xmlns:a16="http://schemas.microsoft.com/office/drawing/2014/main" id="{E8B71051-FC94-42E3-BAF4-876CA080CBB8}"/>
              </a:ext>
            </a:extLst>
          </p:cNvPr>
          <p:cNvSpPr/>
          <p:nvPr/>
        </p:nvSpPr>
        <p:spPr>
          <a:xfrm>
            <a:off x="974594" y="15172675"/>
            <a:ext cx="6757178" cy="2092881"/>
          </a:xfrm>
          <a:prstGeom prst="rect">
            <a:avLst/>
          </a:prstGeom>
        </p:spPr>
        <p:txBody>
          <a:bodyPr wrap="square">
            <a:spAutoFit/>
          </a:bodyPr>
          <a:lstStyle/>
          <a:p>
            <a:pPr algn="just"/>
            <a:r>
              <a:rPr lang="en-US" sz="2600" dirty="0"/>
              <a:t>water column as a function of depth. Tracking methane in this way is important in determining how dissolved methane concentration in the water column contributes to ocean acidification and reduced dissolved oxygen levels.</a:t>
            </a:r>
          </a:p>
        </p:txBody>
      </p:sp>
      <p:pic>
        <p:nvPicPr>
          <p:cNvPr id="67" name="Picture 66" descr="A picture containing indoor, appliance, table, sitting&#10;&#10;Description automatically generated">
            <a:extLst>
              <a:ext uri="{FF2B5EF4-FFF2-40B4-BE49-F238E27FC236}">
                <a16:creationId xmlns:a16="http://schemas.microsoft.com/office/drawing/2014/main" id="{F9AF18F8-21B2-4F65-9A01-57A9AA083A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05527" y="10832549"/>
            <a:ext cx="4689289" cy="5998193"/>
          </a:xfrm>
          <a:prstGeom prst="rect">
            <a:avLst/>
          </a:prstGeom>
        </p:spPr>
      </p:pic>
      <p:sp>
        <p:nvSpPr>
          <p:cNvPr id="68" name="Rectangle 67">
            <a:extLst>
              <a:ext uri="{FF2B5EF4-FFF2-40B4-BE49-F238E27FC236}">
                <a16:creationId xmlns:a16="http://schemas.microsoft.com/office/drawing/2014/main" id="{74FE8FF5-09BE-4E1E-8DE9-E4B29CE63B9C}"/>
              </a:ext>
            </a:extLst>
          </p:cNvPr>
          <p:cNvSpPr/>
          <p:nvPr/>
        </p:nvSpPr>
        <p:spPr>
          <a:xfrm>
            <a:off x="974594" y="19618602"/>
            <a:ext cx="12040506" cy="1692771"/>
          </a:xfrm>
          <a:prstGeom prst="rect">
            <a:avLst/>
          </a:prstGeom>
        </p:spPr>
        <p:txBody>
          <a:bodyPr wrap="square">
            <a:spAutoFit/>
          </a:bodyPr>
          <a:lstStyle/>
          <a:p>
            <a:pPr algn="just"/>
            <a:r>
              <a:rPr lang="en-US" sz="2600" dirty="0">
                <a:ea typeface="Calibri" panose="020F0502020204030204" pitchFamily="34" charset="0"/>
                <a:cs typeface="Times New Roman" panose="02020603050405020304" pitchFamily="18" charset="0"/>
              </a:rPr>
              <a:t>Gas bubble dissolution models have been  developed, by different researchers, to study the evolution and transport of methane (or other gases) as these bubbles rise in the water column. The mass transfer of gases by dissolution can be expressed mathematically using the </a:t>
            </a:r>
            <a:r>
              <a:rPr lang="en-US" sz="2600" dirty="0" err="1">
                <a:ea typeface="Calibri" panose="020F0502020204030204" pitchFamily="34" charset="0"/>
                <a:cs typeface="Times New Roman" panose="02020603050405020304" pitchFamily="18" charset="0"/>
              </a:rPr>
              <a:t>Ranz</a:t>
            </a:r>
            <a:r>
              <a:rPr lang="en-US" sz="2600" dirty="0">
                <a:ea typeface="Calibri" panose="020F0502020204030204" pitchFamily="34" charset="0"/>
                <a:cs typeface="Times New Roman" panose="02020603050405020304" pitchFamily="18" charset="0"/>
              </a:rPr>
              <a:t>-Marshall equation (</a:t>
            </a:r>
            <a:r>
              <a:rPr lang="en-US" sz="2600" dirty="0" err="1">
                <a:ea typeface="Calibri" panose="020F0502020204030204" pitchFamily="34" charset="0"/>
                <a:cs typeface="Times New Roman" panose="02020603050405020304" pitchFamily="18" charset="0"/>
              </a:rPr>
              <a:t>Ranz</a:t>
            </a:r>
            <a:r>
              <a:rPr lang="en-US" sz="2600" dirty="0">
                <a:ea typeface="Calibri" panose="020F0502020204030204" pitchFamily="34" charset="0"/>
                <a:cs typeface="Times New Roman" panose="02020603050405020304" pitchFamily="18" charset="0"/>
              </a:rPr>
              <a:t> and Marshall, 1952):</a:t>
            </a:r>
            <a:endParaRPr lang="en-US" sz="2600" dirty="0"/>
          </a:p>
        </p:txBody>
      </p:sp>
      <p:sp>
        <p:nvSpPr>
          <p:cNvPr id="69" name="Rectangle 68">
            <a:extLst>
              <a:ext uri="{FF2B5EF4-FFF2-40B4-BE49-F238E27FC236}">
                <a16:creationId xmlns:a16="http://schemas.microsoft.com/office/drawing/2014/main" id="{01EEFEFB-D374-4A7F-BCB7-5B44A0C714E9}"/>
              </a:ext>
            </a:extLst>
          </p:cNvPr>
          <p:cNvSpPr/>
          <p:nvPr/>
        </p:nvSpPr>
        <p:spPr>
          <a:xfrm>
            <a:off x="24570488" y="13831645"/>
            <a:ext cx="1347130" cy="1086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4402DA52-2DC3-4E28-8100-E254DABC81CD}"/>
              </a:ext>
            </a:extLst>
          </p:cNvPr>
          <p:cNvCxnSpPr>
            <a:cxnSpLocks/>
          </p:cNvCxnSpPr>
          <p:nvPr/>
        </p:nvCxnSpPr>
        <p:spPr>
          <a:xfrm flipV="1">
            <a:off x="25883527" y="9409322"/>
            <a:ext cx="5323146" cy="44425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7484C6A-77EE-4F57-984C-A1038071BB55}"/>
              </a:ext>
            </a:extLst>
          </p:cNvPr>
          <p:cNvCxnSpPr>
            <a:cxnSpLocks/>
          </p:cNvCxnSpPr>
          <p:nvPr/>
        </p:nvCxnSpPr>
        <p:spPr>
          <a:xfrm flipV="1">
            <a:off x="25915383" y="13401518"/>
            <a:ext cx="5441911" cy="15039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A48DE7E-760A-45EF-A225-7C3394E08B77}"/>
                  </a:ext>
                </a:extLst>
              </p:cNvPr>
              <p:cNvSpPr txBox="1"/>
              <p:nvPr/>
            </p:nvSpPr>
            <p:spPr>
              <a:xfrm>
                <a:off x="4696746" y="21499891"/>
                <a:ext cx="4601512" cy="93538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𝒅</m:t>
                          </m:r>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𝒎</m:t>
                              </m:r>
                            </m:e>
                            <m:sub>
                              <m:r>
                                <a:rPr lang="en-US" sz="3200" b="1" i="1" smtClean="0">
                                  <a:latin typeface="Cambria Math" panose="02040503050406030204" pitchFamily="18" charset="0"/>
                                </a:rPr>
                                <m:t>𝒊</m:t>
                              </m:r>
                            </m:sub>
                          </m:sSub>
                        </m:num>
                        <m:den>
                          <m:r>
                            <a:rPr lang="en-US" sz="3200" b="1" i="1" smtClean="0">
                              <a:latin typeface="Cambria Math" panose="02040503050406030204" pitchFamily="18" charset="0"/>
                            </a:rPr>
                            <m:t>𝒅𝒕</m:t>
                          </m:r>
                        </m:den>
                      </m:f>
                      <m:r>
                        <a:rPr lang="en-US" sz="3200" b="1" i="1" smtClean="0">
                          <a:latin typeface="Cambria Math" panose="02040503050406030204" pitchFamily="18" charset="0"/>
                        </a:rPr>
                        <m:t>=</m:t>
                      </m:r>
                      <m:r>
                        <a:rPr lang="en-US" sz="3200" b="1" i="1" smtClean="0">
                          <a:latin typeface="Cambria Math" panose="02040503050406030204" pitchFamily="18" charset="0"/>
                          <a:ea typeface="Cambria Math" panose="02040503050406030204" pitchFamily="18" charset="0"/>
                        </a:rPr>
                        <m:t>𝝅</m:t>
                      </m:r>
                      <m:sSubSup>
                        <m:sSubSupPr>
                          <m:ctrlPr>
                            <a:rPr lang="en-US" sz="3200" b="1" i="1" smtClean="0">
                              <a:latin typeface="Cambria Math" panose="02040503050406030204" pitchFamily="18" charset="0"/>
                              <a:ea typeface="Cambria Math" panose="02040503050406030204" pitchFamily="18" charset="0"/>
                            </a:rPr>
                          </m:ctrlPr>
                        </m:sSubSupPr>
                        <m:e>
                          <m:r>
                            <a:rPr lang="en-US" sz="3200" b="1" i="1" smtClean="0">
                              <a:latin typeface="Cambria Math" panose="02040503050406030204" pitchFamily="18" charset="0"/>
                              <a:ea typeface="Cambria Math" panose="02040503050406030204" pitchFamily="18" charset="0"/>
                            </a:rPr>
                            <m:t>𝒅</m:t>
                          </m:r>
                        </m:e>
                        <m:sub>
                          <m:r>
                            <a:rPr lang="en-US" sz="3200" b="1" i="1" smtClean="0">
                              <a:latin typeface="Cambria Math" panose="02040503050406030204" pitchFamily="18" charset="0"/>
                              <a:ea typeface="Cambria Math" panose="02040503050406030204" pitchFamily="18" charset="0"/>
                            </a:rPr>
                            <m:t>𝒃</m:t>
                          </m:r>
                        </m:sub>
                        <m:sup>
                          <m:r>
                            <a:rPr lang="en-US" sz="3200" b="1" i="1" smtClean="0">
                              <a:latin typeface="Cambria Math" panose="02040503050406030204" pitchFamily="18" charset="0"/>
                              <a:ea typeface="Cambria Math" panose="02040503050406030204" pitchFamily="18" charset="0"/>
                            </a:rPr>
                            <m:t>𝟐</m:t>
                          </m:r>
                        </m:sup>
                      </m:sSubSup>
                      <m:sSub>
                        <m:sSubPr>
                          <m:ctrlPr>
                            <a:rPr lang="en-US" sz="3200" b="1" i="1" smtClean="0">
                              <a:solidFill>
                                <a:srgbClr val="FF0000"/>
                              </a:solidFill>
                              <a:latin typeface="Cambria Math" panose="02040503050406030204" pitchFamily="18" charset="0"/>
                              <a:ea typeface="Cambria Math" panose="02040503050406030204" pitchFamily="18" charset="0"/>
                            </a:rPr>
                          </m:ctrlPr>
                        </m:sSubPr>
                        <m:e>
                          <m:r>
                            <a:rPr lang="en-US" sz="3200" b="1" i="1" smtClean="0">
                              <a:solidFill>
                                <a:srgbClr val="FF0000"/>
                              </a:solidFill>
                              <a:latin typeface="Cambria Math" panose="02040503050406030204" pitchFamily="18" charset="0"/>
                              <a:ea typeface="Cambria Math" panose="02040503050406030204" pitchFamily="18" charset="0"/>
                            </a:rPr>
                            <m:t>𝒌</m:t>
                          </m:r>
                        </m:e>
                        <m:sub>
                          <m:r>
                            <a:rPr lang="en-US" sz="3200" b="1" i="1" smtClean="0">
                              <a:solidFill>
                                <a:srgbClr val="FF0000"/>
                              </a:solidFill>
                              <a:latin typeface="Cambria Math" panose="02040503050406030204" pitchFamily="18" charset="0"/>
                              <a:ea typeface="Cambria Math" panose="02040503050406030204" pitchFamily="18" charset="0"/>
                            </a:rPr>
                            <m:t>𝒊</m:t>
                          </m:r>
                        </m:sub>
                      </m:sSub>
                      <m:d>
                        <m:dPr>
                          <m:ctrlPr>
                            <a:rPr lang="en-US" sz="3200" b="1" i="1" smtClean="0">
                              <a:latin typeface="Cambria Math" panose="02040503050406030204" pitchFamily="18" charset="0"/>
                              <a:ea typeface="Cambria Math" panose="02040503050406030204" pitchFamily="18" charset="0"/>
                            </a:rPr>
                          </m:ctrlPr>
                        </m:dPr>
                        <m:e>
                          <m:sSub>
                            <m:sSubPr>
                              <m:ctrlPr>
                                <a:rPr lang="en-US" sz="3200" b="1" i="1" smtClean="0">
                                  <a:latin typeface="Cambria Math" panose="02040503050406030204" pitchFamily="18" charset="0"/>
                                  <a:ea typeface="Cambria Math" panose="02040503050406030204" pitchFamily="18" charset="0"/>
                                </a:rPr>
                              </m:ctrlPr>
                            </m:sSubPr>
                            <m:e>
                              <m:r>
                                <a:rPr lang="en-US" sz="3200" b="1" i="1" smtClean="0">
                                  <a:latin typeface="Cambria Math" panose="02040503050406030204" pitchFamily="18" charset="0"/>
                                  <a:ea typeface="Cambria Math" panose="02040503050406030204" pitchFamily="18" charset="0"/>
                                </a:rPr>
                                <m:t>𝑪</m:t>
                              </m:r>
                            </m:e>
                            <m:sub>
                              <m:r>
                                <a:rPr lang="en-US" sz="3200" b="1" i="1" smtClean="0">
                                  <a:latin typeface="Cambria Math" panose="02040503050406030204" pitchFamily="18" charset="0"/>
                                  <a:ea typeface="Cambria Math" panose="02040503050406030204" pitchFamily="18" charset="0"/>
                                </a:rPr>
                                <m:t>𝒔𝒐𝒍</m:t>
                              </m:r>
                            </m:sub>
                          </m:sSub>
                          <m:r>
                            <a:rPr lang="en-US" sz="3200" b="1" i="1" smtClean="0">
                              <a:latin typeface="Cambria Math" panose="02040503050406030204" pitchFamily="18" charset="0"/>
                              <a:ea typeface="Cambria Math" panose="02040503050406030204" pitchFamily="18" charset="0"/>
                            </a:rPr>
                            <m:t>−</m:t>
                          </m:r>
                          <m:sSub>
                            <m:sSubPr>
                              <m:ctrlPr>
                                <a:rPr lang="en-US" sz="3200" b="1" i="1" smtClean="0">
                                  <a:latin typeface="Cambria Math" panose="02040503050406030204" pitchFamily="18" charset="0"/>
                                  <a:ea typeface="Cambria Math" panose="02040503050406030204" pitchFamily="18" charset="0"/>
                                </a:rPr>
                              </m:ctrlPr>
                            </m:sSubPr>
                            <m:e>
                              <m:r>
                                <a:rPr lang="en-US" sz="3200" b="1" i="1" smtClean="0">
                                  <a:latin typeface="Cambria Math" panose="02040503050406030204" pitchFamily="18" charset="0"/>
                                  <a:ea typeface="Cambria Math" panose="02040503050406030204" pitchFamily="18" charset="0"/>
                                </a:rPr>
                                <m:t>𝑪</m:t>
                              </m:r>
                            </m:e>
                            <m:sub>
                              <m:r>
                                <a:rPr lang="en-US" sz="3200" b="1" i="1" smtClean="0">
                                  <a:latin typeface="Cambria Math" panose="02040503050406030204" pitchFamily="18" charset="0"/>
                                  <a:ea typeface="Cambria Math" panose="02040503050406030204" pitchFamily="18" charset="0"/>
                                </a:rPr>
                                <m:t>𝒐</m:t>
                              </m:r>
                            </m:sub>
                          </m:sSub>
                        </m:e>
                      </m:d>
                    </m:oMath>
                  </m:oMathPara>
                </a14:m>
                <a:endParaRPr lang="en-US" sz="3200" b="1" dirty="0"/>
              </a:p>
            </p:txBody>
          </p:sp>
        </mc:Choice>
        <mc:Fallback xmlns="">
          <p:sp>
            <p:nvSpPr>
              <p:cNvPr id="44" name="TextBox 43">
                <a:extLst>
                  <a:ext uri="{FF2B5EF4-FFF2-40B4-BE49-F238E27FC236}">
                    <a16:creationId xmlns:a16="http://schemas.microsoft.com/office/drawing/2014/main" id="{DA48DE7E-760A-45EF-A225-7C3394E08B77}"/>
                  </a:ext>
                </a:extLst>
              </p:cNvPr>
              <p:cNvSpPr txBox="1">
                <a:spLocks noRot="1" noChangeAspect="1" noMove="1" noResize="1" noEditPoints="1" noAdjustHandles="1" noChangeArrowheads="1" noChangeShapeType="1" noTextEdit="1"/>
              </p:cNvSpPr>
              <p:nvPr/>
            </p:nvSpPr>
            <p:spPr>
              <a:xfrm>
                <a:off x="4696746" y="21499891"/>
                <a:ext cx="4601512" cy="935384"/>
              </a:xfrm>
              <a:prstGeom prst="rect">
                <a:avLst/>
              </a:prstGeom>
              <a:blipFill>
                <a:blip r:embed="rId12"/>
                <a:stretch>
                  <a:fillRect/>
                </a:stretch>
              </a:blipFill>
            </p:spPr>
            <p:txBody>
              <a:bodyPr/>
              <a:lstStyle/>
              <a:p>
                <a:r>
                  <a:rPr lang="en-US">
                    <a:noFill/>
                  </a:rPr>
                  <a:t> </a:t>
                </a:r>
              </a:p>
            </p:txBody>
          </p:sp>
        </mc:Fallback>
      </mc:AlternateContent>
      <p:sp>
        <p:nvSpPr>
          <p:cNvPr id="81" name="TextBox 80">
            <a:extLst>
              <a:ext uri="{FF2B5EF4-FFF2-40B4-BE49-F238E27FC236}">
                <a16:creationId xmlns:a16="http://schemas.microsoft.com/office/drawing/2014/main" id="{83266DB0-C2B9-4A4C-A8F8-3D6BA99922C1}"/>
              </a:ext>
            </a:extLst>
          </p:cNvPr>
          <p:cNvSpPr txBox="1"/>
          <p:nvPr/>
        </p:nvSpPr>
        <p:spPr>
          <a:xfrm>
            <a:off x="22636005" y="17630904"/>
            <a:ext cx="2320700" cy="646331"/>
          </a:xfrm>
          <a:prstGeom prst="rect">
            <a:avLst/>
          </a:prstGeom>
          <a:noFill/>
        </p:spPr>
        <p:txBody>
          <a:bodyPr wrap="none" rtlCol="0">
            <a:spAutoFit/>
          </a:bodyPr>
          <a:lstStyle/>
          <a:p>
            <a:r>
              <a:rPr lang="en-US" sz="3600" i="1" dirty="0"/>
              <a:t>Bubble Size</a:t>
            </a:r>
          </a:p>
        </p:txBody>
      </p:sp>
      <p:sp>
        <p:nvSpPr>
          <p:cNvPr id="82" name="TextBox 81">
            <a:extLst>
              <a:ext uri="{FF2B5EF4-FFF2-40B4-BE49-F238E27FC236}">
                <a16:creationId xmlns:a16="http://schemas.microsoft.com/office/drawing/2014/main" id="{CF825F3B-6694-4A33-BB8C-BBA03F7E4F88}"/>
              </a:ext>
            </a:extLst>
          </p:cNvPr>
          <p:cNvSpPr txBox="1"/>
          <p:nvPr/>
        </p:nvSpPr>
        <p:spPr>
          <a:xfrm>
            <a:off x="28818676" y="17630904"/>
            <a:ext cx="2962542" cy="646331"/>
          </a:xfrm>
          <a:prstGeom prst="rect">
            <a:avLst/>
          </a:prstGeom>
          <a:noFill/>
        </p:spPr>
        <p:txBody>
          <a:bodyPr wrap="none" rtlCol="0">
            <a:spAutoFit/>
          </a:bodyPr>
          <a:lstStyle/>
          <a:p>
            <a:r>
              <a:rPr lang="en-US" sz="3600" i="1" dirty="0"/>
              <a:t>Shrinkage Rate</a:t>
            </a:r>
          </a:p>
        </p:txBody>
      </p:sp>
      <p:sp>
        <p:nvSpPr>
          <p:cNvPr id="83" name="TextBox 82">
            <a:extLst>
              <a:ext uri="{FF2B5EF4-FFF2-40B4-BE49-F238E27FC236}">
                <a16:creationId xmlns:a16="http://schemas.microsoft.com/office/drawing/2014/main" id="{8AC68F25-34F4-42F6-AC87-9D7E1818C817}"/>
              </a:ext>
            </a:extLst>
          </p:cNvPr>
          <p:cNvSpPr txBox="1"/>
          <p:nvPr/>
        </p:nvSpPr>
        <p:spPr>
          <a:xfrm>
            <a:off x="34319955" y="17630904"/>
            <a:ext cx="4906023" cy="646331"/>
          </a:xfrm>
          <a:prstGeom prst="rect">
            <a:avLst/>
          </a:prstGeom>
          <a:noFill/>
        </p:spPr>
        <p:txBody>
          <a:bodyPr wrap="none" rtlCol="0">
            <a:spAutoFit/>
          </a:bodyPr>
          <a:lstStyle/>
          <a:p>
            <a:r>
              <a:rPr lang="en-US" sz="3600" i="1" dirty="0"/>
              <a:t>Mass Transfer Coefficient</a:t>
            </a:r>
          </a:p>
        </p:txBody>
      </p:sp>
      <p:sp>
        <p:nvSpPr>
          <p:cNvPr id="86" name="TextBox 85">
            <a:extLst>
              <a:ext uri="{FF2B5EF4-FFF2-40B4-BE49-F238E27FC236}">
                <a16:creationId xmlns:a16="http://schemas.microsoft.com/office/drawing/2014/main" id="{1ECB3404-647A-4295-851C-DEA705BA2CC5}"/>
              </a:ext>
            </a:extLst>
          </p:cNvPr>
          <p:cNvSpPr txBox="1"/>
          <p:nvPr/>
        </p:nvSpPr>
        <p:spPr>
          <a:xfrm>
            <a:off x="32742557" y="26242087"/>
            <a:ext cx="4076180" cy="646331"/>
          </a:xfrm>
          <a:prstGeom prst="rect">
            <a:avLst/>
          </a:prstGeom>
          <a:noFill/>
        </p:spPr>
        <p:txBody>
          <a:bodyPr wrap="none" rtlCol="0">
            <a:spAutoFit/>
          </a:bodyPr>
          <a:lstStyle/>
          <a:p>
            <a:r>
              <a:rPr lang="en-US" sz="3600" i="1" dirty="0"/>
              <a:t>Hydrate Detachment</a:t>
            </a:r>
          </a:p>
        </p:txBody>
      </p:sp>
      <p:sp>
        <p:nvSpPr>
          <p:cNvPr id="87" name="TextBox 86">
            <a:extLst>
              <a:ext uri="{FF2B5EF4-FFF2-40B4-BE49-F238E27FC236}">
                <a16:creationId xmlns:a16="http://schemas.microsoft.com/office/drawing/2014/main" id="{744B5DD7-F2A4-4273-B455-78F6E52E8A07}"/>
              </a:ext>
            </a:extLst>
          </p:cNvPr>
          <p:cNvSpPr txBox="1"/>
          <p:nvPr/>
        </p:nvSpPr>
        <p:spPr>
          <a:xfrm>
            <a:off x="6706748" y="22871252"/>
            <a:ext cx="6308352" cy="2492990"/>
          </a:xfrm>
          <a:prstGeom prst="rect">
            <a:avLst/>
          </a:prstGeom>
          <a:noFill/>
        </p:spPr>
        <p:txBody>
          <a:bodyPr wrap="square" rtlCol="0">
            <a:spAutoFit/>
          </a:bodyPr>
          <a:lstStyle/>
          <a:p>
            <a:pPr algn="just"/>
            <a:r>
              <a:rPr lang="en-US" sz="2600" dirty="0"/>
              <a:t>In order to model the mass transfer of gases within a bubble, we need to have a good understanding of the size of the bubble, the background dissolved concentration and the saturation concentration of the gas in the medium, and the mass transfer coefficient.</a:t>
            </a:r>
          </a:p>
        </p:txBody>
      </p:sp>
      <p:pic>
        <p:nvPicPr>
          <p:cNvPr id="25" name="Picture 24">
            <a:extLst>
              <a:ext uri="{FF2B5EF4-FFF2-40B4-BE49-F238E27FC236}">
                <a16:creationId xmlns:a16="http://schemas.microsoft.com/office/drawing/2014/main" id="{FD4AF135-6C09-48D4-AF91-EE332FA98623}"/>
              </a:ext>
            </a:extLst>
          </p:cNvPr>
          <p:cNvPicPr>
            <a:picLocks noChangeAspect="1"/>
          </p:cNvPicPr>
          <p:nvPr/>
        </p:nvPicPr>
        <p:blipFill>
          <a:blip r:embed="rId13"/>
          <a:stretch>
            <a:fillRect/>
          </a:stretch>
        </p:blipFill>
        <p:spPr>
          <a:xfrm>
            <a:off x="974594" y="22871252"/>
            <a:ext cx="5702385" cy="5972639"/>
          </a:xfrm>
          <a:prstGeom prst="rect">
            <a:avLst/>
          </a:prstGeom>
        </p:spPr>
      </p:pic>
      <p:sp>
        <p:nvSpPr>
          <p:cNvPr id="33" name="TextBox 32">
            <a:extLst>
              <a:ext uri="{FF2B5EF4-FFF2-40B4-BE49-F238E27FC236}">
                <a16:creationId xmlns:a16="http://schemas.microsoft.com/office/drawing/2014/main" id="{96F2AC1B-2746-47F9-A0F0-C68E1F13CEEF}"/>
              </a:ext>
            </a:extLst>
          </p:cNvPr>
          <p:cNvSpPr txBox="1"/>
          <p:nvPr/>
        </p:nvSpPr>
        <p:spPr>
          <a:xfrm>
            <a:off x="2914686" y="28870208"/>
            <a:ext cx="2577244" cy="492443"/>
          </a:xfrm>
          <a:prstGeom prst="rect">
            <a:avLst/>
          </a:prstGeom>
          <a:noFill/>
        </p:spPr>
        <p:txBody>
          <a:bodyPr wrap="square" rtlCol="0">
            <a:spAutoFit/>
          </a:bodyPr>
          <a:lstStyle/>
          <a:p>
            <a:r>
              <a:rPr lang="en-US" sz="2600" b="1" dirty="0"/>
              <a:t>Olsen et al., 2017</a:t>
            </a:r>
          </a:p>
        </p:txBody>
      </p:sp>
      <p:sp>
        <p:nvSpPr>
          <p:cNvPr id="43" name="TextBox 42">
            <a:extLst>
              <a:ext uri="{FF2B5EF4-FFF2-40B4-BE49-F238E27FC236}">
                <a16:creationId xmlns:a16="http://schemas.microsoft.com/office/drawing/2014/main" id="{AD0944CD-1BA9-4FEE-9C11-47DE2F47F8BB}"/>
              </a:ext>
            </a:extLst>
          </p:cNvPr>
          <p:cNvSpPr txBox="1"/>
          <p:nvPr/>
        </p:nvSpPr>
        <p:spPr>
          <a:xfrm>
            <a:off x="974594" y="29569384"/>
            <a:ext cx="12010744" cy="1569660"/>
          </a:xfrm>
          <a:prstGeom prst="rect">
            <a:avLst/>
          </a:prstGeom>
          <a:noFill/>
        </p:spPr>
        <p:txBody>
          <a:bodyPr wrap="square" rtlCol="0">
            <a:spAutoFit/>
          </a:bodyPr>
          <a:lstStyle/>
          <a:p>
            <a:pPr algn="just"/>
            <a:r>
              <a:rPr lang="en-US" sz="2400" b="1" dirty="0"/>
              <a:t>Acknowledgements:</a:t>
            </a:r>
            <a:r>
              <a:rPr lang="en-US" sz="2400" dirty="0"/>
              <a:t> This research was funded with the USGS-DOE Interagency Agreement DE-FE00-23495 and by the National Science Foundation Graduate Research Fellowship Program and Graduate Research Internship Program. The authors would like to thank Paul Lavoie and Emile Bergeron for their help designing and constructing the flow loop device.</a:t>
            </a:r>
            <a:endParaRPr lang="en-US" sz="2400" b="1" dirty="0">
              <a:highlight>
                <a:srgbClr val="FFFF00"/>
              </a:highlight>
            </a:endParaRPr>
          </a:p>
        </p:txBody>
      </p:sp>
      <p:sp>
        <p:nvSpPr>
          <p:cNvPr id="74" name="TextBox 73">
            <a:extLst>
              <a:ext uri="{FF2B5EF4-FFF2-40B4-BE49-F238E27FC236}">
                <a16:creationId xmlns:a16="http://schemas.microsoft.com/office/drawing/2014/main" id="{8553790D-F00C-407E-A703-F4C4D30B4554}"/>
              </a:ext>
            </a:extLst>
          </p:cNvPr>
          <p:cNvSpPr txBox="1"/>
          <p:nvPr/>
        </p:nvSpPr>
        <p:spPr>
          <a:xfrm>
            <a:off x="6676979" y="25462281"/>
            <a:ext cx="6309360" cy="1384995"/>
          </a:xfrm>
          <a:prstGeom prst="rect">
            <a:avLst/>
          </a:prstGeom>
          <a:noFill/>
        </p:spPr>
        <p:txBody>
          <a:bodyPr wrap="square" rtlCol="0">
            <a:spAutoFit/>
          </a:bodyPr>
          <a:lstStyle/>
          <a:p>
            <a:pPr algn="just"/>
            <a:r>
              <a:rPr lang="en-US" sz="2800" b="1" i="1" dirty="0"/>
              <a:t>Goal: </a:t>
            </a:r>
            <a:r>
              <a:rPr lang="en-US" sz="2800" dirty="0">
                <a:solidFill>
                  <a:srgbClr val="FF0000"/>
                </a:solidFill>
              </a:rPr>
              <a:t>Determine the mass transfer coefficient of free-gas bubbles and hydrate covered bubbles.</a:t>
            </a:r>
          </a:p>
        </p:txBody>
      </p:sp>
      <p:sp>
        <p:nvSpPr>
          <p:cNvPr id="64" name="TextBox 63">
            <a:extLst>
              <a:ext uri="{FF2B5EF4-FFF2-40B4-BE49-F238E27FC236}">
                <a16:creationId xmlns:a16="http://schemas.microsoft.com/office/drawing/2014/main" id="{806B7438-F9AB-4A2D-A205-8AF013F6FD46}"/>
              </a:ext>
            </a:extLst>
          </p:cNvPr>
          <p:cNvSpPr txBox="1"/>
          <p:nvPr/>
        </p:nvSpPr>
        <p:spPr>
          <a:xfrm>
            <a:off x="6706748" y="27087033"/>
            <a:ext cx="6308352" cy="1692771"/>
          </a:xfrm>
          <a:prstGeom prst="rect">
            <a:avLst/>
          </a:prstGeom>
          <a:noFill/>
        </p:spPr>
        <p:txBody>
          <a:bodyPr wrap="square" rtlCol="0">
            <a:spAutoFit/>
          </a:bodyPr>
          <a:lstStyle/>
          <a:p>
            <a:pPr algn="just"/>
            <a:r>
              <a:rPr lang="en-US" sz="2600" dirty="0"/>
              <a:t>This study will obtain estimates of the mass transfer coefficient of the free-gas and hydrate coated bubbles by collecting images of single bubbles as they dissolve..</a:t>
            </a:r>
          </a:p>
        </p:txBody>
      </p:sp>
      <p:pic>
        <p:nvPicPr>
          <p:cNvPr id="5" name="Picture 4" descr="A close up of a sign&#10;&#10;Description automatically generated">
            <a:extLst>
              <a:ext uri="{FF2B5EF4-FFF2-40B4-BE49-F238E27FC236}">
                <a16:creationId xmlns:a16="http://schemas.microsoft.com/office/drawing/2014/main" id="{43ADEE34-F4B0-4B25-B041-7D7829BD44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3977" y="288173"/>
            <a:ext cx="3809524" cy="3809524"/>
          </a:xfrm>
          <a:prstGeom prst="rect">
            <a:avLst/>
          </a:prstGeom>
        </p:spPr>
      </p:pic>
      <p:pic>
        <p:nvPicPr>
          <p:cNvPr id="23" name="Picture 22" descr="A close up of a sign&#10;&#10;Description automatically generated">
            <a:extLst>
              <a:ext uri="{FF2B5EF4-FFF2-40B4-BE49-F238E27FC236}">
                <a16:creationId xmlns:a16="http://schemas.microsoft.com/office/drawing/2014/main" id="{73645A2C-5430-4F5A-93FB-D38DF509D8A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136" y="3304201"/>
            <a:ext cx="2743206" cy="2743206"/>
          </a:xfrm>
          <a:prstGeom prst="rect">
            <a:avLst/>
          </a:prstGeom>
        </p:spPr>
      </p:pic>
      <p:pic>
        <p:nvPicPr>
          <p:cNvPr id="36" name="Picture 35" descr="A picture containing photo, white, side, sitting&#10;&#10;Description automatically generated">
            <a:extLst>
              <a:ext uri="{FF2B5EF4-FFF2-40B4-BE49-F238E27FC236}">
                <a16:creationId xmlns:a16="http://schemas.microsoft.com/office/drawing/2014/main" id="{FEAD46EC-E2DC-47F8-87DB-F71A13FB7B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53907" y="23057822"/>
            <a:ext cx="10253481" cy="3167131"/>
          </a:xfrm>
          <a:prstGeom prst="rect">
            <a:avLst/>
          </a:prstGeom>
        </p:spPr>
      </p:pic>
      <p:sp>
        <p:nvSpPr>
          <p:cNvPr id="73" name="TextBox 72">
            <a:extLst>
              <a:ext uri="{FF2B5EF4-FFF2-40B4-BE49-F238E27FC236}">
                <a16:creationId xmlns:a16="http://schemas.microsoft.com/office/drawing/2014/main" id="{3A73A45F-DD37-4DB1-BCE2-785FF0CB2507}"/>
              </a:ext>
            </a:extLst>
          </p:cNvPr>
          <p:cNvSpPr txBox="1"/>
          <p:nvPr/>
        </p:nvSpPr>
        <p:spPr>
          <a:xfrm>
            <a:off x="18005331" y="22365205"/>
            <a:ext cx="3312317" cy="646331"/>
          </a:xfrm>
          <a:prstGeom prst="rect">
            <a:avLst/>
          </a:prstGeom>
          <a:noFill/>
        </p:spPr>
        <p:txBody>
          <a:bodyPr wrap="none" rtlCol="0">
            <a:spAutoFit/>
          </a:bodyPr>
          <a:lstStyle/>
          <a:p>
            <a:r>
              <a:rPr lang="en-US" sz="3600" i="1" dirty="0"/>
              <a:t>Bubble Evolution</a:t>
            </a:r>
          </a:p>
        </p:txBody>
      </p:sp>
      <p:pic>
        <p:nvPicPr>
          <p:cNvPr id="4" name="Picture 3" descr="A close up of a piece of paper&#10;&#10;Description automatically generated">
            <a:extLst>
              <a:ext uri="{FF2B5EF4-FFF2-40B4-BE49-F238E27FC236}">
                <a16:creationId xmlns:a16="http://schemas.microsoft.com/office/drawing/2014/main" id="{3921566F-6218-4D41-93E3-B8CFFFC42E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89489" y="23033803"/>
            <a:ext cx="9144000" cy="2002221"/>
          </a:xfrm>
          <a:prstGeom prst="rect">
            <a:avLst/>
          </a:prstGeom>
        </p:spPr>
      </p:pic>
      <p:pic>
        <p:nvPicPr>
          <p:cNvPr id="14" name="Picture 13" descr="A picture containing sitting, white, refrigerator&#10;&#10;Description automatically generated">
            <a:extLst>
              <a:ext uri="{FF2B5EF4-FFF2-40B4-BE49-F238E27FC236}">
                <a16:creationId xmlns:a16="http://schemas.microsoft.com/office/drawing/2014/main" id="{12D720BD-75F3-4967-A1E8-2177DC45B77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089489" y="29038556"/>
            <a:ext cx="9144000" cy="2002221"/>
          </a:xfrm>
          <a:prstGeom prst="rect">
            <a:avLst/>
          </a:prstGeom>
        </p:spPr>
      </p:pic>
      <p:sp>
        <p:nvSpPr>
          <p:cNvPr id="24" name="TextBox 23">
            <a:extLst>
              <a:ext uri="{FF2B5EF4-FFF2-40B4-BE49-F238E27FC236}">
                <a16:creationId xmlns:a16="http://schemas.microsoft.com/office/drawing/2014/main" id="{22F7DAEF-9857-412E-A540-0B29E493B804}"/>
              </a:ext>
            </a:extLst>
          </p:cNvPr>
          <p:cNvSpPr txBox="1"/>
          <p:nvPr/>
        </p:nvSpPr>
        <p:spPr>
          <a:xfrm>
            <a:off x="14033313" y="23788691"/>
            <a:ext cx="587020" cy="492443"/>
          </a:xfrm>
          <a:prstGeom prst="rect">
            <a:avLst/>
          </a:prstGeom>
          <a:noFill/>
        </p:spPr>
        <p:txBody>
          <a:bodyPr wrap="none" rtlCol="0">
            <a:spAutoFit/>
          </a:bodyPr>
          <a:lstStyle/>
          <a:p>
            <a:r>
              <a:rPr lang="en-US" sz="2600" b="1" dirty="0"/>
              <a:t>Air</a:t>
            </a:r>
          </a:p>
        </p:txBody>
      </p:sp>
      <p:sp>
        <p:nvSpPr>
          <p:cNvPr id="70" name="TextBox 69">
            <a:extLst>
              <a:ext uri="{FF2B5EF4-FFF2-40B4-BE49-F238E27FC236}">
                <a16:creationId xmlns:a16="http://schemas.microsoft.com/office/drawing/2014/main" id="{AFFC1C0E-4C5F-4021-8180-6C45FF92C6C5}"/>
              </a:ext>
            </a:extLst>
          </p:cNvPr>
          <p:cNvSpPr txBox="1"/>
          <p:nvPr/>
        </p:nvSpPr>
        <p:spPr>
          <a:xfrm>
            <a:off x="13685718" y="29793444"/>
            <a:ext cx="1282210" cy="492443"/>
          </a:xfrm>
          <a:prstGeom prst="rect">
            <a:avLst/>
          </a:prstGeom>
          <a:noFill/>
        </p:spPr>
        <p:txBody>
          <a:bodyPr wrap="none" rtlCol="0">
            <a:spAutoFit/>
          </a:bodyPr>
          <a:lstStyle/>
          <a:p>
            <a:r>
              <a:rPr lang="en-US" sz="2600" b="1" dirty="0"/>
              <a:t>Hydrate</a:t>
            </a:r>
          </a:p>
        </p:txBody>
      </p:sp>
      <p:sp>
        <p:nvSpPr>
          <p:cNvPr id="75" name="TextBox 74">
            <a:extLst>
              <a:ext uri="{FF2B5EF4-FFF2-40B4-BE49-F238E27FC236}">
                <a16:creationId xmlns:a16="http://schemas.microsoft.com/office/drawing/2014/main" id="{7944F213-0EF7-44C8-AFFE-7D2F6A2F3B9F}"/>
              </a:ext>
            </a:extLst>
          </p:cNvPr>
          <p:cNvSpPr txBox="1"/>
          <p:nvPr/>
        </p:nvSpPr>
        <p:spPr>
          <a:xfrm>
            <a:off x="24962823" y="22365205"/>
            <a:ext cx="4041363" cy="1200329"/>
          </a:xfrm>
          <a:prstGeom prst="rect">
            <a:avLst/>
          </a:prstGeom>
          <a:noFill/>
        </p:spPr>
        <p:txBody>
          <a:bodyPr wrap="none" rtlCol="0">
            <a:spAutoFit/>
          </a:bodyPr>
          <a:lstStyle/>
          <a:p>
            <a:pPr algn="ctr"/>
            <a:r>
              <a:rPr lang="en-US" sz="3600" i="1" dirty="0"/>
              <a:t>Hydrate Dissociation</a:t>
            </a:r>
          </a:p>
          <a:p>
            <a:pPr algn="ctr"/>
            <a:r>
              <a:rPr lang="en-US" sz="3600" i="1" dirty="0"/>
              <a:t>at Lower Pressure</a:t>
            </a:r>
          </a:p>
        </p:txBody>
      </p:sp>
      <p:pic>
        <p:nvPicPr>
          <p:cNvPr id="10" name="Picture 9" descr="A picture containing sitting&#10;&#10;Description automatically generated">
            <a:extLst>
              <a:ext uri="{FF2B5EF4-FFF2-40B4-BE49-F238E27FC236}">
                <a16:creationId xmlns:a16="http://schemas.microsoft.com/office/drawing/2014/main" id="{EE469F48-A1F2-42C0-9196-AC8224C883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089489" y="25034134"/>
            <a:ext cx="9144000" cy="2010103"/>
          </a:xfrm>
          <a:prstGeom prst="rect">
            <a:avLst/>
          </a:prstGeom>
        </p:spPr>
      </p:pic>
      <p:pic>
        <p:nvPicPr>
          <p:cNvPr id="42" name="Picture 41" descr="A close up of a piece of paper&#10;&#10;Description automatically generated">
            <a:extLst>
              <a:ext uri="{FF2B5EF4-FFF2-40B4-BE49-F238E27FC236}">
                <a16:creationId xmlns:a16="http://schemas.microsoft.com/office/drawing/2014/main" id="{149756EC-10E5-4175-A300-80E2C23551C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089489" y="27041500"/>
            <a:ext cx="9144000" cy="1997056"/>
          </a:xfrm>
          <a:prstGeom prst="rect">
            <a:avLst/>
          </a:prstGeom>
        </p:spPr>
      </p:pic>
      <p:sp>
        <p:nvSpPr>
          <p:cNvPr id="76" name="TextBox 75">
            <a:extLst>
              <a:ext uri="{FF2B5EF4-FFF2-40B4-BE49-F238E27FC236}">
                <a16:creationId xmlns:a16="http://schemas.microsoft.com/office/drawing/2014/main" id="{20953409-6B48-412D-8F79-D4C1106F3744}"/>
              </a:ext>
            </a:extLst>
          </p:cNvPr>
          <p:cNvSpPr txBox="1"/>
          <p:nvPr/>
        </p:nvSpPr>
        <p:spPr>
          <a:xfrm>
            <a:off x="13792029" y="27793806"/>
            <a:ext cx="1069588" cy="492443"/>
          </a:xfrm>
          <a:prstGeom prst="rect">
            <a:avLst/>
          </a:prstGeom>
          <a:noFill/>
        </p:spPr>
        <p:txBody>
          <a:bodyPr wrap="none" rtlCol="0">
            <a:spAutoFit/>
          </a:bodyPr>
          <a:lstStyle/>
          <a:p>
            <a:r>
              <a:rPr lang="en-US" sz="2600" b="1" dirty="0"/>
              <a:t>Xenon</a:t>
            </a:r>
          </a:p>
        </p:txBody>
      </p:sp>
      <p:sp>
        <p:nvSpPr>
          <p:cNvPr id="77" name="TextBox 76">
            <a:extLst>
              <a:ext uri="{FF2B5EF4-FFF2-40B4-BE49-F238E27FC236}">
                <a16:creationId xmlns:a16="http://schemas.microsoft.com/office/drawing/2014/main" id="{2A577D4B-7813-4A85-8452-B5ADFE509275}"/>
              </a:ext>
            </a:extLst>
          </p:cNvPr>
          <p:cNvSpPr txBox="1"/>
          <p:nvPr/>
        </p:nvSpPr>
        <p:spPr>
          <a:xfrm>
            <a:off x="13601657" y="25792963"/>
            <a:ext cx="1450333" cy="492443"/>
          </a:xfrm>
          <a:prstGeom prst="rect">
            <a:avLst/>
          </a:prstGeom>
          <a:noFill/>
        </p:spPr>
        <p:txBody>
          <a:bodyPr wrap="none" rtlCol="0">
            <a:spAutoFit/>
          </a:bodyPr>
          <a:lstStyle/>
          <a:p>
            <a:r>
              <a:rPr lang="en-US" sz="2600" b="1" dirty="0"/>
              <a:t>Methane</a:t>
            </a:r>
          </a:p>
        </p:txBody>
      </p:sp>
      <p:pic>
        <p:nvPicPr>
          <p:cNvPr id="49" name="Picture 48" descr="A picture containing indoor, counter, table, sitting&#10;&#10;Description automatically generated">
            <a:extLst>
              <a:ext uri="{FF2B5EF4-FFF2-40B4-BE49-F238E27FC236}">
                <a16:creationId xmlns:a16="http://schemas.microsoft.com/office/drawing/2014/main" id="{58B566F5-824C-4712-8A59-9217DF7D462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755610" y="26962478"/>
            <a:ext cx="10058400" cy="2261452"/>
          </a:xfrm>
          <a:prstGeom prst="rect">
            <a:avLst/>
          </a:prstGeom>
        </p:spPr>
      </p:pic>
      <p:grpSp>
        <p:nvGrpSpPr>
          <p:cNvPr id="59" name="Group 58">
            <a:extLst>
              <a:ext uri="{FF2B5EF4-FFF2-40B4-BE49-F238E27FC236}">
                <a16:creationId xmlns:a16="http://schemas.microsoft.com/office/drawing/2014/main" id="{77195E58-421F-4414-89E3-07B5ABE68944}"/>
              </a:ext>
            </a:extLst>
          </p:cNvPr>
          <p:cNvGrpSpPr/>
          <p:nvPr/>
        </p:nvGrpSpPr>
        <p:grpSpPr>
          <a:xfrm>
            <a:off x="25117094" y="23610974"/>
            <a:ext cx="3732820" cy="4248540"/>
            <a:chOff x="25478396" y="23627747"/>
            <a:chExt cx="3732820" cy="4248540"/>
          </a:xfrm>
        </p:grpSpPr>
        <p:pic>
          <p:nvPicPr>
            <p:cNvPr id="66" name="Picture 65" descr="A picture containing white, speaker, black, sitting&#10;&#10;Description automatically generated">
              <a:extLst>
                <a:ext uri="{FF2B5EF4-FFF2-40B4-BE49-F238E27FC236}">
                  <a16:creationId xmlns:a16="http://schemas.microsoft.com/office/drawing/2014/main" id="{8FC6AE17-2331-4D06-925D-0A9C87B0284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78396" y="23627747"/>
              <a:ext cx="1828800" cy="4248539"/>
            </a:xfrm>
            <a:prstGeom prst="rect">
              <a:avLst/>
            </a:prstGeom>
            <a:ln w="57150">
              <a:solidFill>
                <a:schemeClr val="tx1"/>
              </a:solidFill>
            </a:ln>
          </p:spPr>
        </p:pic>
        <p:pic>
          <p:nvPicPr>
            <p:cNvPr id="79" name="Picture 78" descr="A blue and white tiled floor&#10;&#10;Description automatically generated">
              <a:extLst>
                <a:ext uri="{FF2B5EF4-FFF2-40B4-BE49-F238E27FC236}">
                  <a16:creationId xmlns:a16="http://schemas.microsoft.com/office/drawing/2014/main" id="{38B366E6-FE83-4D2A-ACA9-6D7D8C9C855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382416" y="23627747"/>
              <a:ext cx="1828800" cy="4248540"/>
            </a:xfrm>
            <a:prstGeom prst="rect">
              <a:avLst/>
            </a:prstGeom>
            <a:ln w="57150">
              <a:solidFill>
                <a:schemeClr val="tx1"/>
              </a:solidFill>
            </a:ln>
          </p:spPr>
        </p:pic>
      </p:grpSp>
      <p:sp>
        <p:nvSpPr>
          <p:cNvPr id="88" name="TextBox 87">
            <a:extLst>
              <a:ext uri="{FF2B5EF4-FFF2-40B4-BE49-F238E27FC236}">
                <a16:creationId xmlns:a16="http://schemas.microsoft.com/office/drawing/2014/main" id="{A0B92220-AB36-4CA8-9B76-38E08778F840}"/>
              </a:ext>
            </a:extLst>
          </p:cNvPr>
          <p:cNvSpPr txBox="1"/>
          <p:nvPr/>
        </p:nvSpPr>
        <p:spPr>
          <a:xfrm>
            <a:off x="24657895" y="28005618"/>
            <a:ext cx="4651218" cy="1200329"/>
          </a:xfrm>
          <a:prstGeom prst="rect">
            <a:avLst/>
          </a:prstGeom>
          <a:noFill/>
        </p:spPr>
        <p:txBody>
          <a:bodyPr wrap="square" rtlCol="0">
            <a:spAutoFit/>
          </a:bodyPr>
          <a:lstStyle/>
          <a:p>
            <a:pPr algn="ctr"/>
            <a:r>
              <a:rPr lang="en-US" sz="3600" i="1" dirty="0"/>
              <a:t>The Many Shapes of Hydrate Bubbles</a:t>
            </a:r>
          </a:p>
        </p:txBody>
      </p:sp>
      <p:pic>
        <p:nvPicPr>
          <p:cNvPr id="90" name="Picture 89" descr="A picture containing indoor, door, white, sitting&#10;&#10;Description automatically generated">
            <a:extLst>
              <a:ext uri="{FF2B5EF4-FFF2-40B4-BE49-F238E27FC236}">
                <a16:creationId xmlns:a16="http://schemas.microsoft.com/office/drawing/2014/main" id="{0C9069F6-A7F3-402C-A109-4016284CFA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468904" y="29215918"/>
            <a:ext cx="5029200" cy="1464927"/>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ABD3A6E-56CA-4C0B-B892-69943887FB81}"/>
                  </a:ext>
                </a:extLst>
              </p:cNvPr>
              <p:cNvSpPr txBox="1"/>
              <p:nvPr/>
            </p:nvSpPr>
            <p:spPr>
              <a:xfrm>
                <a:off x="30203211" y="25462281"/>
                <a:ext cx="183434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𝑪</m:t>
                          </m:r>
                        </m:e>
                        <m:sub>
                          <m:r>
                            <a:rPr lang="en-US" sz="2000" b="1" i="1" smtClean="0">
                              <a:latin typeface="Cambria Math" panose="02040503050406030204" pitchFamily="18" charset="0"/>
                            </a:rPr>
                            <m:t>𝟎</m:t>
                          </m:r>
                        </m:sub>
                      </m:sSub>
                      <m:r>
                        <a:rPr lang="en-US" sz="2000" b="1" i="1" smtClean="0">
                          <a:latin typeface="Cambria Math" panose="02040503050406030204" pitchFamily="18" charset="0"/>
                        </a:rPr>
                        <m:t>=</m:t>
                      </m:r>
                      <m:r>
                        <a:rPr lang="en-US" sz="2000" b="1" i="1" smtClean="0">
                          <a:latin typeface="Cambria Math" panose="02040503050406030204" pitchFamily="18" charset="0"/>
                        </a:rPr>
                        <m:t>𝟔</m:t>
                      </m:r>
                      <m:r>
                        <a:rPr lang="en-US" sz="2000" b="1" i="1" smtClean="0">
                          <a:latin typeface="Cambria Math" panose="02040503050406030204" pitchFamily="18" charset="0"/>
                        </a:rPr>
                        <m:t>.</m:t>
                      </m:r>
                      <m:r>
                        <a:rPr lang="en-US" sz="2000" b="1" i="1" smtClean="0">
                          <a:latin typeface="Cambria Math" panose="02040503050406030204" pitchFamily="18" charset="0"/>
                        </a:rPr>
                        <m:t>𝟗𝟗</m:t>
                      </m:r>
                      <m:r>
                        <a:rPr lang="en-US" sz="2000" b="1" i="1" smtClean="0">
                          <a:latin typeface="Cambria Math" panose="02040503050406030204" pitchFamily="18" charset="0"/>
                        </a:rPr>
                        <m:t>𝒆</m:t>
                      </m:r>
                      <m:r>
                        <a:rPr lang="en-US" sz="2000" b="1" i="1" smtClean="0">
                          <a:latin typeface="Cambria Math" panose="02040503050406030204" pitchFamily="18" charset="0"/>
                        </a:rPr>
                        <m:t>−</m:t>
                      </m:r>
                      <m:r>
                        <a:rPr lang="en-US" sz="2000" b="1" i="1" smtClean="0">
                          <a:latin typeface="Cambria Math" panose="02040503050406030204" pitchFamily="18" charset="0"/>
                        </a:rPr>
                        <m:t>𝟓</m:t>
                      </m:r>
                    </m:oMath>
                  </m:oMathPara>
                </a14:m>
                <a:endParaRPr lang="en-US" sz="2000" b="1" dirty="0"/>
              </a:p>
            </p:txBody>
          </p:sp>
        </mc:Choice>
        <mc:Fallback xmlns="">
          <p:sp>
            <p:nvSpPr>
              <p:cNvPr id="39" name="TextBox 38">
                <a:extLst>
                  <a:ext uri="{FF2B5EF4-FFF2-40B4-BE49-F238E27FC236}">
                    <a16:creationId xmlns:a16="http://schemas.microsoft.com/office/drawing/2014/main" id="{1ABD3A6E-56CA-4C0B-B892-69943887FB81}"/>
                  </a:ext>
                </a:extLst>
              </p:cNvPr>
              <p:cNvSpPr txBox="1">
                <a:spLocks noRot="1" noChangeAspect="1" noMove="1" noResize="1" noEditPoints="1" noAdjustHandles="1" noChangeArrowheads="1" noChangeShapeType="1" noTextEdit="1"/>
              </p:cNvSpPr>
              <p:nvPr/>
            </p:nvSpPr>
            <p:spPr>
              <a:xfrm>
                <a:off x="30203211" y="25462281"/>
                <a:ext cx="1834348" cy="307777"/>
              </a:xfrm>
              <a:prstGeom prst="rect">
                <a:avLst/>
              </a:prstGeom>
              <a:blipFill>
                <a:blip r:embed="rId27"/>
                <a:stretch>
                  <a:fillRect l="-2990" r="-299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73BE2A0C-D4F2-4BFC-96AC-BC572EDEA2B9}"/>
                  </a:ext>
                </a:extLst>
              </p:cNvPr>
              <p:cNvSpPr txBox="1"/>
              <p:nvPr/>
            </p:nvSpPr>
            <p:spPr>
              <a:xfrm>
                <a:off x="32716316" y="25462280"/>
                <a:ext cx="16001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𝑪</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r>
                        <a:rPr lang="en-US" sz="2000" b="1" i="1" smtClean="0">
                          <a:latin typeface="Cambria Math" panose="02040503050406030204" pitchFamily="18" charset="0"/>
                        </a:rPr>
                        <m:t>𝟎</m:t>
                      </m:r>
                      <m:r>
                        <a:rPr lang="en-US" sz="2000" b="1" i="1" smtClean="0">
                          <a:latin typeface="Cambria Math" panose="02040503050406030204" pitchFamily="18" charset="0"/>
                        </a:rPr>
                        <m:t>.</m:t>
                      </m:r>
                      <m:r>
                        <a:rPr lang="en-US" sz="2000" b="1" i="1" smtClean="0">
                          <a:latin typeface="Cambria Math" panose="02040503050406030204" pitchFamily="18" charset="0"/>
                        </a:rPr>
                        <m:t>𝟎𝟎𝟎𝟏</m:t>
                      </m:r>
                    </m:oMath>
                  </m:oMathPara>
                </a14:m>
                <a:endParaRPr lang="en-US" sz="2000" b="1" dirty="0"/>
              </a:p>
            </p:txBody>
          </p:sp>
        </mc:Choice>
        <mc:Fallback xmlns="">
          <p:sp>
            <p:nvSpPr>
              <p:cNvPr id="84" name="TextBox 83">
                <a:extLst>
                  <a:ext uri="{FF2B5EF4-FFF2-40B4-BE49-F238E27FC236}">
                    <a16:creationId xmlns:a16="http://schemas.microsoft.com/office/drawing/2014/main" id="{73BE2A0C-D4F2-4BFC-96AC-BC572EDEA2B9}"/>
                  </a:ext>
                </a:extLst>
              </p:cNvPr>
              <p:cNvSpPr txBox="1">
                <a:spLocks noRot="1" noChangeAspect="1" noMove="1" noResize="1" noEditPoints="1" noAdjustHandles="1" noChangeArrowheads="1" noChangeShapeType="1" noTextEdit="1"/>
              </p:cNvSpPr>
              <p:nvPr/>
            </p:nvSpPr>
            <p:spPr>
              <a:xfrm>
                <a:off x="32716316" y="25462280"/>
                <a:ext cx="1600117" cy="307777"/>
              </a:xfrm>
              <a:prstGeom prst="rect">
                <a:avLst/>
              </a:prstGeom>
              <a:blipFill>
                <a:blip r:embed="rId28"/>
                <a:stretch>
                  <a:fillRect l="-1527" r="-1527"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A45C5F68-A7D6-4990-86A8-86D4C3F6B439}"/>
                  </a:ext>
                </a:extLst>
              </p:cNvPr>
              <p:cNvSpPr txBox="1"/>
              <p:nvPr/>
            </p:nvSpPr>
            <p:spPr>
              <a:xfrm>
                <a:off x="35151437" y="25462279"/>
                <a:ext cx="16946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𝑪</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r>
                        <a:rPr lang="en-US" sz="2000" b="1" i="1" smtClean="0">
                          <a:latin typeface="Cambria Math" panose="02040503050406030204" pitchFamily="18" charset="0"/>
                        </a:rPr>
                        <m:t>𝟎</m:t>
                      </m:r>
                      <m:r>
                        <a:rPr lang="en-US" sz="2000" b="1" i="1" smtClean="0">
                          <a:latin typeface="Cambria Math" panose="02040503050406030204" pitchFamily="18" charset="0"/>
                        </a:rPr>
                        <m:t>.</m:t>
                      </m:r>
                      <m:r>
                        <a:rPr lang="en-US" sz="2000" b="1" i="1" smtClean="0">
                          <a:latin typeface="Cambria Math" panose="02040503050406030204" pitchFamily="18" charset="0"/>
                        </a:rPr>
                        <m:t>𝟎𝟎𝟎𝟏𝟑</m:t>
                      </m:r>
                    </m:oMath>
                  </m:oMathPara>
                </a14:m>
                <a:endParaRPr lang="en-US" sz="2000" b="1" dirty="0"/>
              </a:p>
            </p:txBody>
          </p:sp>
        </mc:Choice>
        <mc:Fallback xmlns="">
          <p:sp>
            <p:nvSpPr>
              <p:cNvPr id="89" name="TextBox 88">
                <a:extLst>
                  <a:ext uri="{FF2B5EF4-FFF2-40B4-BE49-F238E27FC236}">
                    <a16:creationId xmlns:a16="http://schemas.microsoft.com/office/drawing/2014/main" id="{A45C5F68-A7D6-4990-86A8-86D4C3F6B439}"/>
                  </a:ext>
                </a:extLst>
              </p:cNvPr>
              <p:cNvSpPr txBox="1">
                <a:spLocks noRot="1" noChangeAspect="1" noMove="1" noResize="1" noEditPoints="1" noAdjustHandles="1" noChangeArrowheads="1" noChangeShapeType="1" noTextEdit="1"/>
              </p:cNvSpPr>
              <p:nvPr/>
            </p:nvSpPr>
            <p:spPr>
              <a:xfrm>
                <a:off x="35151437" y="25462279"/>
                <a:ext cx="1694695" cy="307777"/>
              </a:xfrm>
              <a:prstGeom prst="rect">
                <a:avLst/>
              </a:prstGeom>
              <a:blipFill>
                <a:blip r:embed="rId29"/>
                <a:stretch>
                  <a:fillRect l="-2878" r="-3237"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BB951F2-4CE6-4D9B-BD54-E59A6B2488EC}"/>
                  </a:ext>
                </a:extLst>
              </p:cNvPr>
              <p:cNvSpPr txBox="1"/>
              <p:nvPr/>
            </p:nvSpPr>
            <p:spPr>
              <a:xfrm>
                <a:off x="37536732" y="25462278"/>
                <a:ext cx="16946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𝑪</m:t>
                          </m:r>
                        </m:e>
                        <m:sub>
                          <m:r>
                            <a:rPr lang="en-US" sz="2000" b="1" i="1" smtClean="0">
                              <a:latin typeface="Cambria Math" panose="02040503050406030204" pitchFamily="18" charset="0"/>
                            </a:rPr>
                            <m:t>𝟑</m:t>
                          </m:r>
                        </m:sub>
                      </m:sSub>
                      <m:r>
                        <a:rPr lang="en-US" sz="2000" b="1" i="1" smtClean="0">
                          <a:latin typeface="Cambria Math" panose="02040503050406030204" pitchFamily="18" charset="0"/>
                        </a:rPr>
                        <m:t>=</m:t>
                      </m:r>
                      <m:r>
                        <a:rPr lang="en-US" sz="2000" b="1" i="1" smtClean="0">
                          <a:latin typeface="Cambria Math" panose="02040503050406030204" pitchFamily="18" charset="0"/>
                        </a:rPr>
                        <m:t>𝟎</m:t>
                      </m:r>
                      <m:r>
                        <a:rPr lang="en-US" sz="2000" b="1" i="1" smtClean="0">
                          <a:latin typeface="Cambria Math" panose="02040503050406030204" pitchFamily="18" charset="0"/>
                        </a:rPr>
                        <m:t>.</m:t>
                      </m:r>
                      <m:r>
                        <a:rPr lang="en-US" sz="2000" b="1" i="1" smtClean="0">
                          <a:latin typeface="Cambria Math" panose="02040503050406030204" pitchFamily="18" charset="0"/>
                        </a:rPr>
                        <m:t>𝟎𝟎𝟎𝟏𝟔</m:t>
                      </m:r>
                    </m:oMath>
                  </m:oMathPara>
                </a14:m>
                <a:endParaRPr lang="en-US" sz="2000" b="1" dirty="0"/>
              </a:p>
            </p:txBody>
          </p:sp>
        </mc:Choice>
        <mc:Fallback xmlns="">
          <p:sp>
            <p:nvSpPr>
              <p:cNvPr id="91" name="TextBox 90">
                <a:extLst>
                  <a:ext uri="{FF2B5EF4-FFF2-40B4-BE49-F238E27FC236}">
                    <a16:creationId xmlns:a16="http://schemas.microsoft.com/office/drawing/2014/main" id="{FBB951F2-4CE6-4D9B-BD54-E59A6B2488EC}"/>
                  </a:ext>
                </a:extLst>
              </p:cNvPr>
              <p:cNvSpPr txBox="1">
                <a:spLocks noRot="1" noChangeAspect="1" noMove="1" noResize="1" noEditPoints="1" noAdjustHandles="1" noChangeArrowheads="1" noChangeShapeType="1" noTextEdit="1"/>
              </p:cNvSpPr>
              <p:nvPr/>
            </p:nvSpPr>
            <p:spPr>
              <a:xfrm>
                <a:off x="37536732" y="25462278"/>
                <a:ext cx="1694695" cy="307777"/>
              </a:xfrm>
              <a:prstGeom prst="rect">
                <a:avLst/>
              </a:prstGeom>
              <a:blipFill>
                <a:blip r:embed="rId30"/>
                <a:stretch>
                  <a:fillRect l="-3237" r="-2878" b="-18000"/>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12060A1F-ED7D-49A6-9CCA-34C41FC9C0EB}"/>
              </a:ext>
            </a:extLst>
          </p:cNvPr>
          <p:cNvSpPr txBox="1"/>
          <p:nvPr/>
        </p:nvSpPr>
        <p:spPr>
          <a:xfrm>
            <a:off x="29657604" y="29314652"/>
            <a:ext cx="10515802" cy="1938992"/>
          </a:xfrm>
          <a:prstGeom prst="rect">
            <a:avLst/>
          </a:prstGeom>
          <a:noFill/>
        </p:spPr>
        <p:txBody>
          <a:bodyPr wrap="square" rtlCol="0">
            <a:spAutoFit/>
          </a:bodyPr>
          <a:lstStyle/>
          <a:p>
            <a:pPr algn="just"/>
            <a:r>
              <a:rPr lang="en-US" sz="2400" b="1" dirty="0"/>
              <a:t>New Hampshire Land Acknowledgement: </a:t>
            </a:r>
            <a:r>
              <a:rPr lang="en-US" sz="2400" dirty="0"/>
              <a:t>The work presented takes place on </a:t>
            </a:r>
            <a:r>
              <a:rPr lang="en-US" sz="2400" dirty="0" err="1"/>
              <a:t>N’dakinna</a:t>
            </a:r>
            <a:r>
              <a:rPr lang="en-US" sz="2400" dirty="0"/>
              <a:t>, which is the traditional ancestral homeland of the Abenaki, </a:t>
            </a:r>
            <a:r>
              <a:rPr lang="en-US" sz="2400" dirty="0" err="1"/>
              <a:t>Pennacook</a:t>
            </a:r>
            <a:r>
              <a:rPr lang="en-US" sz="2400" dirty="0"/>
              <a:t> and Wabanaki Peoples past and present. We acknowledge and honor with gratitude the land and waterways and the </a:t>
            </a:r>
            <a:r>
              <a:rPr lang="en-US" sz="2400" dirty="0" err="1"/>
              <a:t>alnobak</a:t>
            </a:r>
            <a:r>
              <a:rPr lang="en-US" sz="2400" dirty="0"/>
              <a:t> (people) who have stewarded </a:t>
            </a:r>
            <a:r>
              <a:rPr lang="en-US" sz="2400" dirty="0" err="1"/>
              <a:t>N’dakinna</a:t>
            </a:r>
            <a:r>
              <a:rPr lang="en-US" sz="2400" dirty="0"/>
              <a:t> throughout the generations.</a:t>
            </a:r>
            <a:endParaRPr lang="en-US" sz="2400" b="1" dirty="0">
              <a:highlight>
                <a:srgbClr val="FFFF00"/>
              </a:highlight>
            </a:endParaRPr>
          </a:p>
        </p:txBody>
      </p:sp>
      <p:pic>
        <p:nvPicPr>
          <p:cNvPr id="93" name="Picture 92">
            <a:extLst>
              <a:ext uri="{FF2B5EF4-FFF2-40B4-BE49-F238E27FC236}">
                <a16:creationId xmlns:a16="http://schemas.microsoft.com/office/drawing/2014/main" id="{AB3FF717-F787-4033-9988-45382DF047A0}"/>
              </a:ext>
            </a:extLst>
          </p:cNvPr>
          <p:cNvPicPr>
            <a:picLocks noChangeAspect="1"/>
          </p:cNvPicPr>
          <p:nvPr/>
        </p:nvPicPr>
        <p:blipFill>
          <a:blip r:embed="rId31"/>
          <a:stretch>
            <a:fillRect/>
          </a:stretch>
        </p:blipFill>
        <p:spPr>
          <a:xfrm>
            <a:off x="33890194" y="17976862"/>
            <a:ext cx="5754624" cy="4315968"/>
          </a:xfrm>
          <a:prstGeom prst="rect">
            <a:avLst/>
          </a:prstGeom>
        </p:spPr>
      </p:pic>
      <p:pic>
        <p:nvPicPr>
          <p:cNvPr id="94" name="Picture 93">
            <a:extLst>
              <a:ext uri="{FF2B5EF4-FFF2-40B4-BE49-F238E27FC236}">
                <a16:creationId xmlns:a16="http://schemas.microsoft.com/office/drawing/2014/main" id="{3D40FFA3-32EB-41A0-8F73-80078434B3B9}"/>
              </a:ext>
            </a:extLst>
          </p:cNvPr>
          <p:cNvPicPr>
            <a:picLocks noChangeAspect="1"/>
          </p:cNvPicPr>
          <p:nvPr/>
        </p:nvPicPr>
        <p:blipFill>
          <a:blip r:embed="rId32"/>
          <a:stretch>
            <a:fillRect/>
          </a:stretch>
        </p:blipFill>
        <p:spPr>
          <a:xfrm>
            <a:off x="27422635" y="17976862"/>
            <a:ext cx="5754624" cy="4315968"/>
          </a:xfrm>
          <a:prstGeom prst="rect">
            <a:avLst/>
          </a:prstGeom>
        </p:spPr>
      </p:pic>
      <p:pic>
        <p:nvPicPr>
          <p:cNvPr id="95" name="Picture 94">
            <a:extLst>
              <a:ext uri="{FF2B5EF4-FFF2-40B4-BE49-F238E27FC236}">
                <a16:creationId xmlns:a16="http://schemas.microsoft.com/office/drawing/2014/main" id="{29AD803A-8759-48E3-8DA0-11407DE499BD}"/>
              </a:ext>
            </a:extLst>
          </p:cNvPr>
          <p:cNvPicPr>
            <a:picLocks noChangeAspect="1"/>
          </p:cNvPicPr>
          <p:nvPr/>
        </p:nvPicPr>
        <p:blipFill>
          <a:blip r:embed="rId33"/>
          <a:stretch>
            <a:fillRect/>
          </a:stretch>
        </p:blipFill>
        <p:spPr>
          <a:xfrm>
            <a:off x="20919043" y="17976862"/>
            <a:ext cx="5754624" cy="4315968"/>
          </a:xfrm>
          <a:prstGeom prst="rect">
            <a:avLst/>
          </a:prstGeom>
        </p:spPr>
      </p:pic>
      <p:sp>
        <p:nvSpPr>
          <p:cNvPr id="3" name="Rectangle 2">
            <a:extLst>
              <a:ext uri="{FF2B5EF4-FFF2-40B4-BE49-F238E27FC236}">
                <a16:creationId xmlns:a16="http://schemas.microsoft.com/office/drawing/2014/main" id="{E9A81587-3B81-4723-ACFF-DA2471641CC2}"/>
              </a:ext>
            </a:extLst>
          </p:cNvPr>
          <p:cNvSpPr/>
          <p:nvPr/>
        </p:nvSpPr>
        <p:spPr>
          <a:xfrm>
            <a:off x="17963389" y="18352848"/>
            <a:ext cx="1945559" cy="6838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 Clean bubble models</a:t>
            </a:r>
          </a:p>
          <a:p>
            <a:pPr algn="ctr"/>
            <a:r>
              <a:rPr lang="en-US" sz="1400" b="1" dirty="0">
                <a:solidFill>
                  <a:sysClr val="windowText" lastClr="000000"/>
                </a:solidFill>
              </a:rPr>
              <a:t>- Dirty bubble models</a:t>
            </a:r>
          </a:p>
        </p:txBody>
      </p:sp>
      <p:sp>
        <p:nvSpPr>
          <p:cNvPr id="96" name="Rectangle 95">
            <a:extLst>
              <a:ext uri="{FF2B5EF4-FFF2-40B4-BE49-F238E27FC236}">
                <a16:creationId xmlns:a16="http://schemas.microsoft.com/office/drawing/2014/main" id="{E498B990-F1E9-468E-9378-3BD13C25EFBE}"/>
              </a:ext>
            </a:extLst>
          </p:cNvPr>
          <p:cNvSpPr/>
          <p:nvPr/>
        </p:nvSpPr>
        <p:spPr>
          <a:xfrm>
            <a:off x="37052866" y="19610432"/>
            <a:ext cx="1945559" cy="6838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 Clean bubble models</a:t>
            </a:r>
          </a:p>
          <a:p>
            <a:pPr algn="ctr"/>
            <a:r>
              <a:rPr lang="en-US" sz="1400" b="1" dirty="0">
                <a:solidFill>
                  <a:sysClr val="windowText" lastClr="000000"/>
                </a:solidFill>
              </a:rPr>
              <a:t>- Dirty bubble models</a:t>
            </a:r>
          </a:p>
        </p:txBody>
      </p:sp>
    </p:spTree>
    <p:extLst>
      <p:ext uri="{BB962C8B-B14F-4D97-AF65-F5344CB8AC3E}">
        <p14:creationId xmlns:p14="http://schemas.microsoft.com/office/powerpoint/2010/main" val="22890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777</Words>
  <Application>Microsoft Office PowerPoint</Application>
  <PresentationFormat>Custom</PresentationFormat>
  <Paragraphs>51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Times New Roman</vt:lpstr>
      <vt:lpstr>Office Theme</vt:lpstr>
      <vt:lpstr>Controlled laboratory experiments on the dissolution of hydrate-free and hydrate-coated gas bubbles in 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Padilla Vega</dc:creator>
  <cp:lastModifiedBy>Padilla, Alexandra</cp:lastModifiedBy>
  <cp:revision>143</cp:revision>
  <dcterms:created xsi:type="dcterms:W3CDTF">2020-01-30T16:03:18Z</dcterms:created>
  <dcterms:modified xsi:type="dcterms:W3CDTF">2021-04-15T13:00:16Z</dcterms:modified>
</cp:coreProperties>
</file>