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64" userDrawn="1">
          <p15:clr>
            <a:srgbClr val="A4A3A4"/>
          </p15:clr>
        </p15:guide>
        <p15:guide id="2" orient="horz" pos="1152">
          <p15:clr>
            <a:srgbClr val="A4A3A4"/>
          </p15:clr>
        </p15:guide>
        <p15:guide id="3" orient="horz" pos="19584">
          <p15:clr>
            <a:srgbClr val="A4A3A4"/>
          </p15:clr>
        </p15:guide>
        <p15:guide id="4" pos="13824">
          <p15:clr>
            <a:srgbClr val="A4A3A4"/>
          </p15:clr>
        </p15:guide>
        <p15:guide id="5" pos="1152">
          <p15:clr>
            <a:srgbClr val="A4A3A4"/>
          </p15:clr>
        </p15:guide>
        <p15:guide id="6" pos="17904">
          <p15:clr>
            <a:srgbClr val="A4A3A4"/>
          </p15:clr>
        </p15:guide>
        <p15:guide id="7" pos="26496">
          <p15:clr>
            <a:srgbClr val="A4A3A4"/>
          </p15:clr>
        </p15:guide>
        <p15:guide id="8" pos="9840">
          <p15:clr>
            <a:srgbClr val="A4A3A4"/>
          </p15:clr>
        </p15:guide>
        <p15:guide id="9" pos="9408">
          <p15:clr>
            <a:srgbClr val="A4A3A4"/>
          </p15:clr>
        </p15:guide>
        <p15:guide id="10" pos="18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5" d="100"/>
          <a:sy n="35" d="100"/>
        </p:scale>
        <p:origin x="-3248" y="-292"/>
      </p:cViewPr>
      <p:guideLst>
        <p:guide orient="horz" pos="10464"/>
        <p:guide orient="horz" pos="1152"/>
        <p:guide orient="horz" pos="19584"/>
        <p:guide pos="13824"/>
        <p:guide pos="1152"/>
        <p:guide pos="17904"/>
        <p:guide pos="26496"/>
        <p:guide pos="9840"/>
        <p:guide pos="9408"/>
        <p:guide pos="18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N.%20Feldsine\Desktop\UNH%20MASTERS\Research\Research\Research\Data\Veg%20Data%20-%20CleanCopy.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N.%20Feldsine\Desktop\UNH%20MASTERS\Research\Research\Research\Data\Veg%20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N.%20Feldsine\Desktop\UNH%20MASTERS\Research\Research\Research\Data\EXP%20Profil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N.%20Feldsine\Desktop\UNH%20MASTERS\Research\Research\Research\Data\Veg%20Data%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'Dominant Species Summary Table '!$F$28</c:f>
              <c:strCache>
                <c:ptCount val="1"/>
                <c:pt idx="0">
                  <c:v>Bare 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('Dominant Species Summary Table '!$F$30,'Dominant Species Summary Table '!$F$32,'Dominant Species Summary Table '!$F$34)</c:f>
                <c:numCache>
                  <c:formatCode>General</c:formatCode>
                  <c:ptCount val="3"/>
                  <c:pt idx="0">
                    <c:v>1.43</c:v>
                  </c:pt>
                  <c:pt idx="1">
                    <c:v>5.1100000000000003</c:v>
                  </c:pt>
                  <c:pt idx="2">
                    <c:v>2.7</c:v>
                  </c:pt>
                </c:numCache>
              </c:numRef>
            </c:plus>
            <c:minus>
              <c:numRef>
                <c:f>('Dominant Species Summary Table '!$F$30,'Dominant Species Summary Table '!$F$32,'Dominant Species Summary Table '!$F$34)</c:f>
                <c:numCache>
                  <c:formatCode>General</c:formatCode>
                  <c:ptCount val="3"/>
                  <c:pt idx="0">
                    <c:v>1.43</c:v>
                  </c:pt>
                  <c:pt idx="1">
                    <c:v>5.1100000000000003</c:v>
                  </c:pt>
                  <c:pt idx="2">
                    <c:v>2.7</c:v>
                  </c:pt>
                </c:numCache>
              </c:numRef>
            </c:minus>
            <c:spPr>
              <a:noFill/>
              <a:ln w="9525" cap="flat" cmpd="sng" algn="ctr">
                <a:solidFill>
                  <a:schemeClr val="tx1">
                    <a:lumMod val="65000"/>
                    <a:lumOff val="35000"/>
                  </a:schemeClr>
                </a:solidFill>
                <a:round/>
              </a:ln>
              <a:effectLst/>
            </c:spPr>
          </c:errBars>
          <c:cat>
            <c:strRef>
              <c:f>('Dominant Species Summary Table '!$E$29,'Dominant Species Summary Table '!$E$31,'Dominant Species Summary Table '!$E$33)</c:f>
              <c:strCache>
                <c:ptCount val="3"/>
                <c:pt idx="0">
                  <c:v>Restoration Areas</c:v>
                </c:pt>
                <c:pt idx="1">
                  <c:v>Die-off</c:v>
                </c:pt>
                <c:pt idx="2">
                  <c:v>Reference</c:v>
                </c:pt>
              </c:strCache>
            </c:strRef>
          </c:cat>
          <c:val>
            <c:numRef>
              <c:f>('Dominant Species Summary Table '!$F$29,'Dominant Species Summary Table '!$F$31,'Dominant Species Summary Table '!$F$33)</c:f>
              <c:numCache>
                <c:formatCode>0.0</c:formatCode>
                <c:ptCount val="3"/>
                <c:pt idx="0">
                  <c:v>84.62</c:v>
                </c:pt>
                <c:pt idx="1">
                  <c:v>43.29</c:v>
                </c:pt>
                <c:pt idx="2">
                  <c:v>14.4</c:v>
                </c:pt>
              </c:numCache>
            </c:numRef>
          </c:val>
          <c:extLst>
            <c:ext xmlns:c16="http://schemas.microsoft.com/office/drawing/2014/chart" uri="{C3380CC4-5D6E-409C-BE32-E72D297353CC}">
              <c16:uniqueId val="{00000000-E8EA-45F9-9CFD-58CC9ED18353}"/>
            </c:ext>
          </c:extLst>
        </c:ser>
        <c:ser>
          <c:idx val="1"/>
          <c:order val="1"/>
          <c:tx>
            <c:strRef>
              <c:f>'Dominant Species Summary Table '!$G$28</c:f>
              <c:strCache>
                <c:ptCount val="1"/>
                <c:pt idx="0">
                  <c:v>Dead Vegetation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('Dominant Species Summary Table '!$G$30,'Dominant Species Summary Table '!$G$32,'Dominant Species Summary Table '!$G$34)</c:f>
                <c:numCache>
                  <c:formatCode>General</c:formatCode>
                  <c:ptCount val="3"/>
                  <c:pt idx="0">
                    <c:v>2.36</c:v>
                  </c:pt>
                  <c:pt idx="1">
                    <c:v>5.36</c:v>
                  </c:pt>
                  <c:pt idx="2">
                    <c:v>2.1</c:v>
                  </c:pt>
                </c:numCache>
              </c:numRef>
            </c:plus>
            <c:minus>
              <c:numRef>
                <c:f>('Dominant Species Summary Table '!$G$30,'Dominant Species Summary Table '!$G$32,'Dominant Species Summary Table '!$G$34)</c:f>
                <c:numCache>
                  <c:formatCode>General</c:formatCode>
                  <c:ptCount val="3"/>
                  <c:pt idx="0">
                    <c:v>2.36</c:v>
                  </c:pt>
                  <c:pt idx="1">
                    <c:v>5.36</c:v>
                  </c:pt>
                  <c:pt idx="2">
                    <c:v>2.1</c:v>
                  </c:pt>
                </c:numCache>
              </c:numRef>
            </c:minus>
            <c:spPr>
              <a:noFill/>
              <a:ln w="9525" cap="flat" cmpd="sng" algn="ctr">
                <a:solidFill>
                  <a:schemeClr val="tx1">
                    <a:lumMod val="65000"/>
                    <a:lumOff val="35000"/>
                  </a:schemeClr>
                </a:solidFill>
                <a:round/>
              </a:ln>
              <a:effectLst/>
            </c:spPr>
          </c:errBars>
          <c:cat>
            <c:strRef>
              <c:f>('Dominant Species Summary Table '!$E$29,'Dominant Species Summary Table '!$E$31,'Dominant Species Summary Table '!$E$33)</c:f>
              <c:strCache>
                <c:ptCount val="3"/>
                <c:pt idx="0">
                  <c:v>Restoration Areas</c:v>
                </c:pt>
                <c:pt idx="1">
                  <c:v>Die-off</c:v>
                </c:pt>
                <c:pt idx="2">
                  <c:v>Reference</c:v>
                </c:pt>
              </c:strCache>
            </c:strRef>
          </c:cat>
          <c:val>
            <c:numRef>
              <c:f>('Dominant Species Summary Table '!$G$29,'Dominant Species Summary Table '!$G$31,'Dominant Species Summary Table '!$G$33)</c:f>
              <c:numCache>
                <c:formatCode>0.0</c:formatCode>
                <c:ptCount val="3"/>
                <c:pt idx="0">
                  <c:v>8.89</c:v>
                </c:pt>
                <c:pt idx="1">
                  <c:v>22.16</c:v>
                </c:pt>
                <c:pt idx="2">
                  <c:v>8.1</c:v>
                </c:pt>
              </c:numCache>
            </c:numRef>
          </c:val>
          <c:extLst>
            <c:ext xmlns:c16="http://schemas.microsoft.com/office/drawing/2014/chart" uri="{C3380CC4-5D6E-409C-BE32-E72D297353CC}">
              <c16:uniqueId val="{00000001-E8EA-45F9-9CFD-58CC9ED18353}"/>
            </c:ext>
          </c:extLst>
        </c:ser>
        <c:ser>
          <c:idx val="2"/>
          <c:order val="2"/>
          <c:tx>
            <c:strRef>
              <c:f>'Dominant Species Summary Table '!$H$28</c:f>
              <c:strCache>
                <c:ptCount val="1"/>
                <c:pt idx="0">
                  <c:v>Ammophila breviligulata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('Dominant Species Summary Table '!$H$30,'Dominant Species Summary Table '!$H$32,'Dominant Species Summary Table '!$H$34)</c:f>
                <c:numCache>
                  <c:formatCode>General</c:formatCode>
                  <c:ptCount val="3"/>
                  <c:pt idx="0">
                    <c:v>0.8</c:v>
                  </c:pt>
                  <c:pt idx="1">
                    <c:v>0.21</c:v>
                  </c:pt>
                  <c:pt idx="2">
                    <c:v>5.17</c:v>
                  </c:pt>
                </c:numCache>
              </c:numRef>
            </c:plus>
            <c:minus>
              <c:numRef>
                <c:f>('Dominant Species Summary Table '!$H$30,'Dominant Species Summary Table '!$H$32,'Dominant Species Summary Table '!$H$34)</c:f>
                <c:numCache>
                  <c:formatCode>General</c:formatCode>
                  <c:ptCount val="3"/>
                  <c:pt idx="0">
                    <c:v>0.8</c:v>
                  </c:pt>
                  <c:pt idx="1">
                    <c:v>0.21</c:v>
                  </c:pt>
                  <c:pt idx="2">
                    <c:v>5.17</c:v>
                  </c:pt>
                </c:numCache>
              </c:numRef>
            </c:minus>
            <c:spPr>
              <a:noFill/>
              <a:ln w="9525" cap="flat" cmpd="sng" algn="ctr">
                <a:solidFill>
                  <a:schemeClr val="tx1">
                    <a:lumMod val="65000"/>
                    <a:lumOff val="35000"/>
                  </a:schemeClr>
                </a:solidFill>
                <a:round/>
              </a:ln>
              <a:effectLst/>
            </c:spPr>
          </c:errBars>
          <c:cat>
            <c:strRef>
              <c:f>('Dominant Species Summary Table '!$E$29,'Dominant Species Summary Table '!$E$31,'Dominant Species Summary Table '!$E$33)</c:f>
              <c:strCache>
                <c:ptCount val="3"/>
                <c:pt idx="0">
                  <c:v>Restoration Areas</c:v>
                </c:pt>
                <c:pt idx="1">
                  <c:v>Die-off</c:v>
                </c:pt>
                <c:pt idx="2">
                  <c:v>Reference</c:v>
                </c:pt>
              </c:strCache>
            </c:strRef>
          </c:cat>
          <c:val>
            <c:numRef>
              <c:f>('Dominant Species Summary Table '!$H$29,'Dominant Species Summary Table '!$H$31,'Dominant Species Summary Table '!$H$33)</c:f>
              <c:numCache>
                <c:formatCode>0.0</c:formatCode>
                <c:ptCount val="3"/>
                <c:pt idx="0">
                  <c:v>6.49</c:v>
                </c:pt>
                <c:pt idx="1">
                  <c:v>2.71</c:v>
                </c:pt>
                <c:pt idx="2">
                  <c:v>67.3</c:v>
                </c:pt>
              </c:numCache>
            </c:numRef>
          </c:val>
          <c:extLst>
            <c:ext xmlns:c16="http://schemas.microsoft.com/office/drawing/2014/chart" uri="{C3380CC4-5D6E-409C-BE32-E72D297353CC}">
              <c16:uniqueId val="{00000002-E8EA-45F9-9CFD-58CC9ED18353}"/>
            </c:ext>
          </c:extLst>
        </c:ser>
        <c:ser>
          <c:idx val="3"/>
          <c:order val="3"/>
          <c:tx>
            <c:strRef>
              <c:f>'Dominant Species Summary Table '!$I$28</c:f>
              <c:strCache>
                <c:ptCount val="1"/>
                <c:pt idx="0">
                  <c:v>Solidago sempervirens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8EA-45F9-9CFD-58CC9ED18353}"/>
                </c:ext>
              </c:extLst>
            </c:dLbl>
            <c:dLbl>
              <c:idx val="2"/>
              <c:delete val="1"/>
              <c:extLst>
                <c:ext xmlns:c15="http://schemas.microsoft.com/office/drawing/2012/chart" uri="{CE6537A1-D6FC-4f65-9D91-7224C49458BB}"/>
                <c:ext xmlns:c16="http://schemas.microsoft.com/office/drawing/2014/chart" uri="{C3380CC4-5D6E-409C-BE32-E72D297353CC}">
                  <c16:uniqueId val="{00000004-E8EA-45F9-9CFD-58CC9ED183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('Dominant Species Summary Table '!$I$30,'Dominant Species Summary Table '!$I$32,'Dominant Species Summary Table '!$I$34)</c:f>
                <c:numCache>
                  <c:formatCode>General</c:formatCode>
                  <c:ptCount val="3"/>
                  <c:pt idx="0">
                    <c:v>0</c:v>
                  </c:pt>
                  <c:pt idx="1">
                    <c:v>0.83</c:v>
                  </c:pt>
                  <c:pt idx="2">
                    <c:v>0</c:v>
                  </c:pt>
                </c:numCache>
              </c:numRef>
            </c:plus>
            <c:minus>
              <c:numRef>
                <c:f>('Dominant Species Summary Table '!$I$30,'Dominant Species Summary Table '!$I$32,'Dominant Species Summary Table '!$I$34)</c:f>
                <c:numCache>
                  <c:formatCode>General</c:formatCode>
                  <c:ptCount val="3"/>
                  <c:pt idx="0">
                    <c:v>0</c:v>
                  </c:pt>
                  <c:pt idx="1">
                    <c:v>0.83</c:v>
                  </c:pt>
                  <c:pt idx="2">
                    <c:v>0</c:v>
                  </c:pt>
                </c:numCache>
              </c:numRef>
            </c:minus>
            <c:spPr>
              <a:noFill/>
              <a:ln w="9525" cap="flat" cmpd="sng" algn="ctr">
                <a:solidFill>
                  <a:schemeClr val="tx1">
                    <a:lumMod val="65000"/>
                    <a:lumOff val="35000"/>
                  </a:schemeClr>
                </a:solidFill>
                <a:round/>
              </a:ln>
              <a:effectLst/>
            </c:spPr>
          </c:errBars>
          <c:cat>
            <c:strRef>
              <c:f>('Dominant Species Summary Table '!$E$29,'Dominant Species Summary Table '!$E$31,'Dominant Species Summary Table '!$E$33)</c:f>
              <c:strCache>
                <c:ptCount val="3"/>
                <c:pt idx="0">
                  <c:v>Restoration Areas</c:v>
                </c:pt>
                <c:pt idx="1">
                  <c:v>Die-off</c:v>
                </c:pt>
                <c:pt idx="2">
                  <c:v>Reference</c:v>
                </c:pt>
              </c:strCache>
            </c:strRef>
          </c:cat>
          <c:val>
            <c:numRef>
              <c:f>('Dominant Species Summary Table '!$I$29,'Dominant Species Summary Table '!$I$31,'Dominant Species Summary Table '!$I$33)</c:f>
              <c:numCache>
                <c:formatCode>0.0</c:formatCode>
                <c:ptCount val="3"/>
                <c:pt idx="0">
                  <c:v>0</c:v>
                </c:pt>
                <c:pt idx="1">
                  <c:v>5.05</c:v>
                </c:pt>
                <c:pt idx="2">
                  <c:v>0</c:v>
                </c:pt>
              </c:numCache>
            </c:numRef>
          </c:val>
          <c:extLst>
            <c:ext xmlns:c16="http://schemas.microsoft.com/office/drawing/2014/chart" uri="{C3380CC4-5D6E-409C-BE32-E72D297353CC}">
              <c16:uniqueId val="{00000005-E8EA-45F9-9CFD-58CC9ED18353}"/>
            </c:ext>
          </c:extLst>
        </c:ser>
        <c:ser>
          <c:idx val="4"/>
          <c:order val="4"/>
          <c:tx>
            <c:strRef>
              <c:f>'Dominant Species Summary Table '!$J$28</c:f>
              <c:strCache>
                <c:ptCount val="1"/>
                <c:pt idx="0">
                  <c:v>Cakile edentula</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8EA-45F9-9CFD-58CC9ED18353}"/>
                </c:ext>
              </c:extLst>
            </c:dLbl>
            <c:dLbl>
              <c:idx val="2"/>
              <c:delete val="1"/>
              <c:extLst>
                <c:ext xmlns:c15="http://schemas.microsoft.com/office/drawing/2012/chart" uri="{CE6537A1-D6FC-4f65-9D91-7224C49458BB}"/>
                <c:ext xmlns:c16="http://schemas.microsoft.com/office/drawing/2014/chart" uri="{C3380CC4-5D6E-409C-BE32-E72D297353CC}">
                  <c16:uniqueId val="{00000007-E8EA-45F9-9CFD-58CC9ED183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('Dominant Species Summary Table '!$J$30,'Dominant Species Summary Table '!$J$32,'Dominant Species Summary Table '!$J$34)</c:f>
                <c:numCache>
                  <c:formatCode>General</c:formatCode>
                  <c:ptCount val="3"/>
                  <c:pt idx="0">
                    <c:v>0</c:v>
                  </c:pt>
                  <c:pt idx="1">
                    <c:v>2.94</c:v>
                  </c:pt>
                  <c:pt idx="2">
                    <c:v>0</c:v>
                  </c:pt>
                </c:numCache>
              </c:numRef>
            </c:plus>
            <c:minus>
              <c:numRef>
                <c:f>('Dominant Species Summary Table '!$J$30,'Dominant Species Summary Table '!$J$32,'Dominant Species Summary Table '!$J$34)</c:f>
                <c:numCache>
                  <c:formatCode>General</c:formatCode>
                  <c:ptCount val="3"/>
                  <c:pt idx="0">
                    <c:v>0</c:v>
                  </c:pt>
                  <c:pt idx="1">
                    <c:v>2.94</c:v>
                  </c:pt>
                  <c:pt idx="2">
                    <c:v>0</c:v>
                  </c:pt>
                </c:numCache>
              </c:numRef>
            </c:minus>
            <c:spPr>
              <a:noFill/>
              <a:ln w="9525" cap="flat" cmpd="sng" algn="ctr">
                <a:solidFill>
                  <a:schemeClr val="tx1">
                    <a:lumMod val="65000"/>
                    <a:lumOff val="35000"/>
                  </a:schemeClr>
                </a:solidFill>
                <a:round/>
              </a:ln>
              <a:effectLst/>
            </c:spPr>
          </c:errBars>
          <c:cat>
            <c:strRef>
              <c:f>('Dominant Species Summary Table '!$E$29,'Dominant Species Summary Table '!$E$31,'Dominant Species Summary Table '!$E$33)</c:f>
              <c:strCache>
                <c:ptCount val="3"/>
                <c:pt idx="0">
                  <c:v>Restoration Areas</c:v>
                </c:pt>
                <c:pt idx="1">
                  <c:v>Die-off</c:v>
                </c:pt>
                <c:pt idx="2">
                  <c:v>Reference</c:v>
                </c:pt>
              </c:strCache>
            </c:strRef>
          </c:cat>
          <c:val>
            <c:numRef>
              <c:f>('Dominant Species Summary Table '!$J$29,'Dominant Species Summary Table '!$J$31,'Dominant Species Summary Table '!$J$33)</c:f>
              <c:numCache>
                <c:formatCode>0.0</c:formatCode>
                <c:ptCount val="3"/>
                <c:pt idx="0">
                  <c:v>0</c:v>
                </c:pt>
                <c:pt idx="1">
                  <c:v>21.06</c:v>
                </c:pt>
                <c:pt idx="2">
                  <c:v>0</c:v>
                </c:pt>
              </c:numCache>
            </c:numRef>
          </c:val>
          <c:extLst>
            <c:ext xmlns:c16="http://schemas.microsoft.com/office/drawing/2014/chart" uri="{C3380CC4-5D6E-409C-BE32-E72D297353CC}">
              <c16:uniqueId val="{00000008-E8EA-45F9-9CFD-58CC9ED18353}"/>
            </c:ext>
          </c:extLst>
        </c:ser>
        <c:ser>
          <c:idx val="5"/>
          <c:order val="5"/>
          <c:tx>
            <c:strRef>
              <c:f>'Dominant Species Summary Table '!$K$28</c:f>
              <c:strCache>
                <c:ptCount val="1"/>
                <c:pt idx="0">
                  <c:v>Lathyrus japonicus</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E8EA-45F9-9CFD-58CC9ED183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('Dominant Species Summary Table '!$K$30,'Dominant Species Summary Table '!$K$32,'Dominant Species Summary Table '!$K$34)</c:f>
                <c:numCache>
                  <c:formatCode>General</c:formatCode>
                  <c:ptCount val="3"/>
                  <c:pt idx="0">
                    <c:v>0</c:v>
                  </c:pt>
                  <c:pt idx="1">
                    <c:v>1.63</c:v>
                  </c:pt>
                  <c:pt idx="2">
                    <c:v>3.7</c:v>
                  </c:pt>
                </c:numCache>
              </c:numRef>
            </c:plus>
            <c:minus>
              <c:numRef>
                <c:f>('Dominant Species Summary Table '!$K$30,'Dominant Species Summary Table '!$K$32,'Dominant Species Summary Table '!$K$34)</c:f>
                <c:numCache>
                  <c:formatCode>General</c:formatCode>
                  <c:ptCount val="3"/>
                  <c:pt idx="0">
                    <c:v>0</c:v>
                  </c:pt>
                  <c:pt idx="1">
                    <c:v>1.63</c:v>
                  </c:pt>
                  <c:pt idx="2">
                    <c:v>3.7</c:v>
                  </c:pt>
                </c:numCache>
              </c:numRef>
            </c:minus>
            <c:spPr>
              <a:noFill/>
              <a:ln w="9525" cap="flat" cmpd="sng" algn="ctr">
                <a:solidFill>
                  <a:schemeClr val="tx1">
                    <a:lumMod val="65000"/>
                    <a:lumOff val="35000"/>
                  </a:schemeClr>
                </a:solidFill>
                <a:round/>
              </a:ln>
              <a:effectLst/>
            </c:spPr>
          </c:errBars>
          <c:cat>
            <c:strRef>
              <c:f>('Dominant Species Summary Table '!$E$29,'Dominant Species Summary Table '!$E$31,'Dominant Species Summary Table '!$E$33)</c:f>
              <c:strCache>
                <c:ptCount val="3"/>
                <c:pt idx="0">
                  <c:v>Restoration Areas</c:v>
                </c:pt>
                <c:pt idx="1">
                  <c:v>Die-off</c:v>
                </c:pt>
                <c:pt idx="2">
                  <c:v>Reference</c:v>
                </c:pt>
              </c:strCache>
            </c:strRef>
          </c:cat>
          <c:val>
            <c:numRef>
              <c:f>('Dominant Species Summary Table '!$K$29,'Dominant Species Summary Table '!$K$31,'Dominant Species Summary Table '!$K$33)</c:f>
              <c:numCache>
                <c:formatCode>0.0</c:formatCode>
                <c:ptCount val="3"/>
                <c:pt idx="0">
                  <c:v>0</c:v>
                </c:pt>
                <c:pt idx="1">
                  <c:v>5.73</c:v>
                </c:pt>
                <c:pt idx="2">
                  <c:v>10.3</c:v>
                </c:pt>
              </c:numCache>
            </c:numRef>
          </c:val>
          <c:extLst>
            <c:ext xmlns:c16="http://schemas.microsoft.com/office/drawing/2014/chart" uri="{C3380CC4-5D6E-409C-BE32-E72D297353CC}">
              <c16:uniqueId val="{0000000A-E8EA-45F9-9CFD-58CC9ED18353}"/>
            </c:ext>
          </c:extLst>
        </c:ser>
        <c:dLbls>
          <c:dLblPos val="outEnd"/>
          <c:showLegendKey val="0"/>
          <c:showVal val="1"/>
          <c:showCatName val="0"/>
          <c:showSerName val="0"/>
          <c:showPercent val="0"/>
          <c:showBubbleSize val="0"/>
        </c:dLbls>
        <c:gapWidth val="219"/>
        <c:overlap val="-27"/>
        <c:axId val="421154624"/>
        <c:axId val="421158888"/>
      </c:barChart>
      <c:catAx>
        <c:axId val="42115462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solidFill>
                      <a:schemeClr val="tx1"/>
                    </a:solidFill>
                  </a:rPr>
                  <a:t>Site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1158888"/>
        <c:crosses val="autoZero"/>
        <c:auto val="1"/>
        <c:lblAlgn val="ctr"/>
        <c:lblOffset val="100"/>
        <c:noMultiLvlLbl val="0"/>
      </c:catAx>
      <c:valAx>
        <c:axId val="421158888"/>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solidFill>
                      <a:schemeClr val="tx1"/>
                    </a:solidFill>
                  </a:rPr>
                  <a:t>Percent Cover (% ± SE)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11546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Spring 2015</c:v>
          </c:tx>
          <c:spPr>
            <a:solidFill>
              <a:schemeClr val="accent3">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'Transplant Survival'!$T$26:$V$26</c:f>
                <c:numCache>
                  <c:formatCode>General</c:formatCode>
                  <c:ptCount val="3"/>
                  <c:pt idx="0">
                    <c:v>2.2469745343067699E-2</c:v>
                  </c:pt>
                  <c:pt idx="1">
                    <c:v>3.13235006895368E-2</c:v>
                  </c:pt>
                  <c:pt idx="2">
                    <c:v>0</c:v>
                  </c:pt>
                </c:numCache>
              </c:numRef>
            </c:plus>
            <c:minus>
              <c:numRef>
                <c:f>'Transplant Survival'!$T$26:$V$26</c:f>
                <c:numCache>
                  <c:formatCode>General</c:formatCode>
                  <c:ptCount val="3"/>
                  <c:pt idx="0">
                    <c:v>2.2469745343067699E-2</c:v>
                  </c:pt>
                  <c:pt idx="1">
                    <c:v>3.13235006895368E-2</c:v>
                  </c:pt>
                  <c:pt idx="2">
                    <c:v>0</c:v>
                  </c:pt>
                </c:numCache>
              </c:numRef>
            </c:minus>
          </c:errBars>
          <c:cat>
            <c:strRef>
              <c:f>'Transplant Survival'!$Y$19:$AB$19</c:f>
              <c:strCache>
                <c:ptCount val="4"/>
                <c:pt idx="0">
                  <c:v>S. sempervirens</c:v>
                </c:pt>
                <c:pt idx="1">
                  <c:v>C. edentula</c:v>
                </c:pt>
                <c:pt idx="2">
                  <c:v>L. japonicus</c:v>
                </c:pt>
                <c:pt idx="3">
                  <c:v>A. breviligulata</c:v>
                </c:pt>
              </c:strCache>
            </c:strRef>
          </c:cat>
          <c:val>
            <c:numRef>
              <c:f>'Transplant Survival'!$T$20:$W$20</c:f>
              <c:numCache>
                <c:formatCode>0%</c:formatCode>
                <c:ptCount val="4"/>
                <c:pt idx="0">
                  <c:v>4.4642857142857102E-2</c:v>
                </c:pt>
                <c:pt idx="1">
                  <c:v>7.1428571428571397E-2</c:v>
                </c:pt>
                <c:pt idx="2">
                  <c:v>0</c:v>
                </c:pt>
                <c:pt idx="3">
                  <c:v>1</c:v>
                </c:pt>
              </c:numCache>
            </c:numRef>
          </c:val>
          <c:extLst>
            <c:ext xmlns:c16="http://schemas.microsoft.com/office/drawing/2014/chart" uri="{C3380CC4-5D6E-409C-BE32-E72D297353CC}">
              <c16:uniqueId val="{00000000-C168-4CCB-B127-15E5606D47F1}"/>
            </c:ext>
          </c:extLst>
        </c:ser>
        <c:ser>
          <c:idx val="1"/>
          <c:order val="1"/>
          <c:tx>
            <c:v>Fall 2015</c:v>
          </c:tx>
          <c:spPr>
            <a:solidFill>
              <a:schemeClr val="accent2">
                <a:lumMod val="60000"/>
                <a:lumOff val="40000"/>
              </a:scheme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C168-4CCB-B127-15E5606D47F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'Transplant Survival'!$Y$26:$AA$26</c:f>
                <c:numCache>
                  <c:formatCode>General</c:formatCode>
                  <c:ptCount val="3"/>
                  <c:pt idx="0">
                    <c:v>3.0601924585385801E-2</c:v>
                  </c:pt>
                  <c:pt idx="2">
                    <c:v>0.132894358488438</c:v>
                  </c:pt>
                </c:numCache>
              </c:numRef>
            </c:plus>
            <c:minus>
              <c:numRef>
                <c:f>'Transplant Survival'!$Y$26:$AA$26</c:f>
                <c:numCache>
                  <c:formatCode>General</c:formatCode>
                  <c:ptCount val="3"/>
                  <c:pt idx="0">
                    <c:v>3.0601924585385801E-2</c:v>
                  </c:pt>
                  <c:pt idx="2">
                    <c:v>0.132894358488438</c:v>
                  </c:pt>
                </c:numCache>
              </c:numRef>
            </c:minus>
          </c:errBars>
          <c:cat>
            <c:strRef>
              <c:f>'Transplant Survival'!$Y$19:$AB$19</c:f>
              <c:strCache>
                <c:ptCount val="4"/>
                <c:pt idx="0">
                  <c:v>S. sempervirens</c:v>
                </c:pt>
                <c:pt idx="1">
                  <c:v>C. edentula</c:v>
                </c:pt>
                <c:pt idx="2">
                  <c:v>L. japonicus</c:v>
                </c:pt>
                <c:pt idx="3">
                  <c:v>A. breviligulata</c:v>
                </c:pt>
              </c:strCache>
            </c:strRef>
          </c:cat>
          <c:val>
            <c:numRef>
              <c:f>'Transplant Survival'!$Y$20:$AB$20</c:f>
              <c:numCache>
                <c:formatCode>0%</c:formatCode>
                <c:ptCount val="4"/>
                <c:pt idx="0">
                  <c:v>0.85185185185185197</c:v>
                </c:pt>
                <c:pt idx="1">
                  <c:v>0</c:v>
                </c:pt>
                <c:pt idx="2">
                  <c:v>0.64285714285714302</c:v>
                </c:pt>
                <c:pt idx="3">
                  <c:v>1</c:v>
                </c:pt>
              </c:numCache>
            </c:numRef>
          </c:val>
          <c:extLst>
            <c:ext xmlns:c16="http://schemas.microsoft.com/office/drawing/2014/chart" uri="{C3380CC4-5D6E-409C-BE32-E72D297353CC}">
              <c16:uniqueId val="{00000002-C168-4CCB-B127-15E5606D47F1}"/>
            </c:ext>
          </c:extLst>
        </c:ser>
        <c:ser>
          <c:idx val="2"/>
          <c:order val="2"/>
          <c:tx>
            <c:v>Spring 2016</c:v>
          </c:tx>
          <c:spPr>
            <a:solidFill>
              <a:schemeClr val="tx2">
                <a:lumMod val="60000"/>
                <a:lumOff val="40000"/>
              </a:schemeClr>
            </a:solidFill>
            <a:ln>
              <a:solidFill>
                <a:schemeClr val="tx2">
                  <a:lumMod val="60000"/>
                  <a:lumOff val="40000"/>
                </a:schemeClr>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'Transplant Survival'!$Y$19:$AB$19</c:f>
              <c:strCache>
                <c:ptCount val="4"/>
                <c:pt idx="0">
                  <c:v>S. sempervirens</c:v>
                </c:pt>
                <c:pt idx="1">
                  <c:v>C. edentula</c:v>
                </c:pt>
                <c:pt idx="2">
                  <c:v>L. japonicus</c:v>
                </c:pt>
                <c:pt idx="3">
                  <c:v>A. breviligulata</c:v>
                </c:pt>
              </c:strCache>
            </c:strRef>
          </c:cat>
          <c:val>
            <c:numRef>
              <c:f>'Transplant Survival'!$AD$20:$AF$20</c:f>
              <c:numCache>
                <c:formatCode>General</c:formatCode>
                <c:ptCount val="3"/>
                <c:pt idx="0" formatCode="0%">
                  <c:v>8.9285714285714298E-3</c:v>
                </c:pt>
                <c:pt idx="2" formatCode="0%">
                  <c:v>0</c:v>
                </c:pt>
              </c:numCache>
            </c:numRef>
          </c:val>
          <c:extLst>
            <c:ext xmlns:c16="http://schemas.microsoft.com/office/drawing/2014/chart" uri="{C3380CC4-5D6E-409C-BE32-E72D297353CC}">
              <c16:uniqueId val="{00000003-C168-4CCB-B127-15E5606D47F1}"/>
            </c:ext>
          </c:extLst>
        </c:ser>
        <c:dLbls>
          <c:showLegendKey val="0"/>
          <c:showVal val="0"/>
          <c:showCatName val="0"/>
          <c:showSerName val="0"/>
          <c:showPercent val="0"/>
          <c:showBubbleSize val="0"/>
        </c:dLbls>
        <c:gapWidth val="150"/>
        <c:axId val="-1023390464"/>
        <c:axId val="-1217601824"/>
      </c:barChart>
      <c:catAx>
        <c:axId val="-1023390464"/>
        <c:scaling>
          <c:orientation val="minMax"/>
        </c:scaling>
        <c:delete val="0"/>
        <c:axPos val="b"/>
        <c:title>
          <c:tx>
            <c:rich>
              <a:bodyPr/>
              <a:lstStyle/>
              <a:p>
                <a:pPr>
                  <a:defRPr/>
                </a:pPr>
                <a:r>
                  <a:rPr lang="en-US" dirty="0"/>
                  <a:t>Species Planted</a:t>
                </a:r>
              </a:p>
            </c:rich>
          </c:tx>
          <c:overlay val="0"/>
        </c:title>
        <c:numFmt formatCode="General" sourceLinked="0"/>
        <c:majorTickMark val="out"/>
        <c:minorTickMark val="none"/>
        <c:tickLblPos val="nextTo"/>
        <c:txPr>
          <a:bodyPr/>
          <a:lstStyle/>
          <a:p>
            <a:pPr>
              <a:defRPr sz="1100" i="1"/>
            </a:pPr>
            <a:endParaRPr lang="en-US"/>
          </a:p>
        </c:txPr>
        <c:crossAx val="-1217601824"/>
        <c:crosses val="autoZero"/>
        <c:auto val="1"/>
        <c:lblAlgn val="ctr"/>
        <c:lblOffset val="100"/>
        <c:noMultiLvlLbl val="0"/>
      </c:catAx>
      <c:valAx>
        <c:axId val="-1217601824"/>
        <c:scaling>
          <c:orientation val="minMax"/>
          <c:max val="1"/>
        </c:scaling>
        <c:delete val="0"/>
        <c:axPos val="l"/>
        <c:majorGridlines>
          <c:spPr>
            <a:ln>
              <a:noFill/>
            </a:ln>
          </c:spPr>
        </c:majorGridlines>
        <c:title>
          <c:tx>
            <c:rich>
              <a:bodyPr rot="-5400000" vert="horz"/>
              <a:lstStyle/>
              <a:p>
                <a:pPr>
                  <a:defRPr/>
                </a:pPr>
                <a:r>
                  <a:rPr lang="en-US" dirty="0"/>
                  <a:t>Transplant Survival (%)</a:t>
                </a:r>
              </a:p>
            </c:rich>
          </c:tx>
          <c:overlay val="0"/>
        </c:title>
        <c:numFmt formatCode="0%" sourceLinked="1"/>
        <c:majorTickMark val="out"/>
        <c:minorTickMark val="none"/>
        <c:tickLblPos val="nextTo"/>
        <c:crossAx val="-1023390464"/>
        <c:crosses val="autoZero"/>
        <c:crossBetween val="between"/>
      </c:valAx>
    </c:plotArea>
    <c:legend>
      <c:legendPos val="r"/>
      <c:overlay val="0"/>
      <c:txPr>
        <a:bodyPr/>
        <a:lstStyle/>
        <a:p>
          <a:pPr>
            <a:defRPr sz="1100"/>
          </a:pPr>
          <a:endParaRPr lang="en-US"/>
        </a:p>
      </c:txPr>
    </c:legend>
    <c:plotVisOnly val="1"/>
    <c:dispBlanksAs val="gap"/>
    <c:showDLblsOverMax val="0"/>
  </c:chart>
  <c:spPr>
    <a:solidFill>
      <a:sysClr val="window" lastClr="FFFFFF"/>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64520233826636"/>
          <c:y val="8.5247656194640503E-2"/>
          <c:w val="0.85366040783363617"/>
          <c:h val="0.74001303177082922"/>
        </c:manualLayout>
      </c:layout>
      <c:barChart>
        <c:barDir val="col"/>
        <c:grouping val="clustered"/>
        <c:varyColors val="0"/>
        <c:ser>
          <c:idx val="0"/>
          <c:order val="0"/>
          <c:tx>
            <c:v>Control</c:v>
          </c:tx>
          <c:invertIfNegative val="0"/>
          <c:errBars>
            <c:errBarType val="both"/>
            <c:errValType val="cust"/>
            <c:noEndCap val="0"/>
            <c:plus>
              <c:numRef>
                <c:f>'Seaward v landward'!$O$7:$O$8</c:f>
                <c:numCache>
                  <c:formatCode>General</c:formatCode>
                  <c:ptCount val="2"/>
                  <c:pt idx="0">
                    <c:v>17.174540826692009</c:v>
                  </c:pt>
                  <c:pt idx="1">
                    <c:v>12.683599494825</c:v>
                  </c:pt>
                </c:numCache>
              </c:numRef>
            </c:plus>
            <c:minus>
              <c:numRef>
                <c:f>'Seaward v landward'!$O$7:$O$8</c:f>
                <c:numCache>
                  <c:formatCode>General</c:formatCode>
                  <c:ptCount val="2"/>
                  <c:pt idx="0">
                    <c:v>17.174540826692009</c:v>
                  </c:pt>
                  <c:pt idx="1">
                    <c:v>12.683599494825</c:v>
                  </c:pt>
                </c:numCache>
              </c:numRef>
            </c:minus>
          </c:errBars>
          <c:cat>
            <c:strRef>
              <c:f>'Seaward v landward'!$N$5:$N$6</c:f>
              <c:strCache>
                <c:ptCount val="2"/>
                <c:pt idx="0">
                  <c:v>Seaward</c:v>
                </c:pt>
                <c:pt idx="1">
                  <c:v>Landward</c:v>
                </c:pt>
              </c:strCache>
            </c:strRef>
          </c:cat>
          <c:val>
            <c:numRef>
              <c:f>'Seaward v landward'!$O$5:$O$6</c:f>
              <c:numCache>
                <c:formatCode>General</c:formatCode>
                <c:ptCount val="2"/>
                <c:pt idx="0">
                  <c:v>92.190476190476176</c:v>
                </c:pt>
                <c:pt idx="1">
                  <c:v>39.047619047619257</c:v>
                </c:pt>
              </c:numCache>
            </c:numRef>
          </c:val>
          <c:extLst>
            <c:ext xmlns:c16="http://schemas.microsoft.com/office/drawing/2014/chart" uri="{C3380CC4-5D6E-409C-BE32-E72D297353CC}">
              <c16:uniqueId val="{00000000-105C-4030-A2D6-9A0E42137DC2}"/>
            </c:ext>
          </c:extLst>
        </c:ser>
        <c:ser>
          <c:idx val="1"/>
          <c:order val="1"/>
          <c:tx>
            <c:v>HD</c:v>
          </c:tx>
          <c:spPr>
            <a:solidFill>
              <a:srgbClr val="FFC000"/>
            </a:solidFill>
          </c:spPr>
          <c:invertIfNegative val="0"/>
          <c:errBars>
            <c:errBarType val="both"/>
            <c:errValType val="cust"/>
            <c:noEndCap val="0"/>
            <c:plus>
              <c:numRef>
                <c:f>'Seaward v landward'!$P$7:$P$8</c:f>
                <c:numCache>
                  <c:formatCode>General</c:formatCode>
                  <c:ptCount val="2"/>
                  <c:pt idx="0">
                    <c:v>10.3499646717988</c:v>
                  </c:pt>
                  <c:pt idx="1">
                    <c:v>11.564087422439901</c:v>
                  </c:pt>
                </c:numCache>
              </c:numRef>
            </c:plus>
            <c:minus>
              <c:numRef>
                <c:f>'Seaward v landward'!$P$7:$P$8</c:f>
                <c:numCache>
                  <c:formatCode>General</c:formatCode>
                  <c:ptCount val="2"/>
                  <c:pt idx="0">
                    <c:v>10.3499646717988</c:v>
                  </c:pt>
                  <c:pt idx="1">
                    <c:v>11.564087422439901</c:v>
                  </c:pt>
                </c:numCache>
              </c:numRef>
            </c:minus>
          </c:errBars>
          <c:cat>
            <c:strRef>
              <c:f>'Seaward v landward'!$N$5:$N$6</c:f>
              <c:strCache>
                <c:ptCount val="2"/>
                <c:pt idx="0">
                  <c:v>Seaward</c:v>
                </c:pt>
                <c:pt idx="1">
                  <c:v>Landward</c:v>
                </c:pt>
              </c:strCache>
            </c:strRef>
          </c:cat>
          <c:val>
            <c:numRef>
              <c:f>'Seaward v landward'!$P$5:$P$6</c:f>
              <c:numCache>
                <c:formatCode>General</c:formatCode>
                <c:ptCount val="2"/>
                <c:pt idx="0">
                  <c:v>70.571428571428626</c:v>
                </c:pt>
                <c:pt idx="1">
                  <c:v>50.380952380952202</c:v>
                </c:pt>
              </c:numCache>
            </c:numRef>
          </c:val>
          <c:extLst>
            <c:ext xmlns:c16="http://schemas.microsoft.com/office/drawing/2014/chart" uri="{C3380CC4-5D6E-409C-BE32-E72D297353CC}">
              <c16:uniqueId val="{00000001-105C-4030-A2D6-9A0E42137DC2}"/>
            </c:ext>
          </c:extLst>
        </c:ser>
        <c:ser>
          <c:idx val="2"/>
          <c:order val="2"/>
          <c:tx>
            <c:v>LD</c:v>
          </c:tx>
          <c:invertIfNegative val="0"/>
          <c:errBars>
            <c:errBarType val="both"/>
            <c:errValType val="cust"/>
            <c:noEndCap val="0"/>
            <c:plus>
              <c:numRef>
                <c:f>'Seaward v landward'!$Q$7:$Q$8</c:f>
                <c:numCache>
                  <c:formatCode>General</c:formatCode>
                  <c:ptCount val="2"/>
                  <c:pt idx="0">
                    <c:v>17.633018913648009</c:v>
                  </c:pt>
                  <c:pt idx="1">
                    <c:v>8.0668690591352892</c:v>
                  </c:pt>
                </c:numCache>
              </c:numRef>
            </c:plus>
            <c:minus>
              <c:numRef>
                <c:f>'Seaward v landward'!$Q$7:$Q$8</c:f>
                <c:numCache>
                  <c:formatCode>General</c:formatCode>
                  <c:ptCount val="2"/>
                  <c:pt idx="0">
                    <c:v>17.633018913648009</c:v>
                  </c:pt>
                  <c:pt idx="1">
                    <c:v>8.0668690591352892</c:v>
                  </c:pt>
                </c:numCache>
              </c:numRef>
            </c:minus>
          </c:errBars>
          <c:cat>
            <c:strRef>
              <c:f>'Seaward v landward'!$N$5:$N$6</c:f>
              <c:strCache>
                <c:ptCount val="2"/>
                <c:pt idx="0">
                  <c:v>Seaward</c:v>
                </c:pt>
                <c:pt idx="1">
                  <c:v>Landward</c:v>
                </c:pt>
              </c:strCache>
            </c:strRef>
          </c:cat>
          <c:val>
            <c:numRef>
              <c:f>'Seaward v landward'!$Q$5:$Q$6</c:f>
              <c:numCache>
                <c:formatCode>General</c:formatCode>
                <c:ptCount val="2"/>
                <c:pt idx="0">
                  <c:v>70.095238095238201</c:v>
                </c:pt>
                <c:pt idx="1">
                  <c:v>37.238095238095298</c:v>
                </c:pt>
              </c:numCache>
            </c:numRef>
          </c:val>
          <c:extLst>
            <c:ext xmlns:c16="http://schemas.microsoft.com/office/drawing/2014/chart" uri="{C3380CC4-5D6E-409C-BE32-E72D297353CC}">
              <c16:uniqueId val="{00000002-105C-4030-A2D6-9A0E42137DC2}"/>
            </c:ext>
          </c:extLst>
        </c:ser>
        <c:dLbls>
          <c:showLegendKey val="0"/>
          <c:showVal val="0"/>
          <c:showCatName val="0"/>
          <c:showSerName val="0"/>
          <c:showPercent val="0"/>
          <c:showBubbleSize val="0"/>
        </c:dLbls>
        <c:gapWidth val="150"/>
        <c:axId val="-1023079104"/>
        <c:axId val="-1023076544"/>
      </c:barChart>
      <c:catAx>
        <c:axId val="-1023079104"/>
        <c:scaling>
          <c:orientation val="minMax"/>
        </c:scaling>
        <c:delete val="0"/>
        <c:axPos val="b"/>
        <c:title>
          <c:tx>
            <c:rich>
              <a:bodyPr/>
              <a:lstStyle/>
              <a:p>
                <a:pPr algn="ctr">
                  <a:defRPr sz="1000"/>
                </a:pPr>
                <a:r>
                  <a:rPr lang="en-US" sz="1000" dirty="0"/>
                  <a:t>Relative</a:t>
                </a:r>
                <a:r>
                  <a:rPr lang="en-US" sz="1000" baseline="0" dirty="0"/>
                  <a:t> Proximity to Ocean</a:t>
                </a:r>
                <a:endParaRPr lang="en-US" sz="1000" dirty="0"/>
              </a:p>
            </c:rich>
          </c:tx>
          <c:layout>
            <c:manualLayout>
              <c:xMode val="edge"/>
              <c:yMode val="edge"/>
              <c:x val="0.42880520369736391"/>
              <c:y val="0.84953109176407804"/>
            </c:manualLayout>
          </c:layout>
          <c:overlay val="0"/>
        </c:title>
        <c:numFmt formatCode="General" sourceLinked="0"/>
        <c:majorTickMark val="out"/>
        <c:minorTickMark val="none"/>
        <c:tickLblPos val="nextTo"/>
        <c:txPr>
          <a:bodyPr/>
          <a:lstStyle/>
          <a:p>
            <a:pPr>
              <a:defRPr sz="1000"/>
            </a:pPr>
            <a:endParaRPr lang="en-US"/>
          </a:p>
        </c:txPr>
        <c:crossAx val="-1023076544"/>
        <c:crosses val="autoZero"/>
        <c:auto val="1"/>
        <c:lblAlgn val="ctr"/>
        <c:lblOffset val="100"/>
        <c:noMultiLvlLbl val="0"/>
      </c:catAx>
      <c:valAx>
        <c:axId val="-1023076544"/>
        <c:scaling>
          <c:orientation val="minMax"/>
        </c:scaling>
        <c:delete val="0"/>
        <c:axPos val="l"/>
        <c:title>
          <c:tx>
            <c:rich>
              <a:bodyPr rot="-5400000" vert="horz"/>
              <a:lstStyle/>
              <a:p>
                <a:pPr>
                  <a:defRPr sz="1000"/>
                </a:pPr>
                <a:r>
                  <a:rPr lang="en-US" sz="1000" dirty="0"/>
                  <a:t>Elevation Change (mm) </a:t>
                </a:r>
              </a:p>
            </c:rich>
          </c:tx>
          <c:overlay val="0"/>
        </c:title>
        <c:numFmt formatCode="General" sourceLinked="1"/>
        <c:majorTickMark val="out"/>
        <c:minorTickMark val="none"/>
        <c:tickLblPos val="nextTo"/>
        <c:txPr>
          <a:bodyPr/>
          <a:lstStyle/>
          <a:p>
            <a:pPr>
              <a:defRPr sz="1050"/>
            </a:pPr>
            <a:endParaRPr lang="en-US"/>
          </a:p>
        </c:txPr>
        <c:crossAx val="-1023079104"/>
        <c:crosses val="autoZero"/>
        <c:crossBetween val="between"/>
      </c:valAx>
    </c:plotArea>
    <c:legend>
      <c:legendPos val="b"/>
      <c:layout>
        <c:manualLayout>
          <c:xMode val="edge"/>
          <c:yMode val="edge"/>
          <c:x val="0.40810505710197598"/>
          <c:y val="0.92455044315871282"/>
          <c:w val="0.3108801867993925"/>
          <c:h val="5.9497413271995037E-2"/>
        </c:manualLayout>
      </c:layout>
      <c:overlay val="0"/>
      <c:txPr>
        <a:bodyPr/>
        <a:lstStyle/>
        <a:p>
          <a:pPr>
            <a:defRPr sz="900"/>
          </a:pPr>
          <a:endParaRPr lang="en-US"/>
        </a:p>
      </c:txPr>
    </c:legend>
    <c:plotVisOnly val="1"/>
    <c:dispBlanksAs val="gap"/>
    <c:showDLblsOverMax val="0"/>
  </c:chart>
  <c:spPr>
    <a:solidFill>
      <a:sysClr val="window" lastClr="FFFFFF"/>
    </a:solidFill>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'PC Summary'!$AE$87</c:f>
              <c:strCache>
                <c:ptCount val="1"/>
                <c:pt idx="0">
                  <c:v>A.breviligulata</c:v>
                </c:pt>
              </c:strCache>
            </c:strRef>
          </c:tx>
          <c:spPr>
            <a:solidFill>
              <a:schemeClr val="accent3">
                <a:lumMod val="75000"/>
              </a:schemeClr>
            </a:solidFill>
            <a:ln>
              <a:noFill/>
            </a:ln>
            <a:effectLst/>
          </c:spPr>
          <c:invertIfNegative val="0"/>
          <c:cat>
            <c:multiLvlStrRef>
              <c:f>'PC Summary'!$AC$88:$AD$94</c:f>
              <c:multiLvlStrCache>
                <c:ptCount val="7"/>
                <c:lvl>
                  <c:pt idx="0">
                    <c:v>Control</c:v>
                  </c:pt>
                  <c:pt idx="1">
                    <c:v>HD</c:v>
                  </c:pt>
                  <c:pt idx="2">
                    <c:v>LD</c:v>
                  </c:pt>
                  <c:pt idx="4">
                    <c:v>Control</c:v>
                  </c:pt>
                  <c:pt idx="5">
                    <c:v>HD</c:v>
                  </c:pt>
                  <c:pt idx="6">
                    <c:v>LD</c:v>
                  </c:pt>
                </c:lvl>
                <c:lvl>
                  <c:pt idx="0">
                    <c:v>Spring 2015</c:v>
                  </c:pt>
                  <c:pt idx="3">
                    <c:v>  </c:v>
                  </c:pt>
                  <c:pt idx="4">
                    <c:v>Spring 2016</c:v>
                  </c:pt>
                </c:lvl>
              </c:multiLvlStrCache>
            </c:multiLvlStrRef>
          </c:cat>
          <c:val>
            <c:numRef>
              <c:f>'PC Summary'!$AE$88:$AE$94</c:f>
              <c:numCache>
                <c:formatCode>0.00%</c:formatCode>
                <c:ptCount val="7"/>
                <c:pt idx="0">
                  <c:v>6.7784516589368543E-2</c:v>
                </c:pt>
                <c:pt idx="1">
                  <c:v>6.0785943250623288E-2</c:v>
                </c:pt>
                <c:pt idx="2">
                  <c:v>7.905539399055278E-2</c:v>
                </c:pt>
                <c:pt idx="4">
                  <c:v>0.26428571428571429</c:v>
                </c:pt>
                <c:pt idx="5">
                  <c:v>0.19477434679334918</c:v>
                </c:pt>
                <c:pt idx="6">
                  <c:v>0.22261904761904763</c:v>
                </c:pt>
              </c:numCache>
            </c:numRef>
          </c:val>
          <c:extLst>
            <c:ext xmlns:c16="http://schemas.microsoft.com/office/drawing/2014/chart" uri="{C3380CC4-5D6E-409C-BE32-E72D297353CC}">
              <c16:uniqueId val="{00000000-0899-4206-B12F-3A1B85D1846B}"/>
            </c:ext>
          </c:extLst>
        </c:ser>
        <c:ser>
          <c:idx val="1"/>
          <c:order val="1"/>
          <c:tx>
            <c:strRef>
              <c:f>'PC Summary'!$AF$87</c:f>
              <c:strCache>
                <c:ptCount val="1"/>
                <c:pt idx="0">
                  <c:v>S. sempervirens</c:v>
                </c:pt>
              </c:strCache>
            </c:strRef>
          </c:tx>
          <c:spPr>
            <a:solidFill>
              <a:srgbClr val="00FFFF"/>
            </a:solidFill>
            <a:ln>
              <a:noFill/>
            </a:ln>
            <a:effectLst/>
          </c:spPr>
          <c:invertIfNegative val="0"/>
          <c:cat>
            <c:multiLvlStrRef>
              <c:f>'PC Summary'!$AC$88:$AD$94</c:f>
              <c:multiLvlStrCache>
                <c:ptCount val="7"/>
                <c:lvl>
                  <c:pt idx="0">
                    <c:v>Control</c:v>
                  </c:pt>
                  <c:pt idx="1">
                    <c:v>HD</c:v>
                  </c:pt>
                  <c:pt idx="2">
                    <c:v>LD</c:v>
                  </c:pt>
                  <c:pt idx="4">
                    <c:v>Control</c:v>
                  </c:pt>
                  <c:pt idx="5">
                    <c:v>HD</c:v>
                  </c:pt>
                  <c:pt idx="6">
                    <c:v>LD</c:v>
                  </c:pt>
                </c:lvl>
                <c:lvl>
                  <c:pt idx="0">
                    <c:v>Spring 2015</c:v>
                  </c:pt>
                  <c:pt idx="3">
                    <c:v>  </c:v>
                  </c:pt>
                  <c:pt idx="4">
                    <c:v>Spring 2016</c:v>
                  </c:pt>
                </c:lvl>
              </c:multiLvlStrCache>
            </c:multiLvlStrRef>
          </c:cat>
          <c:val>
            <c:numRef>
              <c:f>'PC Summary'!$AF$88:$AF$94</c:f>
              <c:numCache>
                <c:formatCode>0.00%</c:formatCode>
                <c:ptCount val="7"/>
                <c:pt idx="0">
                  <c:v>0</c:v>
                </c:pt>
                <c:pt idx="1">
                  <c:v>2.3744509082274722E-4</c:v>
                </c:pt>
                <c:pt idx="2">
                  <c:v>1.6593336069981094E-3</c:v>
                </c:pt>
                <c:pt idx="4">
                  <c:v>2.3809523809523807E-3</c:v>
                </c:pt>
                <c:pt idx="5">
                  <c:v>1.187648456057007E-3</c:v>
                </c:pt>
                <c:pt idx="6">
                  <c:v>5.9523809523809518E-4</c:v>
                </c:pt>
              </c:numCache>
            </c:numRef>
          </c:val>
          <c:extLst>
            <c:ext xmlns:c16="http://schemas.microsoft.com/office/drawing/2014/chart" uri="{C3380CC4-5D6E-409C-BE32-E72D297353CC}">
              <c16:uniqueId val="{00000001-0899-4206-B12F-3A1B85D1846B}"/>
            </c:ext>
          </c:extLst>
        </c:ser>
        <c:ser>
          <c:idx val="2"/>
          <c:order val="2"/>
          <c:tx>
            <c:strRef>
              <c:f>'PC Summary'!$AG$87</c:f>
              <c:strCache>
                <c:ptCount val="1"/>
                <c:pt idx="0">
                  <c:v>C. edentula *</c:v>
                </c:pt>
              </c:strCache>
            </c:strRef>
          </c:tx>
          <c:spPr>
            <a:solidFill>
              <a:schemeClr val="accent6">
                <a:lumMod val="75000"/>
              </a:schemeClr>
            </a:solidFill>
            <a:ln>
              <a:noFill/>
            </a:ln>
            <a:effectLst/>
          </c:spPr>
          <c:invertIfNegative val="0"/>
          <c:cat>
            <c:multiLvlStrRef>
              <c:f>'PC Summary'!$AC$88:$AD$94</c:f>
              <c:multiLvlStrCache>
                <c:ptCount val="7"/>
                <c:lvl>
                  <c:pt idx="0">
                    <c:v>Control</c:v>
                  </c:pt>
                  <c:pt idx="1">
                    <c:v>HD</c:v>
                  </c:pt>
                  <c:pt idx="2">
                    <c:v>LD</c:v>
                  </c:pt>
                  <c:pt idx="4">
                    <c:v>Control</c:v>
                  </c:pt>
                  <c:pt idx="5">
                    <c:v>HD</c:v>
                  </c:pt>
                  <c:pt idx="6">
                    <c:v>LD</c:v>
                  </c:pt>
                </c:lvl>
                <c:lvl>
                  <c:pt idx="0">
                    <c:v>Spring 2015</c:v>
                  </c:pt>
                  <c:pt idx="3">
                    <c:v>  </c:v>
                  </c:pt>
                  <c:pt idx="4">
                    <c:v>Spring 2016</c:v>
                  </c:pt>
                </c:lvl>
              </c:multiLvlStrCache>
            </c:multiLvlStrRef>
          </c:cat>
          <c:val>
            <c:numRef>
              <c:f>'PC Summary'!$AG$88:$AG$94</c:f>
              <c:numCache>
                <c:formatCode>0.00%</c:formatCode>
                <c:ptCount val="7"/>
                <c:pt idx="0">
                  <c:v>0</c:v>
                </c:pt>
                <c:pt idx="1">
                  <c:v>0</c:v>
                </c:pt>
                <c:pt idx="2">
                  <c:v>0</c:v>
                </c:pt>
                <c:pt idx="4">
                  <c:v>0</c:v>
                </c:pt>
                <c:pt idx="5">
                  <c:v>0</c:v>
                </c:pt>
                <c:pt idx="6">
                  <c:v>0</c:v>
                </c:pt>
              </c:numCache>
            </c:numRef>
          </c:val>
          <c:extLst>
            <c:ext xmlns:c16="http://schemas.microsoft.com/office/drawing/2014/chart" uri="{C3380CC4-5D6E-409C-BE32-E72D297353CC}">
              <c16:uniqueId val="{00000002-0899-4206-B12F-3A1B85D1846B}"/>
            </c:ext>
          </c:extLst>
        </c:ser>
        <c:ser>
          <c:idx val="3"/>
          <c:order val="3"/>
          <c:tx>
            <c:strRef>
              <c:f>'PC Summary'!$AH$87</c:f>
              <c:strCache>
                <c:ptCount val="1"/>
                <c:pt idx="0">
                  <c:v>L. japonicus ǂ</c:v>
                </c:pt>
              </c:strCache>
            </c:strRef>
          </c:tx>
          <c:spPr>
            <a:solidFill>
              <a:schemeClr val="accent4"/>
            </a:solidFill>
            <a:ln>
              <a:noFill/>
            </a:ln>
            <a:effectLst/>
          </c:spPr>
          <c:invertIfNegative val="0"/>
          <c:cat>
            <c:multiLvlStrRef>
              <c:f>'PC Summary'!$AC$88:$AD$94</c:f>
              <c:multiLvlStrCache>
                <c:ptCount val="7"/>
                <c:lvl>
                  <c:pt idx="0">
                    <c:v>Control</c:v>
                  </c:pt>
                  <c:pt idx="1">
                    <c:v>HD</c:v>
                  </c:pt>
                  <c:pt idx="2">
                    <c:v>LD</c:v>
                  </c:pt>
                  <c:pt idx="4">
                    <c:v>Control</c:v>
                  </c:pt>
                  <c:pt idx="5">
                    <c:v>HD</c:v>
                  </c:pt>
                  <c:pt idx="6">
                    <c:v>LD</c:v>
                  </c:pt>
                </c:lvl>
                <c:lvl>
                  <c:pt idx="0">
                    <c:v>Spring 2015</c:v>
                  </c:pt>
                  <c:pt idx="3">
                    <c:v>  </c:v>
                  </c:pt>
                  <c:pt idx="4">
                    <c:v>Spring 2016</c:v>
                  </c:pt>
                </c:lvl>
              </c:multiLvlStrCache>
            </c:multiLvlStrRef>
          </c:cat>
          <c:val>
            <c:numRef>
              <c:f>'PC Summary'!$AH$88:$AH$94</c:f>
              <c:numCache>
                <c:formatCode>0.00%</c:formatCode>
                <c:ptCount val="7"/>
                <c:pt idx="0">
                  <c:v>0</c:v>
                </c:pt>
                <c:pt idx="1">
                  <c:v>0</c:v>
                </c:pt>
                <c:pt idx="2">
                  <c:v>0</c:v>
                </c:pt>
                <c:pt idx="4">
                  <c:v>0</c:v>
                </c:pt>
                <c:pt idx="5">
                  <c:v>0</c:v>
                </c:pt>
                <c:pt idx="6">
                  <c:v>7.1428571428571426E-3</c:v>
                </c:pt>
              </c:numCache>
            </c:numRef>
          </c:val>
          <c:extLst>
            <c:ext xmlns:c16="http://schemas.microsoft.com/office/drawing/2014/chart" uri="{C3380CC4-5D6E-409C-BE32-E72D297353CC}">
              <c16:uniqueId val="{00000003-0899-4206-B12F-3A1B85D1846B}"/>
            </c:ext>
          </c:extLst>
        </c:ser>
        <c:ser>
          <c:idx val="4"/>
          <c:order val="4"/>
          <c:tx>
            <c:strRef>
              <c:f>'PC Summary'!$AI$87</c:f>
              <c:strCache>
                <c:ptCount val="1"/>
                <c:pt idx="0">
                  <c:v>Dead Veg</c:v>
                </c:pt>
              </c:strCache>
            </c:strRef>
          </c:tx>
          <c:spPr>
            <a:solidFill>
              <a:srgbClr val="CBAF91"/>
            </a:solidFill>
            <a:ln>
              <a:noFill/>
            </a:ln>
            <a:effectLst/>
          </c:spPr>
          <c:invertIfNegative val="0"/>
          <c:cat>
            <c:multiLvlStrRef>
              <c:f>'PC Summary'!$AC$88:$AD$94</c:f>
              <c:multiLvlStrCache>
                <c:ptCount val="7"/>
                <c:lvl>
                  <c:pt idx="0">
                    <c:v>Control</c:v>
                  </c:pt>
                  <c:pt idx="1">
                    <c:v>HD</c:v>
                  </c:pt>
                  <c:pt idx="2">
                    <c:v>LD</c:v>
                  </c:pt>
                  <c:pt idx="4">
                    <c:v>Control</c:v>
                  </c:pt>
                  <c:pt idx="5">
                    <c:v>HD</c:v>
                  </c:pt>
                  <c:pt idx="6">
                    <c:v>LD</c:v>
                  </c:pt>
                </c:lvl>
                <c:lvl>
                  <c:pt idx="0">
                    <c:v>Spring 2015</c:v>
                  </c:pt>
                  <c:pt idx="3">
                    <c:v>  </c:v>
                  </c:pt>
                  <c:pt idx="4">
                    <c:v>Spring 2016</c:v>
                  </c:pt>
                </c:lvl>
              </c:multiLvlStrCache>
            </c:multiLvlStrRef>
          </c:cat>
          <c:val>
            <c:numRef>
              <c:f>'PC Summary'!$AI$88:$AI$94</c:f>
              <c:numCache>
                <c:formatCode>0.00%</c:formatCode>
                <c:ptCount val="7"/>
                <c:pt idx="0">
                  <c:v>2.9254370317516949E-2</c:v>
                </c:pt>
                <c:pt idx="1">
                  <c:v>3.7872491986228177E-2</c:v>
                </c:pt>
                <c:pt idx="2">
                  <c:v>4.0431079838807588E-2</c:v>
                </c:pt>
                <c:pt idx="4">
                  <c:v>4.0476190476190471E-2</c:v>
                </c:pt>
                <c:pt idx="5">
                  <c:v>1.7220902612826605E-2</c:v>
                </c:pt>
                <c:pt idx="6">
                  <c:v>1.4880952380952382E-2</c:v>
                </c:pt>
              </c:numCache>
            </c:numRef>
          </c:val>
          <c:extLst>
            <c:ext xmlns:c16="http://schemas.microsoft.com/office/drawing/2014/chart" uri="{C3380CC4-5D6E-409C-BE32-E72D297353CC}">
              <c16:uniqueId val="{00000004-0899-4206-B12F-3A1B85D1846B}"/>
            </c:ext>
          </c:extLst>
        </c:ser>
        <c:ser>
          <c:idx val="5"/>
          <c:order val="5"/>
          <c:tx>
            <c:strRef>
              <c:f>'PC Summary'!$AJ$87</c:f>
              <c:strCache>
                <c:ptCount val="1"/>
                <c:pt idx="0">
                  <c:v>Bare Sand</c:v>
                </c:pt>
              </c:strCache>
            </c:strRef>
          </c:tx>
          <c:spPr>
            <a:solidFill>
              <a:schemeClr val="bg2">
                <a:lumMod val="90000"/>
              </a:schemeClr>
            </a:solidFill>
            <a:ln>
              <a:noFill/>
            </a:ln>
            <a:effectLst/>
          </c:spPr>
          <c:invertIfNegative val="0"/>
          <c:cat>
            <c:multiLvlStrRef>
              <c:f>'PC Summary'!$AC$88:$AD$94</c:f>
              <c:multiLvlStrCache>
                <c:ptCount val="7"/>
                <c:lvl>
                  <c:pt idx="0">
                    <c:v>Control</c:v>
                  </c:pt>
                  <c:pt idx="1">
                    <c:v>HD</c:v>
                  </c:pt>
                  <c:pt idx="2">
                    <c:v>LD</c:v>
                  </c:pt>
                  <c:pt idx="4">
                    <c:v>Control</c:v>
                  </c:pt>
                  <c:pt idx="5">
                    <c:v>HD</c:v>
                  </c:pt>
                  <c:pt idx="6">
                    <c:v>LD</c:v>
                  </c:pt>
                </c:lvl>
                <c:lvl>
                  <c:pt idx="0">
                    <c:v>Spring 2015</c:v>
                  </c:pt>
                  <c:pt idx="3">
                    <c:v>  </c:v>
                  </c:pt>
                  <c:pt idx="4">
                    <c:v>Spring 2016</c:v>
                  </c:pt>
                </c:lvl>
              </c:multiLvlStrCache>
            </c:multiLvlStrRef>
          </c:cat>
          <c:val>
            <c:numRef>
              <c:f>'PC Summary'!$AJ$88:$AJ$94</c:f>
              <c:numCache>
                <c:formatCode>0.00%</c:formatCode>
                <c:ptCount val="7"/>
                <c:pt idx="0">
                  <c:v>0.90296111309311455</c:v>
                </c:pt>
                <c:pt idx="1">
                  <c:v>0.90110411967232573</c:v>
                </c:pt>
                <c:pt idx="2">
                  <c:v>0.8788541925636415</c:v>
                </c:pt>
                <c:pt idx="4">
                  <c:v>0.69285714285714295</c:v>
                </c:pt>
                <c:pt idx="5">
                  <c:v>0.78681710213776723</c:v>
                </c:pt>
                <c:pt idx="6">
                  <c:v>0.75476190476190486</c:v>
                </c:pt>
              </c:numCache>
            </c:numRef>
          </c:val>
          <c:extLst>
            <c:ext xmlns:c16="http://schemas.microsoft.com/office/drawing/2014/chart" uri="{C3380CC4-5D6E-409C-BE32-E72D297353CC}">
              <c16:uniqueId val="{00000005-0899-4206-B12F-3A1B85D1846B}"/>
            </c:ext>
          </c:extLst>
        </c:ser>
        <c:ser>
          <c:idx val="6"/>
          <c:order val="6"/>
          <c:tx>
            <c:strRef>
              <c:f>'PC Summary'!$AK$87</c:f>
              <c:strCache>
                <c:ptCount val="1"/>
                <c:pt idx="0">
                  <c:v>White fill</c:v>
                </c:pt>
              </c:strCache>
            </c:strRef>
          </c:tx>
          <c:spPr>
            <a:solidFill>
              <a:schemeClr val="accent1">
                <a:lumMod val="60000"/>
              </a:schemeClr>
            </a:solidFill>
            <a:ln>
              <a:noFill/>
            </a:ln>
            <a:effectLst/>
          </c:spPr>
          <c:invertIfNegative val="0"/>
          <c:cat>
            <c:multiLvlStrRef>
              <c:f>'PC Summary'!$AC$88:$AD$94</c:f>
              <c:multiLvlStrCache>
                <c:ptCount val="7"/>
                <c:lvl>
                  <c:pt idx="0">
                    <c:v>Control</c:v>
                  </c:pt>
                  <c:pt idx="1">
                    <c:v>HD</c:v>
                  </c:pt>
                  <c:pt idx="2">
                    <c:v>LD</c:v>
                  </c:pt>
                  <c:pt idx="4">
                    <c:v>Control</c:v>
                  </c:pt>
                  <c:pt idx="5">
                    <c:v>HD</c:v>
                  </c:pt>
                  <c:pt idx="6">
                    <c:v>LD</c:v>
                  </c:pt>
                </c:lvl>
                <c:lvl>
                  <c:pt idx="0">
                    <c:v>Spring 2015</c:v>
                  </c:pt>
                  <c:pt idx="3">
                    <c:v>  </c:v>
                  </c:pt>
                  <c:pt idx="4">
                    <c:v>Spring 2016</c:v>
                  </c:pt>
                </c:lvl>
              </c:multiLvlStrCache>
            </c:multiLvlStrRef>
          </c:cat>
          <c:val>
            <c:numRef>
              <c:f>'PC Summary'!$AK$88:$AK$94</c:f>
              <c:numCache>
                <c:formatCode>General</c:formatCode>
                <c:ptCount val="7"/>
              </c:numCache>
            </c:numRef>
          </c:val>
          <c:extLst>
            <c:ext xmlns:c16="http://schemas.microsoft.com/office/drawing/2014/chart" uri="{C3380CC4-5D6E-409C-BE32-E72D297353CC}">
              <c16:uniqueId val="{00000006-0899-4206-B12F-3A1B85D1846B}"/>
            </c:ext>
          </c:extLst>
        </c:ser>
        <c:dLbls>
          <c:showLegendKey val="0"/>
          <c:showVal val="0"/>
          <c:showCatName val="0"/>
          <c:showSerName val="0"/>
          <c:showPercent val="0"/>
          <c:showBubbleSize val="0"/>
        </c:dLbls>
        <c:gapWidth val="14"/>
        <c:overlap val="100"/>
        <c:axId val="522692080"/>
        <c:axId val="522696344"/>
      </c:barChart>
      <c:catAx>
        <c:axId val="52269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696344"/>
        <c:crosses val="autoZero"/>
        <c:auto val="1"/>
        <c:lblAlgn val="ctr"/>
        <c:lblOffset val="100"/>
        <c:noMultiLvlLbl val="0"/>
      </c:catAx>
      <c:valAx>
        <c:axId val="52269634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t>Percentage Cover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692080"/>
        <c:crosses val="autoZero"/>
        <c:crossBetween val="between"/>
      </c:valAx>
      <c:spPr>
        <a:noFill/>
        <a:ln>
          <a:noFill/>
        </a:ln>
        <a:effectLst/>
      </c:spPr>
    </c:plotArea>
    <c:legend>
      <c:legendPos val="b"/>
      <c:legendEntry>
        <c:idx val="6"/>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0.63077</cdr:x>
      <cdr:y>0</cdr:y>
    </cdr:from>
    <cdr:to>
      <cdr:x>0.633</cdr:x>
      <cdr:y>0.88655</cdr:y>
    </cdr:to>
    <cdr:cxnSp macro="">
      <cdr:nvCxnSpPr>
        <cdr:cNvPr id="3" name="Straight Connector 2">
          <a:extLst xmlns:a="http://schemas.openxmlformats.org/drawingml/2006/main">
            <a:ext uri="{FF2B5EF4-FFF2-40B4-BE49-F238E27FC236}">
              <a16:creationId xmlns:a16="http://schemas.microsoft.com/office/drawing/2014/main" id="{D097403D-EE7A-4377-93A9-8D6C66F87708}"/>
            </a:ext>
          </a:extLst>
        </cdr:cNvPr>
        <cdr:cNvCxnSpPr/>
      </cdr:nvCxnSpPr>
      <cdr:spPr>
        <a:xfrm xmlns:a="http://schemas.openxmlformats.org/drawingml/2006/main" flipH="1">
          <a:off x="3749054" y="-2663687"/>
          <a:ext cx="13254" cy="3311326"/>
        </a:xfrm>
        <a:prstGeom xmlns:a="http://schemas.openxmlformats.org/drawingml/2006/main" prst="line">
          <a:avLst/>
        </a:prstGeom>
        <a:ln xmlns:a="http://schemas.openxmlformats.org/drawingml/2006/main">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0.40094</cdr:x>
      <cdr:y>0.74757</cdr:y>
    </cdr:from>
    <cdr:to>
      <cdr:x>0.47006</cdr:x>
      <cdr:y>0.84268</cdr:y>
    </cdr:to>
    <cdr:sp macro="" textlink="">
      <cdr:nvSpPr>
        <cdr:cNvPr id="4" name="TextBox 3"/>
        <cdr:cNvSpPr txBox="1"/>
      </cdr:nvSpPr>
      <cdr:spPr>
        <a:xfrm xmlns:a="http://schemas.openxmlformats.org/drawingml/2006/main">
          <a:off x="2383027" y="2792226"/>
          <a:ext cx="410822" cy="355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a:t>
          </a:r>
        </a:p>
      </cdr:txBody>
    </cdr:sp>
  </cdr:relSizeAnchor>
  <cdr:relSizeAnchor xmlns:cdr="http://schemas.openxmlformats.org/drawingml/2006/chartDrawing">
    <cdr:from>
      <cdr:x>0.74637</cdr:x>
      <cdr:y>0.74781</cdr:y>
    </cdr:from>
    <cdr:to>
      <cdr:x>0.81549</cdr:x>
      <cdr:y>0.84292</cdr:y>
    </cdr:to>
    <cdr:sp macro="" textlink="">
      <cdr:nvSpPr>
        <cdr:cNvPr id="5" name="TextBox 1"/>
        <cdr:cNvSpPr txBox="1"/>
      </cdr:nvSpPr>
      <cdr:spPr>
        <a:xfrm xmlns:a="http://schemas.openxmlformats.org/drawingml/2006/main">
          <a:off x="4436129" y="2793110"/>
          <a:ext cx="410821" cy="3552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a:t>
          </a:r>
        </a:p>
      </cdr:txBody>
    </cdr:sp>
  </cdr:relSizeAnchor>
  <cdr:relSizeAnchor xmlns:cdr="http://schemas.openxmlformats.org/drawingml/2006/chartDrawing">
    <cdr:from>
      <cdr:x>0.36676</cdr:x>
      <cdr:y>0.74841</cdr:y>
    </cdr:from>
    <cdr:to>
      <cdr:x>0.43588</cdr:x>
      <cdr:y>0.84352</cdr:y>
    </cdr:to>
    <cdr:sp macro="" textlink="">
      <cdr:nvSpPr>
        <cdr:cNvPr id="6" name="TextBox 1"/>
        <cdr:cNvSpPr txBox="1"/>
      </cdr:nvSpPr>
      <cdr:spPr>
        <a:xfrm xmlns:a="http://schemas.openxmlformats.org/drawingml/2006/main">
          <a:off x="2179861" y="2795362"/>
          <a:ext cx="410822" cy="3552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0.42813</cdr:x>
      <cdr:y>0.04765</cdr:y>
    </cdr:from>
    <cdr:to>
      <cdr:x>0.97778</cdr:x>
      <cdr:y>0.13122</cdr:y>
    </cdr:to>
    <cdr:sp macro="" textlink="">
      <cdr:nvSpPr>
        <cdr:cNvPr id="3" name="TextBox 1"/>
        <cdr:cNvSpPr txBox="1"/>
      </cdr:nvSpPr>
      <cdr:spPr>
        <a:xfrm xmlns:a="http://schemas.openxmlformats.org/drawingml/2006/main">
          <a:off x="2438599" y="151749"/>
          <a:ext cx="3130779" cy="2661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dirty="0">
              <a:effectLst/>
              <a:latin typeface="+mn-lt"/>
              <a:ea typeface="+mn-ea"/>
              <a:cs typeface="+mn-cs"/>
            </a:rPr>
            <a:t>F=2.38, df=1, 41,  p=0.13</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E60C8-FAF8-46D0-B533-92CD77F8B3F4}" type="datetimeFigureOut">
              <a:rPr lang="en-US" smtClean="0"/>
              <a:t>4/14/2021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E36CC-8509-4F2B-9A06-445AEAAE7407}" type="slidenum">
              <a:rPr lang="en-US" smtClean="0"/>
              <a:t>‹#›</a:t>
            </a:fld>
            <a:endParaRPr lang="en-US" dirty="0"/>
          </a:p>
        </p:txBody>
      </p:sp>
    </p:spTree>
    <p:extLst>
      <p:ext uri="{BB962C8B-B14F-4D97-AF65-F5344CB8AC3E}">
        <p14:creationId xmlns:p14="http://schemas.microsoft.com/office/powerpoint/2010/main" val="376401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E36CC-8509-4F2B-9A06-445AEAAE7407}" type="slidenum">
              <a:rPr lang="en-US" smtClean="0"/>
              <a:t>1</a:t>
            </a:fld>
            <a:endParaRPr lang="en-US" dirty="0"/>
          </a:p>
        </p:txBody>
      </p:sp>
    </p:spTree>
    <p:extLst>
      <p:ext uri="{BB962C8B-B14F-4D97-AF65-F5344CB8AC3E}">
        <p14:creationId xmlns:p14="http://schemas.microsoft.com/office/powerpoint/2010/main" val="9221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15376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402070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16470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260895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10431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242542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07760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43357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5611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8475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24A7E3E4-CC48-4104-B646-891BE93EFBD2}" type="datetimeFigureOut">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91013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4A7E3E4-CC48-4104-B646-891BE93EFBD2}" type="datetimeFigureOut">
              <a:rPr lang="en-US" smtClean="0"/>
              <a:t>4/14/2021</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D283A20-B078-4A3B-857E-68452B20EFAF}" type="slidenum">
              <a:rPr lang="en-US" smtClean="0"/>
              <a:t>‹#›</a:t>
            </a:fld>
            <a:endParaRPr lang="en-US" dirty="0"/>
          </a:p>
        </p:txBody>
      </p:sp>
    </p:spTree>
    <p:extLst>
      <p:ext uri="{BB962C8B-B14F-4D97-AF65-F5344CB8AC3E}">
        <p14:creationId xmlns:p14="http://schemas.microsoft.com/office/powerpoint/2010/main" val="142781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18" Type="http://schemas.openxmlformats.org/officeDocument/2006/relationships/chart" Target="../charts/chart3.xml"/><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chart" Target="../charts/chart2.xml"/><Relationship Id="rId2" Type="http://schemas.openxmlformats.org/officeDocument/2006/relationships/notesSlide" Target="../notesSlides/notesSlide1.xml"/><Relationship Id="rId16"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8.jpeg"/><Relationship Id="rId19"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tx2">
                <a:lumMod val="40000"/>
                <a:lumOff val="60000"/>
              </a:schemeClr>
            </a:gs>
            <a:gs pos="45000">
              <a:srgbClr val="D4DEFF"/>
            </a:gs>
          </a:gsLst>
          <a:lin ang="162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1828800" y="1828800"/>
            <a:ext cx="40233600" cy="44627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800" b="1" dirty="0"/>
              <a:t>Restoration of Native Plant Communities in Sand Dune Systems </a:t>
            </a:r>
            <a:br>
              <a:rPr lang="en-US" sz="8800" b="1" dirty="0"/>
            </a:br>
            <a:r>
              <a:rPr lang="en-US" sz="8800" b="1" dirty="0"/>
              <a:t>of Plum Island, Newbury, Massachusetts</a:t>
            </a:r>
          </a:p>
          <a:p>
            <a:r>
              <a:rPr lang="en-US" sz="5400" dirty="0">
                <a:solidFill>
                  <a:schemeClr val="tx1"/>
                </a:solidFill>
              </a:rPr>
              <a:t>Natalie A. Feldsine</a:t>
            </a:r>
            <a:r>
              <a:rPr lang="en-US" sz="5400" baseline="30000" dirty="0">
                <a:solidFill>
                  <a:schemeClr val="tx1"/>
                </a:solidFill>
              </a:rPr>
              <a:t>I</a:t>
            </a:r>
            <a:r>
              <a:rPr lang="en-US" sz="5400" dirty="0">
                <a:solidFill>
                  <a:schemeClr val="tx1"/>
                </a:solidFill>
              </a:rPr>
              <a:t>, Gregg E. Moore</a:t>
            </a:r>
            <a:r>
              <a:rPr lang="en-US" sz="5400" baseline="30000" dirty="0">
                <a:solidFill>
                  <a:schemeClr val="tx1"/>
                </a:solidFill>
              </a:rPr>
              <a:t>I</a:t>
            </a:r>
            <a:r>
              <a:rPr lang="en-US" sz="5400" dirty="0">
                <a:solidFill>
                  <a:schemeClr val="tx1"/>
                </a:solidFill>
              </a:rPr>
              <a:t>, David M. Burdick</a:t>
            </a:r>
            <a:r>
              <a:rPr lang="en-US" sz="5400" baseline="30000" dirty="0">
                <a:solidFill>
                  <a:schemeClr val="tx1"/>
                </a:solidFill>
              </a:rPr>
              <a:t>II</a:t>
            </a:r>
            <a:r>
              <a:rPr lang="en-US" sz="5400" dirty="0">
                <a:solidFill>
                  <a:schemeClr val="tx1"/>
                </a:solidFill>
              </a:rPr>
              <a:t>, and Susan C. Adamowicz</a:t>
            </a:r>
            <a:r>
              <a:rPr lang="en-US" sz="5400" baseline="30000" dirty="0">
                <a:solidFill>
                  <a:schemeClr val="tx1"/>
                </a:solidFill>
              </a:rPr>
              <a:t>III</a:t>
            </a:r>
            <a:br>
              <a:rPr lang="en-US" sz="5400" dirty="0">
                <a:solidFill>
                  <a:schemeClr val="tx1"/>
                </a:solidFill>
              </a:rPr>
            </a:br>
            <a:r>
              <a:rPr lang="en-US" sz="4400" dirty="0">
                <a:solidFill>
                  <a:schemeClr val="tx1"/>
                </a:solidFill>
              </a:rPr>
              <a:t>I) UNH Department of Biological Sciences, II) UNH Department of Natural Resources, III) USFWS Rachel Carson National Wildlife Refuge</a:t>
            </a:r>
            <a:endParaRPr lang="en-US" sz="5400" baseline="30000" dirty="0"/>
          </a:p>
        </p:txBody>
      </p:sp>
      <p:pic>
        <p:nvPicPr>
          <p:cNvPr id="1035" name="Picture 11" descr="https://pbs.twimg.com/profile_images/1100615662/NHSG_white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9958" y="3955182"/>
            <a:ext cx="2078980" cy="207898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extension.unh.edu/assets/images/unhceBlueHorizontal500x1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5853" y="5183832"/>
            <a:ext cx="5176293" cy="1107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4894" y="7942013"/>
            <a:ext cx="13146505" cy="75097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a:latin typeface="+mj-lt"/>
                <a:cs typeface="Times New Roman" panose="02020603050405020304" pitchFamily="18" charset="0"/>
              </a:rPr>
              <a:t>Importance of Coastal Dunes</a:t>
            </a:r>
          </a:p>
          <a:p>
            <a:pPr marL="457200" indent="-457200">
              <a:buFont typeface="Arial" panose="020B0604020202020204" pitchFamily="34" charset="0"/>
              <a:buChar char="•"/>
            </a:pPr>
            <a:r>
              <a:rPr lang="en-US" sz="3000" dirty="0">
                <a:latin typeface="+mj-lt"/>
                <a:cs typeface="Times New Roman" panose="02020603050405020304" pitchFamily="18" charset="0"/>
              </a:rPr>
              <a:t>Essential for protecting coastal communities from storm surges and less expensive to maintain than manmade structures.</a:t>
            </a:r>
          </a:p>
          <a:p>
            <a:pPr marL="457200" indent="-457200">
              <a:buFont typeface="Arial" panose="020B0604020202020204" pitchFamily="34" charset="0"/>
              <a:buChar char="•"/>
            </a:pPr>
            <a:r>
              <a:rPr lang="en-US" sz="3000" dirty="0">
                <a:latin typeface="+mj-lt"/>
                <a:cs typeface="Times New Roman" panose="02020603050405020304" pitchFamily="18" charset="0"/>
              </a:rPr>
              <a:t>Habitat for specialized plants and animals</a:t>
            </a:r>
            <a:r>
              <a:rPr lang="en-US" sz="3000" baseline="30000" dirty="0">
                <a:latin typeface="+mj-lt"/>
                <a:cs typeface="Times New Roman" panose="02020603050405020304" pitchFamily="18" charset="0"/>
              </a:rPr>
              <a:t>1</a:t>
            </a:r>
            <a:r>
              <a:rPr lang="en-US" sz="3000" dirty="0">
                <a:latin typeface="+mj-lt"/>
                <a:cs typeface="Times New Roman" panose="02020603050405020304" pitchFamily="18" charset="0"/>
              </a:rPr>
              <a:t> including the federally endangered piping plover.</a:t>
            </a:r>
          </a:p>
          <a:p>
            <a:pPr marL="457200" indent="-457200">
              <a:buFont typeface="Arial" panose="020B0604020202020204" pitchFamily="34" charset="0"/>
              <a:buChar char="•"/>
            </a:pPr>
            <a:r>
              <a:rPr lang="en-US" sz="3000" dirty="0">
                <a:latin typeface="+mj-lt"/>
                <a:cs typeface="Times New Roman" panose="02020603050405020304" pitchFamily="18" charset="0"/>
              </a:rPr>
              <a:t>Threats include superstorms, coastal development, beachgrass die-off. </a:t>
            </a:r>
          </a:p>
          <a:p>
            <a:pPr marL="457200" indent="-457200">
              <a:buFont typeface="Arial" panose="020B0604020202020204" pitchFamily="34" charset="0"/>
              <a:buChar char="•"/>
            </a:pPr>
            <a:r>
              <a:rPr lang="en-US" sz="3000" dirty="0">
                <a:latin typeface="+mj-lt"/>
                <a:cs typeface="Times New Roman" panose="02020603050405020304" pitchFamily="18" charset="0"/>
              </a:rPr>
              <a:t>Dune sand accretion relies on plant growth because sand accumulation increases as plant size, density, and root depth increases (Feagin et. al., 2010). </a:t>
            </a:r>
          </a:p>
          <a:p>
            <a:r>
              <a:rPr lang="en-US" sz="3000" b="1" dirty="0">
                <a:latin typeface="+mj-lt"/>
                <a:cs typeface="Times New Roman" panose="02020603050405020304" pitchFamily="18" charset="0"/>
              </a:rPr>
              <a:t>Hypotheses</a:t>
            </a:r>
          </a:p>
          <a:p>
            <a:pPr marL="457200" indent="-457200">
              <a:buFont typeface="Arial" panose="020B0604020202020204" pitchFamily="34" charset="0"/>
              <a:buChar char="•"/>
            </a:pPr>
            <a:r>
              <a:rPr lang="en-US" sz="3000" dirty="0">
                <a:latin typeface="+mj-lt"/>
                <a:cs typeface="Times New Roman" panose="02020603050405020304" pitchFamily="18" charset="0"/>
              </a:rPr>
              <a:t>Greater increases in elevation and percent cover  will be observed in high diversity plots than in than low diversity or control plots. </a:t>
            </a:r>
          </a:p>
          <a:p>
            <a:pPr marL="457200" indent="-457200">
              <a:buFont typeface="Arial" panose="020B0604020202020204" pitchFamily="34" charset="0"/>
              <a:buChar char="•"/>
            </a:pPr>
            <a:r>
              <a:rPr lang="en-US" sz="3000" dirty="0">
                <a:latin typeface="+mj-lt"/>
                <a:cs typeface="Times New Roman" panose="02020603050405020304" pitchFamily="18" charset="0"/>
              </a:rPr>
              <a:t>Reference dunes will have greater species diversity and percent cover than restoration dunes or dunes that have experience beachgrass dieout.</a:t>
            </a:r>
          </a:p>
          <a:p>
            <a:r>
              <a:rPr lang="en-US" sz="3000" b="1" dirty="0">
                <a:latin typeface="+mj-lt"/>
                <a:cs typeface="Times New Roman" panose="02020603050405020304" pitchFamily="18" charset="0"/>
              </a:rPr>
              <a:t>Additional Goals </a:t>
            </a:r>
          </a:p>
          <a:p>
            <a:pPr marL="457200" indent="-457200">
              <a:buFont typeface="Arial" panose="020B0604020202020204" pitchFamily="34" charset="0"/>
              <a:buChar char="•"/>
            </a:pPr>
            <a:r>
              <a:rPr lang="en-US" sz="3000" dirty="0">
                <a:latin typeface="+mj-lt"/>
                <a:cs typeface="Times New Roman" panose="02020603050405020304" pitchFamily="18" charset="0"/>
              </a:rPr>
              <a:t>Increase community involvement engagement with local schools.</a:t>
            </a:r>
          </a:p>
          <a:p>
            <a:pPr marL="457200" indent="-457200">
              <a:buFont typeface="Arial" panose="020B0604020202020204" pitchFamily="34" charset="0"/>
              <a:buChar char="•"/>
            </a:pPr>
            <a:r>
              <a:rPr lang="en-US" sz="3000" dirty="0">
                <a:latin typeface="+mj-lt"/>
                <a:cs typeface="Times New Roman" panose="02020603050405020304" pitchFamily="18" charset="0"/>
              </a:rPr>
              <a:t>Develop a restoration plan that can be implemented by coastal communities.</a:t>
            </a:r>
          </a:p>
        </p:txBody>
      </p:sp>
      <p:sp>
        <p:nvSpPr>
          <p:cNvPr id="3" name="TextBox 2"/>
          <p:cNvSpPr txBox="1"/>
          <p:nvPr/>
        </p:nvSpPr>
        <p:spPr>
          <a:xfrm>
            <a:off x="1807081" y="22332956"/>
            <a:ext cx="13090242" cy="52322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a:t>NATIVE DUNE SPECIES</a:t>
            </a:r>
          </a:p>
        </p:txBody>
      </p:sp>
      <p:pic>
        <p:nvPicPr>
          <p:cNvPr id="1029" name="Picture 5" descr="Photo courtesy of New England Wildflower Societ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1" t="9994" b="11596"/>
          <a:stretch/>
        </p:blipFill>
        <p:spPr bwMode="auto">
          <a:xfrm>
            <a:off x="11648831" y="23194891"/>
            <a:ext cx="3257235" cy="2404969"/>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8922797" y="20978542"/>
            <a:ext cx="5981924" cy="830997"/>
          </a:xfrm>
          <a:prstGeom prst="rect">
            <a:avLst/>
          </a:prstGeom>
          <a:noFill/>
        </p:spPr>
        <p:txBody>
          <a:bodyPr wrap="square" rtlCol="0">
            <a:spAutoFit/>
          </a:bodyPr>
          <a:lstStyle/>
          <a:p>
            <a:r>
              <a:rPr lang="en-US" sz="2400" dirty="0">
                <a:latin typeface="+mj-lt"/>
                <a:cs typeface="Times New Roman" panose="02020603050405020304" pitchFamily="18" charset="0"/>
              </a:rPr>
              <a:t>Figure 1 . Map of study areas on </a:t>
            </a:r>
            <a:r>
              <a:rPr lang="en-US" sz="2400" dirty="0">
                <a:cs typeface="Times New Roman" panose="02020603050405020304" pitchFamily="18" charset="0"/>
              </a:rPr>
              <a:t>Plum Island, Newbury, MA</a:t>
            </a:r>
          </a:p>
        </p:txBody>
      </p:sp>
      <p:sp>
        <p:nvSpPr>
          <p:cNvPr id="12" name="TextBox 11"/>
          <p:cNvSpPr txBox="1"/>
          <p:nvPr/>
        </p:nvSpPr>
        <p:spPr>
          <a:xfrm>
            <a:off x="29136333" y="22998727"/>
            <a:ext cx="9558380" cy="609397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dirty="0">
                <a:latin typeface="+mj-lt"/>
                <a:cs typeface="Times New Roman" panose="02020603050405020304" pitchFamily="18" charset="0"/>
              </a:rPr>
              <a:t>In order to better translate research to the public, an outreach program was developed and shared with the Dover Middle School STEAM Academy. </a:t>
            </a:r>
          </a:p>
          <a:p>
            <a:pPr marL="457200" indent="-457200">
              <a:buFont typeface="Arial" panose="020B0604020202020204" pitchFamily="34" charset="0"/>
              <a:buChar char="•"/>
            </a:pPr>
            <a:r>
              <a:rPr lang="en-US" sz="3000" dirty="0">
                <a:latin typeface="+mj-lt"/>
                <a:cs typeface="Times New Roman" panose="02020603050405020304" pitchFamily="18" charset="0"/>
              </a:rPr>
              <a:t>Middle school students learned how UNH researchers are working to protect New England’s coastlines through restoration of coastal dunes. </a:t>
            </a:r>
          </a:p>
          <a:p>
            <a:pPr marL="457200" indent="-457200">
              <a:buFont typeface="Arial" panose="020B0604020202020204" pitchFamily="34" charset="0"/>
              <a:buChar char="•"/>
            </a:pPr>
            <a:r>
              <a:rPr lang="en-US" sz="3000" dirty="0">
                <a:latin typeface="+mj-lt"/>
                <a:cs typeface="Times New Roman" panose="02020603050405020304" pitchFamily="18" charset="0"/>
              </a:rPr>
              <a:t>Topics included plant diversity, pollinator relationships, nematode predation, dune stabilization, erosion, storm effects, and green infrastructure. </a:t>
            </a:r>
          </a:p>
          <a:p>
            <a:r>
              <a:rPr lang="en-US" sz="3000" dirty="0">
                <a:latin typeface="+mj-lt"/>
                <a:cs typeface="Times New Roman" panose="02020603050405020304" pitchFamily="18" charset="0"/>
              </a:rPr>
              <a:t>Educational activities included the observation of dune and beachgrass growth microcosms, creation of herbarium specimens, examination of nematodes using compound light microscopes, and field trip for dune restoration plantings.</a:t>
            </a:r>
          </a:p>
        </p:txBody>
      </p:sp>
      <p:sp>
        <p:nvSpPr>
          <p:cNvPr id="20" name="TextBox 19"/>
          <p:cNvSpPr txBox="1"/>
          <p:nvPr/>
        </p:nvSpPr>
        <p:spPr>
          <a:xfrm>
            <a:off x="1822137" y="16415064"/>
            <a:ext cx="7094484" cy="609397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a:latin typeface="+mj-lt"/>
                <a:cs typeface="Times New Roman" panose="02020603050405020304" pitchFamily="18" charset="0"/>
              </a:rPr>
              <a:t>Plum Island, Massachusetts</a:t>
            </a:r>
          </a:p>
          <a:p>
            <a:pPr marL="457200" indent="-457200">
              <a:buFont typeface="Arial" panose="020B0604020202020204" pitchFamily="34" charset="0"/>
              <a:buChar char="•"/>
            </a:pPr>
            <a:r>
              <a:rPr lang="en-US" sz="3000" dirty="0">
                <a:latin typeface="+mj-lt"/>
                <a:cs typeface="Times New Roman" panose="02020603050405020304" pitchFamily="18" charset="0"/>
              </a:rPr>
              <a:t>Barrier island located just south of the mouth of the Merrimack River</a:t>
            </a:r>
          </a:p>
          <a:p>
            <a:pPr marL="457200" indent="-457200">
              <a:buFont typeface="Arial" panose="020B0604020202020204" pitchFamily="34" charset="0"/>
              <a:buChar char="•"/>
            </a:pPr>
            <a:r>
              <a:rPr lang="en-US" sz="3000" dirty="0">
                <a:latin typeface="+mj-lt"/>
                <a:cs typeface="Times New Roman" panose="02020603050405020304" pitchFamily="18" charset="0"/>
              </a:rPr>
              <a:t>Impacted by coastal development and disturbances (erosion, major storms </a:t>
            </a:r>
            <a:r>
              <a:rPr lang="en-US" sz="3000" i="1" dirty="0">
                <a:latin typeface="+mj-lt"/>
                <a:cs typeface="Times New Roman" panose="02020603050405020304" pitchFamily="18" charset="0"/>
              </a:rPr>
              <a:t>e.g., </a:t>
            </a:r>
            <a:r>
              <a:rPr lang="en-US" sz="3000" dirty="0">
                <a:latin typeface="+mj-lt"/>
                <a:cs typeface="Times New Roman" panose="02020603050405020304" pitchFamily="18" charset="0"/>
              </a:rPr>
              <a:t>Hurricane Sandy)</a:t>
            </a:r>
          </a:p>
          <a:p>
            <a:pPr marL="457200" indent="-457200">
              <a:buFont typeface="Arial" panose="020B0604020202020204" pitchFamily="34" charset="0"/>
              <a:buChar char="•"/>
            </a:pPr>
            <a:r>
              <a:rPr lang="en-US" sz="3000" dirty="0">
                <a:latin typeface="+mj-lt"/>
                <a:cs typeface="Times New Roman" panose="02020603050405020304" pitchFamily="18" charset="0"/>
              </a:rPr>
              <a:t>Sites with ongoing dune restoration and beachgrass plantings, natural dunes, and dieout zones. </a:t>
            </a:r>
          </a:p>
          <a:p>
            <a:pPr marL="457200" indent="-457200">
              <a:buFont typeface="Arial" panose="020B0604020202020204" pitchFamily="34" charset="0"/>
              <a:buChar char="•"/>
            </a:pPr>
            <a:r>
              <a:rPr lang="en-US" sz="3000" dirty="0">
                <a:latin typeface="+mj-lt"/>
                <a:cs typeface="Times New Roman" panose="02020603050405020304" pitchFamily="18" charset="0"/>
              </a:rPr>
              <a:t>Experimental plantings occurred in restoration areas where beachgrass was previously planted.</a:t>
            </a:r>
          </a:p>
          <a:p>
            <a:pPr marL="457200" indent="-457200">
              <a:buFont typeface="Arial" panose="020B0604020202020204" pitchFamily="34" charset="0"/>
              <a:buChar char="•"/>
            </a:pPr>
            <a:endParaRPr lang="en-US" sz="3000" dirty="0">
              <a:latin typeface="+mj-lt"/>
              <a:cs typeface="Times New Roman" panose="02020603050405020304" pitchFamily="18" charset="0"/>
            </a:endParaRPr>
          </a:p>
        </p:txBody>
      </p:sp>
      <p:sp>
        <p:nvSpPr>
          <p:cNvPr id="21" name="TextBox 20"/>
          <p:cNvSpPr txBox="1"/>
          <p:nvPr/>
        </p:nvSpPr>
        <p:spPr>
          <a:xfrm>
            <a:off x="15616720" y="8037454"/>
            <a:ext cx="7776680" cy="1117228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lang="en-US" sz="3000" b="1" dirty="0">
                <a:latin typeface="+mj-lt"/>
                <a:cs typeface="Times New Roman" panose="02020603050405020304" pitchFamily="18" charset="0"/>
              </a:rPr>
              <a:t>Flora Survey</a:t>
            </a:r>
            <a:r>
              <a:rPr lang="en-US" sz="3000" dirty="0">
                <a:latin typeface="+mj-lt"/>
                <a:cs typeface="Times New Roman" panose="02020603050405020304" pitchFamily="18" charset="0"/>
              </a:rPr>
              <a:t>: In late summer and fall of 2014, walking transects were conducted in the reference, dieout and restoration areas. Additional species occurrence records were obtained from herbarium records and a prior study. </a:t>
            </a:r>
          </a:p>
          <a:p>
            <a:pPr marL="457200" indent="-457200">
              <a:buFont typeface="Arial" panose="020B0604020202020204" pitchFamily="34" charset="0"/>
              <a:buChar char="•"/>
            </a:pPr>
            <a:r>
              <a:rPr lang="en-US" sz="3000" b="1" dirty="0">
                <a:latin typeface="+mj-lt"/>
                <a:cs typeface="Times New Roman" panose="02020603050405020304" pitchFamily="18" charset="0"/>
              </a:rPr>
              <a:t>Experimental Plantings</a:t>
            </a:r>
            <a:r>
              <a:rPr lang="en-US" sz="3000" dirty="0">
                <a:latin typeface="+mj-lt"/>
                <a:cs typeface="Times New Roman" panose="02020603050405020304" pitchFamily="18" charset="0"/>
              </a:rPr>
              <a:t>: Treatments included High Diversity (HD) plantings with </a:t>
            </a:r>
            <a:r>
              <a:rPr lang="en-US" sz="3000" i="1" dirty="0">
                <a:latin typeface="+mj-lt"/>
                <a:cs typeface="Times New Roman" panose="02020603050405020304" pitchFamily="18" charset="0"/>
              </a:rPr>
              <a:t>S. sempervirens,</a:t>
            </a:r>
            <a:r>
              <a:rPr lang="en-US" sz="3000" dirty="0">
                <a:latin typeface="+mj-lt"/>
                <a:cs typeface="Times New Roman" panose="02020603050405020304" pitchFamily="18" charset="0"/>
              </a:rPr>
              <a:t> </a:t>
            </a:r>
            <a:r>
              <a:rPr lang="en-US" sz="3000" i="1" dirty="0">
                <a:latin typeface="+mj-lt"/>
                <a:cs typeface="Times New Roman" panose="02020603050405020304" pitchFamily="18" charset="0"/>
              </a:rPr>
              <a:t>C. edentula</a:t>
            </a:r>
            <a:r>
              <a:rPr lang="en-US" sz="3000" dirty="0">
                <a:latin typeface="+mj-lt"/>
                <a:cs typeface="Times New Roman" panose="02020603050405020304" pitchFamily="18" charset="0"/>
              </a:rPr>
              <a:t>, and </a:t>
            </a:r>
            <a:r>
              <a:rPr lang="en-US" sz="3000" i="1" dirty="0">
                <a:latin typeface="+mj-lt"/>
                <a:cs typeface="Times New Roman" panose="02020603050405020304" pitchFamily="18" charset="0"/>
              </a:rPr>
              <a:t>L. japonicus</a:t>
            </a:r>
            <a:r>
              <a:rPr lang="en-US" sz="3000" dirty="0">
                <a:latin typeface="+mj-lt"/>
                <a:cs typeface="Times New Roman" panose="02020603050405020304" pitchFamily="18" charset="0"/>
              </a:rPr>
              <a:t>. Low Diversity (LD) plantings with </a:t>
            </a:r>
            <a:r>
              <a:rPr lang="en-US" sz="3000" i="1" dirty="0">
                <a:latin typeface="+mj-lt"/>
                <a:cs typeface="Times New Roman" panose="02020603050405020304" pitchFamily="18" charset="0"/>
              </a:rPr>
              <a:t>S. sempervirens</a:t>
            </a:r>
            <a:r>
              <a:rPr lang="en-US" sz="3000" dirty="0">
                <a:latin typeface="+mj-lt"/>
                <a:cs typeface="Times New Roman" panose="02020603050405020304" pitchFamily="18" charset="0"/>
              </a:rPr>
              <a:t>. Control plots were comprised of </a:t>
            </a:r>
            <a:r>
              <a:rPr lang="en-US" sz="3000" i="1" dirty="0">
                <a:latin typeface="+mj-lt"/>
                <a:cs typeface="Times New Roman" panose="02020603050405020304" pitchFamily="18" charset="0"/>
              </a:rPr>
              <a:t>beachgrass</a:t>
            </a:r>
            <a:r>
              <a:rPr lang="en-US" sz="3000" dirty="0">
                <a:latin typeface="+mj-lt"/>
                <a:cs typeface="Times New Roman" panose="02020603050405020304" pitchFamily="18" charset="0"/>
              </a:rPr>
              <a:t> planted during prior restoration efforts. Percentage cover and elevation change were compared between HD and LD treatments as well as between plot locations. </a:t>
            </a:r>
          </a:p>
          <a:p>
            <a:pPr marL="457200" indent="-457200">
              <a:buFont typeface="Arial" panose="020B0604020202020204" pitchFamily="34" charset="0"/>
              <a:buChar char="•"/>
            </a:pPr>
            <a:r>
              <a:rPr lang="en-US" sz="3000" b="1" dirty="0">
                <a:latin typeface="+mj-lt"/>
                <a:cs typeface="Times New Roman" panose="02020603050405020304" pitchFamily="18" charset="0"/>
              </a:rPr>
              <a:t>Native</a:t>
            </a:r>
            <a:r>
              <a:rPr lang="en-US" sz="3000" dirty="0">
                <a:latin typeface="+mj-lt"/>
                <a:cs typeface="Times New Roman" panose="02020603050405020304" pitchFamily="18" charset="0"/>
              </a:rPr>
              <a:t> </a:t>
            </a:r>
            <a:r>
              <a:rPr lang="en-US" sz="3000" b="1" dirty="0">
                <a:latin typeface="+mj-lt"/>
                <a:cs typeface="Times New Roman" panose="02020603050405020304" pitchFamily="18" charset="0"/>
              </a:rPr>
              <a:t>Species Propagation</a:t>
            </a:r>
            <a:r>
              <a:rPr lang="en-US" sz="3000" dirty="0">
                <a:latin typeface="+mj-lt"/>
                <a:cs typeface="Times New Roman" panose="02020603050405020304" pitchFamily="18" charset="0"/>
              </a:rPr>
              <a:t>: </a:t>
            </a:r>
            <a:r>
              <a:rPr lang="en-US" sz="3000" i="1" dirty="0">
                <a:latin typeface="+mj-lt"/>
                <a:cs typeface="Times New Roman" panose="02020603050405020304" pitchFamily="18" charset="0"/>
              </a:rPr>
              <a:t>L. japonicus </a:t>
            </a:r>
            <a:r>
              <a:rPr lang="en-US" sz="3000" dirty="0">
                <a:latin typeface="+mj-lt"/>
                <a:cs typeface="Times New Roman" panose="02020603050405020304" pitchFamily="18" charset="0"/>
              </a:rPr>
              <a:t>and </a:t>
            </a:r>
            <a:r>
              <a:rPr lang="en-US" sz="3000" i="1" dirty="0">
                <a:latin typeface="+mj-lt"/>
                <a:cs typeface="Times New Roman" panose="02020603050405020304" pitchFamily="18" charset="0"/>
              </a:rPr>
              <a:t>C. edentula</a:t>
            </a:r>
            <a:r>
              <a:rPr lang="en-US" sz="3000" dirty="0">
                <a:latin typeface="+mj-lt"/>
                <a:cs typeface="Times New Roman" panose="02020603050405020304" pitchFamily="18" charset="0"/>
              </a:rPr>
              <a:t> were propagated from locally harvested seeds.</a:t>
            </a:r>
            <a:r>
              <a:rPr lang="en-US" sz="3000" i="1" dirty="0">
                <a:latin typeface="+mj-lt"/>
                <a:cs typeface="Times New Roman" panose="02020603050405020304" pitchFamily="18" charset="0"/>
              </a:rPr>
              <a:t> S. sempervirens</a:t>
            </a:r>
            <a:r>
              <a:rPr lang="en-US" sz="3000" dirty="0">
                <a:latin typeface="+mj-lt"/>
                <a:cs typeface="Times New Roman" panose="02020603050405020304" pitchFamily="18" charset="0"/>
              </a:rPr>
              <a:t> was sourced from a local vendor.  Success of plantings measured by percent cover and transplant survival. </a:t>
            </a:r>
          </a:p>
          <a:p>
            <a:pPr marL="457200" indent="-457200">
              <a:buFont typeface="Arial" panose="020B0604020202020204" pitchFamily="34" charset="0"/>
              <a:buChar char="•"/>
            </a:pPr>
            <a:r>
              <a:rPr lang="en-US" sz="3000" b="1" dirty="0">
                <a:latin typeface="+mj-lt"/>
                <a:cs typeface="Times New Roman" panose="02020603050405020304" pitchFamily="18" charset="0"/>
              </a:rPr>
              <a:t>Dune Profiles</a:t>
            </a:r>
            <a:r>
              <a:rPr lang="en-US" sz="3000" dirty="0">
                <a:latin typeface="+mj-lt"/>
                <a:cs typeface="Times New Roman" panose="02020603050405020304" pitchFamily="18" charset="0"/>
              </a:rPr>
              <a:t>: Elevation measured with a Leica Viva real time kinematic (RTK) GPS (</a:t>
            </a:r>
            <a:r>
              <a:rPr lang="en-US" sz="3000" dirty="0">
                <a:cs typeface="Times New Roman" panose="02020603050405020304" pitchFamily="18" charset="0"/>
              </a:rPr>
              <a:t>±  1cm)</a:t>
            </a:r>
            <a:r>
              <a:rPr lang="en-US" sz="3000" dirty="0">
                <a:latin typeface="+mj-lt"/>
                <a:cs typeface="Times New Roman" panose="02020603050405020304" pitchFamily="18" charset="0"/>
              </a:rPr>
              <a:t> </a:t>
            </a:r>
            <a:r>
              <a:rPr lang="en-US" sz="3000" dirty="0">
                <a:cs typeface="Times New Roman" panose="02020603050405020304" pitchFamily="18" charset="0"/>
              </a:rPr>
              <a:t>to determine</a:t>
            </a:r>
            <a:r>
              <a:rPr lang="en-US" sz="3000" dirty="0">
                <a:latin typeface="+mj-lt"/>
                <a:cs typeface="Times New Roman" panose="02020603050405020304" pitchFamily="18" charset="0"/>
              </a:rPr>
              <a:t> sand accretion.</a:t>
            </a:r>
          </a:p>
        </p:txBody>
      </p:sp>
      <p:sp>
        <p:nvSpPr>
          <p:cNvPr id="46" name="TextBox 45"/>
          <p:cNvSpPr txBox="1"/>
          <p:nvPr/>
        </p:nvSpPr>
        <p:spPr>
          <a:xfrm>
            <a:off x="28651200" y="29294476"/>
            <a:ext cx="15240000" cy="31085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u="sng" dirty="0"/>
              <a:t>REFERENCES</a:t>
            </a:r>
            <a:endParaRPr lang="en-US" sz="1400" dirty="0"/>
          </a:p>
          <a:p>
            <a:r>
              <a:rPr lang="en-US" sz="1400" dirty="0"/>
              <a:t>1 - Sperduto, D. D., &amp; Kimball, B. (2011). The nature of New Hampshire: natural communities of the granite state. Durham, N.H.: University of New Hampshire Press.</a:t>
            </a:r>
          </a:p>
          <a:p>
            <a:r>
              <a:rPr lang="en-US" sz="1400" dirty="0"/>
              <a:t>2 - Miller, C., &amp; Peterson, J. (n.d.). American Beach Grass Plant Guide.</a:t>
            </a:r>
          </a:p>
          <a:p>
            <a:r>
              <a:rPr lang="en-US" sz="1400" dirty="0"/>
              <a:t>3 - Brightmore, D., &amp; White, P. (1963). Lathyrus Japonicus Willd. </a:t>
            </a:r>
            <a:r>
              <a:rPr lang="en-US" sz="1400" i="1" dirty="0"/>
              <a:t>The Journal of Ecology,</a:t>
            </a:r>
            <a:r>
              <a:rPr lang="en-US" sz="1400" dirty="0"/>
              <a:t> </a:t>
            </a:r>
            <a:r>
              <a:rPr lang="en-US" sz="1400" i="1" dirty="0"/>
              <a:t>51</a:t>
            </a:r>
            <a:r>
              <a:rPr lang="en-US" sz="1400" dirty="0"/>
              <a:t>(3), 795-795.</a:t>
            </a:r>
          </a:p>
          <a:p>
            <a:r>
              <a:rPr lang="en-US" sz="1400" dirty="0"/>
              <a:t>4 - Snell, S. 2010. Plant fact sheet for Seaside Goldenrod (Solidago sempervirens). USDA-Natural Resources Conservation Service, Plant Materials Center. Cape  May, NJ.</a:t>
            </a:r>
          </a:p>
          <a:p>
            <a:r>
              <a:rPr lang="en-US" sz="1400" dirty="0"/>
              <a:t>5 - Sea Rocket (Cakile edentula lacustris). (n.d.). http://www.illinoiswildflowers.info/prairie/plantx/sea_rocket.html</a:t>
            </a:r>
          </a:p>
          <a:p>
            <a:r>
              <a:rPr lang="en-US" sz="1400" dirty="0"/>
              <a:t>6 - Brinkman, E. P., H. Duyts, W.H. van der Putten, and H. Setälä. (2005). Consequences of variation in species diversity in a community of root-feeding herbivores for nematode dynamics and host plant biomass. </a:t>
            </a:r>
            <a:r>
              <a:rPr lang="en-US" sz="1400" i="1" dirty="0"/>
              <a:t>Oikos</a:t>
            </a:r>
            <a:r>
              <a:rPr lang="en-US" sz="1400" dirty="0"/>
              <a:t> 110(3): 417-427. </a:t>
            </a:r>
          </a:p>
          <a:p>
            <a:r>
              <a:rPr lang="en-US" sz="1400" dirty="0"/>
              <a:t>7 - Maun, M.A. (1984). Colonizing ability of </a:t>
            </a:r>
            <a:r>
              <a:rPr lang="en-US" sz="1400" i="1" dirty="0"/>
              <a:t>Ammophila breviligulata</a:t>
            </a:r>
            <a:r>
              <a:rPr lang="en-US" sz="1400" dirty="0"/>
              <a:t> through vegetative regeneration. </a:t>
            </a:r>
            <a:r>
              <a:rPr lang="en-US" sz="1400" i="1" dirty="0"/>
              <a:t>Journal of Ecology</a:t>
            </a:r>
            <a:r>
              <a:rPr lang="en-US" sz="1400" dirty="0"/>
              <a:t> 72(2): 565-574. </a:t>
            </a:r>
          </a:p>
          <a:p>
            <a:r>
              <a:rPr lang="en-US" sz="1400" dirty="0"/>
              <a:t>8 - Clifford, B. (2015). Piping Plover. </a:t>
            </a:r>
            <a:r>
              <a:rPr lang="en-US" sz="1400" i="1" dirty="0"/>
              <a:t>New Hampshire Wildlife Action Plan</a:t>
            </a:r>
            <a:r>
              <a:rPr lang="en-US" sz="1400" dirty="0"/>
              <a:t>, 110-120.</a:t>
            </a:r>
          </a:p>
          <a:p>
            <a:r>
              <a:rPr lang="en-US" sz="1400" dirty="0"/>
              <a:t>9 - Kearns, C.A. and D.W. Inouye. (1997). Pollinators, flowering plants, and conservation biology. </a:t>
            </a:r>
            <a:r>
              <a:rPr lang="en-US" sz="1400" i="1" dirty="0"/>
              <a:t>BioScience</a:t>
            </a:r>
            <a:r>
              <a:rPr lang="en-US" sz="1400" dirty="0"/>
              <a:t>, 47(5): 297-307. </a:t>
            </a:r>
          </a:p>
          <a:p>
            <a:r>
              <a:rPr lang="en-US" sz="1400" dirty="0"/>
              <a:t>10 - Potts, S.G., B.A. Woodcock, S.P.M. Roberts, T. Tscheulin, E.S. Pilgrim, V.K. Brown, and J.R. Tallowin. (2009). Enhancing pollinator biodiversity in intensive grasslands. </a:t>
            </a:r>
            <a:r>
              <a:rPr lang="en-US" sz="1400" i="1" dirty="0"/>
              <a:t>Journal of Applied Ecology</a:t>
            </a:r>
            <a:r>
              <a:rPr lang="en-US" sz="1400" dirty="0"/>
              <a:t>, 46(2): 369-379.</a:t>
            </a:r>
          </a:p>
          <a:p>
            <a:r>
              <a:rPr lang="en-US" sz="1400" dirty="0"/>
              <a:t>11 - Miller, T.E., E.S. Gornish, and H.L. Buckley. (2010). Climate and coastal dune vegetation: disturbance, recovery, and succession. </a:t>
            </a:r>
            <a:r>
              <a:rPr lang="en-US" sz="1400" i="1" dirty="0"/>
              <a:t>Plant Ecology</a:t>
            </a:r>
            <a:r>
              <a:rPr lang="en-US" sz="1400" dirty="0"/>
              <a:t> 206(1): 97-104. </a:t>
            </a:r>
          </a:p>
        </p:txBody>
      </p:sp>
      <p:sp>
        <p:nvSpPr>
          <p:cNvPr id="49" name="TextBox 48"/>
          <p:cNvSpPr txBox="1"/>
          <p:nvPr/>
        </p:nvSpPr>
        <p:spPr>
          <a:xfrm>
            <a:off x="1818645" y="25626879"/>
            <a:ext cx="13300335" cy="461665"/>
          </a:xfrm>
          <a:prstGeom prst="rect">
            <a:avLst/>
          </a:prstGeom>
          <a:noFill/>
        </p:spPr>
        <p:txBody>
          <a:bodyPr wrap="square" rtlCol="0">
            <a:spAutoFit/>
          </a:bodyPr>
          <a:lstStyle/>
          <a:p>
            <a:r>
              <a:rPr lang="en-US" sz="2400" dirty="0">
                <a:latin typeface="+mj-lt"/>
                <a:cs typeface="Arial" panose="020B0604020202020204" pitchFamily="34" charset="0"/>
              </a:rPr>
              <a:t>Figure 2. From left: </a:t>
            </a:r>
            <a:r>
              <a:rPr lang="en-US" sz="2400" i="1" dirty="0">
                <a:latin typeface="+mj-lt"/>
                <a:cs typeface="Arial" panose="020B0604020202020204" pitchFamily="34" charset="0"/>
              </a:rPr>
              <a:t>Ammophila breviligulata, Lathyrus japonicus, Solidago sempervirens, Cakile edentula</a:t>
            </a:r>
            <a:endParaRPr lang="en-US" sz="2400" b="1" dirty="0">
              <a:latin typeface="+mj-lt"/>
              <a:cs typeface="Arial" panose="020B0604020202020204" pitchFamily="34" charset="0"/>
            </a:endParaRPr>
          </a:p>
        </p:txBody>
      </p:sp>
      <p:sp>
        <p:nvSpPr>
          <p:cNvPr id="53" name="TextBox 52"/>
          <p:cNvSpPr txBox="1"/>
          <p:nvPr/>
        </p:nvSpPr>
        <p:spPr>
          <a:xfrm>
            <a:off x="1854739" y="26312162"/>
            <a:ext cx="13128119" cy="7940635"/>
          </a:xfrm>
          <a:prstGeom prst="rect">
            <a:avLst/>
          </a:prstGeom>
          <a:noFill/>
        </p:spPr>
        <p:txBody>
          <a:bodyPr wrap="square" numCol="2" rtlCol="0">
            <a:spAutoFit/>
          </a:bodyPr>
          <a:lstStyle/>
          <a:p>
            <a:r>
              <a:rPr lang="en-US" sz="3000" b="1" dirty="0">
                <a:cs typeface="Arial" panose="020B0604020202020204" pitchFamily="34" charset="0"/>
              </a:rPr>
              <a:t>American Beachgrass (</a:t>
            </a:r>
            <a:r>
              <a:rPr lang="en-US" sz="3000" b="1" i="1" dirty="0">
                <a:cs typeface="Arial" panose="020B0604020202020204" pitchFamily="34" charset="0"/>
              </a:rPr>
              <a:t>Ammophila breviligulata)</a:t>
            </a:r>
            <a:r>
              <a:rPr lang="en-US" sz="3000" baseline="30000" dirty="0">
                <a:cs typeface="Arial" panose="020B0604020202020204" pitchFamily="34" charset="0"/>
              </a:rPr>
              <a:t>2</a:t>
            </a:r>
          </a:p>
          <a:p>
            <a:pPr marL="457200" indent="-457200">
              <a:buFont typeface="Arial" panose="020B0604020202020204" pitchFamily="34" charset="0"/>
              <a:buChar char="•"/>
            </a:pPr>
            <a:r>
              <a:rPr lang="en-US" sz="3000" dirty="0">
                <a:cs typeface="Arial" panose="020B0604020202020204" pitchFamily="34" charset="0"/>
              </a:rPr>
              <a:t>Highly tolerant of burial by sand &amp; coastal stress</a:t>
            </a:r>
          </a:p>
          <a:p>
            <a:pPr marL="457200" indent="-457200">
              <a:buFont typeface="Arial" panose="020B0604020202020204" pitchFamily="34" charset="0"/>
              <a:buChar char="•"/>
            </a:pPr>
            <a:r>
              <a:rPr lang="en-US" sz="3000" dirty="0">
                <a:cs typeface="Arial" panose="020B0604020202020204" pitchFamily="34" charset="0"/>
              </a:rPr>
              <a:t>Common dune stabilizing plant</a:t>
            </a:r>
          </a:p>
          <a:p>
            <a:pPr marL="457200" indent="-457200">
              <a:buFont typeface="Arial" panose="020B0604020202020204" pitchFamily="34" charset="0"/>
              <a:buChar char="•"/>
            </a:pPr>
            <a:r>
              <a:rPr lang="en-US" sz="3000" dirty="0">
                <a:cs typeface="Arial" panose="020B0604020202020204" pitchFamily="34" charset="0"/>
              </a:rPr>
              <a:t>Susceptible to nematode predation</a:t>
            </a:r>
          </a:p>
          <a:p>
            <a:pPr algn="r"/>
            <a:r>
              <a:rPr lang="en-US" sz="3000" dirty="0">
                <a:cs typeface="Arial" panose="020B0604020202020204" pitchFamily="34" charset="0"/>
              </a:rPr>
              <a:t>        </a:t>
            </a:r>
          </a:p>
          <a:p>
            <a:r>
              <a:rPr lang="en-US" sz="3000" b="1" dirty="0">
                <a:cs typeface="Times New Roman" panose="02020603050405020304" pitchFamily="18" charset="0"/>
              </a:rPr>
              <a:t>Beach Pea (</a:t>
            </a:r>
            <a:r>
              <a:rPr lang="en-US" sz="3000" b="1" i="1" dirty="0">
                <a:cs typeface="Times New Roman" panose="02020603050405020304" pitchFamily="18" charset="0"/>
              </a:rPr>
              <a:t>Lathyrus japonicus</a:t>
            </a:r>
            <a:r>
              <a:rPr lang="en-US" sz="3000" b="1" dirty="0">
                <a:cs typeface="Times New Roman" panose="02020603050405020304" pitchFamily="18" charset="0"/>
              </a:rPr>
              <a:t>)</a:t>
            </a:r>
            <a:r>
              <a:rPr lang="en-US" sz="3000" baseline="30000" dirty="0">
                <a:cs typeface="Times New Roman" panose="02020603050405020304" pitchFamily="18" charset="0"/>
              </a:rPr>
              <a:t>3</a:t>
            </a:r>
          </a:p>
          <a:p>
            <a:pPr marL="457200" indent="-457200">
              <a:buFont typeface="Arial" panose="020B0604020202020204" pitchFamily="34" charset="0"/>
              <a:buChar char="•"/>
            </a:pPr>
            <a:r>
              <a:rPr lang="en-US" sz="3000" dirty="0">
                <a:cs typeface="Times New Roman" panose="02020603050405020304" pitchFamily="18" charset="0"/>
              </a:rPr>
              <a:t>Perennial</a:t>
            </a:r>
          </a:p>
          <a:p>
            <a:pPr marL="457200" indent="-457200">
              <a:buFont typeface="Arial" panose="020B0604020202020204" pitchFamily="34" charset="0"/>
              <a:buChar char="•"/>
            </a:pPr>
            <a:r>
              <a:rPr lang="en-US" sz="3000" dirty="0">
                <a:cs typeface="Times New Roman" panose="02020603050405020304" pitchFamily="18" charset="0"/>
              </a:rPr>
              <a:t>Nitrogen-fixing</a:t>
            </a:r>
          </a:p>
          <a:p>
            <a:pPr marL="457200" indent="-457200">
              <a:buFont typeface="Arial" panose="020B0604020202020204" pitchFamily="34" charset="0"/>
              <a:buChar char="•"/>
            </a:pPr>
            <a:r>
              <a:rPr lang="en-US" sz="3000" dirty="0">
                <a:cs typeface="Times New Roman" panose="02020603050405020304" pitchFamily="18" charset="0"/>
              </a:rPr>
              <a:t>Bee and butterfly pollinated </a:t>
            </a:r>
          </a:p>
          <a:p>
            <a:endParaRPr lang="en-US" sz="3000" dirty="0">
              <a:cs typeface="Times New Roman" panose="02020603050405020304" pitchFamily="18" charset="0"/>
            </a:endParaRPr>
          </a:p>
          <a:p>
            <a:endParaRPr lang="en-US" sz="3000" dirty="0">
              <a:cs typeface="Times New Roman" panose="02020603050405020304" pitchFamily="18" charset="0"/>
            </a:endParaRPr>
          </a:p>
          <a:p>
            <a:endParaRPr lang="en-US" sz="3000" dirty="0">
              <a:cs typeface="Times New Roman" panose="02020603050405020304" pitchFamily="18" charset="0"/>
            </a:endParaRPr>
          </a:p>
          <a:p>
            <a:endParaRPr lang="en-US" sz="3000" dirty="0">
              <a:cs typeface="Times New Roman" panose="02020603050405020304" pitchFamily="18" charset="0"/>
            </a:endParaRPr>
          </a:p>
          <a:p>
            <a:endParaRPr lang="en-US" sz="3000" dirty="0">
              <a:cs typeface="Times New Roman" panose="02020603050405020304" pitchFamily="18" charset="0"/>
            </a:endParaRPr>
          </a:p>
          <a:p>
            <a:endParaRPr lang="en-US" sz="3000" dirty="0">
              <a:cs typeface="Times New Roman" panose="02020603050405020304" pitchFamily="18" charset="0"/>
            </a:endParaRPr>
          </a:p>
          <a:p>
            <a:r>
              <a:rPr lang="en-US" sz="3000" b="1" dirty="0">
                <a:cs typeface="Times New Roman" panose="02020603050405020304" pitchFamily="18" charset="0"/>
              </a:rPr>
              <a:t>Seaside Goldenrod (</a:t>
            </a:r>
            <a:r>
              <a:rPr lang="en-US" sz="3000" b="1" i="1" dirty="0">
                <a:cs typeface="Times New Roman" panose="02020603050405020304" pitchFamily="18" charset="0"/>
              </a:rPr>
              <a:t>Solidago sempervirens</a:t>
            </a:r>
            <a:r>
              <a:rPr lang="en-US" sz="3000" b="1" dirty="0">
                <a:cs typeface="Times New Roman" panose="02020603050405020304" pitchFamily="18" charset="0"/>
              </a:rPr>
              <a:t>)</a:t>
            </a:r>
            <a:r>
              <a:rPr lang="en-US" sz="3000" baseline="30000" dirty="0">
                <a:cs typeface="Times New Roman" panose="02020603050405020304" pitchFamily="18" charset="0"/>
              </a:rPr>
              <a:t>4</a:t>
            </a:r>
            <a:endParaRPr lang="en-US" sz="3000" i="1" baseline="30000" dirty="0">
              <a:cs typeface="Times New Roman" panose="02020603050405020304" pitchFamily="18" charset="0"/>
            </a:endParaRPr>
          </a:p>
          <a:p>
            <a:pPr marL="457200" indent="-457200">
              <a:buFont typeface="Arial" panose="020B0604020202020204" pitchFamily="34" charset="0"/>
              <a:buChar char="•"/>
            </a:pPr>
            <a:r>
              <a:rPr lang="en-US" sz="3000" dirty="0">
                <a:cs typeface="Times New Roman" panose="02020603050405020304" pitchFamily="18" charset="0"/>
              </a:rPr>
              <a:t>Perennial halophyte</a:t>
            </a:r>
          </a:p>
          <a:p>
            <a:pPr marL="457200" indent="-457200">
              <a:buFont typeface="Arial" panose="020B0604020202020204" pitchFamily="34" charset="0"/>
              <a:buChar char="•"/>
            </a:pPr>
            <a:r>
              <a:rPr lang="en-US" sz="3000" dirty="0">
                <a:cs typeface="Times New Roman" panose="02020603050405020304" pitchFamily="18" charset="0"/>
              </a:rPr>
              <a:t>Tolerant of drought, salt spray &amp; burial by sand</a:t>
            </a:r>
          </a:p>
          <a:p>
            <a:pPr marL="457200" indent="-457200">
              <a:buFont typeface="Arial" panose="020B0604020202020204" pitchFamily="34" charset="0"/>
              <a:buChar char="•"/>
            </a:pPr>
            <a:r>
              <a:rPr lang="en-US" sz="3000" dirty="0">
                <a:cs typeface="Times New Roman" panose="02020603050405020304" pitchFamily="18" charset="0"/>
              </a:rPr>
              <a:t>Bee and butterfly pollinated</a:t>
            </a:r>
          </a:p>
          <a:p>
            <a:pPr marL="457200" indent="-457200">
              <a:buFont typeface="Arial" panose="020B0604020202020204" pitchFamily="34" charset="0"/>
              <a:buChar char="•"/>
            </a:pPr>
            <a:endParaRPr lang="en-US" sz="3000" dirty="0">
              <a:cs typeface="Times New Roman" panose="02020603050405020304" pitchFamily="18" charset="0"/>
            </a:endParaRPr>
          </a:p>
          <a:p>
            <a:r>
              <a:rPr lang="en-US" sz="3000" b="1" i="1" dirty="0">
                <a:latin typeface="+mj-lt"/>
                <a:cs typeface="Times New Roman" panose="02020603050405020304" pitchFamily="18" charset="0"/>
              </a:rPr>
              <a:t>Cakile edentula </a:t>
            </a:r>
            <a:r>
              <a:rPr lang="en-US" sz="3000" b="1" dirty="0">
                <a:latin typeface="+mj-lt"/>
                <a:cs typeface="Times New Roman" panose="02020603050405020304" pitchFamily="18" charset="0"/>
              </a:rPr>
              <a:t>(American sea rocket)</a:t>
            </a:r>
            <a:r>
              <a:rPr lang="en-US" sz="3000" baseline="30000" dirty="0">
                <a:latin typeface="+mj-lt"/>
                <a:cs typeface="Times New Roman" panose="02020603050405020304" pitchFamily="18" charset="0"/>
              </a:rPr>
              <a:t>5</a:t>
            </a:r>
            <a:endParaRPr lang="en-US" sz="3000" i="1" baseline="30000" dirty="0">
              <a:latin typeface="+mj-lt"/>
              <a:cs typeface="Times New Roman" panose="02020603050405020304" pitchFamily="18" charset="0"/>
            </a:endParaRPr>
          </a:p>
          <a:p>
            <a:pPr marL="457200" indent="-457200">
              <a:buFont typeface="Arial" panose="020B0604020202020204" pitchFamily="34" charset="0"/>
              <a:buChar char="•"/>
            </a:pPr>
            <a:r>
              <a:rPr lang="en-US" sz="3000" dirty="0">
                <a:latin typeface="+mj-lt"/>
                <a:cs typeface="Times New Roman" panose="02020603050405020304" pitchFamily="18" charset="0"/>
              </a:rPr>
              <a:t>Succulent; tolerant of drought</a:t>
            </a:r>
          </a:p>
          <a:p>
            <a:pPr marL="457200" indent="-457200">
              <a:buFont typeface="Arial" panose="020B0604020202020204" pitchFamily="34" charset="0"/>
              <a:buChar char="•"/>
            </a:pPr>
            <a:r>
              <a:rPr lang="en-US" sz="3000" dirty="0">
                <a:latin typeface="+mj-lt"/>
                <a:cs typeface="Times New Roman" panose="02020603050405020304" pitchFamily="18" charset="0"/>
              </a:rPr>
              <a:t>Summer annual </a:t>
            </a:r>
          </a:p>
          <a:p>
            <a:pPr marL="457200" indent="-457200">
              <a:buFont typeface="Arial" panose="020B0604020202020204" pitchFamily="34" charset="0"/>
              <a:buChar char="•"/>
            </a:pPr>
            <a:r>
              <a:rPr lang="en-US" sz="3000" dirty="0">
                <a:latin typeface="+mj-lt"/>
                <a:cs typeface="Times New Roman" panose="02020603050405020304" pitchFamily="18" charset="0"/>
              </a:rPr>
              <a:t>Bee and butterfly pollinated </a:t>
            </a:r>
          </a:p>
          <a:p>
            <a:pPr algn="r"/>
            <a:endParaRPr lang="en-US" sz="2400" dirty="0">
              <a:latin typeface="+mj-lt"/>
              <a:cs typeface="Times New Roman" panose="02020603050405020304" pitchFamily="18" charset="0"/>
            </a:endParaRPr>
          </a:p>
        </p:txBody>
      </p:sp>
      <p:pic>
        <p:nvPicPr>
          <p:cNvPr id="16" name="Picture 5" descr="http://woodshole.er.usgs.gov/project-pages/coastal_mass/images/CZ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23884" y="3561507"/>
            <a:ext cx="5176293" cy="171238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820916" y="7407478"/>
            <a:ext cx="13076407" cy="52322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a:cs typeface="Arial" panose="020B0604020202020204" pitchFamily="34" charset="0"/>
              </a:rPr>
              <a:t>INTRODUCTION</a:t>
            </a:r>
          </a:p>
        </p:txBody>
      </p:sp>
      <p:sp>
        <p:nvSpPr>
          <p:cNvPr id="38" name="TextBox 37"/>
          <p:cNvSpPr txBox="1"/>
          <p:nvPr/>
        </p:nvSpPr>
        <p:spPr>
          <a:xfrm>
            <a:off x="1820915" y="15548460"/>
            <a:ext cx="13076408" cy="52322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a:cs typeface="Times New Roman" panose="02020603050405020304" pitchFamily="18" charset="0"/>
              </a:rPr>
              <a:t>SITE DESCRIPTION</a:t>
            </a:r>
          </a:p>
        </p:txBody>
      </p:sp>
      <p:sp>
        <p:nvSpPr>
          <p:cNvPr id="39" name="TextBox 38"/>
          <p:cNvSpPr txBox="1"/>
          <p:nvPr/>
        </p:nvSpPr>
        <p:spPr>
          <a:xfrm>
            <a:off x="15631729" y="7407478"/>
            <a:ext cx="12829674" cy="52322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a:cs typeface="Times New Roman" panose="02020603050405020304" pitchFamily="18" charset="0"/>
              </a:rPr>
              <a:t>METHODS</a:t>
            </a:r>
          </a:p>
        </p:txBody>
      </p:sp>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83041" y="8144773"/>
            <a:ext cx="5039559" cy="335839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29105179" y="22332956"/>
            <a:ext cx="13005901" cy="52322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a:cs typeface="Times New Roman" panose="02020603050405020304" pitchFamily="18" charset="0"/>
              </a:rPr>
              <a:t>OUTREACH &amp; STEM EDUCATION</a:t>
            </a:r>
            <a:endParaRPr lang="en-US" sz="2800" dirty="0">
              <a:cs typeface="Times New Roman" panose="02020603050405020304" pitchFamily="18" charset="0"/>
            </a:endParaRPr>
          </a:p>
        </p:txBody>
      </p:sp>
      <p:pic>
        <p:nvPicPr>
          <p:cNvPr id="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2089" y="23112537"/>
            <a:ext cx="3296486" cy="439531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5636024" y="19550978"/>
            <a:ext cx="12764743" cy="52322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a:t>RESULTS</a:t>
            </a:r>
          </a:p>
        </p:txBody>
      </p:sp>
      <p:sp>
        <p:nvSpPr>
          <p:cNvPr id="24" name="Rectangle 23"/>
          <p:cNvSpPr/>
          <p:nvPr/>
        </p:nvSpPr>
        <p:spPr>
          <a:xfrm>
            <a:off x="22390104" y="24601368"/>
            <a:ext cx="6010663" cy="1200329"/>
          </a:xfrm>
          <a:prstGeom prst="rect">
            <a:avLst/>
          </a:prstGeom>
        </p:spPr>
        <p:txBody>
          <a:bodyPr wrap="square">
            <a:spAutoFit/>
          </a:bodyPr>
          <a:lstStyle/>
          <a:p>
            <a:r>
              <a:rPr lang="en-US" sz="2400" dirty="0"/>
              <a:t>Figure 6. Transplant survival (%) with standard error (SE). The asterisk (*) represents no data collected.</a:t>
            </a: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7991" y="23208347"/>
            <a:ext cx="3200400" cy="24003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22000"/>
                    </a14:imgEffect>
                  </a14:imgLayer>
                </a14:imgProps>
              </a:ext>
              <a:ext uri="{28A0092B-C50C-407E-A947-70E740481C1C}">
                <a14:useLocalDpi xmlns:a14="http://schemas.microsoft.com/office/drawing/2010/main" val="0"/>
              </a:ext>
            </a:extLst>
          </a:blip>
          <a:srcRect/>
          <a:stretch>
            <a:fillRect/>
          </a:stretch>
        </p:blipFill>
        <p:spPr bwMode="auto">
          <a:xfrm>
            <a:off x="5108912" y="23208347"/>
            <a:ext cx="3200400" cy="2399635"/>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4739" y="23199560"/>
            <a:ext cx="3200400" cy="24003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9" name="Rectangle 58"/>
          <p:cNvSpPr/>
          <p:nvPr/>
        </p:nvSpPr>
        <p:spPr>
          <a:xfrm>
            <a:off x="15673869" y="24601369"/>
            <a:ext cx="5869905" cy="1200329"/>
          </a:xfrm>
          <a:prstGeom prst="rect">
            <a:avLst/>
          </a:prstGeom>
        </p:spPr>
        <p:txBody>
          <a:bodyPr wrap="square">
            <a:spAutoFit/>
          </a:bodyPr>
          <a:lstStyle/>
          <a:p>
            <a:r>
              <a:rPr lang="en-US" sz="2400" dirty="0"/>
              <a:t>Figure 5. Dominant vegetation of the three different sampling areas, as demonstrated by average percentage cover (%) ± SE. </a:t>
            </a:r>
          </a:p>
        </p:txBody>
      </p:sp>
      <p:sp>
        <p:nvSpPr>
          <p:cNvPr id="60" name="Rectangle 59"/>
          <p:cNvSpPr/>
          <p:nvPr/>
        </p:nvSpPr>
        <p:spPr>
          <a:xfrm>
            <a:off x="15633079" y="30965876"/>
            <a:ext cx="6303482" cy="1200329"/>
          </a:xfrm>
          <a:prstGeom prst="rect">
            <a:avLst/>
          </a:prstGeom>
        </p:spPr>
        <p:txBody>
          <a:bodyPr wrap="square">
            <a:spAutoFit/>
          </a:bodyPr>
          <a:lstStyle/>
          <a:p>
            <a:r>
              <a:rPr lang="en-US" sz="2400" dirty="0"/>
              <a:t>Figure 7. Pre- to post-planting elevation change ± SE at each diversity level  within seaward and landward plots</a:t>
            </a:r>
          </a:p>
        </p:txBody>
      </p:sp>
      <p:sp>
        <p:nvSpPr>
          <p:cNvPr id="62" name="Rectangle 61"/>
          <p:cNvSpPr/>
          <p:nvPr/>
        </p:nvSpPr>
        <p:spPr>
          <a:xfrm>
            <a:off x="22390103" y="30919082"/>
            <a:ext cx="6015979" cy="830997"/>
          </a:xfrm>
          <a:prstGeom prst="rect">
            <a:avLst/>
          </a:prstGeom>
        </p:spPr>
        <p:txBody>
          <a:bodyPr wrap="square">
            <a:spAutoFit/>
          </a:bodyPr>
          <a:lstStyle/>
          <a:p>
            <a:r>
              <a:rPr lang="en-US" sz="2400" dirty="0"/>
              <a:t>Figure 8. Pre- to post-planting elevation change ± SE at each experimental location</a:t>
            </a:r>
          </a:p>
        </p:txBody>
      </p:sp>
      <p:sp>
        <p:nvSpPr>
          <p:cNvPr id="63" name="TextBox 62"/>
          <p:cNvSpPr txBox="1"/>
          <p:nvPr/>
        </p:nvSpPr>
        <p:spPr>
          <a:xfrm>
            <a:off x="23393400" y="11609923"/>
            <a:ext cx="495299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mj-lt"/>
                <a:cs typeface="Times New Roman" panose="02020603050405020304" pitchFamily="18" charset="0"/>
              </a:rPr>
              <a:t>Figure 3. Collecting elevation data with RTK differential GPS</a:t>
            </a:r>
          </a:p>
        </p:txBody>
      </p:sp>
      <p:sp>
        <p:nvSpPr>
          <p:cNvPr id="64" name="TextBox 63"/>
          <p:cNvSpPr txBox="1"/>
          <p:nvPr/>
        </p:nvSpPr>
        <p:spPr>
          <a:xfrm>
            <a:off x="23347340" y="16590911"/>
            <a:ext cx="4986364"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mj-lt"/>
                <a:cs typeface="Times New Roman" panose="02020603050405020304" pitchFamily="18" charset="0"/>
              </a:rPr>
              <a:t>Figure 4.  Dune restoration area within the foredune zone with previously planted </a:t>
            </a:r>
            <a:r>
              <a:rPr lang="en-US" sz="2400" i="1" dirty="0">
                <a:latin typeface="+mj-lt"/>
                <a:cs typeface="Times New Roman" panose="02020603050405020304" pitchFamily="18" charset="0"/>
              </a:rPr>
              <a:t>A. breviligulata. </a:t>
            </a:r>
          </a:p>
        </p:txBody>
      </p:sp>
      <p:sp>
        <p:nvSpPr>
          <p:cNvPr id="67" name="TextBox 66"/>
          <p:cNvSpPr txBox="1"/>
          <p:nvPr/>
        </p:nvSpPr>
        <p:spPr>
          <a:xfrm>
            <a:off x="29056500" y="7418793"/>
            <a:ext cx="13005901" cy="52322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a:cs typeface="Times New Roman" panose="02020603050405020304" pitchFamily="18" charset="0"/>
              </a:rPr>
              <a:t>DISCUSSION</a:t>
            </a:r>
            <a:endParaRPr lang="en-US" sz="2800" dirty="0">
              <a:cs typeface="Times New Roman" panose="02020603050405020304" pitchFamily="18" charset="0"/>
            </a:endParaRPr>
          </a:p>
        </p:txBody>
      </p:sp>
      <p:sp>
        <p:nvSpPr>
          <p:cNvPr id="68" name="TextBox 67"/>
          <p:cNvSpPr txBox="1"/>
          <p:nvPr/>
        </p:nvSpPr>
        <p:spPr>
          <a:xfrm>
            <a:off x="29105179" y="8037453"/>
            <a:ext cx="12957219" cy="139422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a:latin typeface="+mj-lt"/>
                <a:cs typeface="Times New Roman" panose="02020603050405020304" pitchFamily="18" charset="0"/>
              </a:rPr>
              <a:t>Interpretation of Results</a:t>
            </a:r>
          </a:p>
          <a:p>
            <a:pPr marL="285750" indent="-285750">
              <a:buFont typeface="Arial" panose="020B0604020202020204" pitchFamily="34" charset="0"/>
              <a:buChar char="•"/>
            </a:pPr>
            <a:r>
              <a:rPr lang="en-US" sz="3000" dirty="0">
                <a:latin typeface="+mj-lt"/>
                <a:cs typeface="Times New Roman" panose="02020603050405020304" pitchFamily="18" charset="0"/>
              </a:rPr>
              <a:t>Elevation was most influenced by relative position in the foredune, rather than treatment. Plots on the seaward edge showed a trend toward more sand accretion. In addition, elevation changes may differ greatly based on site location depending on the age of dunes, wind patterns, and available sand for transport. </a:t>
            </a:r>
          </a:p>
          <a:p>
            <a:pPr marL="285750" indent="-285750">
              <a:buFont typeface="Arial" panose="020B0604020202020204" pitchFamily="34" charset="0"/>
              <a:buChar char="•"/>
            </a:pPr>
            <a:r>
              <a:rPr lang="en-US" sz="3000" dirty="0">
                <a:latin typeface="+mj-lt"/>
                <a:cs typeface="Times New Roman" panose="02020603050405020304" pitchFamily="18" charset="0"/>
              </a:rPr>
              <a:t>Impacts of species diversity on elevation may also integrate over greater temporal scales and may need more time to become evident. </a:t>
            </a:r>
          </a:p>
          <a:p>
            <a:pPr marL="285750" indent="-285750">
              <a:buFont typeface="Arial" panose="020B0604020202020204" pitchFamily="34" charset="0"/>
              <a:buChar char="•"/>
            </a:pPr>
            <a:r>
              <a:rPr lang="en-US" sz="3000" dirty="0">
                <a:latin typeface="+mj-lt"/>
                <a:cs typeface="Times New Roman" panose="02020603050405020304" pitchFamily="18" charset="0"/>
              </a:rPr>
              <a:t>It appears that fall plantings are much more successful than spring plantings of herbaceous forbs within the context of the weather patterns experienced at this site during the experimental period. </a:t>
            </a:r>
          </a:p>
          <a:p>
            <a:pPr marL="285750" indent="-285750">
              <a:buFont typeface="Arial" panose="020B0604020202020204" pitchFamily="34" charset="0"/>
              <a:buChar char="•"/>
            </a:pPr>
            <a:r>
              <a:rPr lang="en-US" sz="3000" i="1" dirty="0">
                <a:latin typeface="+mj-lt"/>
                <a:cs typeface="Times New Roman" panose="02020603050405020304" pitchFamily="18" charset="0"/>
              </a:rPr>
              <a:t>S. sempervirens</a:t>
            </a:r>
            <a:r>
              <a:rPr lang="en-US" sz="3000" dirty="0">
                <a:latin typeface="+mj-lt"/>
                <a:cs typeface="Times New Roman" panose="02020603050405020304" pitchFamily="18" charset="0"/>
              </a:rPr>
              <a:t> had the greatest transplant success and is easy to access from local nurseries, whereas </a:t>
            </a:r>
            <a:r>
              <a:rPr lang="en-US" sz="3000" i="1" dirty="0">
                <a:latin typeface="+mj-lt"/>
                <a:cs typeface="Times New Roman" panose="02020603050405020304" pitchFamily="18" charset="0"/>
              </a:rPr>
              <a:t>L. japonicus</a:t>
            </a:r>
            <a:r>
              <a:rPr lang="en-US" sz="3000" dirty="0">
                <a:latin typeface="+mj-lt"/>
                <a:cs typeface="Times New Roman" panose="02020603050405020304" pitchFamily="18" charset="0"/>
              </a:rPr>
              <a:t> and </a:t>
            </a:r>
            <a:r>
              <a:rPr lang="en-US" sz="3000" i="1" dirty="0">
                <a:latin typeface="+mj-lt"/>
                <a:cs typeface="Times New Roman" panose="02020603050405020304" pitchFamily="18" charset="0"/>
              </a:rPr>
              <a:t>C. edentula</a:t>
            </a:r>
            <a:r>
              <a:rPr lang="en-US" sz="3000" dirty="0">
                <a:latin typeface="+mj-lt"/>
                <a:cs typeface="Times New Roman" panose="02020603050405020304" pitchFamily="18" charset="0"/>
              </a:rPr>
              <a:t> seeds must be harvested and grown out for plantings. </a:t>
            </a:r>
          </a:p>
          <a:p>
            <a:pPr marL="285750" indent="-285750">
              <a:buFont typeface="Arial" panose="020B0604020202020204" pitchFamily="34" charset="0"/>
              <a:buChar char="•"/>
            </a:pPr>
            <a:r>
              <a:rPr lang="en-US" sz="3000" dirty="0">
                <a:latin typeface="+mj-lt"/>
                <a:cs typeface="Times New Roman" panose="02020603050405020304" pitchFamily="18" charset="0"/>
              </a:rPr>
              <a:t>The stretches of dune impacted by dieout had the greatest species diversity when compared with the reference and restored areas. The most common plants in these areas were the selected experimental species, which demonstrates that </a:t>
            </a:r>
            <a:r>
              <a:rPr lang="en-US" sz="3000" i="1" dirty="0">
                <a:latin typeface="+mj-lt"/>
                <a:cs typeface="Times New Roman" panose="02020603050405020304" pitchFamily="18" charset="0"/>
              </a:rPr>
              <a:t>L. japonicus, C. edentula</a:t>
            </a:r>
            <a:r>
              <a:rPr lang="en-US" sz="3000" dirty="0">
                <a:latin typeface="+mj-lt"/>
                <a:cs typeface="Times New Roman" panose="02020603050405020304" pitchFamily="18" charset="0"/>
              </a:rPr>
              <a:t>, and </a:t>
            </a:r>
            <a:r>
              <a:rPr lang="en-US" sz="3000" i="1" dirty="0">
                <a:latin typeface="+mj-lt"/>
                <a:cs typeface="Times New Roman" panose="02020603050405020304" pitchFamily="18" charset="0"/>
              </a:rPr>
              <a:t>S. sempervirens</a:t>
            </a:r>
            <a:r>
              <a:rPr lang="en-US" sz="3000" dirty="0">
                <a:latin typeface="+mj-lt"/>
                <a:cs typeface="Times New Roman" panose="02020603050405020304" pitchFamily="18" charset="0"/>
              </a:rPr>
              <a:t> are good choices for diversity plantings. </a:t>
            </a:r>
          </a:p>
          <a:p>
            <a:pPr marL="285750" indent="-285750">
              <a:buFont typeface="Arial" panose="020B0604020202020204" pitchFamily="34" charset="0"/>
              <a:buChar char="•"/>
            </a:pPr>
            <a:r>
              <a:rPr lang="en-US" sz="3000" dirty="0">
                <a:latin typeface="+mj-lt"/>
                <a:cs typeface="Times New Roman" panose="02020603050405020304" pitchFamily="18" charset="0"/>
              </a:rPr>
              <a:t>Dunes are dynamic and the environmental stresses of these habitats made for interesting challenges in field study. </a:t>
            </a:r>
          </a:p>
          <a:p>
            <a:r>
              <a:rPr lang="en-US" sz="3000" b="1" dirty="0">
                <a:latin typeface="+mj-lt"/>
                <a:cs typeface="Times New Roman" panose="02020603050405020304" pitchFamily="18" charset="0"/>
              </a:rPr>
              <a:t>Recommendations</a:t>
            </a:r>
          </a:p>
          <a:p>
            <a:pPr marL="285750" indent="-285750">
              <a:buFont typeface="Arial" panose="020B0604020202020204" pitchFamily="34" charset="0"/>
              <a:buChar char="•"/>
            </a:pPr>
            <a:r>
              <a:rPr lang="en-US" sz="3000" dirty="0">
                <a:latin typeface="+mj-lt"/>
                <a:cs typeface="Times New Roman" panose="02020603050405020304" pitchFamily="18" charset="0"/>
              </a:rPr>
              <a:t>Examine the effects of higher density diversity plantings and/or the success of seeding restoration areas directly compared to growing plants for transplanting. Alternatively, diversity species could be transplanted into donor gardens which would serve as a resource for local restoration projects.</a:t>
            </a:r>
          </a:p>
          <a:p>
            <a:pPr marL="285750" indent="-285750">
              <a:buFont typeface="Arial" panose="020B0604020202020204" pitchFamily="34" charset="0"/>
              <a:buChar char="•"/>
            </a:pPr>
            <a:r>
              <a:rPr lang="en-US" sz="3000" dirty="0">
                <a:latin typeface="+mj-lt"/>
                <a:cs typeface="Times New Roman" panose="02020603050405020304" pitchFamily="18" charset="0"/>
              </a:rPr>
              <a:t>Weather conditions and time between germination and transplant may be factors to consider in future efforts. </a:t>
            </a:r>
          </a:p>
          <a:p>
            <a:pPr marL="285750" indent="-285750">
              <a:buFont typeface="Arial" panose="020B0604020202020204" pitchFamily="34" charset="0"/>
              <a:buChar char="•"/>
            </a:pPr>
            <a:r>
              <a:rPr lang="en-US" sz="3000" dirty="0">
                <a:latin typeface="+mj-lt"/>
                <a:cs typeface="Times New Roman" panose="02020603050405020304" pitchFamily="18" charset="0"/>
              </a:rPr>
              <a:t>Restoration efforts anticipate dune planting and elevation monitoring for 3-5 years, as that is the typical time frame for the recovery of dune communities</a:t>
            </a:r>
            <a:r>
              <a:rPr lang="en-US" sz="3000" baseline="30000" dirty="0">
                <a:latin typeface="+mj-lt"/>
                <a:cs typeface="Times New Roman" panose="02020603050405020304" pitchFamily="18" charset="0"/>
              </a:rPr>
              <a:t>11</a:t>
            </a:r>
            <a:r>
              <a:rPr lang="en-US" sz="3000" dirty="0">
                <a:latin typeface="+mj-lt"/>
                <a:cs typeface="Times New Roman" panose="02020603050405020304" pitchFamily="18" charset="0"/>
              </a:rPr>
              <a:t>.</a:t>
            </a:r>
          </a:p>
        </p:txBody>
      </p:sp>
      <p:sp>
        <p:nvSpPr>
          <p:cNvPr id="69" name="TextBox 68"/>
          <p:cNvSpPr txBox="1"/>
          <p:nvPr/>
        </p:nvSpPr>
        <p:spPr>
          <a:xfrm>
            <a:off x="38772089" y="27550711"/>
            <a:ext cx="3792179"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mj-lt"/>
                <a:cs typeface="Times New Roman" panose="02020603050405020304" pitchFamily="18" charset="0"/>
              </a:rPr>
              <a:t>Figure 10. Dover STEAM Academy students transplanting beachgrass and goldenrod</a:t>
            </a:r>
          </a:p>
        </p:txBody>
      </p:sp>
      <p:pic>
        <p:nvPicPr>
          <p:cNvPr id="1033"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347687" y="2054647"/>
            <a:ext cx="7664459" cy="200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a:extLst>
              <a:ext uri="{FF2B5EF4-FFF2-40B4-BE49-F238E27FC236}">
                <a16:creationId xmlns:a16="http://schemas.microsoft.com/office/drawing/2014/main" id="{03CA278B-1416-48BB-A50E-6C4018F46916}"/>
              </a:ext>
            </a:extLst>
          </p:cNvPr>
          <p:cNvPicPr/>
          <p:nvPr/>
        </p:nvPicPr>
        <p:blipFill>
          <a:blip r:embed="rId14"/>
          <a:stretch>
            <a:fillRect/>
          </a:stretch>
        </p:blipFill>
        <p:spPr>
          <a:xfrm>
            <a:off x="8931361" y="16376062"/>
            <a:ext cx="5943600" cy="4602480"/>
          </a:xfrm>
          <a:prstGeom prst="rect">
            <a:avLst/>
          </a:prstGeom>
        </p:spPr>
      </p:pic>
      <p:sp>
        <p:nvSpPr>
          <p:cNvPr id="6" name="Rectangle 3">
            <a:extLst>
              <a:ext uri="{FF2B5EF4-FFF2-40B4-BE49-F238E27FC236}">
                <a16:creationId xmlns:a16="http://schemas.microsoft.com/office/drawing/2014/main" id="{DAD622A9-DB6E-4BD5-8BE9-D728B057F251}"/>
              </a:ext>
            </a:extLst>
          </p:cNvPr>
          <p:cNvSpPr>
            <a:spLocks noChangeArrowheads="1"/>
          </p:cNvSpPr>
          <p:nvPr/>
        </p:nvSpPr>
        <p:spPr bwMode="auto">
          <a:xfrm>
            <a:off x="0" y="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7" name="Picture 56">
            <a:extLst>
              <a:ext uri="{FF2B5EF4-FFF2-40B4-BE49-F238E27FC236}">
                <a16:creationId xmlns:a16="http://schemas.microsoft.com/office/drawing/2014/main" id="{9FE4B04E-6437-4C6C-ACD3-EFF6DF687627}"/>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23383041" y="13078030"/>
            <a:ext cx="5078362" cy="3381170"/>
          </a:xfrm>
          <a:prstGeom prst="rect">
            <a:avLst/>
          </a:prstGeom>
          <a:noFill/>
          <a:ln>
            <a:noFill/>
          </a:ln>
        </p:spPr>
      </p:pic>
      <p:graphicFrame>
        <p:nvGraphicFramePr>
          <p:cNvPr id="58" name="Chart 57">
            <a:extLst>
              <a:ext uri="{FF2B5EF4-FFF2-40B4-BE49-F238E27FC236}">
                <a16:creationId xmlns:a16="http://schemas.microsoft.com/office/drawing/2014/main" id="{14A159C0-064A-4A77-8575-D1CB9D9B3621}"/>
              </a:ext>
            </a:extLst>
          </p:cNvPr>
          <p:cNvGraphicFramePr/>
          <p:nvPr>
            <p:extLst>
              <p:ext uri="{D42A27DB-BD31-4B8C-83A1-F6EECF244321}">
                <p14:modId xmlns:p14="http://schemas.microsoft.com/office/powerpoint/2010/main" val="2369635253"/>
              </p:ext>
            </p:extLst>
          </p:nvPr>
        </p:nvGraphicFramePr>
        <p:xfrm>
          <a:off x="15673869" y="20281134"/>
          <a:ext cx="6269780" cy="411329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1" name="Chart 60">
            <a:extLst>
              <a:ext uri="{FF2B5EF4-FFF2-40B4-BE49-F238E27FC236}">
                <a16:creationId xmlns:a16="http://schemas.microsoft.com/office/drawing/2014/main" id="{2698B324-0C30-434E-A52C-F7DD54AA579F}"/>
              </a:ext>
            </a:extLst>
          </p:cNvPr>
          <p:cNvGraphicFramePr/>
          <p:nvPr>
            <p:extLst>
              <p:ext uri="{D42A27DB-BD31-4B8C-83A1-F6EECF244321}">
                <p14:modId xmlns:p14="http://schemas.microsoft.com/office/powerpoint/2010/main" val="83721433"/>
              </p:ext>
            </p:extLst>
          </p:nvPr>
        </p:nvGraphicFramePr>
        <p:xfrm>
          <a:off x="22436164" y="20281135"/>
          <a:ext cx="5897540" cy="411329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5" name="Chart 64">
            <a:extLst>
              <a:ext uri="{FF2B5EF4-FFF2-40B4-BE49-F238E27FC236}">
                <a16:creationId xmlns:a16="http://schemas.microsoft.com/office/drawing/2014/main" id="{00000000-0008-0000-1200-000002000000}"/>
              </a:ext>
            </a:extLst>
          </p:cNvPr>
          <p:cNvGraphicFramePr/>
          <p:nvPr>
            <p:extLst>
              <p:ext uri="{D42A27DB-BD31-4B8C-83A1-F6EECF244321}">
                <p14:modId xmlns:p14="http://schemas.microsoft.com/office/powerpoint/2010/main" val="122789390"/>
              </p:ext>
            </p:extLst>
          </p:nvPr>
        </p:nvGraphicFramePr>
        <p:xfrm>
          <a:off x="15656682" y="26253325"/>
          <a:ext cx="6176884" cy="447360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0" name="Chart 69">
            <a:extLst>
              <a:ext uri="{FF2B5EF4-FFF2-40B4-BE49-F238E27FC236}">
                <a16:creationId xmlns:a16="http://schemas.microsoft.com/office/drawing/2014/main" id="{F703DBDF-C1BA-45F9-8F9C-16456EACDDC9}"/>
              </a:ext>
            </a:extLst>
          </p:cNvPr>
          <p:cNvGraphicFramePr/>
          <p:nvPr>
            <p:extLst>
              <p:ext uri="{D42A27DB-BD31-4B8C-83A1-F6EECF244321}">
                <p14:modId xmlns:p14="http://schemas.microsoft.com/office/powerpoint/2010/main" val="16301656"/>
              </p:ext>
            </p:extLst>
          </p:nvPr>
        </p:nvGraphicFramePr>
        <p:xfrm>
          <a:off x="22436164" y="26249845"/>
          <a:ext cx="5943600" cy="448056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342261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5832</TotalTime>
  <Words>1516</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 Feldsine</cp:lastModifiedBy>
  <cp:revision>438</cp:revision>
  <dcterms:created xsi:type="dcterms:W3CDTF">2015-09-22T13:58:06Z</dcterms:created>
  <dcterms:modified xsi:type="dcterms:W3CDTF">2021-04-14T23:51:58Z</dcterms:modified>
</cp:coreProperties>
</file>