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Lst>
  <p:sldSz cx="43891200" cy="21945600"/>
  <p:notesSz cx="37585650" cy="73298050"/>
  <p:defaultTextStyle>
    <a:defPPr>
      <a:defRPr lang="en-US"/>
    </a:defPPr>
    <a:lvl1pPr marL="0" algn="l" defTabSz="3028493" rtl="0" eaLnBrk="1" latinLnBrk="0" hangingPunct="1">
      <a:defRPr sz="5962" kern="1200">
        <a:solidFill>
          <a:schemeClr val="tx1"/>
        </a:solidFill>
        <a:latin typeface="+mn-lt"/>
        <a:ea typeface="+mn-ea"/>
        <a:cs typeface="+mn-cs"/>
      </a:defRPr>
    </a:lvl1pPr>
    <a:lvl2pPr marL="1514246" algn="l" defTabSz="3028493" rtl="0" eaLnBrk="1" latinLnBrk="0" hangingPunct="1">
      <a:defRPr sz="5962" kern="1200">
        <a:solidFill>
          <a:schemeClr val="tx1"/>
        </a:solidFill>
        <a:latin typeface="+mn-lt"/>
        <a:ea typeface="+mn-ea"/>
        <a:cs typeface="+mn-cs"/>
      </a:defRPr>
    </a:lvl2pPr>
    <a:lvl3pPr marL="3028493" algn="l" defTabSz="3028493" rtl="0" eaLnBrk="1" latinLnBrk="0" hangingPunct="1">
      <a:defRPr sz="5962" kern="1200">
        <a:solidFill>
          <a:schemeClr val="tx1"/>
        </a:solidFill>
        <a:latin typeface="+mn-lt"/>
        <a:ea typeface="+mn-ea"/>
        <a:cs typeface="+mn-cs"/>
      </a:defRPr>
    </a:lvl3pPr>
    <a:lvl4pPr marL="4542739" algn="l" defTabSz="3028493" rtl="0" eaLnBrk="1" latinLnBrk="0" hangingPunct="1">
      <a:defRPr sz="5962" kern="1200">
        <a:solidFill>
          <a:schemeClr val="tx1"/>
        </a:solidFill>
        <a:latin typeface="+mn-lt"/>
        <a:ea typeface="+mn-ea"/>
        <a:cs typeface="+mn-cs"/>
      </a:defRPr>
    </a:lvl4pPr>
    <a:lvl5pPr marL="6056986" algn="l" defTabSz="3028493" rtl="0" eaLnBrk="1" latinLnBrk="0" hangingPunct="1">
      <a:defRPr sz="5962" kern="1200">
        <a:solidFill>
          <a:schemeClr val="tx1"/>
        </a:solidFill>
        <a:latin typeface="+mn-lt"/>
        <a:ea typeface="+mn-ea"/>
        <a:cs typeface="+mn-cs"/>
      </a:defRPr>
    </a:lvl5pPr>
    <a:lvl6pPr marL="7571232" algn="l" defTabSz="3028493" rtl="0" eaLnBrk="1" latinLnBrk="0" hangingPunct="1">
      <a:defRPr sz="5962" kern="1200">
        <a:solidFill>
          <a:schemeClr val="tx1"/>
        </a:solidFill>
        <a:latin typeface="+mn-lt"/>
        <a:ea typeface="+mn-ea"/>
        <a:cs typeface="+mn-cs"/>
      </a:defRPr>
    </a:lvl6pPr>
    <a:lvl7pPr marL="9085478" algn="l" defTabSz="3028493" rtl="0" eaLnBrk="1" latinLnBrk="0" hangingPunct="1">
      <a:defRPr sz="5962" kern="1200">
        <a:solidFill>
          <a:schemeClr val="tx1"/>
        </a:solidFill>
        <a:latin typeface="+mn-lt"/>
        <a:ea typeface="+mn-ea"/>
        <a:cs typeface="+mn-cs"/>
      </a:defRPr>
    </a:lvl7pPr>
    <a:lvl8pPr marL="10599725" algn="l" defTabSz="3028493" rtl="0" eaLnBrk="1" latinLnBrk="0" hangingPunct="1">
      <a:defRPr sz="5962" kern="1200">
        <a:solidFill>
          <a:schemeClr val="tx1"/>
        </a:solidFill>
        <a:latin typeface="+mn-lt"/>
        <a:ea typeface="+mn-ea"/>
        <a:cs typeface="+mn-cs"/>
      </a:defRPr>
    </a:lvl8pPr>
    <a:lvl9pPr marL="12113971" algn="l" defTabSz="3028493" rtl="0" eaLnBrk="1" latinLnBrk="0" hangingPunct="1">
      <a:defRPr sz="596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4" d="100"/>
          <a:sy n="34" d="100"/>
        </p:scale>
        <p:origin x="222" y="252"/>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uo1001\AppData\Local\Box\Box%20Edit\Documents\vcGkRSW4Lk+vt4jSUN1UgA==\Point%20Measurement%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uo1001\AppData\Local\Box\Box%20Edit\Documents\vcGkRSW4Lk+vt4jSUN1UgA==\Point%20Measurement%20Analysi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uo1001\AppData\Local\Box\Box%20Edit\Documents\vcGkRSW4Lk+vt4jSUN1UgA==\Point%20Measurement%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uo1001\AppData\Local\Box\Box%20Edit\Documents\vcGkRSW4Lk+vt4jSUN1UgA==\Point%20Measurement%20Analysi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uo1001\AppData\Local\Box\Box%20Edit\Documents\vcGkRSW4Lk+vt4jSUN1UgA==\Point%20Measurement%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uo1001\AppData\Local\Box\Box%20Edit\Documents\vcGkRSW4Lk+vt4jSUN1UgA==\Point%20Measurement%20Analysi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uo1001\AppData\Local\Box\Box%20Edit\Documents\vcGkRSW4Lk+vt4jSUN1UgA==\Point%20Measurement%20Analys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1445585161621"/>
          <c:y val="6.778666981555731E-2"/>
          <c:w val="0.77905739662341889"/>
          <c:h val="0.6454138769508031"/>
        </c:manualLayout>
      </c:layout>
      <c:scatterChart>
        <c:scatterStyle val="lineMarker"/>
        <c:varyColors val="0"/>
        <c:ser>
          <c:idx val="0"/>
          <c:order val="0"/>
          <c:tx>
            <c:strRef>
              <c:f>Sheet1!$Z$2</c:f>
              <c:strCache>
                <c:ptCount val="1"/>
                <c:pt idx="0">
                  <c:v>NDMG</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errBars>
            <c:errDir val="y"/>
            <c:errBarType val="both"/>
            <c:errValType val="cust"/>
            <c:noEndCap val="0"/>
            <c:plus>
              <c:numRef>
                <c:f>(Sheet1!$AF$5,Sheet1!$AF$13,Sheet1!$AF$21,Sheet1!$AF$29)</c:f>
                <c:numCache>
                  <c:formatCode>General</c:formatCode>
                  <c:ptCount val="4"/>
                  <c:pt idx="0">
                    <c:v>0.32231029858108551</c:v>
                  </c:pt>
                  <c:pt idx="1">
                    <c:v>0.18126539343499326</c:v>
                  </c:pt>
                  <c:pt idx="2">
                    <c:v>0.10669549461635421</c:v>
                  </c:pt>
                  <c:pt idx="3">
                    <c:v>0.46213788913205195</c:v>
                  </c:pt>
                </c:numCache>
              </c:numRef>
            </c:plus>
            <c:minus>
              <c:numRef>
                <c:f>(Sheet1!$AF$5,Sheet1!$AF$13,Sheet1!$AF$21,Sheet1!$AF$29)</c:f>
                <c:numCache>
                  <c:formatCode>General</c:formatCode>
                  <c:ptCount val="4"/>
                  <c:pt idx="0">
                    <c:v>0.32231029858108551</c:v>
                  </c:pt>
                  <c:pt idx="1">
                    <c:v>0.18126539343499326</c:v>
                  </c:pt>
                  <c:pt idx="2">
                    <c:v>0.10669549461635421</c:v>
                  </c:pt>
                  <c:pt idx="3">
                    <c:v>0.46213788913205195</c:v>
                  </c:pt>
                </c:numCache>
              </c:numRef>
            </c:minus>
            <c:spPr>
              <a:noFill/>
              <a:ln w="12700" cap="flat" cmpd="sng" algn="ctr">
                <a:solidFill>
                  <a:schemeClr val="accent1"/>
                </a:solidFill>
                <a:round/>
              </a:ln>
              <a:effectLst/>
            </c:spPr>
          </c:errBars>
          <c:xVal>
            <c:numRef>
              <c:f>(Sheet1!$C$5,Sheet1!$C$13,Sheet1!$C$21,Sheet1!$C$29)</c:f>
              <c:numCache>
                <c:formatCode>General</c:formatCode>
                <c:ptCount val="4"/>
                <c:pt idx="0">
                  <c:v>0</c:v>
                </c:pt>
                <c:pt idx="1">
                  <c:v>2</c:v>
                </c:pt>
                <c:pt idx="2">
                  <c:v>7</c:v>
                </c:pt>
                <c:pt idx="3">
                  <c:v>9</c:v>
                </c:pt>
              </c:numCache>
            </c:numRef>
          </c:xVal>
          <c:yVal>
            <c:numRef>
              <c:f>(Sheet1!$AC$5,Sheet1!$AC$13,Sheet1!$AC$21,Sheet1!$AC$29)</c:f>
              <c:numCache>
                <c:formatCode>General</c:formatCode>
                <c:ptCount val="4"/>
                <c:pt idx="0">
                  <c:v>11.00625</c:v>
                </c:pt>
                <c:pt idx="1">
                  <c:v>10.4</c:v>
                </c:pt>
                <c:pt idx="2">
                  <c:v>10.53125</c:v>
                </c:pt>
                <c:pt idx="3">
                  <c:v>10.375</c:v>
                </c:pt>
              </c:numCache>
            </c:numRef>
          </c:yVal>
          <c:smooth val="0"/>
          <c:extLst>
            <c:ext xmlns:c16="http://schemas.microsoft.com/office/drawing/2014/chart" uri="{C3380CC4-5D6E-409C-BE32-E72D297353CC}">
              <c16:uniqueId val="{00000000-CB21-4061-BF39-AB26ED0FD1BF}"/>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Sheet1!$AG$2</c:f>
              <c:strCache>
                <c:ptCount val="1"/>
                <c:pt idx="0">
                  <c:v>Static DPS</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errBars>
            <c:errDir val="y"/>
            <c:errBarType val="both"/>
            <c:errValType val="cust"/>
            <c:noEndCap val="0"/>
            <c:plus>
              <c:numRef>
                <c:f>(Sheet1!$AM$5,Sheet1!$AM$13,Sheet1!$AM$21,Sheet1!$AM$29)</c:f>
                <c:numCache>
                  <c:formatCode>General</c:formatCode>
                  <c:ptCount val="4"/>
                  <c:pt idx="0">
                    <c:v>0.14328210775383277</c:v>
                  </c:pt>
                  <c:pt idx="1">
                    <c:v>8.2276723332792873E-2</c:v>
                  </c:pt>
                  <c:pt idx="2">
                    <c:v>5.5633935668495414E-2</c:v>
                  </c:pt>
                  <c:pt idx="3">
                    <c:v>6.3464383271233479E-2</c:v>
                  </c:pt>
                </c:numCache>
              </c:numRef>
            </c:plus>
            <c:minus>
              <c:numRef>
                <c:f>(Sheet1!$AM$5,Sheet1!$AM$13,Sheet1!$AM$21,Sheet1!$AM$29)</c:f>
                <c:numCache>
                  <c:formatCode>General</c:formatCode>
                  <c:ptCount val="4"/>
                  <c:pt idx="0">
                    <c:v>0.14328210775383277</c:v>
                  </c:pt>
                  <c:pt idx="1">
                    <c:v>8.2276723332792873E-2</c:v>
                  </c:pt>
                  <c:pt idx="2">
                    <c:v>5.5633935668495414E-2</c:v>
                  </c:pt>
                  <c:pt idx="3">
                    <c:v>6.3464383271233479E-2</c:v>
                  </c:pt>
                </c:numCache>
              </c:numRef>
            </c:minus>
            <c:spPr>
              <a:noFill/>
              <a:ln w="12700" cap="flat" cmpd="sng" algn="ctr">
                <a:solidFill>
                  <a:schemeClr val="accent2"/>
                </a:solidFill>
                <a:round/>
              </a:ln>
              <a:effectLst/>
            </c:spPr>
          </c:errBars>
          <c:xVal>
            <c:numRef>
              <c:f>(Sheet1!$C$5,Sheet1!$C$13,Sheet1!$C$21,Sheet1!$C$29)</c:f>
              <c:numCache>
                <c:formatCode>General</c:formatCode>
                <c:ptCount val="4"/>
                <c:pt idx="0">
                  <c:v>0</c:v>
                </c:pt>
                <c:pt idx="1">
                  <c:v>2</c:v>
                </c:pt>
                <c:pt idx="2">
                  <c:v>7</c:v>
                </c:pt>
                <c:pt idx="3">
                  <c:v>9</c:v>
                </c:pt>
              </c:numCache>
            </c:numRef>
          </c:xVal>
          <c:yVal>
            <c:numRef>
              <c:f>(Sheet1!$AL$5,Sheet1!$AL$13,Sheet1!$AL$21,Sheet1!$AL$29)</c:f>
              <c:numCache>
                <c:formatCode>General</c:formatCode>
                <c:ptCount val="4"/>
                <c:pt idx="0">
                  <c:v>3.5879574999999999</c:v>
                </c:pt>
                <c:pt idx="1">
                  <c:v>3.5261358333333335</c:v>
                </c:pt>
                <c:pt idx="2">
                  <c:v>3.6139852083333333</c:v>
                </c:pt>
                <c:pt idx="3">
                  <c:v>3.5254281250000004</c:v>
                </c:pt>
              </c:numCache>
            </c:numRef>
          </c:yVal>
          <c:smooth val="0"/>
          <c:extLst>
            <c:ext xmlns:c16="http://schemas.microsoft.com/office/drawing/2014/chart" uri="{C3380CC4-5D6E-409C-BE32-E72D297353CC}">
              <c16:uniqueId val="{00000001-CB21-4061-BF39-AB26ED0FD1BF}"/>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2439318565343392"/>
              <c:y val="0.81460045731502806"/>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max val="15"/>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NDMG % Moisture</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majorUnit val="2"/>
      </c:valAx>
      <c:valAx>
        <c:axId val="587273960"/>
        <c:scaling>
          <c:orientation val="minMax"/>
          <c:max val="5.5"/>
          <c:min val="2.5"/>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Static DPS Dielectric</a:t>
                </a:r>
              </a:p>
            </c:rich>
          </c:tx>
          <c:layout>
            <c:manualLayout>
              <c:xMode val="edge"/>
              <c:yMode val="edge"/>
              <c:x val="0.95439833339628921"/>
              <c:y val="3.1550512588436747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majorUnit val="0.60000000000000009"/>
      </c:valAx>
      <c:valAx>
        <c:axId val="587275600"/>
        <c:scaling>
          <c:orientation val="minMax"/>
        </c:scaling>
        <c:delete val="1"/>
        <c:axPos val="b"/>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26349427523562896"/>
          <c:y val="0.92004208429170231"/>
          <c:w val="0.41458073166563691"/>
          <c:h val="7.9957915708297661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9761013070704"/>
          <c:y val="6.7762107063466956E-2"/>
          <c:w val="0.76094084391131167"/>
          <c:h val="0.66457066264173004"/>
        </c:manualLayout>
      </c:layout>
      <c:scatterChart>
        <c:scatterStyle val="lineMarker"/>
        <c:varyColors val="0"/>
        <c:ser>
          <c:idx val="0"/>
          <c:order val="0"/>
          <c:tx>
            <c:strRef>
              <c:f>Sheet1!$I$2</c:f>
              <c:strCache>
                <c:ptCount val="1"/>
                <c:pt idx="0">
                  <c:v>LWD</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errBars>
            <c:errDir val="y"/>
            <c:errBarType val="both"/>
            <c:errValType val="cust"/>
            <c:noEndCap val="0"/>
            <c:plus>
              <c:numRef>
                <c:f>(Sheet1!$M$5,Sheet1!$M$13,Sheet1!$M$21,Sheet1!$M$29)</c:f>
                <c:numCache>
                  <c:formatCode>General</c:formatCode>
                  <c:ptCount val="4"/>
                  <c:pt idx="0">
                    <c:v>28.594559617253058</c:v>
                  </c:pt>
                  <c:pt idx="1">
                    <c:v>6.6362363970366225</c:v>
                  </c:pt>
                  <c:pt idx="2">
                    <c:v>59.397014291020298</c:v>
                  </c:pt>
                  <c:pt idx="3">
                    <c:v>45.345710409759974</c:v>
                  </c:pt>
                </c:numCache>
              </c:numRef>
            </c:plus>
            <c:minus>
              <c:numRef>
                <c:f>(Sheet1!$M$5,Sheet1!$M$13,Sheet1!$M$21,Sheet1!$M$29)</c:f>
                <c:numCache>
                  <c:formatCode>General</c:formatCode>
                  <c:ptCount val="4"/>
                  <c:pt idx="0">
                    <c:v>28.594559617253058</c:v>
                  </c:pt>
                  <c:pt idx="1">
                    <c:v>6.6362363970366225</c:v>
                  </c:pt>
                  <c:pt idx="2">
                    <c:v>59.397014291020298</c:v>
                  </c:pt>
                  <c:pt idx="3">
                    <c:v>45.345710409759974</c:v>
                  </c:pt>
                </c:numCache>
              </c:numRef>
            </c:minus>
            <c:spPr>
              <a:noFill/>
              <a:ln w="12700" cap="flat" cmpd="sng" algn="ctr">
                <a:solidFill>
                  <a:schemeClr val="accent1"/>
                </a:solidFill>
                <a:round/>
              </a:ln>
              <a:effectLst/>
            </c:spPr>
          </c:errBars>
          <c:xVal>
            <c:numRef>
              <c:f>(Sheet1!$C$5,Sheet1!$C$13,Sheet1!$C$21,Sheet1!$C$29)</c:f>
              <c:numCache>
                <c:formatCode>General</c:formatCode>
                <c:ptCount val="4"/>
                <c:pt idx="0">
                  <c:v>0</c:v>
                </c:pt>
                <c:pt idx="1">
                  <c:v>2</c:v>
                </c:pt>
                <c:pt idx="2">
                  <c:v>7</c:v>
                </c:pt>
                <c:pt idx="3">
                  <c:v>9</c:v>
                </c:pt>
              </c:numCache>
            </c:numRef>
          </c:xVal>
          <c:yVal>
            <c:numRef>
              <c:f>(Sheet1!$L$5,Sheet1!$L$13,Sheet1!$L$21,Sheet1!$L$29)</c:f>
              <c:numCache>
                <c:formatCode>0.00</c:formatCode>
                <c:ptCount val="4"/>
                <c:pt idx="0">
                  <c:v>85.471150920138882</c:v>
                </c:pt>
                <c:pt idx="1">
                  <c:v>101.20705371527777</c:v>
                </c:pt>
                <c:pt idx="2">
                  <c:v>116.67519222222222</c:v>
                </c:pt>
                <c:pt idx="3">
                  <c:v>137.61911312885803</c:v>
                </c:pt>
              </c:numCache>
            </c:numRef>
          </c:yVal>
          <c:smooth val="0"/>
          <c:extLst>
            <c:ext xmlns:c16="http://schemas.microsoft.com/office/drawing/2014/chart" uri="{C3380CC4-5D6E-409C-BE32-E72D297353CC}">
              <c16:uniqueId val="{00000000-74E5-4FD8-AD20-C4DAE72F2DBB}"/>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Sheet1!$U$2</c:f>
              <c:strCache>
                <c:ptCount val="1"/>
                <c:pt idx="0">
                  <c:v>RCCD</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errBars>
            <c:errDir val="y"/>
            <c:errBarType val="both"/>
            <c:errValType val="cust"/>
            <c:noEndCap val="0"/>
            <c:plus>
              <c:numRef>
                <c:f>(Sheet1!$W$5,Sheet1!$W$13,Sheet1!$W$21,Sheet1!$W$29)</c:f>
                <c:numCache>
                  <c:formatCode>General</c:formatCode>
                  <c:ptCount val="4"/>
                  <c:pt idx="0">
                    <c:v>2.615202805574687</c:v>
                  </c:pt>
                  <c:pt idx="1">
                    <c:v>2.489262656175232</c:v>
                  </c:pt>
                  <c:pt idx="2">
                    <c:v>1.4880476182856899</c:v>
                  </c:pt>
                  <c:pt idx="3">
                    <c:v>1.4880476182856899</c:v>
                  </c:pt>
                </c:numCache>
              </c:numRef>
            </c:plus>
            <c:minus>
              <c:numRef>
                <c:f>(Sheet1!$W$5,Sheet1!$W$13,Sheet1!$W$21,Sheet1!$W$29)</c:f>
                <c:numCache>
                  <c:formatCode>General</c:formatCode>
                  <c:ptCount val="4"/>
                  <c:pt idx="0">
                    <c:v>2.615202805574687</c:v>
                  </c:pt>
                  <c:pt idx="1">
                    <c:v>2.489262656175232</c:v>
                  </c:pt>
                  <c:pt idx="2">
                    <c:v>1.4880476182856899</c:v>
                  </c:pt>
                  <c:pt idx="3">
                    <c:v>1.4880476182856899</c:v>
                  </c:pt>
                </c:numCache>
              </c:numRef>
            </c:minus>
            <c:spPr>
              <a:noFill/>
              <a:ln w="12700" cap="flat" cmpd="sng" algn="ctr">
                <a:solidFill>
                  <a:schemeClr val="accent2"/>
                </a:solidFill>
                <a:round/>
              </a:ln>
              <a:effectLst/>
            </c:spPr>
          </c:errBars>
          <c:xVal>
            <c:numRef>
              <c:f>(Sheet1!$C$5,Sheet1!$C$13,Sheet1!$C$21,Sheet1!$C$29)</c:f>
              <c:numCache>
                <c:formatCode>General</c:formatCode>
                <c:ptCount val="4"/>
                <c:pt idx="0">
                  <c:v>0</c:v>
                </c:pt>
                <c:pt idx="1">
                  <c:v>2</c:v>
                </c:pt>
                <c:pt idx="2">
                  <c:v>7</c:v>
                </c:pt>
                <c:pt idx="3">
                  <c:v>9</c:v>
                </c:pt>
              </c:numCache>
            </c:numRef>
          </c:xVal>
          <c:yVal>
            <c:numRef>
              <c:f>(Sheet1!$V$5,Sheet1!$V$13,Sheet1!$V$21,Sheet1!$V$29)</c:f>
              <c:numCache>
                <c:formatCode>General</c:formatCode>
                <c:ptCount val="4"/>
                <c:pt idx="0">
                  <c:v>23.625</c:v>
                </c:pt>
                <c:pt idx="1">
                  <c:v>18.125</c:v>
                </c:pt>
                <c:pt idx="2">
                  <c:v>12.75</c:v>
                </c:pt>
                <c:pt idx="3">
                  <c:v>14.25</c:v>
                </c:pt>
              </c:numCache>
            </c:numRef>
          </c:yVal>
          <c:smooth val="0"/>
          <c:extLst>
            <c:ext xmlns:c16="http://schemas.microsoft.com/office/drawing/2014/chart" uri="{C3380CC4-5D6E-409C-BE32-E72D297353CC}">
              <c16:uniqueId val="{00000001-74E5-4FD8-AD20-C4DAE72F2DBB}"/>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3485826215885626"/>
              <c:y val="0.83016516093086556"/>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dirty="0"/>
                  <a:t>LWD E</a:t>
                </a:r>
                <a:r>
                  <a:rPr lang="en-US" b="1" baseline="-25000" dirty="0"/>
                  <a:t>35</a:t>
                </a:r>
                <a:r>
                  <a:rPr lang="en-US" b="1" dirty="0"/>
                  <a:t> (MPa)</a:t>
                </a:r>
              </a:p>
            </c:rich>
          </c:tx>
          <c:layout>
            <c:manualLayout>
              <c:xMode val="edge"/>
              <c:yMode val="edge"/>
              <c:x val="2.3245014159618334E-2"/>
              <c:y val="0.12147794257843317"/>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majorUnit val="40"/>
      </c:valAx>
      <c:valAx>
        <c:axId val="587273960"/>
        <c:scaling>
          <c:orientation val="maxMin"/>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RCCD Penetration Depth  (mm)</a:t>
                </a:r>
              </a:p>
            </c:rich>
          </c:tx>
          <c:layout>
            <c:manualLayout>
              <c:xMode val="edge"/>
              <c:yMode val="edge"/>
              <c:x val="0.94211740185682546"/>
              <c:y val="2.3917280244967021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majorUnit val="6"/>
      </c:valAx>
      <c:valAx>
        <c:axId val="587275600"/>
        <c:scaling>
          <c:orientation val="minMax"/>
        </c:scaling>
        <c:delete val="1"/>
        <c:axPos val="t"/>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32319657872482133"/>
          <c:y val="0.91451486363117651"/>
          <c:w val="0.33691235173232731"/>
          <c:h val="7.6427165354330709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41133982495778"/>
          <c:y val="7.2718619783978949E-2"/>
          <c:w val="0.78616029409257482"/>
          <c:h val="0.62764097873081515"/>
        </c:manualLayout>
      </c:layout>
      <c:scatterChart>
        <c:scatterStyle val="lineMarker"/>
        <c:varyColors val="0"/>
        <c:ser>
          <c:idx val="0"/>
          <c:order val="0"/>
          <c:tx>
            <c:strRef>
              <c:f>Sheet1!$Z$2</c:f>
              <c:strCache>
                <c:ptCount val="1"/>
                <c:pt idx="0">
                  <c:v>NDMG</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errBars>
            <c:errDir val="y"/>
            <c:errBarType val="both"/>
            <c:errValType val="cust"/>
            <c:noEndCap val="0"/>
            <c:plus>
              <c:numRef>
                <c:f>(Sheet1!$AF$70,Sheet1!$AF$78,Sheet1!$AF$86)</c:f>
                <c:numCache>
                  <c:formatCode>General</c:formatCode>
                  <c:ptCount val="3"/>
                  <c:pt idx="0">
                    <c:v>0.32616549261291983</c:v>
                  </c:pt>
                  <c:pt idx="1">
                    <c:v>0.37392703642746761</c:v>
                  </c:pt>
                  <c:pt idx="2">
                    <c:v>0.42678197846541854</c:v>
                  </c:pt>
                </c:numCache>
              </c:numRef>
            </c:plus>
            <c:minus>
              <c:numRef>
                <c:f>(Sheet1!$AF$70,Sheet1!$AF$78,Sheet1!$AF$86)</c:f>
                <c:numCache>
                  <c:formatCode>General</c:formatCode>
                  <c:ptCount val="3"/>
                  <c:pt idx="0">
                    <c:v>0.32616549261291983</c:v>
                  </c:pt>
                  <c:pt idx="1">
                    <c:v>0.37392703642746761</c:v>
                  </c:pt>
                  <c:pt idx="2">
                    <c:v>0.42678197846541854</c:v>
                  </c:pt>
                </c:numCache>
              </c:numRef>
            </c:minus>
            <c:spPr>
              <a:noFill/>
              <a:ln w="12700" cap="flat" cmpd="sng" algn="ctr">
                <a:solidFill>
                  <a:schemeClr val="accent1"/>
                </a:solidFill>
                <a:round/>
              </a:ln>
              <a:effectLst/>
            </c:spPr>
          </c:errBars>
          <c:xVal>
            <c:numRef>
              <c:f>(Sheet1!$C$70,Sheet1!$C$78,Sheet1!$C$86)</c:f>
              <c:numCache>
                <c:formatCode>General</c:formatCode>
                <c:ptCount val="3"/>
                <c:pt idx="0">
                  <c:v>1</c:v>
                </c:pt>
                <c:pt idx="1">
                  <c:v>5</c:v>
                </c:pt>
                <c:pt idx="2">
                  <c:v>7</c:v>
                </c:pt>
              </c:numCache>
            </c:numRef>
          </c:xVal>
          <c:yVal>
            <c:numRef>
              <c:f>(Sheet1!$AC$70,Sheet1!$AC$78,Sheet1!$AC$86)</c:f>
              <c:numCache>
                <c:formatCode>General</c:formatCode>
                <c:ptCount val="3"/>
                <c:pt idx="0">
                  <c:v>11.518750000000001</c:v>
                </c:pt>
                <c:pt idx="1">
                  <c:v>11.862499999999999</c:v>
                </c:pt>
                <c:pt idx="2">
                  <c:v>11.600000000000001</c:v>
                </c:pt>
              </c:numCache>
            </c:numRef>
          </c:yVal>
          <c:smooth val="0"/>
          <c:extLst>
            <c:ext xmlns:c16="http://schemas.microsoft.com/office/drawing/2014/chart" uri="{C3380CC4-5D6E-409C-BE32-E72D297353CC}">
              <c16:uniqueId val="{00000000-9B65-4888-947C-C7A1030166CB}"/>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Sheet1!$AG$2</c:f>
              <c:strCache>
                <c:ptCount val="1"/>
                <c:pt idx="0">
                  <c:v>Static DPS</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errBars>
            <c:errDir val="y"/>
            <c:errBarType val="both"/>
            <c:errValType val="cust"/>
            <c:noEndCap val="0"/>
            <c:plus>
              <c:numRef>
                <c:f>(Sheet1!$AM$70,Sheet1!$AM$78,Sheet1!$AM$86)</c:f>
                <c:numCache>
                  <c:formatCode>General</c:formatCode>
                  <c:ptCount val="3"/>
                  <c:pt idx="0">
                    <c:v>0.13567785375583291</c:v>
                  </c:pt>
                  <c:pt idx="1">
                    <c:v>0.18344122073479072</c:v>
                  </c:pt>
                  <c:pt idx="2">
                    <c:v>0.21147236156725721</c:v>
                  </c:pt>
                </c:numCache>
              </c:numRef>
            </c:plus>
            <c:minus>
              <c:numRef>
                <c:f>(Sheet1!$AM$70,Sheet1!$AM$78,Sheet1!$AM$86)</c:f>
                <c:numCache>
                  <c:formatCode>General</c:formatCode>
                  <c:ptCount val="3"/>
                  <c:pt idx="0">
                    <c:v>0.13567785375583291</c:v>
                  </c:pt>
                  <c:pt idx="1">
                    <c:v>0.18344122073479072</c:v>
                  </c:pt>
                  <c:pt idx="2">
                    <c:v>0.21147236156725721</c:v>
                  </c:pt>
                </c:numCache>
              </c:numRef>
            </c:minus>
            <c:spPr>
              <a:noFill/>
              <a:ln w="12700" cap="flat" cmpd="sng" algn="ctr">
                <a:solidFill>
                  <a:schemeClr val="accent2"/>
                </a:solidFill>
                <a:round/>
              </a:ln>
              <a:effectLst/>
            </c:spPr>
          </c:errBars>
          <c:xVal>
            <c:numRef>
              <c:f>(Sheet1!$C$70,Sheet1!$C$78,Sheet1!$C$86)</c:f>
              <c:numCache>
                <c:formatCode>General</c:formatCode>
                <c:ptCount val="3"/>
                <c:pt idx="0">
                  <c:v>1</c:v>
                </c:pt>
                <c:pt idx="1">
                  <c:v>5</c:v>
                </c:pt>
                <c:pt idx="2">
                  <c:v>7</c:v>
                </c:pt>
              </c:numCache>
            </c:numRef>
          </c:xVal>
          <c:yVal>
            <c:numRef>
              <c:f>(Sheet1!$AL$70,Sheet1!$AL$78,Sheet1!$AL$86)</c:f>
              <c:numCache>
                <c:formatCode>General</c:formatCode>
                <c:ptCount val="3"/>
                <c:pt idx="0">
                  <c:v>4.8139178124999997</c:v>
                </c:pt>
                <c:pt idx="1">
                  <c:v>4.8785103125000004</c:v>
                </c:pt>
                <c:pt idx="2">
                  <c:v>5.0120101041666674</c:v>
                </c:pt>
              </c:numCache>
            </c:numRef>
          </c:yVal>
          <c:smooth val="0"/>
          <c:extLst>
            <c:ext xmlns:c16="http://schemas.microsoft.com/office/drawing/2014/chart" uri="{C3380CC4-5D6E-409C-BE32-E72D297353CC}">
              <c16:uniqueId val="{00000001-9B65-4888-947C-C7A1030166CB}"/>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3076198298099327"/>
              <c:y val="0.81022050356853603"/>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max val="15"/>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NDMG % Moisture</a:t>
                </a:r>
              </a:p>
            </c:rich>
          </c:tx>
          <c:layout>
            <c:manualLayout>
              <c:xMode val="edge"/>
              <c:yMode val="edge"/>
              <c:x val="3.1868259570129273E-2"/>
              <c:y val="5.3119488679048449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majorUnit val="2"/>
      </c:valAx>
      <c:valAx>
        <c:axId val="587273960"/>
        <c:scaling>
          <c:orientation val="minMax"/>
          <c:min val="2.5"/>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Static DPS Dielectric</a:t>
                </a:r>
              </a:p>
            </c:rich>
          </c:tx>
          <c:layout>
            <c:manualLayout>
              <c:xMode val="edge"/>
              <c:yMode val="edge"/>
              <c:x val="0.959532875827253"/>
              <c:y val="3.3002216074704889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valAx>
      <c:valAx>
        <c:axId val="587275600"/>
        <c:scaling>
          <c:orientation val="minMax"/>
        </c:scaling>
        <c:delete val="1"/>
        <c:axPos val="b"/>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27740635091732063"/>
          <c:y val="0.91965462394910247"/>
          <c:w val="0.40623348625662192"/>
          <c:h val="7.9957915708297661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2691099338794"/>
          <c:y val="5.210218023767238E-2"/>
          <c:w val="0.75093535282510449"/>
          <c:h val="0.65410679639818492"/>
        </c:manualLayout>
      </c:layout>
      <c:scatterChart>
        <c:scatterStyle val="lineMarker"/>
        <c:varyColors val="0"/>
        <c:ser>
          <c:idx val="0"/>
          <c:order val="0"/>
          <c:tx>
            <c:strRef>
              <c:f>Sheet1!$I$2</c:f>
              <c:strCache>
                <c:ptCount val="1"/>
                <c:pt idx="0">
                  <c:v>LWD</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errBars>
            <c:errDir val="y"/>
            <c:errBarType val="both"/>
            <c:errValType val="cust"/>
            <c:noEndCap val="0"/>
            <c:plus>
              <c:numRef>
                <c:f>(Sheet1!$M$70,Sheet1!$M$78,Sheet1!$M$86)</c:f>
                <c:numCache>
                  <c:formatCode>General</c:formatCode>
                  <c:ptCount val="3"/>
                  <c:pt idx="0">
                    <c:v>38.789906383205441</c:v>
                  </c:pt>
                  <c:pt idx="1">
                    <c:v>22.827743615402863</c:v>
                  </c:pt>
                  <c:pt idx="2">
                    <c:v>54.841664962772711</c:v>
                  </c:pt>
                </c:numCache>
              </c:numRef>
            </c:plus>
            <c:minus>
              <c:numRef>
                <c:f>(Sheet1!$M$70,Sheet1!$M$78,Sheet1!$M$86)</c:f>
                <c:numCache>
                  <c:formatCode>General</c:formatCode>
                  <c:ptCount val="3"/>
                  <c:pt idx="0">
                    <c:v>38.789906383205441</c:v>
                  </c:pt>
                  <c:pt idx="1">
                    <c:v>22.827743615402863</c:v>
                  </c:pt>
                  <c:pt idx="2">
                    <c:v>54.841664962772711</c:v>
                  </c:pt>
                </c:numCache>
              </c:numRef>
            </c:minus>
            <c:spPr>
              <a:noFill/>
              <a:ln w="12700" cap="flat" cmpd="sng" algn="ctr">
                <a:solidFill>
                  <a:schemeClr val="accent1"/>
                </a:solidFill>
                <a:round/>
              </a:ln>
              <a:effectLst/>
            </c:spPr>
          </c:errBars>
          <c:xVal>
            <c:numRef>
              <c:f>(Sheet1!$C$70,Sheet1!$C$78,Sheet1!$C$86)</c:f>
              <c:numCache>
                <c:formatCode>General</c:formatCode>
                <c:ptCount val="3"/>
                <c:pt idx="0">
                  <c:v>1</c:v>
                </c:pt>
                <c:pt idx="1">
                  <c:v>5</c:v>
                </c:pt>
                <c:pt idx="2">
                  <c:v>7</c:v>
                </c:pt>
              </c:numCache>
            </c:numRef>
          </c:xVal>
          <c:yVal>
            <c:numRef>
              <c:f>(Sheet1!$L$70,Sheet1!$L$78,Sheet1!$L$86)</c:f>
              <c:numCache>
                <c:formatCode>0.00</c:formatCode>
                <c:ptCount val="3"/>
                <c:pt idx="0">
                  <c:v>229.34763280671294</c:v>
                </c:pt>
                <c:pt idx="1">
                  <c:v>210.31241527199074</c:v>
                </c:pt>
                <c:pt idx="2">
                  <c:v>254.99816290509258</c:v>
                </c:pt>
              </c:numCache>
            </c:numRef>
          </c:yVal>
          <c:smooth val="0"/>
          <c:extLst>
            <c:ext xmlns:c16="http://schemas.microsoft.com/office/drawing/2014/chart" uri="{C3380CC4-5D6E-409C-BE32-E72D297353CC}">
              <c16:uniqueId val="{00000000-08A9-4861-A391-CFFFC877FF4D}"/>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Sheet1!$U$2</c:f>
              <c:strCache>
                <c:ptCount val="1"/>
                <c:pt idx="0">
                  <c:v>RCCD</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errBars>
            <c:errDir val="y"/>
            <c:errBarType val="both"/>
            <c:errValType val="cust"/>
            <c:noEndCap val="0"/>
            <c:plus>
              <c:numRef>
                <c:f>(Sheet1!$W$70,Sheet1!$W$78,Sheet1!$W$86)</c:f>
                <c:numCache>
                  <c:formatCode>General</c:formatCode>
                  <c:ptCount val="3"/>
                  <c:pt idx="0">
                    <c:v>0.7559289460184544</c:v>
                  </c:pt>
                  <c:pt idx="1">
                    <c:v>0.91612538131290433</c:v>
                  </c:pt>
                  <c:pt idx="2">
                    <c:v>1.8322507626258087</c:v>
                  </c:pt>
                </c:numCache>
              </c:numRef>
            </c:plus>
            <c:minus>
              <c:numRef>
                <c:f>(Sheet1!$W$70,Sheet1!$W$78,Sheet1!$W$86)</c:f>
                <c:numCache>
                  <c:formatCode>General</c:formatCode>
                  <c:ptCount val="3"/>
                  <c:pt idx="0">
                    <c:v>0.7559289460184544</c:v>
                  </c:pt>
                  <c:pt idx="1">
                    <c:v>0.91612538131290433</c:v>
                  </c:pt>
                  <c:pt idx="2">
                    <c:v>1.8322507626258087</c:v>
                  </c:pt>
                </c:numCache>
              </c:numRef>
            </c:minus>
            <c:spPr>
              <a:noFill/>
              <a:ln w="12700" cap="flat" cmpd="sng" algn="ctr">
                <a:solidFill>
                  <a:schemeClr val="accent2"/>
                </a:solidFill>
                <a:round/>
              </a:ln>
              <a:effectLst/>
            </c:spPr>
          </c:errBars>
          <c:xVal>
            <c:numRef>
              <c:f>(Sheet1!$C$70,Sheet1!$C$78,Sheet1!$C$86)</c:f>
              <c:numCache>
                <c:formatCode>General</c:formatCode>
                <c:ptCount val="3"/>
                <c:pt idx="0">
                  <c:v>1</c:v>
                </c:pt>
                <c:pt idx="1">
                  <c:v>5</c:v>
                </c:pt>
                <c:pt idx="2">
                  <c:v>7</c:v>
                </c:pt>
              </c:numCache>
            </c:numRef>
          </c:xVal>
          <c:yVal>
            <c:numRef>
              <c:f>(Sheet1!$V$70,Sheet1!$V$78,Sheet1!$V$86)</c:f>
              <c:numCache>
                <c:formatCode>General</c:formatCode>
                <c:ptCount val="3"/>
                <c:pt idx="0">
                  <c:v>14</c:v>
                </c:pt>
                <c:pt idx="1">
                  <c:v>15.375</c:v>
                </c:pt>
                <c:pt idx="2">
                  <c:v>14.75</c:v>
                </c:pt>
              </c:numCache>
            </c:numRef>
          </c:yVal>
          <c:smooth val="0"/>
          <c:extLst>
            <c:ext xmlns:c16="http://schemas.microsoft.com/office/drawing/2014/chart" uri="{C3380CC4-5D6E-409C-BE32-E72D297353CC}">
              <c16:uniqueId val="{00000001-08A9-4861-A391-CFFFC877FF4D}"/>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3093336523197662"/>
              <c:y val="0.82176549047792613"/>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dirty="0"/>
                  <a:t>LWD E</a:t>
                </a:r>
                <a:r>
                  <a:rPr lang="en-US" b="1" baseline="-25000" dirty="0"/>
                  <a:t>35</a:t>
                </a:r>
                <a:r>
                  <a:rPr lang="en-US" b="1" dirty="0"/>
                  <a:t> (MPa)</a:t>
                </a:r>
              </a:p>
            </c:rich>
          </c:tx>
          <c:layout>
            <c:manualLayout>
              <c:xMode val="edge"/>
              <c:yMode val="edge"/>
              <c:x val="2.5216626398677583E-2"/>
              <c:y val="9.2445435414803184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valAx>
      <c:valAx>
        <c:axId val="587273960"/>
        <c:scaling>
          <c:orientation val="maxMin"/>
          <c:max val="30"/>
          <c:min val="0"/>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RCCD Penetration Depth (mm)</a:t>
                </a:r>
              </a:p>
            </c:rich>
          </c:tx>
          <c:layout>
            <c:manualLayout>
              <c:xMode val="edge"/>
              <c:yMode val="edge"/>
              <c:x val="0.94293462255667204"/>
              <c:y val="0"/>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majorUnit val="5"/>
      </c:valAx>
      <c:valAx>
        <c:axId val="587275600"/>
        <c:scaling>
          <c:orientation val="minMax"/>
        </c:scaling>
        <c:delete val="1"/>
        <c:axPos val="t"/>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31763174845214465"/>
          <c:y val="0.9235728346456693"/>
          <c:w val="0.33691235173232731"/>
          <c:h val="7.6427165354330709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67652561793711E-2"/>
          <c:y val="5.3735986350988425E-2"/>
          <c:w val="0.80688154798680212"/>
          <c:h val="0.64685348218291916"/>
        </c:manualLayout>
      </c:layout>
      <c:scatterChart>
        <c:scatterStyle val="lineMarker"/>
        <c:varyColors val="0"/>
        <c:ser>
          <c:idx val="0"/>
          <c:order val="0"/>
          <c:tx>
            <c:strRef>
              <c:f>Sheet1!$Z$2</c:f>
              <c:strCache>
                <c:ptCount val="1"/>
                <c:pt idx="0">
                  <c:v>NDMG</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errBars>
            <c:errDir val="y"/>
            <c:errBarType val="both"/>
            <c:errValType val="cust"/>
            <c:noEndCap val="0"/>
            <c:plus>
              <c:numRef>
                <c:f>(Sheet1!$AF$95,Sheet1!$AF$103,Sheet1!$AF$111,Sheet1!$AF$119)</c:f>
                <c:numCache>
                  <c:formatCode>General</c:formatCode>
                  <c:ptCount val="4"/>
                  <c:pt idx="0">
                    <c:v>0.62664070361617252</c:v>
                  </c:pt>
                  <c:pt idx="1">
                    <c:v>0.33957694268015354</c:v>
                  </c:pt>
                  <c:pt idx="2">
                    <c:v>0.39860246934938659</c:v>
                  </c:pt>
                  <c:pt idx="3">
                    <c:v>0.39949745216423349</c:v>
                  </c:pt>
                </c:numCache>
              </c:numRef>
            </c:plus>
            <c:minus>
              <c:numRef>
                <c:f>(Sheet1!$AF$95,Sheet1!$AF$103,Sheet1!$AF$111,Sheet1!$AF$119)</c:f>
                <c:numCache>
                  <c:formatCode>General</c:formatCode>
                  <c:ptCount val="4"/>
                  <c:pt idx="0">
                    <c:v>0.62664070361617252</c:v>
                  </c:pt>
                  <c:pt idx="1">
                    <c:v>0.33957694268015354</c:v>
                  </c:pt>
                  <c:pt idx="2">
                    <c:v>0.39860246934938659</c:v>
                  </c:pt>
                  <c:pt idx="3">
                    <c:v>0.39949745216423349</c:v>
                  </c:pt>
                </c:numCache>
              </c:numRef>
            </c:minus>
            <c:spPr>
              <a:noFill/>
              <a:ln w="12700" cap="flat" cmpd="sng" algn="ctr">
                <a:solidFill>
                  <a:schemeClr val="accent1"/>
                </a:solidFill>
                <a:round/>
              </a:ln>
              <a:effectLst/>
            </c:spPr>
          </c:errBars>
          <c:xVal>
            <c:numRef>
              <c:f>(Sheet1!$C$95,Sheet1!$C$103,Sheet1!$C$111,Sheet1!$C$119)</c:f>
              <c:numCache>
                <c:formatCode>General</c:formatCode>
                <c:ptCount val="4"/>
                <c:pt idx="0">
                  <c:v>1</c:v>
                </c:pt>
                <c:pt idx="1">
                  <c:v>6</c:v>
                </c:pt>
                <c:pt idx="2">
                  <c:v>11</c:v>
                </c:pt>
                <c:pt idx="3">
                  <c:v>14</c:v>
                </c:pt>
              </c:numCache>
            </c:numRef>
          </c:xVal>
          <c:yVal>
            <c:numRef>
              <c:f>(Sheet1!$AC$95,Sheet1!$AC$103,Sheet1!$AC$111,Sheet1!$AC$119)</c:f>
              <c:numCache>
                <c:formatCode>General</c:formatCode>
                <c:ptCount val="4"/>
                <c:pt idx="0">
                  <c:v>11.5375</c:v>
                </c:pt>
                <c:pt idx="1">
                  <c:v>10.256249999999998</c:v>
                </c:pt>
                <c:pt idx="2">
                  <c:v>10.006250000000001</c:v>
                </c:pt>
                <c:pt idx="3">
                  <c:v>9.6937499999999996</c:v>
                </c:pt>
              </c:numCache>
            </c:numRef>
          </c:yVal>
          <c:smooth val="0"/>
          <c:extLst>
            <c:ext xmlns:c16="http://schemas.microsoft.com/office/drawing/2014/chart" uri="{C3380CC4-5D6E-409C-BE32-E72D297353CC}">
              <c16:uniqueId val="{00000000-2B22-4EB8-888B-EA3E805A48A3}"/>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Sheet1!$AG$2</c:f>
              <c:strCache>
                <c:ptCount val="1"/>
                <c:pt idx="0">
                  <c:v>Static DPS</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errBars>
            <c:errDir val="y"/>
            <c:errBarType val="both"/>
            <c:errValType val="cust"/>
            <c:noEndCap val="0"/>
            <c:plus>
              <c:numRef>
                <c:f>(Sheet1!$AM$95,Sheet1!$AM$103,Sheet1!$AM$111,Sheet1!$AM$119)</c:f>
                <c:numCache>
                  <c:formatCode>General</c:formatCode>
                  <c:ptCount val="4"/>
                  <c:pt idx="0">
                    <c:v>0.12134212430869155</c:v>
                  </c:pt>
                  <c:pt idx="1">
                    <c:v>0.13593433325886331</c:v>
                  </c:pt>
                  <c:pt idx="2">
                    <c:v>0.10025642934934648</c:v>
                  </c:pt>
                  <c:pt idx="3">
                    <c:v>8.7367936260371551E-2</c:v>
                  </c:pt>
                </c:numCache>
              </c:numRef>
            </c:plus>
            <c:minus>
              <c:numRef>
                <c:f>(Sheet1!$AM$95,Sheet1!$AM$103,Sheet1!$AM$111,Sheet1!$AM$119)</c:f>
                <c:numCache>
                  <c:formatCode>General</c:formatCode>
                  <c:ptCount val="4"/>
                  <c:pt idx="0">
                    <c:v>0.12134212430869155</c:v>
                  </c:pt>
                  <c:pt idx="1">
                    <c:v>0.13593433325886331</c:v>
                  </c:pt>
                  <c:pt idx="2">
                    <c:v>0.10025642934934648</c:v>
                  </c:pt>
                  <c:pt idx="3">
                    <c:v>8.7367936260371551E-2</c:v>
                  </c:pt>
                </c:numCache>
              </c:numRef>
            </c:minus>
            <c:spPr>
              <a:noFill/>
              <a:ln w="12700" cap="flat" cmpd="sng" algn="ctr">
                <a:solidFill>
                  <a:schemeClr val="accent2"/>
                </a:solidFill>
                <a:round/>
              </a:ln>
              <a:effectLst/>
            </c:spPr>
          </c:errBars>
          <c:xVal>
            <c:numRef>
              <c:f>(Sheet1!$C$95,Sheet1!$C$103,Sheet1!$C$111,Sheet1!$C$119)</c:f>
              <c:numCache>
                <c:formatCode>General</c:formatCode>
                <c:ptCount val="4"/>
                <c:pt idx="0">
                  <c:v>1</c:v>
                </c:pt>
                <c:pt idx="1">
                  <c:v>6</c:v>
                </c:pt>
                <c:pt idx="2">
                  <c:v>11</c:v>
                </c:pt>
                <c:pt idx="3">
                  <c:v>14</c:v>
                </c:pt>
              </c:numCache>
            </c:numRef>
          </c:xVal>
          <c:yVal>
            <c:numRef>
              <c:f>(Sheet1!$AL$95,Sheet1!$AL$103,Sheet1!$AL$111,Sheet1!$AL$119)</c:f>
              <c:numCache>
                <c:formatCode>General</c:formatCode>
                <c:ptCount val="4"/>
                <c:pt idx="0">
                  <c:v>6.1256066666666671</c:v>
                </c:pt>
                <c:pt idx="1">
                  <c:v>4.2697237499999998</c:v>
                </c:pt>
                <c:pt idx="2">
                  <c:v>4.2936242708333339</c:v>
                </c:pt>
                <c:pt idx="3">
                  <c:v>4.360607395833334</c:v>
                </c:pt>
              </c:numCache>
            </c:numRef>
          </c:yVal>
          <c:smooth val="0"/>
          <c:extLst>
            <c:ext xmlns:c16="http://schemas.microsoft.com/office/drawing/2014/chart" uri="{C3380CC4-5D6E-409C-BE32-E72D297353CC}">
              <c16:uniqueId val="{00000001-2B22-4EB8-888B-EA3E805A48A3}"/>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2484792357067741"/>
              <c:y val="0.8242199496959034"/>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max val="15"/>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NDMG % Moisture</a:t>
                </a: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majorUnit val="2"/>
      </c:valAx>
      <c:valAx>
        <c:axId val="587273960"/>
        <c:scaling>
          <c:orientation val="minMax"/>
          <c:min val="2.5"/>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Static DPS Dielectric</a:t>
                </a:r>
              </a:p>
            </c:rich>
          </c:tx>
          <c:layout>
            <c:manualLayout>
              <c:xMode val="edge"/>
              <c:yMode val="edge"/>
              <c:x val="0.96074121845805549"/>
              <c:y val="2.546973134232931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valAx>
      <c:valAx>
        <c:axId val="587275600"/>
        <c:scaling>
          <c:orientation val="minMax"/>
        </c:scaling>
        <c:delete val="1"/>
        <c:axPos val="b"/>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25810712517362711"/>
          <c:y val="0.92004205215974799"/>
          <c:w val="0.42257261665330231"/>
          <c:h val="7.9957915708297661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6208072071124"/>
          <c:y val="3.6449073224392468E-2"/>
          <c:w val="0.7588588057965665"/>
          <c:h val="0.68721540885933485"/>
        </c:manualLayout>
      </c:layout>
      <c:scatterChart>
        <c:scatterStyle val="lineMarker"/>
        <c:varyColors val="0"/>
        <c:ser>
          <c:idx val="0"/>
          <c:order val="0"/>
          <c:tx>
            <c:strRef>
              <c:f>Sheet1!$I$2</c:f>
              <c:strCache>
                <c:ptCount val="1"/>
                <c:pt idx="0">
                  <c:v>LWD</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errBars>
            <c:errDir val="y"/>
            <c:errBarType val="both"/>
            <c:errValType val="cust"/>
            <c:noEndCap val="0"/>
            <c:plus>
              <c:numRef>
                <c:f>(Sheet1!$M$95,Sheet1!$M$103,Sheet1!$M$111,Sheet1!$M$119)</c:f>
                <c:numCache>
                  <c:formatCode>General</c:formatCode>
                  <c:ptCount val="4"/>
                  <c:pt idx="0">
                    <c:v>53.114920363763147</c:v>
                  </c:pt>
                  <c:pt idx="1">
                    <c:v>91.685089578504645</c:v>
                  </c:pt>
                  <c:pt idx="2">
                    <c:v>43.480362776329997</c:v>
                  </c:pt>
                  <c:pt idx="3">
                    <c:v>100.40478773343216</c:v>
                  </c:pt>
                </c:numCache>
              </c:numRef>
            </c:plus>
            <c:minus>
              <c:numRef>
                <c:f>(Sheet1!$M$95,Sheet1!$M$103,Sheet1!$M$111,Sheet1!$M$119)</c:f>
                <c:numCache>
                  <c:formatCode>General</c:formatCode>
                  <c:ptCount val="4"/>
                  <c:pt idx="0">
                    <c:v>53.114920363763147</c:v>
                  </c:pt>
                  <c:pt idx="1">
                    <c:v>91.685089578504645</c:v>
                  </c:pt>
                  <c:pt idx="2">
                    <c:v>43.480362776329997</c:v>
                  </c:pt>
                  <c:pt idx="3">
                    <c:v>100.40478773343216</c:v>
                  </c:pt>
                </c:numCache>
              </c:numRef>
            </c:minus>
            <c:spPr>
              <a:noFill/>
              <a:ln w="12700" cap="flat" cmpd="sng" algn="ctr">
                <a:solidFill>
                  <a:schemeClr val="accent1"/>
                </a:solidFill>
                <a:round/>
              </a:ln>
              <a:effectLst/>
            </c:spPr>
          </c:errBars>
          <c:xVal>
            <c:numRef>
              <c:f>(Sheet1!$C$95,Sheet1!$C$103,Sheet1!$C$111,Sheet1!$C$119)</c:f>
              <c:numCache>
                <c:formatCode>General</c:formatCode>
                <c:ptCount val="4"/>
                <c:pt idx="0">
                  <c:v>1</c:v>
                </c:pt>
                <c:pt idx="1">
                  <c:v>6</c:v>
                </c:pt>
                <c:pt idx="2">
                  <c:v>11</c:v>
                </c:pt>
                <c:pt idx="3">
                  <c:v>14</c:v>
                </c:pt>
              </c:numCache>
            </c:numRef>
          </c:xVal>
          <c:yVal>
            <c:numRef>
              <c:f>(Sheet1!$L$95,Sheet1!$L$103,Sheet1!$L$111,Sheet1!$L$119)</c:f>
              <c:numCache>
                <c:formatCode>0.00</c:formatCode>
                <c:ptCount val="4"/>
                <c:pt idx="0">
                  <c:v>181.99260532793213</c:v>
                </c:pt>
                <c:pt idx="1">
                  <c:v>329.02690358410496</c:v>
                </c:pt>
                <c:pt idx="2">
                  <c:v>233.355139527392</c:v>
                </c:pt>
                <c:pt idx="3">
                  <c:v>250.20569932002314</c:v>
                </c:pt>
              </c:numCache>
            </c:numRef>
          </c:yVal>
          <c:smooth val="0"/>
          <c:extLst>
            <c:ext xmlns:c16="http://schemas.microsoft.com/office/drawing/2014/chart" uri="{C3380CC4-5D6E-409C-BE32-E72D297353CC}">
              <c16:uniqueId val="{00000000-F861-40B1-B5B2-0650CB2345A4}"/>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Sheet1!$U$2</c:f>
              <c:strCache>
                <c:ptCount val="1"/>
                <c:pt idx="0">
                  <c:v>RCCD</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errBars>
            <c:errDir val="y"/>
            <c:errBarType val="both"/>
            <c:errValType val="cust"/>
            <c:noEndCap val="0"/>
            <c:plus>
              <c:numRef>
                <c:f>(Sheet1!$W$95,Sheet1!$W$103,Sheet1!$W$111,Sheet1!$W$119)</c:f>
                <c:numCache>
                  <c:formatCode>General</c:formatCode>
                  <c:ptCount val="4"/>
                  <c:pt idx="0">
                    <c:v>3.1622776601683795</c:v>
                  </c:pt>
                  <c:pt idx="1">
                    <c:v>1.5811388300841898</c:v>
                  </c:pt>
                  <c:pt idx="2">
                    <c:v>0.7559289460184544</c:v>
                  </c:pt>
                  <c:pt idx="3">
                    <c:v>0.91612538131290433</c:v>
                  </c:pt>
                </c:numCache>
              </c:numRef>
            </c:plus>
            <c:minus>
              <c:numRef>
                <c:f>(Sheet1!$W$95,Sheet1!$W$103,Sheet1!$W$111,Sheet1!$W$119)</c:f>
                <c:numCache>
                  <c:formatCode>General</c:formatCode>
                  <c:ptCount val="4"/>
                  <c:pt idx="0">
                    <c:v>3.1622776601683795</c:v>
                  </c:pt>
                  <c:pt idx="1">
                    <c:v>1.5811388300841898</c:v>
                  </c:pt>
                  <c:pt idx="2">
                    <c:v>0.7559289460184544</c:v>
                  </c:pt>
                  <c:pt idx="3">
                    <c:v>0.91612538131290433</c:v>
                  </c:pt>
                </c:numCache>
              </c:numRef>
            </c:minus>
            <c:spPr>
              <a:noFill/>
              <a:ln w="12700" cap="flat" cmpd="sng" algn="ctr">
                <a:solidFill>
                  <a:schemeClr val="accent2"/>
                </a:solidFill>
                <a:round/>
              </a:ln>
              <a:effectLst/>
            </c:spPr>
          </c:errBars>
          <c:xVal>
            <c:numRef>
              <c:f>(Sheet1!$C$95,Sheet1!$C$103,Sheet1!$C$111,Sheet1!$C$119)</c:f>
              <c:numCache>
                <c:formatCode>General</c:formatCode>
                <c:ptCount val="4"/>
                <c:pt idx="0">
                  <c:v>1</c:v>
                </c:pt>
                <c:pt idx="1">
                  <c:v>6</c:v>
                </c:pt>
                <c:pt idx="2">
                  <c:v>11</c:v>
                </c:pt>
                <c:pt idx="3">
                  <c:v>14</c:v>
                </c:pt>
              </c:numCache>
            </c:numRef>
          </c:xVal>
          <c:yVal>
            <c:numRef>
              <c:f>(Sheet1!$V$95,Sheet1!$V$103,Sheet1!$V$111,Sheet1!$V$119)</c:f>
              <c:numCache>
                <c:formatCode>General</c:formatCode>
                <c:ptCount val="4"/>
                <c:pt idx="0">
                  <c:v>18.5</c:v>
                </c:pt>
                <c:pt idx="1">
                  <c:v>12.25</c:v>
                </c:pt>
                <c:pt idx="2">
                  <c:v>11.5</c:v>
                </c:pt>
                <c:pt idx="3">
                  <c:v>11.625</c:v>
                </c:pt>
              </c:numCache>
            </c:numRef>
          </c:yVal>
          <c:smooth val="0"/>
          <c:extLst>
            <c:ext xmlns:c16="http://schemas.microsoft.com/office/drawing/2014/chart" uri="{C3380CC4-5D6E-409C-BE32-E72D297353CC}">
              <c16:uniqueId val="{00000001-F861-40B1-B5B2-0650CB2345A4}"/>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4357401224009235"/>
              <c:y val="0.83106050507907681"/>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dirty="0"/>
                  <a:t>LWD E</a:t>
                </a:r>
                <a:r>
                  <a:rPr lang="en-US" b="1" baseline="-25000" dirty="0"/>
                  <a:t>35</a:t>
                </a:r>
                <a:r>
                  <a:rPr lang="en-US" b="1" dirty="0"/>
                  <a:t> (MPa)</a:t>
                </a:r>
              </a:p>
            </c:rich>
          </c:tx>
          <c:layout>
            <c:manualLayout>
              <c:xMode val="edge"/>
              <c:yMode val="edge"/>
              <c:x val="2.5811689921708666E-2"/>
              <c:y val="9.5190197434501772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valAx>
      <c:valAx>
        <c:axId val="587273960"/>
        <c:scaling>
          <c:orientation val="maxMin"/>
          <c:max val="30"/>
          <c:min val="0"/>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RCCD Penetration Depth (mm)</a:t>
                </a:r>
              </a:p>
            </c:rich>
          </c:tx>
          <c:layout>
            <c:manualLayout>
              <c:xMode val="edge"/>
              <c:yMode val="edge"/>
              <c:x val="0.94036411005922504"/>
              <c:y val="7.5421914884325376E-3"/>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majorUnit val="5"/>
      </c:valAx>
      <c:valAx>
        <c:axId val="587275600"/>
        <c:scaling>
          <c:orientation val="minMax"/>
        </c:scaling>
        <c:delete val="1"/>
        <c:axPos val="t"/>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33154382413383637"/>
          <c:y val="0.9235728346456693"/>
          <c:w val="0.33691235173232731"/>
          <c:h val="7.6427165354330709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1817314829286E-2"/>
          <c:y val="6.722497008448107E-2"/>
          <c:w val="0.81449583451078733"/>
          <c:h val="0.64452427592935158"/>
        </c:manualLayout>
      </c:layout>
      <c:scatterChart>
        <c:scatterStyle val="lineMarker"/>
        <c:varyColors val="0"/>
        <c:ser>
          <c:idx val="0"/>
          <c:order val="0"/>
          <c:tx>
            <c:strRef>
              <c:f>Sheet1!$Z$2</c:f>
              <c:strCache>
                <c:ptCount val="1"/>
                <c:pt idx="0">
                  <c:v>NDMG</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dPt>
            <c:idx val="0"/>
            <c:marker>
              <c:symbol val="circle"/>
              <c:size val="14"/>
              <c:spPr>
                <a:noFill/>
                <a:ln w="19050">
                  <a:solidFill>
                    <a:schemeClr val="accent1"/>
                  </a:solidFill>
                </a:ln>
                <a:effectLst/>
              </c:spPr>
            </c:marker>
            <c:bubble3D val="0"/>
            <c:extLst>
              <c:ext xmlns:c16="http://schemas.microsoft.com/office/drawing/2014/chart" uri="{C3380CC4-5D6E-409C-BE32-E72D297353CC}">
                <c16:uniqueId val="{00000000-E2FC-4579-A63F-E943D0CFAE04}"/>
              </c:ext>
            </c:extLst>
          </c:dPt>
          <c:errBars>
            <c:errDir val="y"/>
            <c:errBarType val="both"/>
            <c:errValType val="cust"/>
            <c:noEndCap val="0"/>
            <c:plus>
              <c:numRef>
                <c:f>(Sheet1!$AF$127,Sheet1!$AF$135,Sheet1!$AF$143,Sheet1!$AF$151,Sheet1!$AF$159)</c:f>
                <c:numCache>
                  <c:formatCode>General</c:formatCode>
                  <c:ptCount val="5"/>
                  <c:pt idx="0">
                    <c:v>0.45232534119338735</c:v>
                  </c:pt>
                  <c:pt idx="1">
                    <c:v>0.2167124493754011</c:v>
                  </c:pt>
                  <c:pt idx="2">
                    <c:v>0.5216303425661839</c:v>
                  </c:pt>
                  <c:pt idx="3">
                    <c:v>0.73140642405085388</c:v>
                  </c:pt>
                  <c:pt idx="4">
                    <c:v>0.64776401126159711</c:v>
                  </c:pt>
                </c:numCache>
              </c:numRef>
            </c:plus>
            <c:minus>
              <c:numRef>
                <c:f>(Sheet1!$AF$127,Sheet1!$AF$135,Sheet1!$AF$143,Sheet1!$AF$151,Sheet1!$AF$159)</c:f>
                <c:numCache>
                  <c:formatCode>General</c:formatCode>
                  <c:ptCount val="5"/>
                  <c:pt idx="0">
                    <c:v>0.45232534119338735</c:v>
                  </c:pt>
                  <c:pt idx="1">
                    <c:v>0.2167124493754011</c:v>
                  </c:pt>
                  <c:pt idx="2">
                    <c:v>0.5216303425661839</c:v>
                  </c:pt>
                  <c:pt idx="3">
                    <c:v>0.73140642405085388</c:v>
                  </c:pt>
                  <c:pt idx="4">
                    <c:v>0.64776401126159711</c:v>
                  </c:pt>
                </c:numCache>
              </c:numRef>
            </c:minus>
            <c:spPr>
              <a:noFill/>
              <a:ln w="12700" cap="flat" cmpd="sng" algn="ctr">
                <a:solidFill>
                  <a:schemeClr val="accent1"/>
                </a:solidFill>
                <a:round/>
              </a:ln>
              <a:effectLst/>
            </c:spPr>
          </c:errBars>
          <c:xVal>
            <c:numRef>
              <c:f>(Sheet1!$C$127,Sheet1!$C$135,Sheet1!$C$143,Sheet1!$C$151,Sheet1!$C$159)</c:f>
              <c:numCache>
                <c:formatCode>General</c:formatCode>
                <c:ptCount val="5"/>
                <c:pt idx="0">
                  <c:v>0</c:v>
                </c:pt>
                <c:pt idx="1">
                  <c:v>3</c:v>
                </c:pt>
                <c:pt idx="2">
                  <c:v>6</c:v>
                </c:pt>
                <c:pt idx="3">
                  <c:v>10</c:v>
                </c:pt>
                <c:pt idx="4">
                  <c:v>12</c:v>
                </c:pt>
              </c:numCache>
            </c:numRef>
          </c:xVal>
          <c:yVal>
            <c:numRef>
              <c:f>(Sheet1!$AC$127,Sheet1!$AC$135,Sheet1!$AC$143,Sheet1!$AC$151,Sheet1!$AC$159)</c:f>
              <c:numCache>
                <c:formatCode>General</c:formatCode>
                <c:ptCount val="5"/>
                <c:pt idx="0">
                  <c:v>8.9562500000000007</c:v>
                </c:pt>
                <c:pt idx="1">
                  <c:v>10.387499999999999</c:v>
                </c:pt>
                <c:pt idx="2">
                  <c:v>10.318750000000001</c:v>
                </c:pt>
                <c:pt idx="3">
                  <c:v>10.418749999999999</c:v>
                </c:pt>
                <c:pt idx="4">
                  <c:v>10.093749999999998</c:v>
                </c:pt>
              </c:numCache>
            </c:numRef>
          </c:yVal>
          <c:smooth val="0"/>
          <c:extLst>
            <c:ext xmlns:c16="http://schemas.microsoft.com/office/drawing/2014/chart" uri="{C3380CC4-5D6E-409C-BE32-E72D297353CC}">
              <c16:uniqueId val="{00000001-E2FC-4579-A63F-E943D0CFAE04}"/>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Sheet1!$AG$2</c:f>
              <c:strCache>
                <c:ptCount val="1"/>
                <c:pt idx="0">
                  <c:v>Static DPS</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dPt>
            <c:idx val="0"/>
            <c:marker>
              <c:symbol val="circle"/>
              <c:size val="14"/>
              <c:spPr>
                <a:noFill/>
                <a:ln w="15875">
                  <a:solidFill>
                    <a:schemeClr val="accent2"/>
                  </a:solidFill>
                </a:ln>
                <a:effectLst/>
              </c:spPr>
            </c:marker>
            <c:bubble3D val="0"/>
            <c:extLst>
              <c:ext xmlns:c16="http://schemas.microsoft.com/office/drawing/2014/chart" uri="{C3380CC4-5D6E-409C-BE32-E72D297353CC}">
                <c16:uniqueId val="{00000002-E2FC-4579-A63F-E943D0CFAE04}"/>
              </c:ext>
            </c:extLst>
          </c:dPt>
          <c:errBars>
            <c:errDir val="y"/>
            <c:errBarType val="both"/>
            <c:errValType val="cust"/>
            <c:noEndCap val="0"/>
            <c:plus>
              <c:numRef>
                <c:f>(Sheet1!$AM$127,Sheet1!$AM$135,Sheet1!$AM$143,Sheet1!$AM$151,Sheet1!$AM$159)</c:f>
                <c:numCache>
                  <c:formatCode>General</c:formatCode>
                  <c:ptCount val="5"/>
                  <c:pt idx="0">
                    <c:v>0.18861428645057993</c:v>
                  </c:pt>
                  <c:pt idx="1">
                    <c:v>0.10546393760337711</c:v>
                  </c:pt>
                  <c:pt idx="2">
                    <c:v>0.1282607116128707</c:v>
                  </c:pt>
                  <c:pt idx="3">
                    <c:v>9.4027269974706437E-2</c:v>
                  </c:pt>
                  <c:pt idx="4">
                    <c:v>0.1046131653320989</c:v>
                  </c:pt>
                </c:numCache>
              </c:numRef>
            </c:plus>
            <c:minus>
              <c:numRef>
                <c:f>(Sheet1!$AM$127,Sheet1!$AM$135,Sheet1!$AM$143,Sheet1!$AM$151,Sheet1!$AM$159)</c:f>
                <c:numCache>
                  <c:formatCode>General</c:formatCode>
                  <c:ptCount val="5"/>
                  <c:pt idx="0">
                    <c:v>0.18861428645057993</c:v>
                  </c:pt>
                  <c:pt idx="1">
                    <c:v>0.10546393760337711</c:v>
                  </c:pt>
                  <c:pt idx="2">
                    <c:v>0.1282607116128707</c:v>
                  </c:pt>
                  <c:pt idx="3">
                    <c:v>9.4027269974706437E-2</c:v>
                  </c:pt>
                  <c:pt idx="4">
                    <c:v>0.1046131653320989</c:v>
                  </c:pt>
                </c:numCache>
              </c:numRef>
            </c:minus>
            <c:spPr>
              <a:noFill/>
              <a:ln w="12700" cap="flat" cmpd="sng" algn="ctr">
                <a:solidFill>
                  <a:schemeClr val="accent2"/>
                </a:solidFill>
                <a:round/>
              </a:ln>
              <a:effectLst/>
            </c:spPr>
          </c:errBars>
          <c:xVal>
            <c:numRef>
              <c:f>(Sheet1!$C$127,Sheet1!$C$135,Sheet1!$C$143,Sheet1!$C$151,Sheet1!$C$159)</c:f>
              <c:numCache>
                <c:formatCode>General</c:formatCode>
                <c:ptCount val="5"/>
                <c:pt idx="0">
                  <c:v>0</c:v>
                </c:pt>
                <c:pt idx="1">
                  <c:v>3</c:v>
                </c:pt>
                <c:pt idx="2">
                  <c:v>6</c:v>
                </c:pt>
                <c:pt idx="3">
                  <c:v>10</c:v>
                </c:pt>
                <c:pt idx="4">
                  <c:v>12</c:v>
                </c:pt>
              </c:numCache>
            </c:numRef>
          </c:xVal>
          <c:yVal>
            <c:numRef>
              <c:f>(Sheet1!$AL$127,Sheet1!$AL$135,Sheet1!$AL$143,Sheet1!$AL$151,Sheet1!$AL$159)</c:f>
              <c:numCache>
                <c:formatCode>General</c:formatCode>
                <c:ptCount val="5"/>
                <c:pt idx="0">
                  <c:v>3.9981232291666666</c:v>
                </c:pt>
                <c:pt idx="1">
                  <c:v>4.0781723958333327</c:v>
                </c:pt>
                <c:pt idx="2">
                  <c:v>4.2262030208333332</c:v>
                </c:pt>
                <c:pt idx="3">
                  <c:v>4.2670084374999995</c:v>
                </c:pt>
                <c:pt idx="4">
                  <c:v>4.3059715624999999</c:v>
                </c:pt>
              </c:numCache>
            </c:numRef>
          </c:yVal>
          <c:smooth val="0"/>
          <c:extLst>
            <c:ext xmlns:c16="http://schemas.microsoft.com/office/drawing/2014/chart" uri="{C3380CC4-5D6E-409C-BE32-E72D297353CC}">
              <c16:uniqueId val="{00000003-E2FC-4579-A63F-E943D0CFAE04}"/>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3417915500704074"/>
              <c:y val="0.83218110164975434"/>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max val="15"/>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NDMG % Moisture</a:t>
                </a:r>
              </a:p>
            </c:rich>
          </c:tx>
          <c:layout>
            <c:manualLayout>
              <c:xMode val="edge"/>
              <c:yMode val="edge"/>
              <c:x val="1.3567168038908546E-2"/>
              <c:y val="9.8891648358737025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majorUnit val="2"/>
      </c:valAx>
      <c:valAx>
        <c:axId val="587273960"/>
        <c:scaling>
          <c:orientation val="minMax"/>
          <c:min val="2.5"/>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Static DPS Dielectric</a:t>
                </a:r>
              </a:p>
            </c:rich>
          </c:tx>
          <c:layout>
            <c:manualLayout>
              <c:xMode val="edge"/>
              <c:yMode val="edge"/>
              <c:x val="0.96376795808889926"/>
              <c:y val="4.504364361147210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valAx>
      <c:valAx>
        <c:axId val="587275600"/>
        <c:scaling>
          <c:orientation val="minMax"/>
        </c:scaling>
        <c:delete val="1"/>
        <c:axPos val="b"/>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27586769725570615"/>
          <c:y val="0.91967929846089813"/>
          <c:w val="0.39539871789815922"/>
          <c:h val="7.9957915708297661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14113309214367"/>
          <c:y val="7.0187088330579919E-2"/>
          <c:w val="0.75907069689333295"/>
          <c:h val="0.6432685693408573"/>
        </c:manualLayout>
      </c:layout>
      <c:scatterChart>
        <c:scatterStyle val="lineMarker"/>
        <c:varyColors val="0"/>
        <c:ser>
          <c:idx val="0"/>
          <c:order val="0"/>
          <c:tx>
            <c:strRef>
              <c:f>Sheet1!$I$2</c:f>
              <c:strCache>
                <c:ptCount val="1"/>
                <c:pt idx="0">
                  <c:v>LWD</c:v>
                </c:pt>
              </c:strCache>
            </c:strRef>
          </c:tx>
          <c:spPr>
            <a:ln w="6350" cap="rnd">
              <a:solidFill>
                <a:schemeClr val="accent1"/>
              </a:solidFill>
              <a:prstDash val="sysDash"/>
              <a:round/>
            </a:ln>
            <a:effectLst/>
          </c:spPr>
          <c:marker>
            <c:symbol val="circle"/>
            <c:size val="14"/>
            <c:spPr>
              <a:solidFill>
                <a:schemeClr val="accent1"/>
              </a:solidFill>
              <a:ln w="9525">
                <a:solidFill>
                  <a:schemeClr val="accent1"/>
                </a:solidFill>
              </a:ln>
              <a:effectLst/>
            </c:spPr>
          </c:marker>
          <c:dPt>
            <c:idx val="0"/>
            <c:marker>
              <c:symbol val="circle"/>
              <c:size val="14"/>
              <c:spPr>
                <a:noFill/>
                <a:ln w="19050">
                  <a:solidFill>
                    <a:schemeClr val="accent1"/>
                  </a:solidFill>
                </a:ln>
                <a:effectLst/>
              </c:spPr>
            </c:marker>
            <c:bubble3D val="0"/>
            <c:extLst>
              <c:ext xmlns:c16="http://schemas.microsoft.com/office/drawing/2014/chart" uri="{C3380CC4-5D6E-409C-BE32-E72D297353CC}">
                <c16:uniqueId val="{00000000-F025-4278-B9C8-0CD4BB926B78}"/>
              </c:ext>
            </c:extLst>
          </c:dPt>
          <c:errBars>
            <c:errDir val="y"/>
            <c:errBarType val="both"/>
            <c:errValType val="cust"/>
            <c:noEndCap val="0"/>
            <c:plus>
              <c:numRef>
                <c:f>(Sheet1!$M$135,Sheet1!$M$143,Sheet1!$M$151,Sheet1!$M$159,Sheet1!$M$168)</c:f>
                <c:numCache>
                  <c:formatCode>General</c:formatCode>
                  <c:ptCount val="5"/>
                  <c:pt idx="0">
                    <c:v>24.394090949427063</c:v>
                  </c:pt>
                  <c:pt idx="1">
                    <c:v>122.21770426097389</c:v>
                  </c:pt>
                  <c:pt idx="2">
                    <c:v>68.506846616806115</c:v>
                  </c:pt>
                  <c:pt idx="3">
                    <c:v>76.070143286370822</c:v>
                  </c:pt>
                  <c:pt idx="4">
                    <c:v>22.74664916220862</c:v>
                  </c:pt>
                </c:numCache>
              </c:numRef>
            </c:plus>
            <c:minus>
              <c:numRef>
                <c:f>(Sheet1!$M$135,Sheet1!$M$143,Sheet1!$M$151,Sheet1!$M$159,Sheet1!$M$168)</c:f>
                <c:numCache>
                  <c:formatCode>General</c:formatCode>
                  <c:ptCount val="5"/>
                  <c:pt idx="0">
                    <c:v>24.394090949427063</c:v>
                  </c:pt>
                  <c:pt idx="1">
                    <c:v>122.21770426097389</c:v>
                  </c:pt>
                  <c:pt idx="2">
                    <c:v>68.506846616806115</c:v>
                  </c:pt>
                  <c:pt idx="3">
                    <c:v>76.070143286370822</c:v>
                  </c:pt>
                  <c:pt idx="4">
                    <c:v>22.74664916220862</c:v>
                  </c:pt>
                </c:numCache>
              </c:numRef>
            </c:minus>
            <c:spPr>
              <a:noFill/>
              <a:ln w="12700" cap="flat" cmpd="sng" algn="ctr">
                <a:solidFill>
                  <a:schemeClr val="accent1"/>
                </a:solidFill>
                <a:round/>
              </a:ln>
              <a:effectLst/>
            </c:spPr>
          </c:errBars>
          <c:xVal>
            <c:numRef>
              <c:f>(Sheet1!$C$127,Sheet1!$C$135,Sheet1!$C$143,Sheet1!$C$151,Sheet1!$C$159)</c:f>
              <c:numCache>
                <c:formatCode>General</c:formatCode>
                <c:ptCount val="5"/>
                <c:pt idx="0">
                  <c:v>0</c:v>
                </c:pt>
                <c:pt idx="1">
                  <c:v>3</c:v>
                </c:pt>
                <c:pt idx="2">
                  <c:v>6</c:v>
                </c:pt>
                <c:pt idx="3">
                  <c:v>10</c:v>
                </c:pt>
                <c:pt idx="4">
                  <c:v>12</c:v>
                </c:pt>
              </c:numCache>
            </c:numRef>
          </c:xVal>
          <c:yVal>
            <c:numRef>
              <c:f>(Sheet1!$L$127,Sheet1!$L$135,Sheet1!$L$143,Sheet1!$L$151,Sheet1!$L$159)</c:f>
              <c:numCache>
                <c:formatCode>0.00</c:formatCode>
                <c:ptCount val="5"/>
                <c:pt idx="0">
                  <c:v>161.76949130208331</c:v>
                </c:pt>
                <c:pt idx="1">
                  <c:v>221.30070607638891</c:v>
                </c:pt>
                <c:pt idx="2">
                  <c:v>251.06670540895061</c:v>
                </c:pt>
                <c:pt idx="3">
                  <c:v>256.90348977719907</c:v>
                </c:pt>
                <c:pt idx="4">
                  <c:v>304.82499406828703</c:v>
                </c:pt>
              </c:numCache>
            </c:numRef>
          </c:yVal>
          <c:smooth val="0"/>
          <c:extLst>
            <c:ext xmlns:c16="http://schemas.microsoft.com/office/drawing/2014/chart" uri="{C3380CC4-5D6E-409C-BE32-E72D297353CC}">
              <c16:uniqueId val="{00000001-F025-4278-B9C8-0CD4BB926B78}"/>
            </c:ext>
          </c:extLst>
        </c:ser>
        <c:dLbls>
          <c:showLegendKey val="0"/>
          <c:showVal val="0"/>
          <c:showCatName val="0"/>
          <c:showSerName val="0"/>
          <c:showPercent val="0"/>
          <c:showBubbleSize val="0"/>
        </c:dLbls>
        <c:axId val="575122320"/>
        <c:axId val="575122648"/>
      </c:scatterChart>
      <c:scatterChart>
        <c:scatterStyle val="lineMarker"/>
        <c:varyColors val="0"/>
        <c:ser>
          <c:idx val="1"/>
          <c:order val="1"/>
          <c:tx>
            <c:strRef>
              <c:f>Sheet1!$U$2</c:f>
              <c:strCache>
                <c:ptCount val="1"/>
                <c:pt idx="0">
                  <c:v>RCCD</c:v>
                </c:pt>
              </c:strCache>
            </c:strRef>
          </c:tx>
          <c:spPr>
            <a:ln w="6350" cap="rnd">
              <a:solidFill>
                <a:schemeClr val="accent2"/>
              </a:solidFill>
              <a:prstDash val="sysDash"/>
              <a:round/>
            </a:ln>
            <a:effectLst/>
          </c:spPr>
          <c:marker>
            <c:symbol val="circle"/>
            <c:size val="14"/>
            <c:spPr>
              <a:solidFill>
                <a:schemeClr val="accent2"/>
              </a:solidFill>
              <a:ln w="9525">
                <a:solidFill>
                  <a:schemeClr val="accent2"/>
                </a:solidFill>
              </a:ln>
              <a:effectLst/>
            </c:spPr>
          </c:marker>
          <c:dPt>
            <c:idx val="0"/>
            <c:marker>
              <c:symbol val="circle"/>
              <c:size val="14"/>
              <c:spPr>
                <a:noFill/>
                <a:ln w="19050">
                  <a:solidFill>
                    <a:schemeClr val="accent2"/>
                  </a:solidFill>
                </a:ln>
                <a:effectLst/>
              </c:spPr>
            </c:marker>
            <c:bubble3D val="0"/>
            <c:extLst>
              <c:ext xmlns:c16="http://schemas.microsoft.com/office/drawing/2014/chart" uri="{C3380CC4-5D6E-409C-BE32-E72D297353CC}">
                <c16:uniqueId val="{00000002-F025-4278-B9C8-0CD4BB926B78}"/>
              </c:ext>
            </c:extLst>
          </c:dPt>
          <c:errBars>
            <c:errDir val="y"/>
            <c:errBarType val="both"/>
            <c:errValType val="cust"/>
            <c:noEndCap val="0"/>
            <c:plus>
              <c:numRef>
                <c:f>(Sheet1!$W$127,Sheet1!$W$135,Sheet1!$W$143,Sheet1!$W$151,Sheet1!$W$159)</c:f>
                <c:numCache>
                  <c:formatCode>General</c:formatCode>
                  <c:ptCount val="5"/>
                  <c:pt idx="0">
                    <c:v>1.8850918886280925</c:v>
                  </c:pt>
                  <c:pt idx="1">
                    <c:v>1.685018016012207</c:v>
                  </c:pt>
                  <c:pt idx="2">
                    <c:v>1.3570801990548216</c:v>
                  </c:pt>
                  <c:pt idx="3">
                    <c:v>1.2817398889233114</c:v>
                  </c:pt>
                  <c:pt idx="4">
                    <c:v>1.2817398889233114</c:v>
                  </c:pt>
                </c:numCache>
              </c:numRef>
            </c:plus>
            <c:minus>
              <c:numRef>
                <c:f>(Sheet1!$W$127,Sheet1!$W$135,Sheet1!$W$143,Sheet1!$W$151,Sheet1!$W$159)</c:f>
                <c:numCache>
                  <c:formatCode>General</c:formatCode>
                  <c:ptCount val="5"/>
                  <c:pt idx="0">
                    <c:v>1.8850918886280925</c:v>
                  </c:pt>
                  <c:pt idx="1">
                    <c:v>1.685018016012207</c:v>
                  </c:pt>
                  <c:pt idx="2">
                    <c:v>1.3570801990548216</c:v>
                  </c:pt>
                  <c:pt idx="3">
                    <c:v>1.2817398889233114</c:v>
                  </c:pt>
                  <c:pt idx="4">
                    <c:v>1.2817398889233114</c:v>
                  </c:pt>
                </c:numCache>
              </c:numRef>
            </c:minus>
            <c:spPr>
              <a:noFill/>
              <a:ln w="12700" cap="flat" cmpd="sng" algn="ctr">
                <a:solidFill>
                  <a:schemeClr val="accent2"/>
                </a:solidFill>
                <a:round/>
              </a:ln>
              <a:effectLst/>
            </c:spPr>
          </c:errBars>
          <c:xVal>
            <c:numRef>
              <c:f>(Sheet1!$C$127,Sheet1!$C$135,Sheet1!$C$143,Sheet1!$C$151,Sheet1!$C$159)</c:f>
              <c:numCache>
                <c:formatCode>General</c:formatCode>
                <c:ptCount val="5"/>
                <c:pt idx="0">
                  <c:v>0</c:v>
                </c:pt>
                <c:pt idx="1">
                  <c:v>3</c:v>
                </c:pt>
                <c:pt idx="2">
                  <c:v>6</c:v>
                </c:pt>
                <c:pt idx="3">
                  <c:v>10</c:v>
                </c:pt>
                <c:pt idx="4">
                  <c:v>12</c:v>
                </c:pt>
              </c:numCache>
            </c:numRef>
          </c:xVal>
          <c:yVal>
            <c:numRef>
              <c:f>(Sheet1!$V$127,Sheet1!$V$135,Sheet1!$V$143,Sheet1!$V$151,Sheet1!$V$159)</c:f>
              <c:numCache>
                <c:formatCode>General</c:formatCode>
                <c:ptCount val="5"/>
                <c:pt idx="0">
                  <c:v>19.125</c:v>
                </c:pt>
                <c:pt idx="1">
                  <c:v>13.625</c:v>
                </c:pt>
                <c:pt idx="2">
                  <c:v>11.516666666666666</c:v>
                </c:pt>
                <c:pt idx="3">
                  <c:v>12.75</c:v>
                </c:pt>
                <c:pt idx="4">
                  <c:v>11.25</c:v>
                </c:pt>
              </c:numCache>
            </c:numRef>
          </c:yVal>
          <c:smooth val="0"/>
          <c:extLst>
            <c:ext xmlns:c16="http://schemas.microsoft.com/office/drawing/2014/chart" uri="{C3380CC4-5D6E-409C-BE32-E72D297353CC}">
              <c16:uniqueId val="{00000003-F025-4278-B9C8-0CD4BB926B78}"/>
            </c:ext>
          </c:extLst>
        </c:ser>
        <c:dLbls>
          <c:showLegendKey val="0"/>
          <c:showVal val="0"/>
          <c:showCatName val="0"/>
          <c:showSerName val="0"/>
          <c:showPercent val="0"/>
          <c:showBubbleSize val="0"/>
        </c:dLbls>
        <c:axId val="587275600"/>
        <c:axId val="587273960"/>
      </c:scatterChart>
      <c:valAx>
        <c:axId val="5751223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Time (Days)</a:t>
                </a:r>
              </a:p>
            </c:rich>
          </c:tx>
          <c:layout>
            <c:manualLayout>
              <c:xMode val="edge"/>
              <c:yMode val="edge"/>
              <c:x val="0.44399778693019754"/>
              <c:y val="0.8259755272599608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648"/>
        <c:crosses val="autoZero"/>
        <c:crossBetween val="midCat"/>
        <c:majorUnit val="1"/>
      </c:valAx>
      <c:valAx>
        <c:axId val="575122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dirty="0"/>
                  <a:t>LWD E</a:t>
                </a:r>
                <a:r>
                  <a:rPr lang="en-US" b="1" baseline="-25000" dirty="0"/>
                  <a:t>35</a:t>
                </a:r>
                <a:r>
                  <a:rPr lang="en-US" b="1" dirty="0"/>
                  <a:t> (MPa)</a:t>
                </a:r>
              </a:p>
            </c:rich>
          </c:tx>
          <c:layout>
            <c:manualLayout>
              <c:xMode val="edge"/>
              <c:yMode val="edge"/>
              <c:x val="2.586624002901643E-2"/>
              <c:y val="0.1149956186545416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5122320"/>
        <c:crosses val="autoZero"/>
        <c:crossBetween val="midCat"/>
      </c:valAx>
      <c:valAx>
        <c:axId val="587273960"/>
        <c:scaling>
          <c:orientation val="maxMin"/>
          <c:max val="30"/>
          <c:min val="0"/>
        </c:scaling>
        <c:delete val="0"/>
        <c:axPos val="r"/>
        <c:title>
          <c:tx>
            <c:rich>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dirty="0"/>
                  <a:t>RCCD Penetration Depth (mm)</a:t>
                </a:r>
              </a:p>
            </c:rich>
          </c:tx>
          <c:layout>
            <c:manualLayout>
              <c:xMode val="edge"/>
              <c:yMode val="edge"/>
              <c:x val="0.93920120000441243"/>
              <c:y val="1.218784697544448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87275600"/>
        <c:crosses val="max"/>
        <c:crossBetween val="midCat"/>
      </c:valAx>
      <c:valAx>
        <c:axId val="587275600"/>
        <c:scaling>
          <c:orientation val="minMax"/>
        </c:scaling>
        <c:delete val="1"/>
        <c:axPos val="t"/>
        <c:numFmt formatCode="General" sourceLinked="1"/>
        <c:majorTickMark val="out"/>
        <c:minorTickMark val="none"/>
        <c:tickLblPos val="nextTo"/>
        <c:crossAx val="587273960"/>
        <c:crosses val="autoZero"/>
        <c:crossBetween val="midCat"/>
      </c:valAx>
      <c:spPr>
        <a:noFill/>
        <a:ln>
          <a:noFill/>
        </a:ln>
        <a:effectLst/>
      </c:spPr>
    </c:plotArea>
    <c:legend>
      <c:legendPos val="b"/>
      <c:layout>
        <c:manualLayout>
          <c:xMode val="edge"/>
          <c:yMode val="edge"/>
          <c:x val="0.31763174845214465"/>
          <c:y val="0.91882326017149762"/>
          <c:w val="0.33691235173232731"/>
          <c:h val="7.6635413761290738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0.33041</cdr:x>
      <cdr:y>0.3693</cdr:y>
    </cdr:from>
    <cdr:to>
      <cdr:x>0.35774</cdr:x>
      <cdr:y>0.74057</cdr:y>
    </cdr:to>
    <cdr:sp macro="" textlink="">
      <cdr:nvSpPr>
        <cdr:cNvPr id="2" name="TextBox 8">
          <a:extLst xmlns:a="http://schemas.openxmlformats.org/drawingml/2006/main">
            <a:ext uri="{FF2B5EF4-FFF2-40B4-BE49-F238E27FC236}">
              <a16:creationId xmlns:a16="http://schemas.microsoft.com/office/drawing/2014/main" id="{D3D3E98D-1B8D-4604-BE9B-9110B1C09A4D}"/>
            </a:ext>
          </a:extLst>
        </cdr:cNvPr>
        <cdr:cNvSpPr txBox="1"/>
      </cdr:nvSpPr>
      <cdr:spPr>
        <a:xfrm xmlns:a="http://schemas.openxmlformats.org/drawingml/2006/main">
          <a:off x="3393628" y="1293840"/>
          <a:ext cx="280720" cy="130074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0.31in Rain</a:t>
          </a:r>
        </a:p>
      </cdr:txBody>
    </cdr:sp>
  </cdr:relSizeAnchor>
  <cdr:relSizeAnchor xmlns:cdr="http://schemas.openxmlformats.org/drawingml/2006/chartDrawing">
    <cdr:from>
      <cdr:x>0.5651</cdr:x>
      <cdr:y>0.36929</cdr:y>
    </cdr:from>
    <cdr:to>
      <cdr:x>0.59091</cdr:x>
      <cdr:y>0.74057</cdr:y>
    </cdr:to>
    <cdr:sp macro="" textlink="">
      <cdr:nvSpPr>
        <cdr:cNvPr id="3" name="TextBox 9">
          <a:extLst xmlns:a="http://schemas.openxmlformats.org/drawingml/2006/main">
            <a:ext uri="{FF2B5EF4-FFF2-40B4-BE49-F238E27FC236}">
              <a16:creationId xmlns:a16="http://schemas.microsoft.com/office/drawing/2014/main" id="{F6AC9A0E-CA88-4C94-A8F2-FA8D920C3AF4}"/>
            </a:ext>
          </a:extLst>
        </cdr:cNvPr>
        <cdr:cNvSpPr txBox="1"/>
      </cdr:nvSpPr>
      <cdr:spPr>
        <a:xfrm xmlns:a="http://schemas.openxmlformats.org/drawingml/2006/main">
          <a:off x="5804119" y="1293812"/>
          <a:ext cx="265086" cy="1300769"/>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dirty="0">
              <a:latin typeface="Arial" panose="020B0604020202020204" pitchFamily="34" charset="0"/>
              <a:cs typeface="Arial" panose="020B0604020202020204" pitchFamily="34" charset="0"/>
            </a:rPr>
            <a:t>0.25in Rain</a:t>
          </a:r>
        </a:p>
      </cdr:txBody>
    </cdr:sp>
  </cdr:relSizeAnchor>
</c:userShapes>
</file>

<file path=ppt/drawings/drawing2.xml><?xml version="1.0" encoding="utf-8"?>
<c:userShapes xmlns:c="http://schemas.openxmlformats.org/drawingml/2006/chart">
  <cdr:relSizeAnchor xmlns:cdr="http://schemas.openxmlformats.org/drawingml/2006/chartDrawing">
    <cdr:from>
      <cdr:x>0.38746</cdr:x>
      <cdr:y>0.32765</cdr:y>
    </cdr:from>
    <cdr:to>
      <cdr:x>0.41447</cdr:x>
      <cdr:y>0.72938</cdr:y>
    </cdr:to>
    <cdr:sp macro="" textlink="">
      <cdr:nvSpPr>
        <cdr:cNvPr id="2" name="TextBox 8">
          <a:extLst xmlns:a="http://schemas.openxmlformats.org/drawingml/2006/main">
            <a:ext uri="{FF2B5EF4-FFF2-40B4-BE49-F238E27FC236}">
              <a16:creationId xmlns:a16="http://schemas.microsoft.com/office/drawing/2014/main" id="{D3D3E98D-1B8D-4604-BE9B-9110B1C09A4D}"/>
            </a:ext>
          </a:extLst>
        </cdr:cNvPr>
        <cdr:cNvSpPr txBox="1"/>
      </cdr:nvSpPr>
      <cdr:spPr>
        <a:xfrm xmlns:a="http://schemas.openxmlformats.org/drawingml/2006/main">
          <a:off x="3954314" y="1147921"/>
          <a:ext cx="275626" cy="1407467"/>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dirty="0">
              <a:latin typeface="Arial" panose="020B0604020202020204" pitchFamily="34" charset="0"/>
              <a:cs typeface="Arial" panose="020B0604020202020204" pitchFamily="34" charset="0"/>
            </a:rPr>
            <a:t>0.20in Rain</a:t>
          </a:r>
        </a:p>
      </cdr:txBody>
    </cdr:sp>
  </cdr:relSizeAnchor>
  <cdr:relSizeAnchor xmlns:cdr="http://schemas.openxmlformats.org/drawingml/2006/chartDrawing">
    <cdr:from>
      <cdr:x>0.48712</cdr:x>
      <cdr:y>0.32389</cdr:y>
    </cdr:from>
    <cdr:to>
      <cdr:x>0.51288</cdr:x>
      <cdr:y>0.73079</cdr:y>
    </cdr:to>
    <cdr:sp macro="" textlink="">
      <cdr:nvSpPr>
        <cdr:cNvPr id="4" name="TextBox 9">
          <a:extLst xmlns:a="http://schemas.openxmlformats.org/drawingml/2006/main">
            <a:ext uri="{FF2B5EF4-FFF2-40B4-BE49-F238E27FC236}">
              <a16:creationId xmlns:a16="http://schemas.microsoft.com/office/drawing/2014/main" id="{C13D8BEE-0A7A-4A10-BCE0-6FD8C4308D9E}"/>
            </a:ext>
          </a:extLst>
        </cdr:cNvPr>
        <cdr:cNvSpPr txBox="1"/>
      </cdr:nvSpPr>
      <cdr:spPr>
        <a:xfrm xmlns:a="http://schemas.openxmlformats.org/drawingml/2006/main">
          <a:off x="4971452" y="1134729"/>
          <a:ext cx="262863" cy="142559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0.30in Rain</a:t>
          </a:r>
        </a:p>
      </cdr:txBody>
    </cdr:sp>
  </cdr:relSizeAnchor>
</c:userShapes>
</file>

<file path=ppt/drawings/drawing3.xml><?xml version="1.0" encoding="utf-8"?>
<c:userShapes xmlns:c="http://schemas.openxmlformats.org/drawingml/2006/chart">
  <cdr:relSizeAnchor xmlns:cdr="http://schemas.openxmlformats.org/drawingml/2006/chartDrawing">
    <cdr:from>
      <cdr:x>0.34703</cdr:x>
      <cdr:y>0.36339</cdr:y>
    </cdr:from>
    <cdr:to>
      <cdr:x>0.37129</cdr:x>
      <cdr:y>0.73671</cdr:y>
    </cdr:to>
    <cdr:sp macro="" textlink="">
      <cdr:nvSpPr>
        <cdr:cNvPr id="2" name="TextBox 8">
          <a:extLst xmlns:a="http://schemas.openxmlformats.org/drawingml/2006/main">
            <a:ext uri="{FF2B5EF4-FFF2-40B4-BE49-F238E27FC236}">
              <a16:creationId xmlns:a16="http://schemas.microsoft.com/office/drawing/2014/main" id="{D3D3E98D-1B8D-4604-BE9B-9110B1C09A4D}"/>
            </a:ext>
          </a:extLst>
        </cdr:cNvPr>
        <cdr:cNvSpPr txBox="1"/>
      </cdr:nvSpPr>
      <cdr:spPr>
        <a:xfrm xmlns:a="http://schemas.openxmlformats.org/drawingml/2006/main">
          <a:off x="3472895" y="1273131"/>
          <a:ext cx="242762" cy="1307914"/>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0.12in Rain</a:t>
          </a:r>
        </a:p>
      </cdr:txBody>
    </cdr:sp>
  </cdr:relSizeAnchor>
  <cdr:relSizeAnchor xmlns:cdr="http://schemas.openxmlformats.org/drawingml/2006/chartDrawing">
    <cdr:from>
      <cdr:x>0.56218</cdr:x>
      <cdr:y>0.36367</cdr:y>
    </cdr:from>
    <cdr:to>
      <cdr:x>0.58884</cdr:x>
      <cdr:y>0.73643</cdr:y>
    </cdr:to>
    <cdr:sp macro="" textlink="">
      <cdr:nvSpPr>
        <cdr:cNvPr id="4" name="TextBox 9">
          <a:extLst xmlns:a="http://schemas.openxmlformats.org/drawingml/2006/main">
            <a:ext uri="{FF2B5EF4-FFF2-40B4-BE49-F238E27FC236}">
              <a16:creationId xmlns:a16="http://schemas.microsoft.com/office/drawing/2014/main" id="{C13D8BEE-0A7A-4A10-BCE0-6FD8C4308D9E}"/>
            </a:ext>
          </a:extLst>
        </cdr:cNvPr>
        <cdr:cNvSpPr txBox="1"/>
      </cdr:nvSpPr>
      <cdr:spPr>
        <a:xfrm xmlns:a="http://schemas.openxmlformats.org/drawingml/2006/main">
          <a:off x="5625998" y="1274112"/>
          <a:ext cx="266802" cy="130595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0.89in Rain</a:t>
          </a:r>
        </a:p>
      </cdr:txBody>
    </cdr:sp>
  </cdr:relSizeAnchor>
  <cdr:relSizeAnchor xmlns:cdr="http://schemas.openxmlformats.org/drawingml/2006/chartDrawing">
    <cdr:from>
      <cdr:x>0.13437</cdr:x>
      <cdr:y>0.36395</cdr:y>
    </cdr:from>
    <cdr:to>
      <cdr:x>0.15954</cdr:x>
      <cdr:y>0.73614</cdr:y>
    </cdr:to>
    <cdr:sp macro="" textlink="">
      <cdr:nvSpPr>
        <cdr:cNvPr id="5" name="TextBox 8">
          <a:extLst xmlns:a="http://schemas.openxmlformats.org/drawingml/2006/main">
            <a:ext uri="{FF2B5EF4-FFF2-40B4-BE49-F238E27FC236}">
              <a16:creationId xmlns:a16="http://schemas.microsoft.com/office/drawing/2014/main" id="{A65E83C8-EADB-4D3B-8680-A712CB48BC1F}"/>
            </a:ext>
          </a:extLst>
        </cdr:cNvPr>
        <cdr:cNvSpPr txBox="1"/>
      </cdr:nvSpPr>
      <cdr:spPr>
        <a:xfrm xmlns:a="http://schemas.openxmlformats.org/drawingml/2006/main">
          <a:off x="1344710" y="1275111"/>
          <a:ext cx="251861" cy="130395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0.01in Rain</a:t>
          </a:r>
        </a:p>
      </cdr:txBody>
    </cdr:sp>
  </cdr:relSizeAnchor>
  <cdr:relSizeAnchor xmlns:cdr="http://schemas.openxmlformats.org/drawingml/2006/chartDrawing">
    <cdr:from>
      <cdr:x>0.18573</cdr:x>
      <cdr:y>0.36395</cdr:y>
    </cdr:from>
    <cdr:to>
      <cdr:x>0.2103</cdr:x>
      <cdr:y>0.73614</cdr:y>
    </cdr:to>
    <cdr:sp macro="" textlink="">
      <cdr:nvSpPr>
        <cdr:cNvPr id="6" name="TextBox 8">
          <a:extLst xmlns:a="http://schemas.openxmlformats.org/drawingml/2006/main">
            <a:ext uri="{FF2B5EF4-FFF2-40B4-BE49-F238E27FC236}">
              <a16:creationId xmlns:a16="http://schemas.microsoft.com/office/drawing/2014/main" id="{A65E83C8-EADB-4D3B-8680-A712CB48BC1F}"/>
            </a:ext>
          </a:extLst>
        </cdr:cNvPr>
        <cdr:cNvSpPr txBox="1"/>
      </cdr:nvSpPr>
      <cdr:spPr>
        <a:xfrm xmlns:a="http://schemas.openxmlformats.org/drawingml/2006/main">
          <a:off x="1858687" y="1275111"/>
          <a:ext cx="245885" cy="130395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0.48in Rain</a:t>
          </a:r>
        </a:p>
      </cdr:txBody>
    </cdr:sp>
  </cdr:relSizeAnchor>
</c:userShapes>
</file>

<file path=ppt/drawings/drawing4.xml><?xml version="1.0" encoding="utf-8"?>
<c:userShapes xmlns:c="http://schemas.openxmlformats.org/drawingml/2006/chart">
  <cdr:relSizeAnchor xmlns:cdr="http://schemas.openxmlformats.org/drawingml/2006/chartDrawing">
    <cdr:from>
      <cdr:x>0.32745</cdr:x>
      <cdr:y>0.38059</cdr:y>
    </cdr:from>
    <cdr:to>
      <cdr:x>0.35533</cdr:x>
      <cdr:y>0.75187</cdr:y>
    </cdr:to>
    <cdr:sp macro="" textlink="">
      <cdr:nvSpPr>
        <cdr:cNvPr id="2" name="TextBox 8">
          <a:extLst xmlns:a="http://schemas.openxmlformats.org/drawingml/2006/main">
            <a:ext uri="{FF2B5EF4-FFF2-40B4-BE49-F238E27FC236}">
              <a16:creationId xmlns:a16="http://schemas.microsoft.com/office/drawing/2014/main" id="{D3D3E98D-1B8D-4604-BE9B-9110B1C09A4D}"/>
            </a:ext>
          </a:extLst>
        </cdr:cNvPr>
        <cdr:cNvSpPr txBox="1"/>
      </cdr:nvSpPr>
      <cdr:spPr>
        <a:xfrm xmlns:a="http://schemas.openxmlformats.org/drawingml/2006/main">
          <a:off x="3276935" y="1333391"/>
          <a:ext cx="279065" cy="130077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0.06in Rain</a:t>
          </a:r>
        </a:p>
      </cdr:txBody>
    </cdr:sp>
  </cdr:relSizeAnchor>
  <cdr:relSizeAnchor xmlns:cdr="http://schemas.openxmlformats.org/drawingml/2006/chartDrawing">
    <cdr:from>
      <cdr:x>0.57846</cdr:x>
      <cdr:y>0.37829</cdr:y>
    </cdr:from>
    <cdr:to>
      <cdr:x>0.60479</cdr:x>
      <cdr:y>0.75416</cdr:y>
    </cdr:to>
    <cdr:sp macro="" textlink="">
      <cdr:nvSpPr>
        <cdr:cNvPr id="4" name="TextBox 9">
          <a:extLst xmlns:a="http://schemas.openxmlformats.org/drawingml/2006/main">
            <a:ext uri="{FF2B5EF4-FFF2-40B4-BE49-F238E27FC236}">
              <a16:creationId xmlns:a16="http://schemas.microsoft.com/office/drawing/2014/main" id="{C13D8BEE-0A7A-4A10-BCE0-6FD8C4308D9E}"/>
            </a:ext>
          </a:extLst>
        </cdr:cNvPr>
        <cdr:cNvSpPr txBox="1"/>
      </cdr:nvSpPr>
      <cdr:spPr>
        <a:xfrm xmlns:a="http://schemas.openxmlformats.org/drawingml/2006/main">
          <a:off x="5788920" y="1325345"/>
          <a:ext cx="263538" cy="131686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0.03in Rain</a:t>
          </a:r>
        </a:p>
      </cdr:txBody>
    </cdr:sp>
  </cdr:relSizeAnchor>
  <cdr:relSizeAnchor xmlns:cdr="http://schemas.openxmlformats.org/drawingml/2006/chartDrawing">
    <cdr:from>
      <cdr:x>0.14006</cdr:x>
      <cdr:y>0.37907</cdr:y>
    </cdr:from>
    <cdr:to>
      <cdr:x>0.16534</cdr:x>
      <cdr:y>0.75339</cdr:y>
    </cdr:to>
    <cdr:sp macro="" textlink="">
      <cdr:nvSpPr>
        <cdr:cNvPr id="5" name="TextBox 8">
          <a:extLst xmlns:a="http://schemas.openxmlformats.org/drawingml/2006/main">
            <a:ext uri="{FF2B5EF4-FFF2-40B4-BE49-F238E27FC236}">
              <a16:creationId xmlns:a16="http://schemas.microsoft.com/office/drawing/2014/main" id="{A65E83C8-EADB-4D3B-8680-A712CB48BC1F}"/>
            </a:ext>
          </a:extLst>
        </cdr:cNvPr>
        <cdr:cNvSpPr txBox="1"/>
      </cdr:nvSpPr>
      <cdr:spPr>
        <a:xfrm xmlns:a="http://schemas.openxmlformats.org/drawingml/2006/main">
          <a:off x="1401635" y="1328055"/>
          <a:ext cx="252996" cy="131144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0.08in Rain</a:t>
          </a:r>
        </a:p>
      </cdr:txBody>
    </cdr:sp>
  </cdr:relSizeAnchor>
  <cdr:relSizeAnchor xmlns:cdr="http://schemas.openxmlformats.org/drawingml/2006/chartDrawing">
    <cdr:from>
      <cdr:x>0.26484</cdr:x>
      <cdr:y>0.38</cdr:y>
    </cdr:from>
    <cdr:to>
      <cdr:x>0.29007</cdr:x>
      <cdr:y>0.75246</cdr:y>
    </cdr:to>
    <cdr:sp macro="" textlink="">
      <cdr:nvSpPr>
        <cdr:cNvPr id="6" name="TextBox 8">
          <a:extLst xmlns:a="http://schemas.openxmlformats.org/drawingml/2006/main">
            <a:ext uri="{FF2B5EF4-FFF2-40B4-BE49-F238E27FC236}">
              <a16:creationId xmlns:a16="http://schemas.microsoft.com/office/drawing/2014/main" id="{A65E83C8-EADB-4D3B-8680-A712CB48BC1F}"/>
            </a:ext>
          </a:extLst>
        </cdr:cNvPr>
        <cdr:cNvSpPr txBox="1"/>
      </cdr:nvSpPr>
      <cdr:spPr>
        <a:xfrm xmlns:a="http://schemas.openxmlformats.org/drawingml/2006/main">
          <a:off x="2650367" y="1331318"/>
          <a:ext cx="252491" cy="130491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0.19in Rain</a:t>
          </a:r>
        </a:p>
      </cdr:txBody>
    </cdr:sp>
  </cdr:relSizeAnchor>
  <cdr:relSizeAnchor xmlns:cdr="http://schemas.openxmlformats.org/drawingml/2006/chartDrawing">
    <cdr:from>
      <cdr:x>0.63929</cdr:x>
      <cdr:y>0.37104</cdr:y>
    </cdr:from>
    <cdr:to>
      <cdr:x>0.66571</cdr:x>
      <cdr:y>0.75425</cdr:y>
    </cdr:to>
    <cdr:sp macro="" textlink="">
      <cdr:nvSpPr>
        <cdr:cNvPr id="7" name="TextBox 9">
          <a:extLst xmlns:a="http://schemas.openxmlformats.org/drawingml/2006/main">
            <a:ext uri="{FF2B5EF4-FFF2-40B4-BE49-F238E27FC236}">
              <a16:creationId xmlns:a16="http://schemas.microsoft.com/office/drawing/2014/main" id="{FF4E656E-122F-4ED6-B516-046388AEF529}"/>
            </a:ext>
          </a:extLst>
        </cdr:cNvPr>
        <cdr:cNvSpPr txBox="1"/>
      </cdr:nvSpPr>
      <cdr:spPr>
        <a:xfrm xmlns:a="http://schemas.openxmlformats.org/drawingml/2006/main">
          <a:off x="6397667" y="1299937"/>
          <a:ext cx="264391" cy="134256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vert270" wrap="square" lIns="0" r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800" b="1">
              <a:latin typeface="Arial" panose="020B0604020202020204" pitchFamily="34" charset="0"/>
              <a:cs typeface="Arial" panose="020B0604020202020204" pitchFamily="34" charset="0"/>
            </a:rPr>
            <a:t>0.21in Rain</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3591562"/>
            <a:ext cx="3291840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5486400" y="11526522"/>
            <a:ext cx="329184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2F448-2981-4FDE-804C-ECCA76C533E0}"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153992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F448-2981-4FDE-804C-ECCA76C533E0}"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59630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168400"/>
            <a:ext cx="946404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0" y="1168400"/>
            <a:ext cx="2784348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F448-2981-4FDE-804C-ECCA76C533E0}"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61630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2F448-2981-4FDE-804C-ECCA76C533E0}"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368796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5471163"/>
            <a:ext cx="3785616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994660" y="14686283"/>
            <a:ext cx="37856160" cy="4800598"/>
          </a:xfrm>
        </p:spPr>
        <p:txBody>
          <a:bodyPr/>
          <a:lstStyle>
            <a:lvl1pPr marL="0" indent="0">
              <a:buNone/>
              <a:defRPr sz="768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E2F448-2981-4FDE-804C-ECCA76C533E0}"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424879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5842000"/>
            <a:ext cx="1865376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5842000"/>
            <a:ext cx="1865376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2F448-2981-4FDE-804C-ECCA76C533E0}"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41295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168401"/>
            <a:ext cx="3785616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39" y="5379722"/>
            <a:ext cx="18568033"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3023239" y="8016240"/>
            <a:ext cx="18568033"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0" y="5379722"/>
            <a:ext cx="18659477"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22219920" y="8016240"/>
            <a:ext cx="18659477"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2F448-2981-4FDE-804C-ECCA76C533E0}"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28092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2F448-2981-4FDE-804C-ECCA76C533E0}"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364753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2F448-2981-4FDE-804C-ECCA76C533E0}"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33644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463040"/>
            <a:ext cx="14156053"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8659477" y="3159762"/>
            <a:ext cx="2221992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9"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CCE2F448-2981-4FDE-804C-ECCA76C533E0}"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137016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463040"/>
            <a:ext cx="14156053"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3159762"/>
            <a:ext cx="2221992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3023239"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CCE2F448-2981-4FDE-804C-ECCA76C533E0}"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98FBA-5ADA-4768-B082-F851447D581C}" type="slidenum">
              <a:rPr lang="en-US" smtClean="0"/>
              <a:t>‹#›</a:t>
            </a:fld>
            <a:endParaRPr lang="en-US"/>
          </a:p>
        </p:txBody>
      </p:sp>
    </p:spTree>
    <p:extLst>
      <p:ext uri="{BB962C8B-B14F-4D97-AF65-F5344CB8AC3E}">
        <p14:creationId xmlns:p14="http://schemas.microsoft.com/office/powerpoint/2010/main" val="191508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168401"/>
            <a:ext cx="3785616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5842000"/>
            <a:ext cx="3785616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20340322"/>
            <a:ext cx="987552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CCE2F448-2981-4FDE-804C-ECCA76C533E0}" type="datetimeFigureOut">
              <a:rPr lang="en-US" smtClean="0"/>
              <a:t>1/15/2021</a:t>
            </a:fld>
            <a:endParaRPr lang="en-US"/>
          </a:p>
        </p:txBody>
      </p:sp>
      <p:sp>
        <p:nvSpPr>
          <p:cNvPr id="5" name="Footer Placeholder 4"/>
          <p:cNvSpPr>
            <a:spLocks noGrp="1"/>
          </p:cNvSpPr>
          <p:nvPr>
            <p:ph type="ftr" sz="quarter" idx="3"/>
          </p:nvPr>
        </p:nvSpPr>
        <p:spPr>
          <a:xfrm>
            <a:off x="14538960" y="20340322"/>
            <a:ext cx="1481328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20340322"/>
            <a:ext cx="987552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55398FBA-5ADA-4768-B082-F851447D581C}" type="slidenum">
              <a:rPr lang="en-US" smtClean="0"/>
              <a:t>‹#›</a:t>
            </a:fld>
            <a:endParaRPr lang="en-US"/>
          </a:p>
        </p:txBody>
      </p:sp>
    </p:spTree>
    <p:extLst>
      <p:ext uri="{BB962C8B-B14F-4D97-AF65-F5344CB8AC3E}">
        <p14:creationId xmlns:p14="http://schemas.microsoft.com/office/powerpoint/2010/main" val="282238373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6.xml"/><Relationship Id="rId1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chart" Target="../charts/chart5.xml"/><Relationship Id="rId17" Type="http://schemas.openxmlformats.org/officeDocument/2006/relationships/image" Target="../media/image6.png"/><Relationship Id="rId2" Type="http://schemas.openxmlformats.org/officeDocument/2006/relationships/hyperlink" Target="mailto:cuo1001@wildcats.unh.edu" TargetMode="Externa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chart" Target="../charts/chart4.xml"/><Relationship Id="rId5" Type="http://schemas.openxmlformats.org/officeDocument/2006/relationships/image" Target="../media/image2.png"/><Relationship Id="rId15" Type="http://schemas.openxmlformats.org/officeDocument/2006/relationships/chart" Target="../charts/chart8.xml"/><Relationship Id="rId10"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2.xml"/><Relationship Id="rId1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bwMode="auto">
          <a:xfrm>
            <a:off x="84221" y="102949"/>
            <a:ext cx="43710726" cy="2946820"/>
          </a:xfrm>
          <a:prstGeom prst="rect">
            <a:avLst/>
          </a:prstGeom>
          <a:solidFill>
            <a:schemeClr val="bg1"/>
          </a:solidFill>
          <a:ln w="9525" cap="flat" cmpd="sng" algn="ctr">
            <a:solidFill>
              <a:schemeClr val="accent2">
                <a:lumMod val="50000"/>
              </a:schemeClr>
            </a:solidFill>
            <a:prstDash val="solid"/>
            <a:round/>
            <a:headEnd type="none" w="med" len="med"/>
            <a:tailEnd type="none" w="med" len="med"/>
          </a:ln>
          <a:effectLst>
            <a:outerShdw blurRad="50800" dist="50800" dir="5400000" algn="ctr" rotWithShape="0">
              <a:schemeClr val="tx1"/>
            </a:outerShdw>
          </a:effectLst>
          <a:scene3d>
            <a:camera prst="orthographicFront"/>
            <a:lightRig rig="threePt" dir="t">
              <a:rot lat="0" lon="0" rev="1200000"/>
            </a:lightRig>
          </a:scene3d>
          <a:sp3d extrusionH="25400" contourW="50800">
            <a:bevelT w="63500" h="50800"/>
            <a:bevelB w="63500" h="50800"/>
          </a:sp3d>
        </p:spPr>
        <p:txBody>
          <a:bodyPr vert="horz" wrap="square" lIns="80010" tIns="40005" rIns="80010" bIns="40005" numCol="1" rtlCol="0" anchor="t" anchorCtr="0" compatLnSpc="1">
            <a:prstTxWarp prst="textNoShape">
              <a:avLst/>
            </a:prstTxWarp>
          </a:bodyPr>
          <a:lstStyle/>
          <a:p>
            <a:pPr defTabSz="3017082"/>
            <a:endParaRPr lang="en-US" sz="5950" dirty="0">
              <a:latin typeface="Arial" charset="0"/>
            </a:endParaRPr>
          </a:p>
        </p:txBody>
      </p:sp>
      <p:sp>
        <p:nvSpPr>
          <p:cNvPr id="7" name="Rectangle 218"/>
          <p:cNvSpPr>
            <a:spLocks noChangeArrowheads="1"/>
          </p:cNvSpPr>
          <p:nvPr/>
        </p:nvSpPr>
        <p:spPr bwMode="auto">
          <a:xfrm>
            <a:off x="7276999" y="310394"/>
            <a:ext cx="29325170" cy="239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 tIns="22806" rIns="27432" bIns="22806">
            <a:spAutoFit/>
          </a:bodyPr>
          <a:lstStyle>
            <a:lvl1pPr>
              <a:defRPr sz="6800">
                <a:solidFill>
                  <a:schemeClr val="tx1"/>
                </a:solidFill>
                <a:latin typeface="Arial" panose="020B0604020202020204" pitchFamily="34" charset="0"/>
                <a:cs typeface="Arial" panose="020B0604020202020204" pitchFamily="34" charset="0"/>
              </a:defRPr>
            </a:lvl1pPr>
            <a:lvl2pPr marL="742950" indent="-285750">
              <a:defRPr sz="6800">
                <a:solidFill>
                  <a:schemeClr val="tx1"/>
                </a:solidFill>
                <a:latin typeface="Arial" panose="020B0604020202020204" pitchFamily="34" charset="0"/>
                <a:cs typeface="Arial" panose="020B0604020202020204" pitchFamily="34" charset="0"/>
              </a:defRPr>
            </a:lvl2pPr>
            <a:lvl3pPr marL="1143000" indent="-228600">
              <a:defRPr sz="6800">
                <a:solidFill>
                  <a:schemeClr val="tx1"/>
                </a:solidFill>
                <a:latin typeface="Arial" panose="020B0604020202020204" pitchFamily="34" charset="0"/>
                <a:cs typeface="Arial" panose="020B0604020202020204" pitchFamily="34" charset="0"/>
              </a:defRPr>
            </a:lvl3pPr>
            <a:lvl4pPr marL="1600200" indent="-228600">
              <a:defRPr sz="6800">
                <a:solidFill>
                  <a:schemeClr val="tx1"/>
                </a:solidFill>
                <a:latin typeface="Arial" panose="020B0604020202020204" pitchFamily="34" charset="0"/>
                <a:cs typeface="Arial" panose="020B0604020202020204" pitchFamily="34" charset="0"/>
              </a:defRPr>
            </a:lvl4pPr>
            <a:lvl5pPr marL="2057400" indent="-228600">
              <a:defRPr sz="6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ts val="1200"/>
              </a:spcAft>
            </a:pPr>
            <a:r>
              <a:rPr lang="en-US" altLang="en-US" sz="6000" kern="0" dirty="0">
                <a:solidFill>
                  <a:srgbClr val="0070C0"/>
                </a:solidFill>
                <a:latin typeface="Arial Black" panose="020B0A04020102020204" pitchFamily="34" charset="0"/>
              </a:rPr>
              <a:t>Evaluation of Curing Effects on Cold In-place Recycled Materials</a:t>
            </a:r>
          </a:p>
          <a:p>
            <a:pPr algn="ctr" defTabSz="914400" eaLnBrk="0" fontAlgn="base" hangingPunct="0">
              <a:spcBef>
                <a:spcPct val="0"/>
              </a:spcBef>
              <a:spcAft>
                <a:spcPct val="0"/>
              </a:spcAft>
            </a:pPr>
            <a:r>
              <a:rPr lang="en-US" altLang="en-US" sz="3300" b="1" kern="0" dirty="0">
                <a:solidFill>
                  <a:srgbClr val="0070C0"/>
                </a:solidFill>
              </a:rPr>
              <a:t>Ph.D. Student: Chibuike </a:t>
            </a:r>
            <a:r>
              <a:rPr lang="en-US" altLang="en-US" sz="3300" b="1" kern="0" dirty="0" err="1">
                <a:solidFill>
                  <a:srgbClr val="0070C0"/>
                </a:solidFill>
              </a:rPr>
              <a:t>Ogbo</a:t>
            </a:r>
            <a:r>
              <a:rPr lang="en-US" altLang="en-US" sz="3300" b="1" kern="0" dirty="0">
                <a:solidFill>
                  <a:srgbClr val="0070C0"/>
                </a:solidFill>
              </a:rPr>
              <a:t> (</a:t>
            </a:r>
            <a:r>
              <a:rPr lang="en-US" altLang="en-US" sz="3300" b="1" kern="0" dirty="0">
                <a:solidFill>
                  <a:srgbClr val="0070C0"/>
                </a:solidFill>
                <a:hlinkClick r:id="rId2"/>
              </a:rPr>
              <a:t>cuo1001@wildcats.unh.edu</a:t>
            </a:r>
            <a:r>
              <a:rPr lang="en-US" altLang="en-US" sz="3300" b="1" kern="0" dirty="0">
                <a:solidFill>
                  <a:srgbClr val="0070C0"/>
                </a:solidFill>
              </a:rPr>
              <a:t>), Faculty Advisors: Jo E. </a:t>
            </a:r>
            <a:r>
              <a:rPr lang="en-US" altLang="en-US" sz="3300" b="1" kern="0" dirty="0" err="1">
                <a:solidFill>
                  <a:srgbClr val="0070C0"/>
                </a:solidFill>
              </a:rPr>
              <a:t>Sias</a:t>
            </a:r>
            <a:r>
              <a:rPr lang="en-US" altLang="en-US" sz="3300" b="1" kern="0" dirty="0">
                <a:solidFill>
                  <a:srgbClr val="0070C0"/>
                </a:solidFill>
              </a:rPr>
              <a:t>, </a:t>
            </a:r>
            <a:r>
              <a:rPr lang="en-US" altLang="en-US" sz="3300" b="1" kern="0" dirty="0" err="1">
                <a:solidFill>
                  <a:srgbClr val="0070C0"/>
                </a:solidFill>
              </a:rPr>
              <a:t>Eshan</a:t>
            </a:r>
            <a:r>
              <a:rPr lang="en-US" altLang="en-US" sz="3300" b="1" kern="0" dirty="0">
                <a:solidFill>
                  <a:srgbClr val="0070C0"/>
                </a:solidFill>
              </a:rPr>
              <a:t> V. Dave</a:t>
            </a:r>
          </a:p>
          <a:p>
            <a:pPr algn="ctr" defTabSz="914400" eaLnBrk="0" fontAlgn="base" hangingPunct="0">
              <a:spcBef>
                <a:spcPct val="0"/>
              </a:spcBef>
              <a:spcAft>
                <a:spcPct val="0"/>
              </a:spcAft>
            </a:pPr>
            <a:r>
              <a:rPr lang="en-US" altLang="en-US" sz="3300" b="1" kern="0" dirty="0">
                <a:solidFill>
                  <a:srgbClr val="0070C0"/>
                </a:solidFill>
              </a:rPr>
              <a:t>Department of Civil and Environmental Engineering, University of New Hampshire</a:t>
            </a:r>
          </a:p>
          <a:p>
            <a:pPr algn="ctr" defTabSz="914400" eaLnBrk="0" fontAlgn="base" hangingPunct="0">
              <a:spcBef>
                <a:spcPct val="0"/>
              </a:spcBef>
              <a:spcAft>
                <a:spcPct val="0"/>
              </a:spcAft>
            </a:pPr>
            <a:endParaRPr lang="en-US" altLang="en-US" sz="2450" b="1" kern="0" baseline="30000" dirty="0">
              <a:solidFill>
                <a:srgbClr val="F8F8F8"/>
              </a:solidFill>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12000"/>
                    </a14:imgEffect>
                    <a14:imgEffect>
                      <a14:brightnessContrast bright="25000"/>
                    </a14:imgEffect>
                  </a14:imgLayer>
                </a14:imgProps>
              </a:ext>
              <a:ext uri="{28A0092B-C50C-407E-A947-70E740481C1C}">
                <a14:useLocalDpi xmlns:a14="http://schemas.microsoft.com/office/drawing/2010/main" val="0"/>
              </a:ext>
            </a:extLst>
          </a:blip>
          <a:stretch>
            <a:fillRect/>
          </a:stretch>
        </p:blipFill>
        <p:spPr>
          <a:xfrm>
            <a:off x="38342689" y="167082"/>
            <a:ext cx="5452258" cy="2692507"/>
          </a:xfrm>
          <a:prstGeom prst="rect">
            <a:avLst/>
          </a:prstGeom>
        </p:spPr>
      </p:pic>
      <p:sp>
        <p:nvSpPr>
          <p:cNvPr id="14" name="Text Box 4"/>
          <p:cNvSpPr txBox="1">
            <a:spLocks noChangeArrowheads="1"/>
          </p:cNvSpPr>
          <p:nvPr/>
        </p:nvSpPr>
        <p:spPr bwMode="auto">
          <a:xfrm>
            <a:off x="251910" y="3623833"/>
            <a:ext cx="10370408"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rPr>
              <a:t>Introduction</a:t>
            </a:r>
          </a:p>
        </p:txBody>
      </p:sp>
      <p:sp>
        <p:nvSpPr>
          <p:cNvPr id="15" name="Text Box 9"/>
          <p:cNvSpPr txBox="1">
            <a:spLocks noChangeArrowheads="1"/>
          </p:cNvSpPr>
          <p:nvPr/>
        </p:nvSpPr>
        <p:spPr bwMode="auto">
          <a:xfrm>
            <a:off x="0" y="3925449"/>
            <a:ext cx="10392350" cy="376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5221" tIns="285221" rIns="285221" bIns="288036">
            <a:spAutoFit/>
          </a:bodyPr>
          <a:lstStyle>
            <a:lvl1pPr marL="457200" indent="-457200" defTabSz="3135313" eaLnBrk="0" hangingPunct="0">
              <a:defRPr sz="6800">
                <a:solidFill>
                  <a:schemeClr val="tx1"/>
                </a:solidFill>
                <a:latin typeface="Arial" charset="0"/>
              </a:defRPr>
            </a:lvl1pPr>
            <a:lvl2pPr marL="742950" indent="-285750" defTabSz="3135313" eaLnBrk="0" hangingPunct="0">
              <a:defRPr sz="6800">
                <a:solidFill>
                  <a:schemeClr val="tx1"/>
                </a:solidFill>
                <a:latin typeface="Arial" charset="0"/>
              </a:defRPr>
            </a:lvl2pPr>
            <a:lvl3pPr marL="1143000" indent="-228600" defTabSz="3135313" eaLnBrk="0" hangingPunct="0">
              <a:defRPr sz="6800">
                <a:solidFill>
                  <a:schemeClr val="tx1"/>
                </a:solidFill>
                <a:latin typeface="Arial" charset="0"/>
              </a:defRPr>
            </a:lvl3pPr>
            <a:lvl4pPr marL="1600200" indent="-228600" defTabSz="3135313" eaLnBrk="0" hangingPunct="0">
              <a:defRPr sz="6800">
                <a:solidFill>
                  <a:schemeClr val="tx1"/>
                </a:solidFill>
                <a:latin typeface="Arial" charset="0"/>
              </a:defRPr>
            </a:lvl4pPr>
            <a:lvl5pPr marL="2057400" indent="-228600" defTabSz="3135313" eaLnBrk="0" hangingPunct="0">
              <a:defRPr sz="6800">
                <a:solidFill>
                  <a:schemeClr val="tx1"/>
                </a:solidFill>
                <a:latin typeface="Arial" charset="0"/>
              </a:defRPr>
            </a:lvl5pPr>
            <a:lvl6pPr marL="2514600" indent="-228600" defTabSz="3135313" eaLnBrk="0" fontAlgn="base" hangingPunct="0">
              <a:spcBef>
                <a:spcPct val="0"/>
              </a:spcBef>
              <a:spcAft>
                <a:spcPct val="0"/>
              </a:spcAft>
              <a:defRPr sz="6800">
                <a:solidFill>
                  <a:schemeClr val="tx1"/>
                </a:solidFill>
                <a:latin typeface="Arial" charset="0"/>
              </a:defRPr>
            </a:lvl6pPr>
            <a:lvl7pPr marL="2971800" indent="-228600" defTabSz="3135313" eaLnBrk="0" fontAlgn="base" hangingPunct="0">
              <a:spcBef>
                <a:spcPct val="0"/>
              </a:spcBef>
              <a:spcAft>
                <a:spcPct val="0"/>
              </a:spcAft>
              <a:defRPr sz="6800">
                <a:solidFill>
                  <a:schemeClr val="tx1"/>
                </a:solidFill>
                <a:latin typeface="Arial" charset="0"/>
              </a:defRPr>
            </a:lvl7pPr>
            <a:lvl8pPr marL="3429000" indent="-228600" defTabSz="3135313" eaLnBrk="0" fontAlgn="base" hangingPunct="0">
              <a:spcBef>
                <a:spcPct val="0"/>
              </a:spcBef>
              <a:spcAft>
                <a:spcPct val="0"/>
              </a:spcAft>
              <a:defRPr sz="6800">
                <a:solidFill>
                  <a:schemeClr val="tx1"/>
                </a:solidFill>
                <a:latin typeface="Arial" charset="0"/>
              </a:defRPr>
            </a:lvl8pPr>
            <a:lvl9pPr marL="3886200" indent="-228600" defTabSz="3135313" eaLnBrk="0" fontAlgn="base" hangingPunct="0">
              <a:spcBef>
                <a:spcPct val="0"/>
              </a:spcBef>
              <a:spcAft>
                <a:spcPct val="0"/>
              </a:spcAft>
              <a:defRPr sz="6800">
                <a:solidFill>
                  <a:schemeClr val="tx1"/>
                </a:solidFill>
                <a:latin typeface="Arial" charset="0"/>
              </a:defRPr>
            </a:lvl9pPr>
          </a:lstStyle>
          <a:p>
            <a:pPr marL="342900" indent="-342900" eaLnBrk="1" fontAlgn="base" hangingPunct="1">
              <a:spcBef>
                <a:spcPct val="0"/>
              </a:spcBef>
              <a:spcAft>
                <a:spcPts val="600"/>
              </a:spcAft>
              <a:buFont typeface="Wingdings" panose="05000000000000000000" pitchFamily="2" charset="2"/>
              <a:buChar char="Ø"/>
              <a:defRPr/>
            </a:pPr>
            <a:r>
              <a:rPr lang="en-US" sz="2400" dirty="0">
                <a:solidFill>
                  <a:srgbClr val="000000"/>
                </a:solidFill>
                <a:cs typeface="Arial" panose="020B0604020202020204" pitchFamily="34" charset="0"/>
              </a:rPr>
              <a:t>Cold In-place Recycling (CIR) is a flexible pavement rehabilitation technique. Its benefits include:</a:t>
            </a:r>
          </a:p>
          <a:p>
            <a:pPr marL="914400" lvl="1" indent="-457200" eaLnBrk="1" fontAlgn="base" hangingPunct="1">
              <a:spcBef>
                <a:spcPct val="0"/>
              </a:spcBef>
              <a:spcAft>
                <a:spcPts val="600"/>
              </a:spcAft>
              <a:buFont typeface="Wingdings" panose="05000000000000000000" pitchFamily="2" charset="2"/>
              <a:buChar char="§"/>
              <a:defRPr/>
            </a:pPr>
            <a:r>
              <a:rPr lang="en-US" sz="2400" dirty="0">
                <a:solidFill>
                  <a:srgbClr val="000000"/>
                </a:solidFill>
                <a:cs typeface="Arial" panose="020B0604020202020204" pitchFamily="34" charset="0"/>
              </a:rPr>
              <a:t>in-place use of existing pavement materials.</a:t>
            </a:r>
          </a:p>
          <a:p>
            <a:pPr marL="914400" lvl="1" indent="-457200" eaLnBrk="1" fontAlgn="base" hangingPunct="1">
              <a:spcBef>
                <a:spcPct val="0"/>
              </a:spcBef>
              <a:spcAft>
                <a:spcPts val="600"/>
              </a:spcAft>
              <a:buFont typeface="Wingdings" panose="05000000000000000000" pitchFamily="2" charset="2"/>
              <a:buChar char="§"/>
              <a:defRPr/>
            </a:pPr>
            <a:r>
              <a:rPr lang="en-US" sz="2400" dirty="0">
                <a:solidFill>
                  <a:srgbClr val="000000"/>
                </a:solidFill>
                <a:cs typeface="Arial" panose="020B0604020202020204" pitchFamily="34" charset="0"/>
              </a:rPr>
              <a:t>elimination of existing cracks in the pavement to prevent reflective cracking.</a:t>
            </a:r>
          </a:p>
          <a:p>
            <a:pPr marL="342900" indent="-342900" eaLnBrk="1" fontAlgn="base" hangingPunct="1">
              <a:spcBef>
                <a:spcPct val="0"/>
              </a:spcBef>
              <a:spcAft>
                <a:spcPts val="600"/>
              </a:spcAft>
              <a:buFont typeface="Wingdings" panose="05000000000000000000" pitchFamily="2" charset="2"/>
              <a:buChar char="Ø"/>
              <a:defRPr/>
            </a:pPr>
            <a:r>
              <a:rPr lang="en-US" sz="2400" dirty="0">
                <a:solidFill>
                  <a:srgbClr val="000000"/>
                </a:solidFill>
                <a:cs typeface="Arial" panose="020B0604020202020204" pitchFamily="34" charset="0"/>
              </a:rPr>
              <a:t>Most CIR construction use asphalt emulsion or foamed asphalt with or without active fillers as stabilizing agents, which require curing prior to traffic exposure.</a:t>
            </a:r>
          </a:p>
        </p:txBody>
      </p:sp>
      <p:sp>
        <p:nvSpPr>
          <p:cNvPr id="18" name="Text Box 78"/>
          <p:cNvSpPr txBox="1">
            <a:spLocks noChangeArrowheads="1"/>
          </p:cNvSpPr>
          <p:nvPr/>
        </p:nvSpPr>
        <p:spPr bwMode="auto">
          <a:xfrm>
            <a:off x="235790" y="10431484"/>
            <a:ext cx="10386528"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rPr>
              <a:t>Objectives</a:t>
            </a:r>
          </a:p>
        </p:txBody>
      </p:sp>
      <p:sp>
        <p:nvSpPr>
          <p:cNvPr id="32" name="Text Box 5"/>
          <p:cNvSpPr txBox="1">
            <a:spLocks noChangeArrowheads="1"/>
          </p:cNvSpPr>
          <p:nvPr/>
        </p:nvSpPr>
        <p:spPr bwMode="auto">
          <a:xfrm>
            <a:off x="23227763" y="3623608"/>
            <a:ext cx="20411527" cy="518943"/>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lang="en-US" sz="3000" b="1" kern="0" dirty="0">
                <a:solidFill>
                  <a:srgbClr val="F8F8F8"/>
                </a:solidFill>
                <a:effectLst>
                  <a:outerShdw blurRad="38100" dist="38100" dir="2700000" algn="tl">
                    <a:srgbClr val="000000"/>
                  </a:outerShdw>
                </a:effectLst>
                <a:latin typeface="Arial"/>
                <a:cs typeface="Arial" panose="020B0604020202020204" pitchFamily="34" charset="0"/>
              </a:rPr>
              <a:t>Selected Results</a:t>
            </a:r>
            <a:endParaRPr kumimoji="0" lang="en-US" sz="3000" b="1" i="0" u="none" strike="noStrike" kern="0" cap="none" spc="0" normalizeH="0" baseline="-2500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endParaRPr>
          </a:p>
        </p:txBody>
      </p:sp>
      <p:sp>
        <p:nvSpPr>
          <p:cNvPr id="34" name="Text Box 5"/>
          <p:cNvSpPr txBox="1">
            <a:spLocks noChangeArrowheads="1"/>
          </p:cNvSpPr>
          <p:nvPr/>
        </p:nvSpPr>
        <p:spPr bwMode="auto">
          <a:xfrm>
            <a:off x="23227763" y="18667817"/>
            <a:ext cx="20411527" cy="518943"/>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lang="en-US" sz="3000" b="1" kern="0" noProof="0" dirty="0">
                <a:solidFill>
                  <a:srgbClr val="F8F8F8"/>
                </a:solidFill>
                <a:effectLst>
                  <a:outerShdw blurRad="38100" dist="38100" dir="2700000" algn="tl">
                    <a:srgbClr val="000000"/>
                  </a:outerShdw>
                </a:effectLst>
                <a:latin typeface="Arial"/>
                <a:cs typeface="Arial" panose="020B0604020202020204" pitchFamily="34" charset="0"/>
              </a:rPr>
              <a:t>Ongoing and Future Work</a:t>
            </a:r>
            <a:endParaRPr kumimoji="0" lang="en-US" sz="3000" b="1" i="0" u="none" strike="noStrike" kern="0" cap="none" spc="0" normalizeH="0" baseline="-2500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endParaRPr>
          </a:p>
        </p:txBody>
      </p:sp>
      <p:sp>
        <p:nvSpPr>
          <p:cNvPr id="37" name="Text Box 9">
            <a:extLst>
              <a:ext uri="{FF2B5EF4-FFF2-40B4-BE49-F238E27FC236}">
                <a16:creationId xmlns:a16="http://schemas.microsoft.com/office/drawing/2014/main" id="{2CF34AA5-80FA-48E0-B7B1-B2432BB975A5}"/>
              </a:ext>
            </a:extLst>
          </p:cNvPr>
          <p:cNvSpPr txBox="1">
            <a:spLocks noChangeArrowheads="1"/>
          </p:cNvSpPr>
          <p:nvPr/>
        </p:nvSpPr>
        <p:spPr bwMode="auto">
          <a:xfrm>
            <a:off x="23227760" y="19020098"/>
            <a:ext cx="20090700" cy="13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5221" tIns="285221" rIns="285221" bIns="288036">
            <a:spAutoFit/>
          </a:bodyPr>
          <a:lstStyle>
            <a:lvl1pPr marL="457200" indent="-457200" defTabSz="3135313" eaLnBrk="0" hangingPunct="0">
              <a:defRPr sz="6800">
                <a:solidFill>
                  <a:schemeClr val="tx1"/>
                </a:solidFill>
                <a:latin typeface="Arial" charset="0"/>
                <a:cs typeface="Arial" charset="0"/>
              </a:defRPr>
            </a:lvl1pPr>
            <a:lvl2pPr marL="800100" indent="-342900" defTabSz="3135313" eaLnBrk="0" hangingPunct="0">
              <a:defRPr sz="6800">
                <a:solidFill>
                  <a:schemeClr val="tx1"/>
                </a:solidFill>
                <a:latin typeface="Arial" charset="0"/>
                <a:cs typeface="Arial" charset="0"/>
              </a:defRPr>
            </a:lvl2pPr>
            <a:lvl3pPr marL="1143000" indent="-228600" defTabSz="3135313" eaLnBrk="0" hangingPunct="0">
              <a:defRPr sz="6800">
                <a:solidFill>
                  <a:schemeClr val="tx1"/>
                </a:solidFill>
                <a:latin typeface="Arial" charset="0"/>
                <a:cs typeface="Arial" charset="0"/>
              </a:defRPr>
            </a:lvl3pPr>
            <a:lvl4pPr marL="1600200" indent="-228600" defTabSz="3135313" eaLnBrk="0" hangingPunct="0">
              <a:defRPr sz="6800">
                <a:solidFill>
                  <a:schemeClr val="tx1"/>
                </a:solidFill>
                <a:latin typeface="Arial" charset="0"/>
                <a:cs typeface="Arial" charset="0"/>
              </a:defRPr>
            </a:lvl4pPr>
            <a:lvl5pPr marL="2057400" indent="-228600" defTabSz="3135313" eaLnBrk="0" hangingPunct="0">
              <a:defRPr sz="6800">
                <a:solidFill>
                  <a:schemeClr val="tx1"/>
                </a:solidFill>
                <a:latin typeface="Arial" charset="0"/>
                <a:cs typeface="Arial" charset="0"/>
              </a:defRPr>
            </a:lvl5pPr>
            <a:lvl6pPr marL="2514600" indent="-228600" defTabSz="3135313" eaLnBrk="0" fontAlgn="base" hangingPunct="0">
              <a:spcBef>
                <a:spcPct val="0"/>
              </a:spcBef>
              <a:spcAft>
                <a:spcPct val="0"/>
              </a:spcAft>
              <a:defRPr sz="6800">
                <a:solidFill>
                  <a:schemeClr val="tx1"/>
                </a:solidFill>
                <a:latin typeface="Arial" charset="0"/>
                <a:cs typeface="Arial" charset="0"/>
              </a:defRPr>
            </a:lvl6pPr>
            <a:lvl7pPr marL="2971800" indent="-228600" defTabSz="3135313" eaLnBrk="0" fontAlgn="base" hangingPunct="0">
              <a:spcBef>
                <a:spcPct val="0"/>
              </a:spcBef>
              <a:spcAft>
                <a:spcPct val="0"/>
              </a:spcAft>
              <a:defRPr sz="6800">
                <a:solidFill>
                  <a:schemeClr val="tx1"/>
                </a:solidFill>
                <a:latin typeface="Arial" charset="0"/>
                <a:cs typeface="Arial" charset="0"/>
              </a:defRPr>
            </a:lvl7pPr>
            <a:lvl8pPr marL="3429000" indent="-228600" defTabSz="3135313" eaLnBrk="0" fontAlgn="base" hangingPunct="0">
              <a:spcBef>
                <a:spcPct val="0"/>
              </a:spcBef>
              <a:spcAft>
                <a:spcPct val="0"/>
              </a:spcAft>
              <a:defRPr sz="6800">
                <a:solidFill>
                  <a:schemeClr val="tx1"/>
                </a:solidFill>
                <a:latin typeface="Arial" charset="0"/>
                <a:cs typeface="Arial" charset="0"/>
              </a:defRPr>
            </a:lvl8pPr>
            <a:lvl9pPr marL="3886200" indent="-228600" defTabSz="3135313" eaLnBrk="0" fontAlgn="base" hangingPunct="0">
              <a:spcBef>
                <a:spcPct val="0"/>
              </a:spcBef>
              <a:spcAft>
                <a:spcPct val="0"/>
              </a:spcAft>
              <a:defRPr sz="6800">
                <a:solidFill>
                  <a:schemeClr val="tx1"/>
                </a:solidFill>
                <a:latin typeface="Arial" charset="0"/>
                <a:cs typeface="Arial" charset="0"/>
              </a:defRPr>
            </a:lvl9pPr>
          </a:lstStyle>
          <a:p>
            <a:pPr eaLnBrk="1" fontAlgn="base" hangingPunct="1">
              <a:spcBef>
                <a:spcPct val="0"/>
              </a:spcBef>
              <a:spcAft>
                <a:spcPts val="600"/>
              </a:spcAft>
              <a:buFont typeface="Wingdings" panose="05000000000000000000" pitchFamily="2" charset="2"/>
              <a:buChar char="Ø"/>
              <a:defRPr/>
            </a:pPr>
            <a:r>
              <a:rPr lang="en-US" altLang="en-US" sz="2400" dirty="0">
                <a:solidFill>
                  <a:srgbClr val="000000"/>
                </a:solidFill>
                <a:latin typeface="Arial"/>
              </a:rPr>
              <a:t>Laboratory testing of sampled materials (Resilient Modulus, Indirect Tensile Strength, Triaxial, Semi-circular Bend).</a:t>
            </a:r>
          </a:p>
          <a:p>
            <a:pPr eaLnBrk="1" fontAlgn="base" hangingPunct="1">
              <a:spcBef>
                <a:spcPct val="0"/>
              </a:spcBef>
              <a:spcAft>
                <a:spcPts val="600"/>
              </a:spcAft>
              <a:buFont typeface="Wingdings" panose="05000000000000000000" pitchFamily="2" charset="2"/>
              <a:buChar char="Ø"/>
              <a:defRPr/>
            </a:pPr>
            <a:r>
              <a:rPr lang="en-US" altLang="en-US" sz="2400" dirty="0">
                <a:solidFill>
                  <a:srgbClr val="000000"/>
                </a:solidFill>
                <a:latin typeface="Arial"/>
              </a:rPr>
              <a:t>Extensive statistical analysis of field and laboratory results to develop prediction model.</a:t>
            </a:r>
          </a:p>
        </p:txBody>
      </p:sp>
      <p:sp>
        <p:nvSpPr>
          <p:cNvPr id="46" name="Text Box 78"/>
          <p:cNvSpPr txBox="1">
            <a:spLocks noChangeArrowheads="1"/>
          </p:cNvSpPr>
          <p:nvPr/>
        </p:nvSpPr>
        <p:spPr bwMode="auto">
          <a:xfrm>
            <a:off x="251911" y="7540659"/>
            <a:ext cx="10370407"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lang="en-US" sz="3000" b="1" kern="0" dirty="0">
                <a:solidFill>
                  <a:srgbClr val="F8F8F8"/>
                </a:solidFill>
                <a:effectLst>
                  <a:outerShdw blurRad="38100" dist="38100" dir="2700000" algn="tl">
                    <a:srgbClr val="000000"/>
                  </a:outerShdw>
                </a:effectLst>
                <a:latin typeface="Arial"/>
                <a:cs typeface="Arial" panose="020B0604020202020204" pitchFamily="34" charset="0"/>
              </a:rPr>
              <a:t>Motivation</a:t>
            </a:r>
            <a:endPar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endParaRPr>
          </a:p>
        </p:txBody>
      </p:sp>
      <p:sp>
        <p:nvSpPr>
          <p:cNvPr id="55" name="Text Box 76"/>
          <p:cNvSpPr txBox="1">
            <a:spLocks noChangeArrowheads="1"/>
          </p:cNvSpPr>
          <p:nvPr/>
        </p:nvSpPr>
        <p:spPr bwMode="auto">
          <a:xfrm>
            <a:off x="78365" y="7913795"/>
            <a:ext cx="10483949" cy="279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36" tIns="288036" rIns="288036" bIns="288036">
            <a:spAutoFit/>
          </a:bodyPr>
          <a:lstStyle>
            <a:lvl1pPr marL="514350" indent="-514350">
              <a:defRPr sz="6800">
                <a:solidFill>
                  <a:schemeClr val="tx1"/>
                </a:solidFill>
                <a:latin typeface="Arial" panose="020B0604020202020204" pitchFamily="34" charset="0"/>
                <a:cs typeface="Arial" panose="020B0604020202020204" pitchFamily="34" charset="0"/>
              </a:defRPr>
            </a:lvl1pPr>
            <a:lvl2pPr marL="742950" indent="-285750">
              <a:defRPr sz="6800">
                <a:solidFill>
                  <a:schemeClr val="tx1"/>
                </a:solidFill>
                <a:latin typeface="Arial" panose="020B0604020202020204" pitchFamily="34" charset="0"/>
                <a:cs typeface="Arial" panose="020B0604020202020204" pitchFamily="34" charset="0"/>
              </a:defRPr>
            </a:lvl2pPr>
            <a:lvl3pPr marL="1143000" indent="-228600">
              <a:defRPr sz="6800">
                <a:solidFill>
                  <a:schemeClr val="tx1"/>
                </a:solidFill>
                <a:latin typeface="Arial" panose="020B0604020202020204" pitchFamily="34" charset="0"/>
                <a:cs typeface="Arial" panose="020B0604020202020204" pitchFamily="34" charset="0"/>
              </a:defRPr>
            </a:lvl3pPr>
            <a:lvl4pPr marL="1600200" indent="-228600">
              <a:defRPr sz="6800">
                <a:solidFill>
                  <a:schemeClr val="tx1"/>
                </a:solidFill>
                <a:latin typeface="Arial" panose="020B0604020202020204" pitchFamily="34" charset="0"/>
                <a:cs typeface="Arial" panose="020B0604020202020204" pitchFamily="34" charset="0"/>
              </a:defRPr>
            </a:lvl4pPr>
            <a:lvl5pPr marL="2057400" indent="-228600">
              <a:defRPr sz="6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9pPr>
          </a:lstStyle>
          <a:p>
            <a:pPr marL="342900" lvl="0" indent="-342900" defTabSz="914400" fontAlgn="base">
              <a:spcBef>
                <a:spcPct val="0"/>
              </a:spcBef>
              <a:buFont typeface="Wingdings" panose="05000000000000000000" pitchFamily="2" charset="2"/>
              <a:buChar char="Ø"/>
              <a:defRPr/>
            </a:pPr>
            <a:r>
              <a:rPr lang="en-US" altLang="en-US" sz="2400" kern="0" dirty="0">
                <a:solidFill>
                  <a:srgbClr val="000000"/>
                </a:solidFill>
              </a:rPr>
              <a:t>There is lack of a fast and reliable procedure to determine the extent of in-situ curing and this increases the risk of premature damage.</a:t>
            </a:r>
          </a:p>
          <a:p>
            <a:pPr marL="342900" lvl="0" indent="-342900" defTabSz="914400" fontAlgn="base">
              <a:spcBef>
                <a:spcPct val="0"/>
              </a:spcBef>
              <a:buFont typeface="Wingdings" panose="05000000000000000000" pitchFamily="2" charset="2"/>
              <a:buChar char="Ø"/>
              <a:defRPr/>
            </a:pPr>
            <a:r>
              <a:rPr lang="en-US" altLang="en-US" sz="2400" kern="0" dirty="0">
                <a:solidFill>
                  <a:srgbClr val="000000"/>
                </a:solidFill>
              </a:rPr>
              <a:t>Present construction specifications often rely on empirically based time recommendations to ensure sufficient curing and these do not account for material variations, climatic conditions and construction process differences.</a:t>
            </a:r>
            <a:endParaRPr kumimoji="0" lang="en-US" altLang="en-US" sz="2400" b="0" i="0" u="none" strike="noStrike" kern="0" cap="none" spc="0" normalizeH="0" baseline="0" noProof="0" dirty="0">
              <a:ln>
                <a:noFill/>
              </a:ln>
              <a:solidFill>
                <a:srgbClr val="000000"/>
              </a:solidFill>
              <a:effectLst/>
              <a:uLnTx/>
              <a:uFillTx/>
            </a:endParaRPr>
          </a:p>
        </p:txBody>
      </p:sp>
      <p:pic>
        <p:nvPicPr>
          <p:cNvPr id="64" name="Picture 13">
            <a:extLst>
              <a:ext uri="{FF2B5EF4-FFF2-40B4-BE49-F238E27FC236}">
                <a16:creationId xmlns:a16="http://schemas.microsoft.com/office/drawing/2014/main" id="{EA9A65C2-99B2-4BE0-BFBD-B7700B847D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910" y="730409"/>
            <a:ext cx="4797578" cy="16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78">
            <a:extLst>
              <a:ext uri="{FF2B5EF4-FFF2-40B4-BE49-F238E27FC236}">
                <a16:creationId xmlns:a16="http://schemas.microsoft.com/office/drawing/2014/main" id="{BB8B7A35-8A15-45DF-AECA-F912FC749FF7}"/>
              </a:ext>
            </a:extLst>
          </p:cNvPr>
          <p:cNvSpPr txBox="1">
            <a:spLocks noChangeArrowheads="1"/>
          </p:cNvSpPr>
          <p:nvPr/>
        </p:nvSpPr>
        <p:spPr bwMode="auto">
          <a:xfrm>
            <a:off x="235790" y="11934223"/>
            <a:ext cx="10386528"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rPr>
              <a:t>Methodology</a:t>
            </a:r>
          </a:p>
        </p:txBody>
      </p:sp>
      <p:sp>
        <p:nvSpPr>
          <p:cNvPr id="67" name="TextBox 66">
            <a:extLst>
              <a:ext uri="{FF2B5EF4-FFF2-40B4-BE49-F238E27FC236}">
                <a16:creationId xmlns:a16="http://schemas.microsoft.com/office/drawing/2014/main" id="{21D895E0-B356-423C-8967-FD5BE65B6BE5}"/>
              </a:ext>
            </a:extLst>
          </p:cNvPr>
          <p:cNvSpPr txBox="1"/>
          <p:nvPr/>
        </p:nvSpPr>
        <p:spPr>
          <a:xfrm>
            <a:off x="10622254" y="11319684"/>
            <a:ext cx="4259593" cy="3701013"/>
          </a:xfrm>
          <a:prstGeom prst="rect">
            <a:avLst/>
          </a:prstGeom>
          <a:noFill/>
        </p:spPr>
        <p:txBody>
          <a:bodyPr wrap="square" lIns="320040" rtlCol="0">
            <a:spAutoFit/>
          </a:bodyPr>
          <a:lstStyle/>
          <a:p>
            <a:pPr marL="342900" lvl="1" indent="-342900" defTabSz="914400" fontAlgn="base">
              <a:spcBef>
                <a:spcPts val="1050"/>
              </a:spcBef>
              <a:spcAft>
                <a:spcPts val="600"/>
              </a:spcAft>
              <a:buFont typeface="Wingdings" panose="05000000000000000000" pitchFamily="2" charset="2"/>
              <a:buChar char="Ø"/>
            </a:pPr>
            <a:r>
              <a:rPr lang="en-US" altLang="en-US" sz="2400" dirty="0">
                <a:solidFill>
                  <a:srgbClr val="000000"/>
                </a:solidFill>
                <a:latin typeface="Arial" panose="020B0604020202020204" pitchFamily="34" charset="0"/>
                <a:cs typeface="Arial" panose="020B0604020202020204" pitchFamily="34" charset="0"/>
              </a:rPr>
              <a:t>Lightweight Deflectometer (LWD)</a:t>
            </a:r>
          </a:p>
          <a:p>
            <a:pPr marL="342900" lvl="1" indent="-342900" defTabSz="914400" fontAlgn="base">
              <a:spcBef>
                <a:spcPts val="1050"/>
              </a:spcBef>
              <a:spcAft>
                <a:spcPts val="600"/>
              </a:spcAft>
              <a:buFont typeface="Wingdings" panose="05000000000000000000" pitchFamily="2" charset="2"/>
              <a:buChar char="Ø"/>
            </a:pPr>
            <a:r>
              <a:rPr lang="en-US" altLang="en-US" sz="2400" dirty="0">
                <a:solidFill>
                  <a:srgbClr val="000000"/>
                </a:solidFill>
                <a:latin typeface="Arial" panose="020B0604020202020204" pitchFamily="34" charset="0"/>
                <a:cs typeface="Arial" panose="020B0604020202020204" pitchFamily="34" charset="0"/>
              </a:rPr>
              <a:t>Rapid Compaction Control Device (RCCD)</a:t>
            </a:r>
          </a:p>
          <a:p>
            <a:pPr marL="342900" lvl="1" indent="-342900" defTabSz="914400" fontAlgn="base">
              <a:spcBef>
                <a:spcPts val="1050"/>
              </a:spcBef>
              <a:spcAft>
                <a:spcPts val="600"/>
              </a:spcAft>
              <a:buFont typeface="Wingdings" panose="05000000000000000000" pitchFamily="2" charset="2"/>
              <a:buChar char="Ø"/>
            </a:pPr>
            <a:r>
              <a:rPr lang="en-US" altLang="en-US" sz="2400" dirty="0">
                <a:solidFill>
                  <a:srgbClr val="000000"/>
                </a:solidFill>
                <a:latin typeface="Arial" panose="020B0604020202020204" pitchFamily="34" charset="0"/>
                <a:cs typeface="Arial" panose="020B0604020202020204" pitchFamily="34" charset="0"/>
              </a:rPr>
              <a:t>Density Profiling System (DPS)</a:t>
            </a:r>
          </a:p>
          <a:p>
            <a:pPr marL="342900" lvl="1" indent="-342900" defTabSz="914400" fontAlgn="base">
              <a:spcBef>
                <a:spcPts val="1050"/>
              </a:spcBef>
              <a:spcAft>
                <a:spcPts val="600"/>
              </a:spcAft>
              <a:buFont typeface="Wingdings" panose="05000000000000000000" pitchFamily="2" charset="2"/>
              <a:buChar char="Ø"/>
            </a:pPr>
            <a:r>
              <a:rPr lang="en-US" altLang="en-US" sz="2400" dirty="0">
                <a:solidFill>
                  <a:srgbClr val="000000"/>
                </a:solidFill>
                <a:latin typeface="Arial" panose="020B0604020202020204" pitchFamily="34" charset="0"/>
                <a:cs typeface="Arial" panose="020B0604020202020204" pitchFamily="34" charset="0"/>
              </a:rPr>
              <a:t>Nuclear Density and Moisture Gauge (NDMG)</a:t>
            </a:r>
          </a:p>
        </p:txBody>
      </p:sp>
      <p:pic>
        <p:nvPicPr>
          <p:cNvPr id="2" name="Picture 1">
            <a:extLst>
              <a:ext uri="{FF2B5EF4-FFF2-40B4-BE49-F238E27FC236}">
                <a16:creationId xmlns:a16="http://schemas.microsoft.com/office/drawing/2014/main" id="{3D4E65DA-9C08-427B-B846-90C622290F15}"/>
              </a:ext>
            </a:extLst>
          </p:cNvPr>
          <p:cNvPicPr>
            <a:picLocks noChangeAspect="1"/>
          </p:cNvPicPr>
          <p:nvPr/>
        </p:nvPicPr>
        <p:blipFill>
          <a:blip r:embed="rId6"/>
          <a:stretch>
            <a:fillRect/>
          </a:stretch>
        </p:blipFill>
        <p:spPr>
          <a:xfrm>
            <a:off x="9307958" y="12569585"/>
            <a:ext cx="693798" cy="625686"/>
          </a:xfrm>
          <a:prstGeom prst="rect">
            <a:avLst/>
          </a:prstGeom>
        </p:spPr>
      </p:pic>
      <p:sp>
        <p:nvSpPr>
          <p:cNvPr id="68" name="Text Box 4">
            <a:extLst>
              <a:ext uri="{FF2B5EF4-FFF2-40B4-BE49-F238E27FC236}">
                <a16:creationId xmlns:a16="http://schemas.microsoft.com/office/drawing/2014/main" id="{45F903EF-C358-47B1-B42E-148C2DC0333C}"/>
              </a:ext>
            </a:extLst>
          </p:cNvPr>
          <p:cNvSpPr txBox="1">
            <a:spLocks noChangeArrowheads="1"/>
          </p:cNvSpPr>
          <p:nvPr/>
        </p:nvSpPr>
        <p:spPr bwMode="auto">
          <a:xfrm>
            <a:off x="10912224" y="3623305"/>
            <a:ext cx="12025633"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lang="en-US" sz="3000" b="1" kern="0" dirty="0">
                <a:solidFill>
                  <a:srgbClr val="F8F8F8"/>
                </a:solidFill>
                <a:effectLst>
                  <a:outerShdw blurRad="38100" dist="38100" dir="2700000" algn="tl">
                    <a:srgbClr val="000000"/>
                  </a:outerShdw>
                </a:effectLst>
                <a:latin typeface="Arial"/>
                <a:cs typeface="Arial" panose="020B0604020202020204" pitchFamily="34" charset="0"/>
              </a:rPr>
              <a:t>Materials</a:t>
            </a:r>
            <a:endPar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endParaRPr>
          </a:p>
        </p:txBody>
      </p:sp>
      <p:graphicFrame>
        <p:nvGraphicFramePr>
          <p:cNvPr id="13" name="Table 12">
            <a:extLst>
              <a:ext uri="{FF2B5EF4-FFF2-40B4-BE49-F238E27FC236}">
                <a16:creationId xmlns:a16="http://schemas.microsoft.com/office/drawing/2014/main" id="{4A1DCEE7-D725-464B-83EB-1CFD5596A6C8}"/>
              </a:ext>
            </a:extLst>
          </p:cNvPr>
          <p:cNvGraphicFramePr>
            <a:graphicFrameLocks noGrp="1"/>
          </p:cNvGraphicFramePr>
          <p:nvPr>
            <p:extLst>
              <p:ext uri="{D42A27DB-BD31-4B8C-83A1-F6EECF244321}">
                <p14:modId xmlns:p14="http://schemas.microsoft.com/office/powerpoint/2010/main" val="2071607895"/>
              </p:ext>
            </p:extLst>
          </p:nvPr>
        </p:nvGraphicFramePr>
        <p:xfrm>
          <a:off x="10882220" y="4410301"/>
          <a:ext cx="12025634" cy="5730102"/>
        </p:xfrm>
        <a:graphic>
          <a:graphicData uri="http://schemas.openxmlformats.org/drawingml/2006/table">
            <a:tbl>
              <a:tblPr firstRow="1" firstCol="1" bandRow="1"/>
              <a:tblGrid>
                <a:gridCol w="3098468">
                  <a:extLst>
                    <a:ext uri="{9D8B030D-6E8A-4147-A177-3AD203B41FA5}">
                      <a16:colId xmlns:a16="http://schemas.microsoft.com/office/drawing/2014/main" val="509700381"/>
                    </a:ext>
                  </a:extLst>
                </a:gridCol>
                <a:gridCol w="1339501">
                  <a:extLst>
                    <a:ext uri="{9D8B030D-6E8A-4147-A177-3AD203B41FA5}">
                      <a16:colId xmlns:a16="http://schemas.microsoft.com/office/drawing/2014/main" val="2026695459"/>
                    </a:ext>
                  </a:extLst>
                </a:gridCol>
                <a:gridCol w="1993675">
                  <a:extLst>
                    <a:ext uri="{9D8B030D-6E8A-4147-A177-3AD203B41FA5}">
                      <a16:colId xmlns:a16="http://schemas.microsoft.com/office/drawing/2014/main" val="2211470416"/>
                    </a:ext>
                  </a:extLst>
                </a:gridCol>
                <a:gridCol w="1183745">
                  <a:extLst>
                    <a:ext uri="{9D8B030D-6E8A-4147-A177-3AD203B41FA5}">
                      <a16:colId xmlns:a16="http://schemas.microsoft.com/office/drawing/2014/main" val="3772494606"/>
                    </a:ext>
                  </a:extLst>
                </a:gridCol>
                <a:gridCol w="1495256">
                  <a:extLst>
                    <a:ext uri="{9D8B030D-6E8A-4147-A177-3AD203B41FA5}">
                      <a16:colId xmlns:a16="http://schemas.microsoft.com/office/drawing/2014/main" val="2641789506"/>
                    </a:ext>
                  </a:extLst>
                </a:gridCol>
                <a:gridCol w="1432955">
                  <a:extLst>
                    <a:ext uri="{9D8B030D-6E8A-4147-A177-3AD203B41FA5}">
                      <a16:colId xmlns:a16="http://schemas.microsoft.com/office/drawing/2014/main" val="1104921220"/>
                    </a:ext>
                  </a:extLst>
                </a:gridCol>
                <a:gridCol w="1482034">
                  <a:extLst>
                    <a:ext uri="{9D8B030D-6E8A-4147-A177-3AD203B41FA5}">
                      <a16:colId xmlns:a16="http://schemas.microsoft.com/office/drawing/2014/main" val="3495092048"/>
                    </a:ext>
                  </a:extLst>
                </a:gridCol>
              </a:tblGrid>
              <a:tr h="425544">
                <a:tc rowSpan="2">
                  <a:txBody>
                    <a:bodyPr/>
                    <a:lstStyle/>
                    <a:p>
                      <a:pPr marL="0" marR="0">
                        <a:lnSpc>
                          <a:spcPct val="115000"/>
                        </a:lnSpc>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rPr>
                        <a:t>Parameters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rPr>
                        <a:t>Attributes</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8158081"/>
                  </a:ext>
                </a:extLst>
              </a:tr>
              <a:tr h="425544">
                <a:tc vMerge="1">
                  <a:txBody>
                    <a:bodyPr/>
                    <a:lstStyle/>
                    <a:p>
                      <a:endParaRPr lang="en-US"/>
                    </a:p>
                  </a:txBody>
                  <a:tcPr/>
                </a:tc>
                <a:tc>
                  <a:txBody>
                    <a:bodyPr/>
                    <a:lstStyle/>
                    <a:p>
                      <a:pPr marL="0" marR="0" algn="ctr">
                        <a:lnSpc>
                          <a:spcPct val="115000"/>
                        </a:lnSpc>
                        <a:spcBef>
                          <a:spcPts val="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CSAH 8</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rPr>
                        <a:t>CSAH 11/21</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rPr>
                        <a:t>TH 28</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rPr>
                        <a:t>TH 30</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rPr>
                        <a:t>TH 75</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panose="020B0604020202020204" pitchFamily="34" charset="0"/>
                          <a:ea typeface="Times New Roman" panose="02020603050405020304" pitchFamily="18" charset="0"/>
                          <a:cs typeface="Arial" panose="020B0604020202020204" pitchFamily="34" charset="0"/>
                        </a:rPr>
                        <a:t>TH 95</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984724"/>
                  </a:ext>
                </a:extLst>
              </a:tr>
              <a:tr h="890694">
                <a:tc>
                  <a:txBody>
                    <a:bodyPr/>
                    <a:lstStyle/>
                    <a:p>
                      <a:pPr marL="0" marR="0" algn="l">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Method of Bitumen Delivery</a:t>
                      </a: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EE</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EE</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Foam</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EE</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EE</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EE</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154844"/>
                  </a:ext>
                </a:extLst>
              </a:tr>
              <a:tr h="890694">
                <a:tc>
                  <a:txBody>
                    <a:bodyPr/>
                    <a:lstStyle/>
                    <a:p>
                      <a:pPr marL="0" marR="0" algn="l">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Target Amount of Bituminous Material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1.9%</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2.5%</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1.7%</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336901"/>
                  </a:ext>
                </a:extLst>
              </a:tr>
              <a:tr h="1355844">
                <a:tc>
                  <a:txBody>
                    <a:bodyPr/>
                    <a:lstStyle/>
                    <a:p>
                      <a:pPr marL="0" marR="0" algn="l">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Type and Amount of Mineral Stabilizing Agent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0.5% Cement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0.5% Cement</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918684"/>
                  </a:ext>
                </a:extLst>
              </a:tr>
              <a:tr h="890694">
                <a:tc>
                  <a:txBody>
                    <a:bodyPr/>
                    <a:lstStyle/>
                    <a:p>
                      <a:pPr marL="0" marR="0" algn="l">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Added Amount of Moisture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3-4%</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108595"/>
                  </a:ext>
                </a:extLst>
              </a:tr>
              <a:tr h="425544">
                <a:tc>
                  <a:txBody>
                    <a:bodyPr/>
                    <a:lstStyle/>
                    <a:p>
                      <a:pPr marL="0" marR="0" algn="l">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Stabilizing Depth</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in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in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in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in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in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3 in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745538"/>
                  </a:ext>
                </a:extLst>
              </a:tr>
              <a:tr h="425544">
                <a:tc>
                  <a:txBody>
                    <a:bodyPr/>
                    <a:lstStyle/>
                    <a:p>
                      <a:pPr marL="0" marR="0" algn="l">
                        <a:lnSpc>
                          <a:spcPct val="115000"/>
                        </a:lnSpc>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Target Density (</a:t>
                      </a:r>
                      <a:r>
                        <a:rPr lang="en-US" sz="2400" dirty="0" err="1">
                          <a:effectLst/>
                          <a:latin typeface="Arial" panose="020B0604020202020204" pitchFamily="34" charset="0"/>
                          <a:ea typeface="Times New Roman" panose="02020603050405020304" pitchFamily="18" charset="0"/>
                          <a:cs typeface="Arial" panose="020B0604020202020204" pitchFamily="34" charset="0"/>
                        </a:rPr>
                        <a:t>pcf</a:t>
                      </a:r>
                      <a:r>
                        <a:rPr lang="en-US" sz="24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anose="020B0604020202020204" pitchFamily="34" charset="0"/>
                          <a:ea typeface="Times New Roman" panose="02020603050405020304" pitchFamily="18" charset="0"/>
                          <a:cs typeface="Arial" panose="020B0604020202020204" pitchFamily="34" charset="0"/>
                        </a:rPr>
                        <a:t>122.3</a:t>
                      </a: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120.9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128</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123.4</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128.6</a:t>
                      </a:r>
                      <a:endParaRPr lang="en-US"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128.5</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270855"/>
                  </a:ext>
                </a:extLst>
              </a:tr>
            </a:tbl>
          </a:graphicData>
        </a:graphic>
      </p:graphicFrame>
      <p:sp>
        <p:nvSpPr>
          <p:cNvPr id="71" name="Text Box 4">
            <a:extLst>
              <a:ext uri="{FF2B5EF4-FFF2-40B4-BE49-F238E27FC236}">
                <a16:creationId xmlns:a16="http://schemas.microsoft.com/office/drawing/2014/main" id="{6E485081-20B2-4991-BE75-79AF8EC03D6C}"/>
              </a:ext>
            </a:extLst>
          </p:cNvPr>
          <p:cNvSpPr txBox="1">
            <a:spLocks noChangeArrowheads="1"/>
          </p:cNvSpPr>
          <p:nvPr/>
        </p:nvSpPr>
        <p:spPr bwMode="auto">
          <a:xfrm>
            <a:off x="10912222" y="10431484"/>
            <a:ext cx="12025633"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rPr>
              <a:t>In-situ Tests</a:t>
            </a:r>
          </a:p>
        </p:txBody>
      </p:sp>
      <p:pic>
        <p:nvPicPr>
          <p:cNvPr id="72" name="Picture 71">
            <a:extLst>
              <a:ext uri="{FF2B5EF4-FFF2-40B4-BE49-F238E27FC236}">
                <a16:creationId xmlns:a16="http://schemas.microsoft.com/office/drawing/2014/main" id="{6E688A18-AB79-4F04-A01C-42DD5BC2D7D0}"/>
              </a:ext>
            </a:extLst>
          </p:cNvPr>
          <p:cNvPicPr/>
          <p:nvPr/>
        </p:nvPicPr>
        <p:blipFill>
          <a:blip r:embed="rId7"/>
          <a:stretch>
            <a:fillRect/>
          </a:stretch>
        </p:blipFill>
        <p:spPr>
          <a:xfrm>
            <a:off x="14901950" y="11241809"/>
            <a:ext cx="8035841" cy="4468812"/>
          </a:xfrm>
          <a:prstGeom prst="rect">
            <a:avLst/>
          </a:prstGeom>
          <a:ln w="19050">
            <a:solidFill>
              <a:schemeClr val="tx1"/>
            </a:solidFill>
          </a:ln>
        </p:spPr>
      </p:pic>
      <p:sp>
        <p:nvSpPr>
          <p:cNvPr id="73" name="TextBox 72">
            <a:extLst>
              <a:ext uri="{FF2B5EF4-FFF2-40B4-BE49-F238E27FC236}">
                <a16:creationId xmlns:a16="http://schemas.microsoft.com/office/drawing/2014/main" id="{C23855E6-66D9-4697-B1CE-197703F86A31}"/>
              </a:ext>
            </a:extLst>
          </p:cNvPr>
          <p:cNvSpPr txBox="1"/>
          <p:nvPr/>
        </p:nvSpPr>
        <p:spPr>
          <a:xfrm>
            <a:off x="78365" y="11026978"/>
            <a:ext cx="10411656" cy="830997"/>
          </a:xfrm>
          <a:prstGeom prst="rect">
            <a:avLst/>
          </a:prstGeom>
          <a:noFill/>
        </p:spPr>
        <p:txBody>
          <a:bodyPr wrap="square" lIns="320040" rtlCol="0">
            <a:spAutoFit/>
          </a:bodyPr>
          <a:lstStyle/>
          <a:p>
            <a:pPr marL="342900" lvl="1" indent="-342900" defTabSz="914400" fontAlgn="base">
              <a:spcBef>
                <a:spcPts val="1050"/>
              </a:spcBef>
              <a:spcAft>
                <a:spcPts val="600"/>
              </a:spcAft>
              <a:buFont typeface="Wingdings" panose="05000000000000000000" pitchFamily="2" charset="2"/>
              <a:buChar char="Ø"/>
            </a:pPr>
            <a:r>
              <a:rPr lang="en-US" altLang="en-US" sz="2400" dirty="0">
                <a:solidFill>
                  <a:srgbClr val="000000"/>
                </a:solidFill>
                <a:latin typeface="Arial" panose="020B0604020202020204" pitchFamily="34" charset="0"/>
                <a:cs typeface="Arial" panose="020B0604020202020204" pitchFamily="34" charset="0"/>
              </a:rPr>
              <a:t>Develop a reliable and practical methodology to monitor and predict the extent of curing and strength gain for CIR layers</a:t>
            </a:r>
          </a:p>
        </p:txBody>
      </p:sp>
      <p:graphicFrame>
        <p:nvGraphicFramePr>
          <p:cNvPr id="74" name="Chart 73">
            <a:extLst>
              <a:ext uri="{FF2B5EF4-FFF2-40B4-BE49-F238E27FC236}">
                <a16:creationId xmlns:a16="http://schemas.microsoft.com/office/drawing/2014/main" id="{00000000-0008-0000-0100-000022000000}"/>
              </a:ext>
            </a:extLst>
          </p:cNvPr>
          <p:cNvGraphicFramePr/>
          <p:nvPr>
            <p:extLst>
              <p:ext uri="{D42A27DB-BD31-4B8C-83A1-F6EECF244321}">
                <p14:modId xmlns:p14="http://schemas.microsoft.com/office/powerpoint/2010/main" val="3950984083"/>
              </p:ext>
            </p:extLst>
          </p:nvPr>
        </p:nvGraphicFramePr>
        <p:xfrm>
          <a:off x="23162566" y="4410301"/>
          <a:ext cx="10270960" cy="350349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5" name="Chart 74">
            <a:extLst>
              <a:ext uri="{FF2B5EF4-FFF2-40B4-BE49-F238E27FC236}">
                <a16:creationId xmlns:a16="http://schemas.microsoft.com/office/drawing/2014/main" id="{00000000-0008-0000-0100-000021000000}"/>
              </a:ext>
            </a:extLst>
          </p:cNvPr>
          <p:cNvGraphicFramePr/>
          <p:nvPr>
            <p:extLst>
              <p:ext uri="{D42A27DB-BD31-4B8C-83A1-F6EECF244321}">
                <p14:modId xmlns:p14="http://schemas.microsoft.com/office/powerpoint/2010/main" val="1915475220"/>
              </p:ext>
            </p:extLst>
          </p:nvPr>
        </p:nvGraphicFramePr>
        <p:xfrm>
          <a:off x="33433526" y="4410301"/>
          <a:ext cx="9881298" cy="35034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a:extLst>
              <a:ext uri="{FF2B5EF4-FFF2-40B4-BE49-F238E27FC236}">
                <a16:creationId xmlns:a16="http://schemas.microsoft.com/office/drawing/2014/main" id="{00000000-0008-0000-0100-000026000000}"/>
              </a:ext>
            </a:extLst>
          </p:cNvPr>
          <p:cNvGraphicFramePr/>
          <p:nvPr>
            <p:extLst>
              <p:ext uri="{D42A27DB-BD31-4B8C-83A1-F6EECF244321}">
                <p14:modId xmlns:p14="http://schemas.microsoft.com/office/powerpoint/2010/main" val="4276626781"/>
              </p:ext>
            </p:extLst>
          </p:nvPr>
        </p:nvGraphicFramePr>
        <p:xfrm>
          <a:off x="23227760" y="8015704"/>
          <a:ext cx="10205766" cy="350349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Chart 29">
            <a:extLst>
              <a:ext uri="{FF2B5EF4-FFF2-40B4-BE49-F238E27FC236}">
                <a16:creationId xmlns:a16="http://schemas.microsoft.com/office/drawing/2014/main" id="{00000000-0008-0000-0100-000025000000}"/>
              </a:ext>
            </a:extLst>
          </p:cNvPr>
          <p:cNvGraphicFramePr/>
          <p:nvPr>
            <p:extLst>
              <p:ext uri="{D42A27DB-BD31-4B8C-83A1-F6EECF244321}">
                <p14:modId xmlns:p14="http://schemas.microsoft.com/office/powerpoint/2010/main" val="992486948"/>
              </p:ext>
            </p:extLst>
          </p:nvPr>
        </p:nvGraphicFramePr>
        <p:xfrm>
          <a:off x="33433526" y="8015702"/>
          <a:ext cx="9881298" cy="3503491"/>
        </p:xfrm>
        <a:graphic>
          <a:graphicData uri="http://schemas.openxmlformats.org/drawingml/2006/chart">
            <c:chart xmlns:c="http://schemas.openxmlformats.org/drawingml/2006/chart" xmlns:r="http://schemas.openxmlformats.org/officeDocument/2006/relationships" r:id="rId11"/>
          </a:graphicData>
        </a:graphic>
      </p:graphicFrame>
      <p:sp>
        <p:nvSpPr>
          <p:cNvPr id="31" name="TextBox 30">
            <a:extLst>
              <a:ext uri="{FF2B5EF4-FFF2-40B4-BE49-F238E27FC236}">
                <a16:creationId xmlns:a16="http://schemas.microsoft.com/office/drawing/2014/main" id="{E9F1E57C-EA4C-49DD-860E-7C806251B5F4}"/>
              </a:ext>
            </a:extLst>
          </p:cNvPr>
          <p:cNvSpPr txBox="1"/>
          <p:nvPr/>
        </p:nvSpPr>
        <p:spPr>
          <a:xfrm>
            <a:off x="33197246" y="7666195"/>
            <a:ext cx="87896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761994" eaLnBrk="0" fontAlgn="base" hangingPunct="0">
              <a:spcBef>
                <a:spcPct val="0"/>
              </a:spcBef>
              <a:spcAft>
                <a:spcPct val="0"/>
              </a:spcAft>
            </a:pPr>
            <a:r>
              <a:rPr lang="en-US" sz="2000" b="1" dirty="0">
                <a:solidFill>
                  <a:schemeClr val="accent5">
                    <a:lumMod val="75000"/>
                  </a:schemeClr>
                </a:solidFill>
                <a:latin typeface="Arial"/>
                <a:cs typeface="Times New Roman" panose="02020603050405020304" pitchFamily="18" charset="0"/>
              </a:rPr>
              <a:t>TH 28</a:t>
            </a:r>
          </a:p>
        </p:txBody>
      </p:sp>
      <p:graphicFrame>
        <p:nvGraphicFramePr>
          <p:cNvPr id="33" name="Chart 32">
            <a:extLst>
              <a:ext uri="{FF2B5EF4-FFF2-40B4-BE49-F238E27FC236}">
                <a16:creationId xmlns:a16="http://schemas.microsoft.com/office/drawing/2014/main" id="{00000000-0008-0000-0100-000028000000}"/>
              </a:ext>
            </a:extLst>
          </p:cNvPr>
          <p:cNvGraphicFramePr/>
          <p:nvPr>
            <p:extLst>
              <p:ext uri="{D42A27DB-BD31-4B8C-83A1-F6EECF244321}">
                <p14:modId xmlns:p14="http://schemas.microsoft.com/office/powerpoint/2010/main" val="861393946"/>
              </p:ext>
            </p:extLst>
          </p:nvPr>
        </p:nvGraphicFramePr>
        <p:xfrm>
          <a:off x="23426057" y="11550068"/>
          <a:ext cx="10007468" cy="350349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5" name="Chart 34">
            <a:extLst>
              <a:ext uri="{FF2B5EF4-FFF2-40B4-BE49-F238E27FC236}">
                <a16:creationId xmlns:a16="http://schemas.microsoft.com/office/drawing/2014/main" id="{00000000-0008-0000-0100-000027000000}"/>
              </a:ext>
            </a:extLst>
          </p:cNvPr>
          <p:cNvGraphicFramePr/>
          <p:nvPr>
            <p:extLst>
              <p:ext uri="{D42A27DB-BD31-4B8C-83A1-F6EECF244321}">
                <p14:modId xmlns:p14="http://schemas.microsoft.com/office/powerpoint/2010/main" val="2623962174"/>
              </p:ext>
            </p:extLst>
          </p:nvPr>
        </p:nvGraphicFramePr>
        <p:xfrm>
          <a:off x="33433525" y="11550067"/>
          <a:ext cx="9881298" cy="3503491"/>
        </p:xfrm>
        <a:graphic>
          <a:graphicData uri="http://schemas.openxmlformats.org/drawingml/2006/chart">
            <c:chart xmlns:c="http://schemas.openxmlformats.org/drawingml/2006/chart" xmlns:r="http://schemas.openxmlformats.org/officeDocument/2006/relationships" r:id="rId13"/>
          </a:graphicData>
        </a:graphic>
      </p:graphicFrame>
      <p:sp>
        <p:nvSpPr>
          <p:cNvPr id="36" name="TextBox 35">
            <a:extLst>
              <a:ext uri="{FF2B5EF4-FFF2-40B4-BE49-F238E27FC236}">
                <a16:creationId xmlns:a16="http://schemas.microsoft.com/office/drawing/2014/main" id="{A4076E98-1B86-44A4-AE75-8BABCF9584B6}"/>
              </a:ext>
            </a:extLst>
          </p:cNvPr>
          <p:cNvSpPr txBox="1"/>
          <p:nvPr/>
        </p:nvSpPr>
        <p:spPr>
          <a:xfrm>
            <a:off x="33179278" y="11092450"/>
            <a:ext cx="91489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761994" eaLnBrk="0" fontAlgn="base" hangingPunct="0">
              <a:spcBef>
                <a:spcPct val="0"/>
              </a:spcBef>
              <a:spcAft>
                <a:spcPct val="0"/>
              </a:spcAft>
            </a:pPr>
            <a:r>
              <a:rPr lang="en-US" sz="2000" b="1" dirty="0">
                <a:solidFill>
                  <a:schemeClr val="accent5">
                    <a:lumMod val="75000"/>
                  </a:schemeClr>
                </a:solidFill>
                <a:latin typeface="Arial"/>
                <a:cs typeface="Times New Roman" panose="02020603050405020304" pitchFamily="18" charset="0"/>
              </a:rPr>
              <a:t>TH 30</a:t>
            </a:r>
          </a:p>
        </p:txBody>
      </p:sp>
      <p:graphicFrame>
        <p:nvGraphicFramePr>
          <p:cNvPr id="38" name="Chart 37">
            <a:extLst>
              <a:ext uri="{FF2B5EF4-FFF2-40B4-BE49-F238E27FC236}">
                <a16:creationId xmlns:a16="http://schemas.microsoft.com/office/drawing/2014/main" id="{00000000-0008-0000-0100-00002A000000}"/>
              </a:ext>
            </a:extLst>
          </p:cNvPr>
          <p:cNvGraphicFramePr/>
          <p:nvPr>
            <p:extLst>
              <p:ext uri="{D42A27DB-BD31-4B8C-83A1-F6EECF244321}">
                <p14:modId xmlns:p14="http://schemas.microsoft.com/office/powerpoint/2010/main" val="2616114106"/>
              </p:ext>
            </p:extLst>
          </p:nvPr>
        </p:nvGraphicFramePr>
        <p:xfrm>
          <a:off x="23426056" y="15038783"/>
          <a:ext cx="10007468" cy="350349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Chart 38">
            <a:extLst>
              <a:ext uri="{FF2B5EF4-FFF2-40B4-BE49-F238E27FC236}">
                <a16:creationId xmlns:a16="http://schemas.microsoft.com/office/drawing/2014/main" id="{00000000-0008-0000-0100-000029000000}"/>
              </a:ext>
            </a:extLst>
          </p:cNvPr>
          <p:cNvGraphicFramePr/>
          <p:nvPr>
            <p:extLst>
              <p:ext uri="{D42A27DB-BD31-4B8C-83A1-F6EECF244321}">
                <p14:modId xmlns:p14="http://schemas.microsoft.com/office/powerpoint/2010/main" val="2611321738"/>
              </p:ext>
            </p:extLst>
          </p:nvPr>
        </p:nvGraphicFramePr>
        <p:xfrm>
          <a:off x="33433523" y="15038783"/>
          <a:ext cx="9881297" cy="3503490"/>
        </p:xfrm>
        <a:graphic>
          <a:graphicData uri="http://schemas.openxmlformats.org/drawingml/2006/chart">
            <c:chart xmlns:c="http://schemas.openxmlformats.org/drawingml/2006/chart" xmlns:r="http://schemas.openxmlformats.org/officeDocument/2006/relationships" r:id="rId15"/>
          </a:graphicData>
        </a:graphic>
      </p:graphicFrame>
      <p:sp>
        <p:nvSpPr>
          <p:cNvPr id="40" name="TextBox 39">
            <a:extLst>
              <a:ext uri="{FF2B5EF4-FFF2-40B4-BE49-F238E27FC236}">
                <a16:creationId xmlns:a16="http://schemas.microsoft.com/office/drawing/2014/main" id="{A11B5ACB-8BAA-4071-8528-240FC00BAB63}"/>
              </a:ext>
            </a:extLst>
          </p:cNvPr>
          <p:cNvSpPr txBox="1"/>
          <p:nvPr/>
        </p:nvSpPr>
        <p:spPr>
          <a:xfrm>
            <a:off x="33273113" y="14702515"/>
            <a:ext cx="89025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761994" eaLnBrk="0" fontAlgn="base" hangingPunct="0">
              <a:spcBef>
                <a:spcPct val="0"/>
              </a:spcBef>
              <a:spcAft>
                <a:spcPct val="0"/>
              </a:spcAft>
            </a:pPr>
            <a:r>
              <a:rPr lang="en-US" sz="2000" b="1" dirty="0">
                <a:solidFill>
                  <a:schemeClr val="accent5">
                    <a:lumMod val="75000"/>
                  </a:schemeClr>
                </a:solidFill>
                <a:latin typeface="Arial"/>
                <a:cs typeface="Times New Roman" panose="02020603050405020304" pitchFamily="18" charset="0"/>
              </a:rPr>
              <a:t>TH 75</a:t>
            </a:r>
          </a:p>
        </p:txBody>
      </p:sp>
      <p:sp>
        <p:nvSpPr>
          <p:cNvPr id="27" name="TextBox 26">
            <a:extLst>
              <a:ext uri="{FF2B5EF4-FFF2-40B4-BE49-F238E27FC236}">
                <a16:creationId xmlns:a16="http://schemas.microsoft.com/office/drawing/2014/main" id="{6B86E400-0240-4D24-8C77-D3A3EC0BEB09}"/>
              </a:ext>
            </a:extLst>
          </p:cNvPr>
          <p:cNvSpPr txBox="1"/>
          <p:nvPr/>
        </p:nvSpPr>
        <p:spPr>
          <a:xfrm>
            <a:off x="33048767" y="4094722"/>
            <a:ext cx="117592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761994" eaLnBrk="0" fontAlgn="base" hangingPunct="0">
              <a:spcBef>
                <a:spcPct val="0"/>
              </a:spcBef>
              <a:spcAft>
                <a:spcPct val="0"/>
              </a:spcAft>
            </a:pPr>
            <a:r>
              <a:rPr lang="en-US" sz="2000" b="1" dirty="0">
                <a:solidFill>
                  <a:schemeClr val="accent5">
                    <a:lumMod val="75000"/>
                  </a:schemeClr>
                </a:solidFill>
                <a:latin typeface="Arial"/>
                <a:cs typeface="Times New Roman" panose="02020603050405020304" pitchFamily="18" charset="0"/>
              </a:rPr>
              <a:t>CSAH 8</a:t>
            </a:r>
          </a:p>
        </p:txBody>
      </p:sp>
      <p:sp>
        <p:nvSpPr>
          <p:cNvPr id="41" name="Text Box 5">
            <a:extLst>
              <a:ext uri="{FF2B5EF4-FFF2-40B4-BE49-F238E27FC236}">
                <a16:creationId xmlns:a16="http://schemas.microsoft.com/office/drawing/2014/main" id="{856F73B0-BFA2-4B9C-B8E8-E5326F3302AB}"/>
              </a:ext>
            </a:extLst>
          </p:cNvPr>
          <p:cNvSpPr txBox="1">
            <a:spLocks noChangeArrowheads="1"/>
          </p:cNvSpPr>
          <p:nvPr/>
        </p:nvSpPr>
        <p:spPr bwMode="auto">
          <a:xfrm>
            <a:off x="23227759" y="20155089"/>
            <a:ext cx="20411527" cy="518943"/>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lang="en-US" sz="3000" b="1" kern="0" noProof="0" dirty="0">
                <a:solidFill>
                  <a:srgbClr val="F8F8F8"/>
                </a:solidFill>
                <a:effectLst>
                  <a:outerShdw blurRad="38100" dist="38100" dir="2700000" algn="tl">
                    <a:srgbClr val="000000"/>
                  </a:outerShdw>
                </a:effectLst>
                <a:latin typeface="Arial"/>
                <a:cs typeface="Arial" panose="020B0604020202020204" pitchFamily="34" charset="0"/>
              </a:rPr>
              <a:t>Acknowledgement</a:t>
            </a:r>
            <a:endParaRPr kumimoji="0" lang="en-US" sz="3000" b="1" i="0" u="none" strike="noStrike" kern="0" cap="none" spc="0" normalizeH="0" baseline="-2500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endParaRPr>
          </a:p>
        </p:txBody>
      </p:sp>
      <p:sp>
        <p:nvSpPr>
          <p:cNvPr id="43" name="Text Box 9">
            <a:extLst>
              <a:ext uri="{FF2B5EF4-FFF2-40B4-BE49-F238E27FC236}">
                <a16:creationId xmlns:a16="http://schemas.microsoft.com/office/drawing/2014/main" id="{8E00F2E4-3DA2-40DE-8AF8-1E3D7DDD38F7}"/>
              </a:ext>
            </a:extLst>
          </p:cNvPr>
          <p:cNvSpPr txBox="1">
            <a:spLocks noChangeArrowheads="1"/>
          </p:cNvSpPr>
          <p:nvPr/>
        </p:nvSpPr>
        <p:spPr bwMode="auto">
          <a:xfrm>
            <a:off x="23227760" y="20489863"/>
            <a:ext cx="21006340" cy="9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5221" tIns="285221" rIns="285221" bIns="288036">
            <a:spAutoFit/>
          </a:bodyPr>
          <a:lstStyle>
            <a:lvl1pPr marL="457200" indent="-457200" defTabSz="3135313" eaLnBrk="0" hangingPunct="0">
              <a:defRPr sz="6800">
                <a:solidFill>
                  <a:schemeClr val="tx1"/>
                </a:solidFill>
                <a:latin typeface="Arial" charset="0"/>
                <a:cs typeface="Arial" charset="0"/>
              </a:defRPr>
            </a:lvl1pPr>
            <a:lvl2pPr marL="800100" indent="-342900" defTabSz="3135313" eaLnBrk="0" hangingPunct="0">
              <a:defRPr sz="6800">
                <a:solidFill>
                  <a:schemeClr val="tx1"/>
                </a:solidFill>
                <a:latin typeface="Arial" charset="0"/>
                <a:cs typeface="Arial" charset="0"/>
              </a:defRPr>
            </a:lvl2pPr>
            <a:lvl3pPr marL="1143000" indent="-228600" defTabSz="3135313" eaLnBrk="0" hangingPunct="0">
              <a:defRPr sz="6800">
                <a:solidFill>
                  <a:schemeClr val="tx1"/>
                </a:solidFill>
                <a:latin typeface="Arial" charset="0"/>
                <a:cs typeface="Arial" charset="0"/>
              </a:defRPr>
            </a:lvl3pPr>
            <a:lvl4pPr marL="1600200" indent="-228600" defTabSz="3135313" eaLnBrk="0" hangingPunct="0">
              <a:defRPr sz="6800">
                <a:solidFill>
                  <a:schemeClr val="tx1"/>
                </a:solidFill>
                <a:latin typeface="Arial" charset="0"/>
                <a:cs typeface="Arial" charset="0"/>
              </a:defRPr>
            </a:lvl4pPr>
            <a:lvl5pPr marL="2057400" indent="-228600" defTabSz="3135313" eaLnBrk="0" hangingPunct="0">
              <a:defRPr sz="6800">
                <a:solidFill>
                  <a:schemeClr val="tx1"/>
                </a:solidFill>
                <a:latin typeface="Arial" charset="0"/>
                <a:cs typeface="Arial" charset="0"/>
              </a:defRPr>
            </a:lvl5pPr>
            <a:lvl6pPr marL="2514600" indent="-228600" defTabSz="3135313" eaLnBrk="0" fontAlgn="base" hangingPunct="0">
              <a:spcBef>
                <a:spcPct val="0"/>
              </a:spcBef>
              <a:spcAft>
                <a:spcPct val="0"/>
              </a:spcAft>
              <a:defRPr sz="6800">
                <a:solidFill>
                  <a:schemeClr val="tx1"/>
                </a:solidFill>
                <a:latin typeface="Arial" charset="0"/>
                <a:cs typeface="Arial" charset="0"/>
              </a:defRPr>
            </a:lvl6pPr>
            <a:lvl7pPr marL="2971800" indent="-228600" defTabSz="3135313" eaLnBrk="0" fontAlgn="base" hangingPunct="0">
              <a:spcBef>
                <a:spcPct val="0"/>
              </a:spcBef>
              <a:spcAft>
                <a:spcPct val="0"/>
              </a:spcAft>
              <a:defRPr sz="6800">
                <a:solidFill>
                  <a:schemeClr val="tx1"/>
                </a:solidFill>
                <a:latin typeface="Arial" charset="0"/>
                <a:cs typeface="Arial" charset="0"/>
              </a:defRPr>
            </a:lvl7pPr>
            <a:lvl8pPr marL="3429000" indent="-228600" defTabSz="3135313" eaLnBrk="0" fontAlgn="base" hangingPunct="0">
              <a:spcBef>
                <a:spcPct val="0"/>
              </a:spcBef>
              <a:spcAft>
                <a:spcPct val="0"/>
              </a:spcAft>
              <a:defRPr sz="6800">
                <a:solidFill>
                  <a:schemeClr val="tx1"/>
                </a:solidFill>
                <a:latin typeface="Arial" charset="0"/>
                <a:cs typeface="Arial" charset="0"/>
              </a:defRPr>
            </a:lvl8pPr>
            <a:lvl9pPr marL="3886200" indent="-228600" defTabSz="3135313" eaLnBrk="0" fontAlgn="base" hangingPunct="0">
              <a:spcBef>
                <a:spcPct val="0"/>
              </a:spcBef>
              <a:spcAft>
                <a:spcPct val="0"/>
              </a:spcAft>
              <a:defRPr sz="6800">
                <a:solidFill>
                  <a:schemeClr val="tx1"/>
                </a:solidFill>
                <a:latin typeface="Arial" charset="0"/>
                <a:cs typeface="Arial" charset="0"/>
              </a:defRPr>
            </a:lvl9pPr>
          </a:lstStyle>
          <a:p>
            <a:pPr eaLnBrk="1" fontAlgn="base" hangingPunct="1">
              <a:spcBef>
                <a:spcPct val="0"/>
              </a:spcBef>
              <a:spcAft>
                <a:spcPts val="600"/>
              </a:spcAft>
              <a:buFont typeface="Wingdings" panose="05000000000000000000" pitchFamily="2" charset="2"/>
              <a:buChar char="Ø"/>
              <a:defRPr/>
            </a:pPr>
            <a:r>
              <a:rPr lang="en-US" altLang="en-US" sz="2400" dirty="0">
                <a:solidFill>
                  <a:srgbClr val="000000"/>
                </a:solidFill>
                <a:latin typeface="Arial"/>
              </a:rPr>
              <a:t>Thomas </a:t>
            </a:r>
            <a:r>
              <a:rPr lang="en-US" altLang="en-US" sz="2400" dirty="0" err="1">
                <a:solidFill>
                  <a:srgbClr val="000000"/>
                </a:solidFill>
                <a:latin typeface="Arial"/>
              </a:rPr>
              <a:t>Calhoon</a:t>
            </a:r>
            <a:r>
              <a:rPr lang="en-US" altLang="en-US" sz="2400" dirty="0">
                <a:solidFill>
                  <a:srgbClr val="000000"/>
                </a:solidFill>
                <a:latin typeface="Arial"/>
              </a:rPr>
              <a:t>, Dr </a:t>
            </a:r>
            <a:r>
              <a:rPr lang="en-US" altLang="en-US" sz="2400" dirty="0" err="1">
                <a:solidFill>
                  <a:srgbClr val="000000"/>
                </a:solidFill>
                <a:latin typeface="Arial"/>
              </a:rPr>
              <a:t>Eyoab</a:t>
            </a:r>
            <a:r>
              <a:rPr lang="en-US" altLang="en-US" sz="2400" dirty="0">
                <a:solidFill>
                  <a:srgbClr val="000000"/>
                </a:solidFill>
                <a:latin typeface="Arial"/>
              </a:rPr>
              <a:t> </a:t>
            </a:r>
            <a:r>
              <a:rPr lang="en-US" altLang="en-US" sz="2400" dirty="0" err="1">
                <a:solidFill>
                  <a:srgbClr val="000000"/>
                </a:solidFill>
                <a:latin typeface="Arial"/>
              </a:rPr>
              <a:t>Zegeye-Teshale</a:t>
            </a:r>
            <a:r>
              <a:rPr lang="en-US" altLang="en-US" sz="2400" dirty="0">
                <a:solidFill>
                  <a:srgbClr val="000000"/>
                </a:solidFill>
                <a:latin typeface="Arial"/>
              </a:rPr>
              <a:t>, Dr. </a:t>
            </a:r>
            <a:r>
              <a:rPr lang="en-US" altLang="en-US" sz="2400" dirty="0" err="1">
                <a:solidFill>
                  <a:srgbClr val="000000"/>
                </a:solidFill>
                <a:latin typeface="Arial"/>
              </a:rPr>
              <a:t>Shongtao</a:t>
            </a:r>
            <a:r>
              <a:rPr lang="en-US" altLang="en-US" sz="2400" dirty="0">
                <a:solidFill>
                  <a:srgbClr val="000000"/>
                </a:solidFill>
                <a:latin typeface="Arial"/>
              </a:rPr>
              <a:t> Dai (Office of Materials and Road Research, Minnesota Department of Transportation)</a:t>
            </a:r>
          </a:p>
        </p:txBody>
      </p:sp>
      <p:sp>
        <p:nvSpPr>
          <p:cNvPr id="49" name="TextBox 48">
            <a:extLst>
              <a:ext uri="{FF2B5EF4-FFF2-40B4-BE49-F238E27FC236}">
                <a16:creationId xmlns:a16="http://schemas.microsoft.com/office/drawing/2014/main" id="{B96E2096-E4CB-44EC-8FCB-6464E9E26B3F}"/>
              </a:ext>
            </a:extLst>
          </p:cNvPr>
          <p:cNvSpPr txBox="1"/>
          <p:nvPr/>
        </p:nvSpPr>
        <p:spPr>
          <a:xfrm>
            <a:off x="1685255" y="12641155"/>
            <a:ext cx="7377405" cy="510778"/>
          </a:xfrm>
          <a:prstGeom prst="roundRect">
            <a:avLst/>
          </a:prstGeom>
          <a:solidFill>
            <a:srgbClr val="ED7D31">
              <a:alpha val="50000"/>
            </a:srgbClr>
          </a:solidFill>
          <a:ln w="254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Field Material Sampling, Data Collection and Testing</a:t>
            </a:r>
          </a:p>
        </p:txBody>
      </p:sp>
      <p:sp>
        <p:nvSpPr>
          <p:cNvPr id="50" name="TextBox 49">
            <a:extLst>
              <a:ext uri="{FF2B5EF4-FFF2-40B4-BE49-F238E27FC236}">
                <a16:creationId xmlns:a16="http://schemas.microsoft.com/office/drawing/2014/main" id="{43E7C5EB-EA1F-4CBE-AB54-FF556A10BF62}"/>
              </a:ext>
            </a:extLst>
          </p:cNvPr>
          <p:cNvSpPr txBox="1"/>
          <p:nvPr/>
        </p:nvSpPr>
        <p:spPr>
          <a:xfrm>
            <a:off x="1685252" y="13814530"/>
            <a:ext cx="7377405" cy="510778"/>
          </a:xfrm>
          <a:prstGeom prst="roundRect">
            <a:avLst/>
          </a:prstGeom>
          <a:solidFill>
            <a:srgbClr val="7030A0">
              <a:alpha val="50000"/>
            </a:srgbClr>
          </a:solidFill>
          <a:ln w="254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Laboratory Testing of Sampled Materials</a:t>
            </a:r>
          </a:p>
        </p:txBody>
      </p:sp>
      <p:sp>
        <p:nvSpPr>
          <p:cNvPr id="51" name="TextBox 50">
            <a:extLst>
              <a:ext uri="{FF2B5EF4-FFF2-40B4-BE49-F238E27FC236}">
                <a16:creationId xmlns:a16="http://schemas.microsoft.com/office/drawing/2014/main" id="{519D6A1C-4740-445B-8CBB-2B6508A15AA3}"/>
              </a:ext>
            </a:extLst>
          </p:cNvPr>
          <p:cNvSpPr txBox="1"/>
          <p:nvPr/>
        </p:nvSpPr>
        <p:spPr>
          <a:xfrm>
            <a:off x="1685252" y="15095122"/>
            <a:ext cx="7377405" cy="510778"/>
          </a:xfrm>
          <a:prstGeom prst="roundRect">
            <a:avLst/>
          </a:prstGeom>
          <a:solidFill>
            <a:srgbClr val="C00000">
              <a:alpha val="50000"/>
            </a:srgbClr>
          </a:solidFill>
          <a:ln w="25400" cap="flat" cmpd="sng" algn="ctr">
            <a:solidFill>
              <a:sysClr val="windowText" lastClr="000000"/>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Analysis and Model Development</a:t>
            </a:r>
          </a:p>
        </p:txBody>
      </p:sp>
      <p:cxnSp>
        <p:nvCxnSpPr>
          <p:cNvPr id="52" name="Straight Arrow Connector 51">
            <a:extLst>
              <a:ext uri="{FF2B5EF4-FFF2-40B4-BE49-F238E27FC236}">
                <a16:creationId xmlns:a16="http://schemas.microsoft.com/office/drawing/2014/main" id="{D4223F1A-8220-4466-A8A3-A492F50E0F43}"/>
              </a:ext>
            </a:extLst>
          </p:cNvPr>
          <p:cNvCxnSpPr>
            <a:cxnSpLocks/>
          </p:cNvCxnSpPr>
          <p:nvPr/>
        </p:nvCxnSpPr>
        <p:spPr>
          <a:xfrm flipH="1">
            <a:off x="5373953" y="13131436"/>
            <a:ext cx="4" cy="731520"/>
          </a:xfrm>
          <a:prstGeom prst="straightConnector1">
            <a:avLst/>
          </a:prstGeom>
          <a:noFill/>
          <a:ln w="63500" cap="flat" cmpd="sng" algn="ctr">
            <a:solidFill>
              <a:sysClr val="windowText" lastClr="000000"/>
            </a:solidFill>
            <a:prstDash val="solid"/>
            <a:miter lim="800000"/>
            <a:tailEnd type="triangle"/>
          </a:ln>
          <a:effectLst/>
        </p:spPr>
      </p:cxnSp>
      <p:cxnSp>
        <p:nvCxnSpPr>
          <p:cNvPr id="53" name="Straight Arrow Connector 52">
            <a:extLst>
              <a:ext uri="{FF2B5EF4-FFF2-40B4-BE49-F238E27FC236}">
                <a16:creationId xmlns:a16="http://schemas.microsoft.com/office/drawing/2014/main" id="{AC8A57F0-5A30-4956-801B-52697A643F2E}"/>
              </a:ext>
            </a:extLst>
          </p:cNvPr>
          <p:cNvCxnSpPr>
            <a:cxnSpLocks/>
          </p:cNvCxnSpPr>
          <p:nvPr/>
        </p:nvCxnSpPr>
        <p:spPr>
          <a:xfrm>
            <a:off x="5373953" y="14366434"/>
            <a:ext cx="0" cy="731520"/>
          </a:xfrm>
          <a:prstGeom prst="straightConnector1">
            <a:avLst/>
          </a:prstGeom>
          <a:noFill/>
          <a:ln w="57150" cap="flat" cmpd="sng" algn="ctr">
            <a:solidFill>
              <a:sysClr val="windowText" lastClr="000000"/>
            </a:solidFill>
            <a:prstDash val="solid"/>
            <a:miter lim="800000"/>
            <a:tailEnd type="triangle"/>
          </a:ln>
          <a:effectLst/>
        </p:spPr>
      </p:cxnSp>
      <p:sp>
        <p:nvSpPr>
          <p:cNvPr id="56" name="Text Box 78">
            <a:extLst>
              <a:ext uri="{FF2B5EF4-FFF2-40B4-BE49-F238E27FC236}">
                <a16:creationId xmlns:a16="http://schemas.microsoft.com/office/drawing/2014/main" id="{10B146E0-33BC-466A-A002-C444D53EDF51}"/>
              </a:ext>
            </a:extLst>
          </p:cNvPr>
          <p:cNvSpPr txBox="1">
            <a:spLocks noChangeArrowheads="1"/>
          </p:cNvSpPr>
          <p:nvPr/>
        </p:nvSpPr>
        <p:spPr bwMode="auto">
          <a:xfrm>
            <a:off x="251910" y="15815342"/>
            <a:ext cx="10386528"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rPr>
              <a:t>Field Projects</a:t>
            </a:r>
          </a:p>
        </p:txBody>
      </p:sp>
      <p:sp>
        <p:nvSpPr>
          <p:cNvPr id="57" name="TextBox 56">
            <a:extLst>
              <a:ext uri="{FF2B5EF4-FFF2-40B4-BE49-F238E27FC236}">
                <a16:creationId xmlns:a16="http://schemas.microsoft.com/office/drawing/2014/main" id="{A41DBB95-DBD4-416B-9D6A-195F86AA7B56}"/>
              </a:ext>
            </a:extLst>
          </p:cNvPr>
          <p:cNvSpPr txBox="1"/>
          <p:nvPr/>
        </p:nvSpPr>
        <p:spPr>
          <a:xfrm>
            <a:off x="78365" y="16393832"/>
            <a:ext cx="10411656" cy="461665"/>
          </a:xfrm>
          <a:prstGeom prst="rect">
            <a:avLst/>
          </a:prstGeom>
          <a:noFill/>
        </p:spPr>
        <p:txBody>
          <a:bodyPr wrap="square" lIns="320040" rtlCol="0">
            <a:spAutoFit/>
          </a:bodyPr>
          <a:lstStyle/>
          <a:p>
            <a:pPr marL="342900" lvl="1" indent="-342900" defTabSz="914400" fontAlgn="base">
              <a:spcBef>
                <a:spcPts val="1050"/>
              </a:spcBef>
              <a:spcAft>
                <a:spcPts val="600"/>
              </a:spcAft>
              <a:buFont typeface="Wingdings" panose="05000000000000000000" pitchFamily="2" charset="2"/>
              <a:buChar char="Ø"/>
            </a:pPr>
            <a:r>
              <a:rPr lang="en-US" altLang="en-US" sz="2400" dirty="0">
                <a:solidFill>
                  <a:srgbClr val="000000"/>
                </a:solidFill>
                <a:latin typeface="Arial" panose="020B0604020202020204" pitchFamily="34" charset="0"/>
                <a:cs typeface="Arial" panose="020B0604020202020204" pitchFamily="34" charset="0"/>
              </a:rPr>
              <a:t>4 State Highways and 2 County Highways</a:t>
            </a:r>
          </a:p>
        </p:txBody>
      </p:sp>
      <p:pic>
        <p:nvPicPr>
          <p:cNvPr id="58" name="Picture 57">
            <a:extLst>
              <a:ext uri="{FF2B5EF4-FFF2-40B4-BE49-F238E27FC236}">
                <a16:creationId xmlns:a16="http://schemas.microsoft.com/office/drawing/2014/main" id="{0F3BDB85-161C-44D7-8CEF-7D5A7289060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3975" t="714" r="13845" b="7968"/>
          <a:stretch/>
        </p:blipFill>
        <p:spPr bwMode="auto">
          <a:xfrm>
            <a:off x="3943128" y="16754563"/>
            <a:ext cx="4290060" cy="4863830"/>
          </a:xfrm>
          <a:prstGeom prst="rect">
            <a:avLst/>
          </a:prstGeom>
          <a:noFill/>
          <a:ln>
            <a:noFill/>
          </a:ln>
          <a:extLst>
            <a:ext uri="{53640926-AAD7-44D8-BBD7-CCE9431645EC}">
              <a14:shadowObscured xmlns:a14="http://schemas.microsoft.com/office/drawing/2010/main"/>
            </a:ext>
          </a:extLst>
        </p:spPr>
      </p:pic>
      <p:pic>
        <p:nvPicPr>
          <p:cNvPr id="59" name="Picture 1" descr="http://www.dot.state.mn.us/mediaroom/logos/logo_downloads/mndot/DOT-Logo-Vertical-Pantone.png">
            <a:extLst>
              <a:ext uri="{FF2B5EF4-FFF2-40B4-BE49-F238E27FC236}">
                <a16:creationId xmlns:a16="http://schemas.microsoft.com/office/drawing/2014/main" id="{2B0695AA-FA11-4C1F-BA53-15F3A4001DE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49488" y="465101"/>
            <a:ext cx="3178376" cy="18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descr="LRRBwowrds2c">
            <a:extLst>
              <a:ext uri="{FF2B5EF4-FFF2-40B4-BE49-F238E27FC236}">
                <a16:creationId xmlns:a16="http://schemas.microsoft.com/office/drawing/2014/main" id="{B54A63DE-D19A-4251-9365-AC37003200D6}"/>
              </a:ext>
            </a:extLst>
          </p:cNvPr>
          <p:cNvPicPr>
            <a:picLocks noChangeAspect="1"/>
          </p:cNvPicPr>
          <p:nvPr/>
        </p:nvPicPr>
        <p:blipFill>
          <a:blip r:embed="rId18" cstate="print"/>
          <a:srcRect/>
          <a:stretch>
            <a:fillRect/>
          </a:stretch>
        </p:blipFill>
        <p:spPr bwMode="auto">
          <a:xfrm>
            <a:off x="36293658" y="334927"/>
            <a:ext cx="1704602" cy="2390289"/>
          </a:xfrm>
          <a:prstGeom prst="rect">
            <a:avLst/>
          </a:prstGeom>
          <a:noFill/>
        </p:spPr>
      </p:pic>
      <p:sp>
        <p:nvSpPr>
          <p:cNvPr id="61" name="Text Box 4">
            <a:extLst>
              <a:ext uri="{FF2B5EF4-FFF2-40B4-BE49-F238E27FC236}">
                <a16:creationId xmlns:a16="http://schemas.microsoft.com/office/drawing/2014/main" id="{C7E20887-EA1C-4B1C-A860-F107F5E9DA83}"/>
              </a:ext>
            </a:extLst>
          </p:cNvPr>
          <p:cNvSpPr txBox="1">
            <a:spLocks noChangeArrowheads="1"/>
          </p:cNvSpPr>
          <p:nvPr/>
        </p:nvSpPr>
        <p:spPr bwMode="auto">
          <a:xfrm>
            <a:off x="10912222" y="15815342"/>
            <a:ext cx="12025633" cy="519246"/>
          </a:xfrm>
          <a:prstGeom prst="rect">
            <a:avLst/>
          </a:prstGeom>
          <a:solidFill>
            <a:srgbClr val="0070C0"/>
          </a:solidFill>
          <a:ln w="9525">
            <a:solidFill>
              <a:srgbClr val="003366"/>
            </a:solidFill>
            <a:miter lim="800000"/>
            <a:headEnd/>
            <a:tailEnd/>
          </a:ln>
          <a:effectLst/>
        </p:spPr>
        <p:txBody>
          <a:bodyPr wrap="square" lIns="57035" tIns="28512" rIns="57035" bIns="28512">
            <a:spAutoFit/>
          </a:bodyPr>
          <a:lstStyle/>
          <a:p>
            <a:pPr marL="0" marR="0" lvl="0" indent="0" algn="ctr" defTabSz="570912" eaLnBrk="0" fontAlgn="base" latinLnBrk="0" hangingPunct="0">
              <a:lnSpc>
                <a:spcPct val="100000"/>
              </a:lnSpc>
              <a:spcBef>
                <a:spcPct val="50000"/>
              </a:spcBef>
              <a:spcAft>
                <a:spcPct val="0"/>
              </a:spcAft>
              <a:buClrTx/>
              <a:buSzTx/>
              <a:buFontTx/>
              <a:buNone/>
              <a:tabLst/>
              <a:defRPr/>
            </a:pPr>
            <a:r>
              <a:rPr kumimoji="0" lang="en-US" sz="3000" b="1" i="0" u="none" strike="noStrike" kern="0" cap="none" spc="0" normalizeH="0" baseline="0" noProof="0" dirty="0">
                <a:ln>
                  <a:noFill/>
                </a:ln>
                <a:solidFill>
                  <a:srgbClr val="F8F8F8"/>
                </a:solidFill>
                <a:effectLst>
                  <a:outerShdw blurRad="38100" dist="38100" dir="2700000" algn="tl">
                    <a:srgbClr val="000000"/>
                  </a:outerShdw>
                </a:effectLst>
                <a:uLnTx/>
                <a:uFillTx/>
                <a:latin typeface="Arial"/>
                <a:cs typeface="Arial" panose="020B0604020202020204" pitchFamily="34" charset="0"/>
              </a:rPr>
              <a:t>Key Findings</a:t>
            </a:r>
          </a:p>
        </p:txBody>
      </p:sp>
      <p:sp>
        <p:nvSpPr>
          <p:cNvPr id="62" name="Text Box 76">
            <a:extLst>
              <a:ext uri="{FF2B5EF4-FFF2-40B4-BE49-F238E27FC236}">
                <a16:creationId xmlns:a16="http://schemas.microsoft.com/office/drawing/2014/main" id="{DD29D19F-49B5-4188-AA0F-A528B2BEFC32}"/>
              </a:ext>
            </a:extLst>
          </p:cNvPr>
          <p:cNvSpPr txBox="1">
            <a:spLocks noChangeArrowheads="1"/>
          </p:cNvSpPr>
          <p:nvPr/>
        </p:nvSpPr>
        <p:spPr bwMode="auto">
          <a:xfrm>
            <a:off x="10622254" y="16199978"/>
            <a:ext cx="12540312" cy="53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8036" tIns="288036" rIns="288036" bIns="288036">
            <a:spAutoFit/>
          </a:bodyPr>
          <a:lstStyle>
            <a:lvl1pPr marL="514350" indent="-514350">
              <a:defRPr sz="6800">
                <a:solidFill>
                  <a:schemeClr val="tx1"/>
                </a:solidFill>
                <a:latin typeface="Arial" panose="020B0604020202020204" pitchFamily="34" charset="0"/>
                <a:cs typeface="Arial" panose="020B0604020202020204" pitchFamily="34" charset="0"/>
              </a:defRPr>
            </a:lvl1pPr>
            <a:lvl2pPr marL="742950" indent="-285750">
              <a:defRPr sz="6800">
                <a:solidFill>
                  <a:schemeClr val="tx1"/>
                </a:solidFill>
                <a:latin typeface="Arial" panose="020B0604020202020204" pitchFamily="34" charset="0"/>
                <a:cs typeface="Arial" panose="020B0604020202020204" pitchFamily="34" charset="0"/>
              </a:defRPr>
            </a:lvl2pPr>
            <a:lvl3pPr marL="1143000" indent="-228600">
              <a:defRPr sz="6800">
                <a:solidFill>
                  <a:schemeClr val="tx1"/>
                </a:solidFill>
                <a:latin typeface="Arial" panose="020B0604020202020204" pitchFamily="34" charset="0"/>
                <a:cs typeface="Arial" panose="020B0604020202020204" pitchFamily="34" charset="0"/>
              </a:defRPr>
            </a:lvl3pPr>
            <a:lvl4pPr marL="1600200" indent="-228600">
              <a:defRPr sz="6800">
                <a:solidFill>
                  <a:schemeClr val="tx1"/>
                </a:solidFill>
                <a:latin typeface="Arial" panose="020B0604020202020204" pitchFamily="34" charset="0"/>
                <a:cs typeface="Arial" panose="020B0604020202020204" pitchFamily="34" charset="0"/>
              </a:defRPr>
            </a:lvl4pPr>
            <a:lvl5pPr marL="2057400" indent="-228600">
              <a:defRPr sz="6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6800">
                <a:solidFill>
                  <a:schemeClr val="tx1"/>
                </a:solidFill>
                <a:latin typeface="Arial" panose="020B0604020202020204" pitchFamily="34" charset="0"/>
                <a:cs typeface="Arial" panose="020B0604020202020204" pitchFamily="34" charset="0"/>
              </a:defRPr>
            </a:lvl9pPr>
          </a:lstStyle>
          <a:p>
            <a:pPr marL="342900" lvl="0" indent="-342900" defTabSz="914400" fontAlgn="base">
              <a:spcBef>
                <a:spcPct val="0"/>
              </a:spcBef>
              <a:buFont typeface="Wingdings" panose="05000000000000000000" pitchFamily="2" charset="2"/>
              <a:buChar char="Ø"/>
              <a:defRPr/>
            </a:pPr>
            <a:r>
              <a:rPr lang="en-US" altLang="en-US" sz="2400" kern="0" dirty="0">
                <a:solidFill>
                  <a:srgbClr val="000000"/>
                </a:solidFill>
              </a:rPr>
              <a:t>NDMG and DPS show similar trends in moisture content change as related to curing. However, the DPS has a higher propensity of detecting increase in moisture content as a result of rainfall events.</a:t>
            </a:r>
          </a:p>
          <a:p>
            <a:pPr marL="342900" lvl="0" indent="-342900" defTabSz="914400" fontAlgn="base">
              <a:spcBef>
                <a:spcPct val="0"/>
              </a:spcBef>
              <a:buFont typeface="Wingdings" panose="05000000000000000000" pitchFamily="2" charset="2"/>
              <a:buChar char="Ø"/>
              <a:defRPr/>
            </a:pPr>
            <a:r>
              <a:rPr lang="en-US" altLang="en-US" sz="2400" kern="0" dirty="0">
                <a:solidFill>
                  <a:srgbClr val="000000"/>
                </a:solidFill>
              </a:rPr>
              <a:t>Rainfall did not seem to significantly affect the moisture content change in projects that employed active filler.</a:t>
            </a:r>
          </a:p>
          <a:p>
            <a:pPr marL="342900" lvl="0" indent="-342900" defTabSz="914400" fontAlgn="base">
              <a:spcBef>
                <a:spcPct val="0"/>
              </a:spcBef>
              <a:buFont typeface="Wingdings" panose="05000000000000000000" pitchFamily="2" charset="2"/>
              <a:buChar char="Ø"/>
              <a:defRPr/>
            </a:pPr>
            <a:r>
              <a:rPr kumimoji="0" lang="en-US" altLang="en-US" sz="2400" b="0" i="0" u="none" strike="noStrike" kern="0" cap="none" spc="0" normalizeH="0" baseline="0" noProof="0" dirty="0">
                <a:ln>
                  <a:noFill/>
                </a:ln>
                <a:solidFill>
                  <a:srgbClr val="000000"/>
                </a:solidFill>
                <a:effectLst/>
                <a:uLnTx/>
                <a:uFillTx/>
              </a:rPr>
              <a:t>Moisture content change resulting from rainfall events did not appear to significantly alter stiffness gain in the CIR mixtures stabilized using emulsion but seem to affect the project with foamed asphalt.</a:t>
            </a:r>
          </a:p>
          <a:p>
            <a:pPr marL="342900" lvl="0" indent="-342900" defTabSz="914400" fontAlgn="base">
              <a:spcBef>
                <a:spcPct val="0"/>
              </a:spcBef>
              <a:buFont typeface="Wingdings" panose="05000000000000000000" pitchFamily="2" charset="2"/>
              <a:buChar char="Ø"/>
              <a:defRPr/>
            </a:pPr>
            <a:r>
              <a:rPr kumimoji="0" lang="en-US" altLang="en-US" sz="2400" b="0" i="0" u="none" strike="noStrike" kern="0" cap="none" spc="0" normalizeH="0" baseline="0" noProof="0" dirty="0">
                <a:ln>
                  <a:noFill/>
                </a:ln>
                <a:solidFill>
                  <a:srgbClr val="000000"/>
                </a:solidFill>
                <a:effectLst/>
                <a:uLnTx/>
                <a:uFillTx/>
              </a:rPr>
              <a:t>The LWD and RCCD were efficient in assessing the stiffness evolution as it pertains to curing. However, there is less measurement variability associated with the RCCD as opposed to the LWD.</a:t>
            </a:r>
          </a:p>
          <a:p>
            <a:pPr marL="342900" lvl="0" indent="-342900" defTabSz="914400" fontAlgn="base">
              <a:spcBef>
                <a:spcPct val="0"/>
              </a:spcBef>
              <a:buFont typeface="Wingdings" panose="05000000000000000000" pitchFamily="2" charset="2"/>
              <a:buChar char="Ø"/>
              <a:defRPr/>
            </a:pPr>
            <a:r>
              <a:rPr kumimoji="0" lang="en-US" altLang="en-US" sz="2400" b="0" i="0" u="none" strike="noStrike" kern="0" cap="none" spc="0" normalizeH="0" baseline="0" noProof="0" dirty="0">
                <a:ln>
                  <a:noFill/>
                </a:ln>
                <a:solidFill>
                  <a:srgbClr val="000000"/>
                </a:solidFill>
                <a:effectLst/>
                <a:uLnTx/>
                <a:uFillTx/>
              </a:rPr>
              <a:t>Temperature corrections may be required for RCCD measurements, but it is beyond the scope of the study. </a:t>
            </a:r>
          </a:p>
        </p:txBody>
      </p:sp>
    </p:spTree>
    <p:extLst>
      <p:ext uri="{BB962C8B-B14F-4D97-AF65-F5344CB8AC3E}">
        <p14:creationId xmlns:p14="http://schemas.microsoft.com/office/powerpoint/2010/main" val="36573617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1406</TotalTime>
  <Words>690</Words>
  <Application>Microsoft Office PowerPoint</Application>
  <PresentationFormat>Custom</PresentationFormat>
  <Paragraphs>128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Wingdings</vt:lpstr>
      <vt:lpstr>Office Theme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Chibuike</dc:creator>
  <cp:lastModifiedBy>Ogbo, Chibuike</cp:lastModifiedBy>
  <cp:revision>88</cp:revision>
  <cp:lastPrinted>2019-01-11T19:26:55Z</cp:lastPrinted>
  <dcterms:created xsi:type="dcterms:W3CDTF">2019-01-01T17:37:23Z</dcterms:created>
  <dcterms:modified xsi:type="dcterms:W3CDTF">2021-01-15T16:08:17Z</dcterms:modified>
</cp:coreProperties>
</file>