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895963" cy="32921575"/>
  <p:notesSz cx="6858000" cy="9144000"/>
  <p:defaultTextStyle>
    <a:defPPr>
      <a:defRPr lang="es-ES"/>
    </a:defPPr>
    <a:lvl1pPr marL="0" algn="l" defTabSz="4389486" rtl="0" eaLnBrk="1" latinLnBrk="0" hangingPunct="1">
      <a:defRPr sz="8600" kern="1200">
        <a:solidFill>
          <a:schemeClr val="tx1"/>
        </a:solidFill>
        <a:latin typeface="+mn-lt"/>
        <a:ea typeface="+mn-ea"/>
        <a:cs typeface="+mn-cs"/>
      </a:defRPr>
    </a:lvl1pPr>
    <a:lvl2pPr marL="2194743" algn="l" defTabSz="4389486" rtl="0" eaLnBrk="1" latinLnBrk="0" hangingPunct="1">
      <a:defRPr sz="8600" kern="1200">
        <a:solidFill>
          <a:schemeClr val="tx1"/>
        </a:solidFill>
        <a:latin typeface="+mn-lt"/>
        <a:ea typeface="+mn-ea"/>
        <a:cs typeface="+mn-cs"/>
      </a:defRPr>
    </a:lvl2pPr>
    <a:lvl3pPr marL="4389486" algn="l" defTabSz="4389486" rtl="0" eaLnBrk="1" latinLnBrk="0" hangingPunct="1">
      <a:defRPr sz="8600" kern="1200">
        <a:solidFill>
          <a:schemeClr val="tx1"/>
        </a:solidFill>
        <a:latin typeface="+mn-lt"/>
        <a:ea typeface="+mn-ea"/>
        <a:cs typeface="+mn-cs"/>
      </a:defRPr>
    </a:lvl3pPr>
    <a:lvl4pPr marL="6584229" algn="l" defTabSz="4389486" rtl="0" eaLnBrk="1" latinLnBrk="0" hangingPunct="1">
      <a:defRPr sz="8600" kern="1200">
        <a:solidFill>
          <a:schemeClr val="tx1"/>
        </a:solidFill>
        <a:latin typeface="+mn-lt"/>
        <a:ea typeface="+mn-ea"/>
        <a:cs typeface="+mn-cs"/>
      </a:defRPr>
    </a:lvl4pPr>
    <a:lvl5pPr marL="8778972" algn="l" defTabSz="4389486" rtl="0" eaLnBrk="1" latinLnBrk="0" hangingPunct="1">
      <a:defRPr sz="8600" kern="1200">
        <a:solidFill>
          <a:schemeClr val="tx1"/>
        </a:solidFill>
        <a:latin typeface="+mn-lt"/>
        <a:ea typeface="+mn-ea"/>
        <a:cs typeface="+mn-cs"/>
      </a:defRPr>
    </a:lvl5pPr>
    <a:lvl6pPr marL="10973714" algn="l" defTabSz="4389486" rtl="0" eaLnBrk="1" latinLnBrk="0" hangingPunct="1">
      <a:defRPr sz="8600" kern="1200">
        <a:solidFill>
          <a:schemeClr val="tx1"/>
        </a:solidFill>
        <a:latin typeface="+mn-lt"/>
        <a:ea typeface="+mn-ea"/>
        <a:cs typeface="+mn-cs"/>
      </a:defRPr>
    </a:lvl6pPr>
    <a:lvl7pPr marL="13168457" algn="l" defTabSz="4389486" rtl="0" eaLnBrk="1" latinLnBrk="0" hangingPunct="1">
      <a:defRPr sz="8600" kern="1200">
        <a:solidFill>
          <a:schemeClr val="tx1"/>
        </a:solidFill>
        <a:latin typeface="+mn-lt"/>
        <a:ea typeface="+mn-ea"/>
        <a:cs typeface="+mn-cs"/>
      </a:defRPr>
    </a:lvl7pPr>
    <a:lvl8pPr marL="15363200" algn="l" defTabSz="4389486" rtl="0" eaLnBrk="1" latinLnBrk="0" hangingPunct="1">
      <a:defRPr sz="8600" kern="1200">
        <a:solidFill>
          <a:schemeClr val="tx1"/>
        </a:solidFill>
        <a:latin typeface="+mn-lt"/>
        <a:ea typeface="+mn-ea"/>
        <a:cs typeface="+mn-cs"/>
      </a:defRPr>
    </a:lvl8pPr>
    <a:lvl9pPr marL="17557943" algn="l" defTabSz="4389486"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38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dreau, Marc" initials="BM" lastIdx="1" clrIdx="0">
    <p:extLst/>
  </p:cmAuthor>
  <p:cmAuthor id="2" name="Boudreau, Marc" initials="BM [2]"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A2"/>
    <a:srgbClr val="3B3838"/>
    <a:srgbClr val="9E480E"/>
    <a:srgbClr val="0FA8BD"/>
    <a:srgbClr val="FFFFFF"/>
    <a:srgbClr val="0B8393"/>
    <a:srgbClr val="CCFFFF"/>
    <a:srgbClr val="92EAD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7868" autoAdjust="0"/>
    <p:restoredTop sz="96395" autoAdjust="0"/>
  </p:normalViewPr>
  <p:slideViewPr>
    <p:cSldViewPr>
      <p:cViewPr varScale="1">
        <p:scale>
          <a:sx n="23" d="100"/>
          <a:sy n="23" d="100"/>
        </p:scale>
        <p:origin x="2202" y="114"/>
      </p:cViewPr>
      <p:guideLst>
        <p:guide orient="horz" pos="10369"/>
        <p:guide pos="1382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E919C-5F04-4BE4-A7E6-6C44D57225A9}" type="datetimeFigureOut">
              <a:rPr lang="en-GB" smtClean="0"/>
              <a:t>14/04/2021</a:t>
            </a:fld>
            <a:endParaRPr lang="en-GB"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50350-3222-45CC-8500-E2B48E9A9DD7}" type="slidenum">
              <a:rPr lang="en-GB" smtClean="0"/>
              <a:t>‹#›</a:t>
            </a:fld>
            <a:endParaRPr lang="en-GB" dirty="0"/>
          </a:p>
        </p:txBody>
      </p:sp>
    </p:spTree>
    <p:extLst>
      <p:ext uri="{BB962C8B-B14F-4D97-AF65-F5344CB8AC3E}">
        <p14:creationId xmlns:p14="http://schemas.microsoft.com/office/powerpoint/2010/main" val="225696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C9550350-3222-45CC-8500-E2B48E9A9DD7}" type="slidenum">
              <a:rPr lang="en-GB" smtClean="0"/>
              <a:t>1</a:t>
            </a:fld>
            <a:endParaRPr lang="en-GB" dirty="0"/>
          </a:p>
        </p:txBody>
      </p:sp>
    </p:spTree>
    <p:extLst>
      <p:ext uri="{BB962C8B-B14F-4D97-AF65-F5344CB8AC3E}">
        <p14:creationId xmlns:p14="http://schemas.microsoft.com/office/powerpoint/2010/main" val="2978554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486996" y="5387862"/>
            <a:ext cx="32921972" cy="11461585"/>
          </a:xfrm>
        </p:spPr>
        <p:txBody>
          <a:bodyPr anchor="b"/>
          <a:lstStyle>
            <a:lvl1pPr algn="ctr">
              <a:defRPr sz="21602"/>
            </a:lvl1pPr>
          </a:lstStyle>
          <a:p>
            <a:r>
              <a:rPr lang="fr-FR"/>
              <a:t>Modifiez le style du titre</a:t>
            </a:r>
            <a:endParaRPr lang="en-GB"/>
          </a:p>
        </p:txBody>
      </p:sp>
      <p:sp>
        <p:nvSpPr>
          <p:cNvPr id="3" name="Sous-titre 2"/>
          <p:cNvSpPr>
            <a:spLocks noGrp="1"/>
          </p:cNvSpPr>
          <p:nvPr>
            <p:ph type="subTitle" idx="1"/>
          </p:nvPr>
        </p:nvSpPr>
        <p:spPr>
          <a:xfrm>
            <a:off x="5486996" y="17291450"/>
            <a:ext cx="32921972" cy="7948424"/>
          </a:xfrm>
        </p:spPr>
        <p:txBody>
          <a:bodyPr/>
          <a:lstStyle>
            <a:lvl1pPr marL="0" indent="0" algn="ctr">
              <a:buNone/>
              <a:defRPr sz="8641"/>
            </a:lvl1pPr>
            <a:lvl2pPr marL="1646103" indent="0" algn="ctr">
              <a:buNone/>
              <a:defRPr sz="7201"/>
            </a:lvl2pPr>
            <a:lvl3pPr marL="3292206" indent="0" algn="ctr">
              <a:buNone/>
              <a:defRPr sz="6481"/>
            </a:lvl3pPr>
            <a:lvl4pPr marL="4938309" indent="0" algn="ctr">
              <a:buNone/>
              <a:defRPr sz="5761"/>
            </a:lvl4pPr>
            <a:lvl5pPr marL="6584412" indent="0" algn="ctr">
              <a:buNone/>
              <a:defRPr sz="5761"/>
            </a:lvl5pPr>
            <a:lvl6pPr marL="8230514" indent="0" algn="ctr">
              <a:buNone/>
              <a:defRPr sz="5761"/>
            </a:lvl6pPr>
            <a:lvl7pPr marL="9876617" indent="0" algn="ctr">
              <a:buNone/>
              <a:defRPr sz="5761"/>
            </a:lvl7pPr>
            <a:lvl8pPr marL="11522720" indent="0" algn="ctr">
              <a:buNone/>
              <a:defRPr sz="5761"/>
            </a:lvl8pPr>
            <a:lvl9pPr marL="13168823" indent="0" algn="ctr">
              <a:buNone/>
              <a:defRPr sz="5761"/>
            </a:lvl9pPr>
          </a:lstStyle>
          <a:p>
            <a:r>
              <a:rPr lang="fr-FR"/>
              <a:t>Modifiez le style des sous-titres du masque</a:t>
            </a:r>
            <a:endParaRPr lang="en-GB"/>
          </a:p>
        </p:txBody>
      </p:sp>
      <p:sp>
        <p:nvSpPr>
          <p:cNvPr id="4" name="Espace réservé de la date 3"/>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11"/>
          </p:nvPr>
        </p:nvSpPr>
        <p:spPr/>
        <p:txBody>
          <a:bodyPr/>
          <a:lstStyle/>
          <a:p>
            <a:endParaRPr lang="es-ES" dirty="0"/>
          </a:p>
        </p:txBody>
      </p:sp>
      <p:sp>
        <p:nvSpPr>
          <p:cNvPr id="6" name="Espace réservé du numéro de diapositive 5"/>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363608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11"/>
          </p:nvPr>
        </p:nvSpPr>
        <p:spPr/>
        <p:txBody>
          <a:bodyPr/>
          <a:lstStyle/>
          <a:p>
            <a:endParaRPr lang="es-ES" dirty="0"/>
          </a:p>
        </p:txBody>
      </p:sp>
      <p:sp>
        <p:nvSpPr>
          <p:cNvPr id="6" name="Espace réservé du numéro de diapositive 5"/>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216739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1413049" y="1752769"/>
            <a:ext cx="9465067" cy="27899513"/>
          </a:xfrm>
        </p:spPr>
        <p:txBody>
          <a:bodyPr vert="eaVert"/>
          <a:lstStyle/>
          <a:p>
            <a:r>
              <a:rPr lang="fr-FR"/>
              <a:t>Modifiez le style du titre</a:t>
            </a:r>
            <a:endParaRPr lang="en-GB"/>
          </a:p>
        </p:txBody>
      </p:sp>
      <p:sp>
        <p:nvSpPr>
          <p:cNvPr id="3" name="Espace réservé du texte vertical 2"/>
          <p:cNvSpPr>
            <a:spLocks noGrp="1"/>
          </p:cNvSpPr>
          <p:nvPr>
            <p:ph type="body" orient="vert" idx="1"/>
          </p:nvPr>
        </p:nvSpPr>
        <p:spPr>
          <a:xfrm>
            <a:off x="3017847" y="1752769"/>
            <a:ext cx="27846502" cy="27899513"/>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11"/>
          </p:nvPr>
        </p:nvSpPr>
        <p:spPr/>
        <p:txBody>
          <a:bodyPr/>
          <a:lstStyle/>
          <a:p>
            <a:endParaRPr lang="es-ES" dirty="0"/>
          </a:p>
        </p:txBody>
      </p:sp>
      <p:sp>
        <p:nvSpPr>
          <p:cNvPr id="6" name="Espace réservé du numéro de diapositive 5"/>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210401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11"/>
          </p:nvPr>
        </p:nvSpPr>
        <p:spPr/>
        <p:txBody>
          <a:bodyPr/>
          <a:lstStyle/>
          <a:p>
            <a:endParaRPr lang="es-ES" dirty="0"/>
          </a:p>
        </p:txBody>
      </p:sp>
      <p:sp>
        <p:nvSpPr>
          <p:cNvPr id="6" name="Espace réservé du numéro de diapositive 5"/>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350295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994985" y="8207537"/>
            <a:ext cx="37860268" cy="13694458"/>
          </a:xfrm>
        </p:spPr>
        <p:txBody>
          <a:bodyPr anchor="b"/>
          <a:lstStyle>
            <a:lvl1pPr>
              <a:defRPr sz="21602"/>
            </a:lvl1pPr>
          </a:lstStyle>
          <a:p>
            <a:r>
              <a:rPr lang="fr-FR"/>
              <a:t>Modifiez le style du titre</a:t>
            </a:r>
            <a:endParaRPr lang="en-GB"/>
          </a:p>
        </p:txBody>
      </p:sp>
      <p:sp>
        <p:nvSpPr>
          <p:cNvPr id="3" name="Espace réservé du texte 2"/>
          <p:cNvSpPr>
            <a:spLocks noGrp="1"/>
          </p:cNvSpPr>
          <p:nvPr>
            <p:ph type="body" idx="1"/>
          </p:nvPr>
        </p:nvSpPr>
        <p:spPr>
          <a:xfrm>
            <a:off x="2994985" y="22031550"/>
            <a:ext cx="37860268" cy="7201592"/>
          </a:xfrm>
        </p:spPr>
        <p:txBody>
          <a:bodyPr/>
          <a:lstStyle>
            <a:lvl1pPr marL="0" indent="0">
              <a:buNone/>
              <a:defRPr sz="8641">
                <a:solidFill>
                  <a:schemeClr val="tx1">
                    <a:tint val="75000"/>
                  </a:schemeClr>
                </a:solidFill>
              </a:defRPr>
            </a:lvl1pPr>
            <a:lvl2pPr marL="1646103" indent="0">
              <a:buNone/>
              <a:defRPr sz="7201">
                <a:solidFill>
                  <a:schemeClr val="tx1">
                    <a:tint val="75000"/>
                  </a:schemeClr>
                </a:solidFill>
              </a:defRPr>
            </a:lvl2pPr>
            <a:lvl3pPr marL="3292206" indent="0">
              <a:buNone/>
              <a:defRPr sz="6481">
                <a:solidFill>
                  <a:schemeClr val="tx1">
                    <a:tint val="75000"/>
                  </a:schemeClr>
                </a:solidFill>
              </a:defRPr>
            </a:lvl3pPr>
            <a:lvl4pPr marL="4938309" indent="0">
              <a:buNone/>
              <a:defRPr sz="5761">
                <a:solidFill>
                  <a:schemeClr val="tx1">
                    <a:tint val="75000"/>
                  </a:schemeClr>
                </a:solidFill>
              </a:defRPr>
            </a:lvl4pPr>
            <a:lvl5pPr marL="6584412" indent="0">
              <a:buNone/>
              <a:defRPr sz="5761">
                <a:solidFill>
                  <a:schemeClr val="tx1">
                    <a:tint val="75000"/>
                  </a:schemeClr>
                </a:solidFill>
              </a:defRPr>
            </a:lvl5pPr>
            <a:lvl6pPr marL="8230514" indent="0">
              <a:buNone/>
              <a:defRPr sz="5761">
                <a:solidFill>
                  <a:schemeClr val="tx1">
                    <a:tint val="75000"/>
                  </a:schemeClr>
                </a:solidFill>
              </a:defRPr>
            </a:lvl6pPr>
            <a:lvl7pPr marL="9876617" indent="0">
              <a:buNone/>
              <a:defRPr sz="5761">
                <a:solidFill>
                  <a:schemeClr val="tx1">
                    <a:tint val="75000"/>
                  </a:schemeClr>
                </a:solidFill>
              </a:defRPr>
            </a:lvl7pPr>
            <a:lvl8pPr marL="11522720" indent="0">
              <a:buNone/>
              <a:defRPr sz="5761">
                <a:solidFill>
                  <a:schemeClr val="tx1">
                    <a:tint val="75000"/>
                  </a:schemeClr>
                </a:solidFill>
              </a:defRPr>
            </a:lvl8pPr>
            <a:lvl9pPr marL="13168823" indent="0">
              <a:buNone/>
              <a:defRPr sz="5761">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11"/>
          </p:nvPr>
        </p:nvSpPr>
        <p:spPr/>
        <p:txBody>
          <a:bodyPr/>
          <a:lstStyle/>
          <a:p>
            <a:endParaRPr lang="es-ES" dirty="0"/>
          </a:p>
        </p:txBody>
      </p:sp>
      <p:sp>
        <p:nvSpPr>
          <p:cNvPr id="6" name="Espace réservé du numéro de diapositive 5"/>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304046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u contenu 2"/>
          <p:cNvSpPr>
            <a:spLocks noGrp="1"/>
          </p:cNvSpPr>
          <p:nvPr>
            <p:ph sz="half" idx="1"/>
          </p:nvPr>
        </p:nvSpPr>
        <p:spPr>
          <a:xfrm>
            <a:off x="3017848" y="8763845"/>
            <a:ext cx="18655784" cy="208884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p:cNvSpPr>
            <a:spLocks noGrp="1"/>
          </p:cNvSpPr>
          <p:nvPr>
            <p:ph sz="half" idx="2"/>
          </p:nvPr>
        </p:nvSpPr>
        <p:spPr>
          <a:xfrm>
            <a:off x="22222331" y="8763845"/>
            <a:ext cx="18655784" cy="208884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6" name="Espace réservé du pied de page 5"/>
          <p:cNvSpPr>
            <a:spLocks noGrp="1"/>
          </p:cNvSpPr>
          <p:nvPr>
            <p:ph type="ftr" sz="quarter" idx="11"/>
          </p:nvPr>
        </p:nvSpPr>
        <p:spPr/>
        <p:txBody>
          <a:bodyPr/>
          <a:lstStyle/>
          <a:p>
            <a:endParaRPr lang="es-ES" dirty="0"/>
          </a:p>
        </p:txBody>
      </p:sp>
      <p:sp>
        <p:nvSpPr>
          <p:cNvPr id="7" name="Espace réservé du numéro de diapositive 6"/>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242444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023565" y="1752771"/>
            <a:ext cx="37860268" cy="6363316"/>
          </a:xfrm>
        </p:spPr>
        <p:txBody>
          <a:bodyPr/>
          <a:lstStyle/>
          <a:p>
            <a:r>
              <a:rPr lang="fr-FR"/>
              <a:t>Modifiez le style du titre</a:t>
            </a:r>
            <a:endParaRPr lang="en-GB"/>
          </a:p>
        </p:txBody>
      </p:sp>
      <p:sp>
        <p:nvSpPr>
          <p:cNvPr id="3" name="Espace réservé du texte 2"/>
          <p:cNvSpPr>
            <a:spLocks noGrp="1"/>
          </p:cNvSpPr>
          <p:nvPr>
            <p:ph type="body" idx="1"/>
          </p:nvPr>
        </p:nvSpPr>
        <p:spPr>
          <a:xfrm>
            <a:off x="3023567" y="8070361"/>
            <a:ext cx="18570048" cy="3955159"/>
          </a:xfrm>
        </p:spPr>
        <p:txBody>
          <a:bodyPr anchor="b"/>
          <a:lstStyle>
            <a:lvl1pPr marL="0" indent="0">
              <a:buNone/>
              <a:defRPr sz="8641" b="1"/>
            </a:lvl1pPr>
            <a:lvl2pPr marL="1646103" indent="0">
              <a:buNone/>
              <a:defRPr sz="7201" b="1"/>
            </a:lvl2pPr>
            <a:lvl3pPr marL="3292206" indent="0">
              <a:buNone/>
              <a:defRPr sz="6481" b="1"/>
            </a:lvl3pPr>
            <a:lvl4pPr marL="4938309" indent="0">
              <a:buNone/>
              <a:defRPr sz="5761" b="1"/>
            </a:lvl4pPr>
            <a:lvl5pPr marL="6584412" indent="0">
              <a:buNone/>
              <a:defRPr sz="5761" b="1"/>
            </a:lvl5pPr>
            <a:lvl6pPr marL="8230514" indent="0">
              <a:buNone/>
              <a:defRPr sz="5761" b="1"/>
            </a:lvl6pPr>
            <a:lvl7pPr marL="9876617" indent="0">
              <a:buNone/>
              <a:defRPr sz="5761" b="1"/>
            </a:lvl7pPr>
            <a:lvl8pPr marL="11522720" indent="0">
              <a:buNone/>
              <a:defRPr sz="5761" b="1"/>
            </a:lvl8pPr>
            <a:lvl9pPr marL="13168823" indent="0">
              <a:buNone/>
              <a:defRPr sz="5761" b="1"/>
            </a:lvl9pPr>
          </a:lstStyle>
          <a:p>
            <a:pPr lvl="0"/>
            <a:r>
              <a:rPr lang="fr-FR"/>
              <a:t>Modifiez les styles du texte du masque</a:t>
            </a:r>
          </a:p>
        </p:txBody>
      </p:sp>
      <p:sp>
        <p:nvSpPr>
          <p:cNvPr id="4" name="Espace réservé du contenu 3"/>
          <p:cNvSpPr>
            <a:spLocks noGrp="1"/>
          </p:cNvSpPr>
          <p:nvPr>
            <p:ph sz="half" idx="2"/>
          </p:nvPr>
        </p:nvSpPr>
        <p:spPr>
          <a:xfrm>
            <a:off x="3023567" y="12025520"/>
            <a:ext cx="18570048" cy="1768772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p:cNvSpPr>
            <a:spLocks noGrp="1"/>
          </p:cNvSpPr>
          <p:nvPr>
            <p:ph type="body" sz="quarter" idx="3"/>
          </p:nvPr>
        </p:nvSpPr>
        <p:spPr>
          <a:xfrm>
            <a:off x="22222331" y="8070361"/>
            <a:ext cx="18661502" cy="3955159"/>
          </a:xfrm>
        </p:spPr>
        <p:txBody>
          <a:bodyPr anchor="b"/>
          <a:lstStyle>
            <a:lvl1pPr marL="0" indent="0">
              <a:buNone/>
              <a:defRPr sz="8641" b="1"/>
            </a:lvl1pPr>
            <a:lvl2pPr marL="1646103" indent="0">
              <a:buNone/>
              <a:defRPr sz="7201" b="1"/>
            </a:lvl2pPr>
            <a:lvl3pPr marL="3292206" indent="0">
              <a:buNone/>
              <a:defRPr sz="6481" b="1"/>
            </a:lvl3pPr>
            <a:lvl4pPr marL="4938309" indent="0">
              <a:buNone/>
              <a:defRPr sz="5761" b="1"/>
            </a:lvl4pPr>
            <a:lvl5pPr marL="6584412" indent="0">
              <a:buNone/>
              <a:defRPr sz="5761" b="1"/>
            </a:lvl5pPr>
            <a:lvl6pPr marL="8230514" indent="0">
              <a:buNone/>
              <a:defRPr sz="5761" b="1"/>
            </a:lvl6pPr>
            <a:lvl7pPr marL="9876617" indent="0">
              <a:buNone/>
              <a:defRPr sz="5761" b="1"/>
            </a:lvl7pPr>
            <a:lvl8pPr marL="11522720" indent="0">
              <a:buNone/>
              <a:defRPr sz="5761" b="1"/>
            </a:lvl8pPr>
            <a:lvl9pPr marL="13168823" indent="0">
              <a:buNone/>
              <a:defRPr sz="5761" b="1"/>
            </a:lvl9pPr>
          </a:lstStyle>
          <a:p>
            <a:pPr lvl="0"/>
            <a:r>
              <a:rPr lang="fr-FR"/>
              <a:t>Modifiez les styles du texte du masque</a:t>
            </a:r>
          </a:p>
        </p:txBody>
      </p:sp>
      <p:sp>
        <p:nvSpPr>
          <p:cNvPr id="6" name="Espace réservé du contenu 5"/>
          <p:cNvSpPr>
            <a:spLocks noGrp="1"/>
          </p:cNvSpPr>
          <p:nvPr>
            <p:ph sz="quarter" idx="4"/>
          </p:nvPr>
        </p:nvSpPr>
        <p:spPr>
          <a:xfrm>
            <a:off x="22222331" y="12025520"/>
            <a:ext cx="18661502" cy="1768772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8" name="Espace réservé du pied de page 7"/>
          <p:cNvSpPr>
            <a:spLocks noGrp="1"/>
          </p:cNvSpPr>
          <p:nvPr>
            <p:ph type="ftr" sz="quarter" idx="11"/>
          </p:nvPr>
        </p:nvSpPr>
        <p:spPr/>
        <p:txBody>
          <a:bodyPr/>
          <a:lstStyle/>
          <a:p>
            <a:endParaRPr lang="es-ES" dirty="0"/>
          </a:p>
        </p:txBody>
      </p:sp>
      <p:sp>
        <p:nvSpPr>
          <p:cNvPr id="9" name="Espace réservé du numéro de diapositive 8"/>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303169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GB"/>
          </a:p>
        </p:txBody>
      </p:sp>
      <p:sp>
        <p:nvSpPr>
          <p:cNvPr id="3" name="Espace réservé de la date 2"/>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4" name="Espace réservé du pied de page 3"/>
          <p:cNvSpPr>
            <a:spLocks noGrp="1"/>
          </p:cNvSpPr>
          <p:nvPr>
            <p:ph type="ftr" sz="quarter" idx="11"/>
          </p:nvPr>
        </p:nvSpPr>
        <p:spPr/>
        <p:txBody>
          <a:bodyPr/>
          <a:lstStyle/>
          <a:p>
            <a:endParaRPr lang="es-ES" dirty="0"/>
          </a:p>
        </p:txBody>
      </p:sp>
      <p:sp>
        <p:nvSpPr>
          <p:cNvPr id="5" name="Espace réservé du numéro de diapositive 4"/>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259463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3" name="Espace réservé du pied de page 2"/>
          <p:cNvSpPr>
            <a:spLocks noGrp="1"/>
          </p:cNvSpPr>
          <p:nvPr>
            <p:ph type="ftr" sz="quarter" idx="11"/>
          </p:nvPr>
        </p:nvSpPr>
        <p:spPr/>
        <p:txBody>
          <a:bodyPr/>
          <a:lstStyle/>
          <a:p>
            <a:endParaRPr lang="es-ES" dirty="0"/>
          </a:p>
        </p:txBody>
      </p:sp>
      <p:sp>
        <p:nvSpPr>
          <p:cNvPr id="4" name="Espace réservé du numéro de diapositive 3"/>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45719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23567" y="2194772"/>
            <a:ext cx="14157589" cy="7681701"/>
          </a:xfrm>
        </p:spPr>
        <p:txBody>
          <a:bodyPr anchor="b"/>
          <a:lstStyle>
            <a:lvl1pPr>
              <a:defRPr sz="11521"/>
            </a:lvl1pPr>
          </a:lstStyle>
          <a:p>
            <a:r>
              <a:rPr lang="fr-FR"/>
              <a:t>Modifiez le style du titre</a:t>
            </a:r>
            <a:endParaRPr lang="en-GB"/>
          </a:p>
        </p:txBody>
      </p:sp>
      <p:sp>
        <p:nvSpPr>
          <p:cNvPr id="3" name="Espace réservé du contenu 2"/>
          <p:cNvSpPr>
            <a:spLocks noGrp="1"/>
          </p:cNvSpPr>
          <p:nvPr>
            <p:ph idx="1"/>
          </p:nvPr>
        </p:nvSpPr>
        <p:spPr>
          <a:xfrm>
            <a:off x="18661502" y="4740100"/>
            <a:ext cx="22222331" cy="23395656"/>
          </a:xfrm>
        </p:spPr>
        <p:txBody>
          <a:bodyPr/>
          <a:lstStyle>
            <a:lvl1pPr>
              <a:defRPr sz="11521"/>
            </a:lvl1pPr>
            <a:lvl2pPr>
              <a:defRPr sz="10081"/>
            </a:lvl2pPr>
            <a:lvl3pPr>
              <a:defRPr sz="8641"/>
            </a:lvl3pPr>
            <a:lvl4pPr>
              <a:defRPr sz="7201"/>
            </a:lvl4pPr>
            <a:lvl5pPr>
              <a:defRPr sz="7201"/>
            </a:lvl5pPr>
            <a:lvl6pPr>
              <a:defRPr sz="7201"/>
            </a:lvl6pPr>
            <a:lvl7pPr>
              <a:defRPr sz="7201"/>
            </a:lvl7pPr>
            <a:lvl8pPr>
              <a:defRPr sz="7201"/>
            </a:lvl8pPr>
            <a:lvl9pPr>
              <a:defRPr sz="7201"/>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p:cNvSpPr>
            <a:spLocks noGrp="1"/>
          </p:cNvSpPr>
          <p:nvPr>
            <p:ph type="body" sz="half" idx="2"/>
          </p:nvPr>
        </p:nvSpPr>
        <p:spPr>
          <a:xfrm>
            <a:off x="3023567" y="9876473"/>
            <a:ext cx="14157589" cy="18297387"/>
          </a:xfrm>
        </p:spPr>
        <p:txBody>
          <a:bodyPr/>
          <a:lstStyle>
            <a:lvl1pPr marL="0" indent="0">
              <a:buNone/>
              <a:defRPr sz="5761"/>
            </a:lvl1pPr>
            <a:lvl2pPr marL="1646103" indent="0">
              <a:buNone/>
              <a:defRPr sz="5041"/>
            </a:lvl2pPr>
            <a:lvl3pPr marL="3292206" indent="0">
              <a:buNone/>
              <a:defRPr sz="4320"/>
            </a:lvl3pPr>
            <a:lvl4pPr marL="4938309" indent="0">
              <a:buNone/>
              <a:defRPr sz="3600"/>
            </a:lvl4pPr>
            <a:lvl5pPr marL="6584412" indent="0">
              <a:buNone/>
              <a:defRPr sz="3600"/>
            </a:lvl5pPr>
            <a:lvl6pPr marL="8230514" indent="0">
              <a:buNone/>
              <a:defRPr sz="3600"/>
            </a:lvl6pPr>
            <a:lvl7pPr marL="9876617" indent="0">
              <a:buNone/>
              <a:defRPr sz="3600"/>
            </a:lvl7pPr>
            <a:lvl8pPr marL="11522720" indent="0">
              <a:buNone/>
              <a:defRPr sz="3600"/>
            </a:lvl8pPr>
            <a:lvl9pPr marL="13168823" indent="0">
              <a:buNone/>
              <a:defRPr sz="36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6" name="Espace réservé du pied de page 5"/>
          <p:cNvSpPr>
            <a:spLocks noGrp="1"/>
          </p:cNvSpPr>
          <p:nvPr>
            <p:ph type="ftr" sz="quarter" idx="11"/>
          </p:nvPr>
        </p:nvSpPr>
        <p:spPr/>
        <p:txBody>
          <a:bodyPr/>
          <a:lstStyle/>
          <a:p>
            <a:endParaRPr lang="es-ES" dirty="0"/>
          </a:p>
        </p:txBody>
      </p:sp>
      <p:sp>
        <p:nvSpPr>
          <p:cNvPr id="7" name="Espace réservé du numéro de diapositive 6"/>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372434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023567" y="2194772"/>
            <a:ext cx="14157589" cy="7681701"/>
          </a:xfrm>
        </p:spPr>
        <p:txBody>
          <a:bodyPr anchor="b"/>
          <a:lstStyle>
            <a:lvl1pPr>
              <a:defRPr sz="11521"/>
            </a:lvl1pPr>
          </a:lstStyle>
          <a:p>
            <a:r>
              <a:rPr lang="fr-FR"/>
              <a:t>Modifiez le style du titre</a:t>
            </a:r>
            <a:endParaRPr lang="en-GB"/>
          </a:p>
        </p:txBody>
      </p:sp>
      <p:sp>
        <p:nvSpPr>
          <p:cNvPr id="3" name="Espace réservé pour une image  2"/>
          <p:cNvSpPr>
            <a:spLocks noGrp="1"/>
          </p:cNvSpPr>
          <p:nvPr>
            <p:ph type="pic" idx="1"/>
          </p:nvPr>
        </p:nvSpPr>
        <p:spPr>
          <a:xfrm>
            <a:off x="18661502" y="4740100"/>
            <a:ext cx="22222331" cy="23395656"/>
          </a:xfrm>
        </p:spPr>
        <p:txBody>
          <a:bodyPr/>
          <a:lstStyle>
            <a:lvl1pPr marL="0" indent="0">
              <a:buNone/>
              <a:defRPr sz="11521"/>
            </a:lvl1pPr>
            <a:lvl2pPr marL="1646103" indent="0">
              <a:buNone/>
              <a:defRPr sz="10081"/>
            </a:lvl2pPr>
            <a:lvl3pPr marL="3292206" indent="0">
              <a:buNone/>
              <a:defRPr sz="8641"/>
            </a:lvl3pPr>
            <a:lvl4pPr marL="4938309" indent="0">
              <a:buNone/>
              <a:defRPr sz="7201"/>
            </a:lvl4pPr>
            <a:lvl5pPr marL="6584412" indent="0">
              <a:buNone/>
              <a:defRPr sz="7201"/>
            </a:lvl5pPr>
            <a:lvl6pPr marL="8230514" indent="0">
              <a:buNone/>
              <a:defRPr sz="7201"/>
            </a:lvl6pPr>
            <a:lvl7pPr marL="9876617" indent="0">
              <a:buNone/>
              <a:defRPr sz="7201"/>
            </a:lvl7pPr>
            <a:lvl8pPr marL="11522720" indent="0">
              <a:buNone/>
              <a:defRPr sz="7201"/>
            </a:lvl8pPr>
            <a:lvl9pPr marL="13168823" indent="0">
              <a:buNone/>
              <a:defRPr sz="7201"/>
            </a:lvl9pPr>
          </a:lstStyle>
          <a:p>
            <a:endParaRPr lang="en-GB" dirty="0"/>
          </a:p>
        </p:txBody>
      </p:sp>
      <p:sp>
        <p:nvSpPr>
          <p:cNvPr id="4" name="Espace réservé du texte 3"/>
          <p:cNvSpPr>
            <a:spLocks noGrp="1"/>
          </p:cNvSpPr>
          <p:nvPr>
            <p:ph type="body" sz="half" idx="2"/>
          </p:nvPr>
        </p:nvSpPr>
        <p:spPr>
          <a:xfrm>
            <a:off x="3023567" y="9876473"/>
            <a:ext cx="14157589" cy="18297387"/>
          </a:xfrm>
        </p:spPr>
        <p:txBody>
          <a:bodyPr/>
          <a:lstStyle>
            <a:lvl1pPr marL="0" indent="0">
              <a:buNone/>
              <a:defRPr sz="5761"/>
            </a:lvl1pPr>
            <a:lvl2pPr marL="1646103" indent="0">
              <a:buNone/>
              <a:defRPr sz="5041"/>
            </a:lvl2pPr>
            <a:lvl3pPr marL="3292206" indent="0">
              <a:buNone/>
              <a:defRPr sz="4320"/>
            </a:lvl3pPr>
            <a:lvl4pPr marL="4938309" indent="0">
              <a:buNone/>
              <a:defRPr sz="3600"/>
            </a:lvl4pPr>
            <a:lvl5pPr marL="6584412" indent="0">
              <a:buNone/>
              <a:defRPr sz="3600"/>
            </a:lvl5pPr>
            <a:lvl6pPr marL="8230514" indent="0">
              <a:buNone/>
              <a:defRPr sz="3600"/>
            </a:lvl6pPr>
            <a:lvl7pPr marL="9876617" indent="0">
              <a:buNone/>
              <a:defRPr sz="3600"/>
            </a:lvl7pPr>
            <a:lvl8pPr marL="11522720" indent="0">
              <a:buNone/>
              <a:defRPr sz="3600"/>
            </a:lvl8pPr>
            <a:lvl9pPr marL="13168823" indent="0">
              <a:buNone/>
              <a:defRPr sz="36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1C77828-315A-464F-9C9B-AFA10D773A46}" type="datetimeFigureOut">
              <a:rPr lang="es-ES" smtClean="0"/>
              <a:t>14/04/2021</a:t>
            </a:fld>
            <a:endParaRPr lang="es-ES" dirty="0"/>
          </a:p>
        </p:txBody>
      </p:sp>
      <p:sp>
        <p:nvSpPr>
          <p:cNvPr id="6" name="Espace réservé du pied de page 5"/>
          <p:cNvSpPr>
            <a:spLocks noGrp="1"/>
          </p:cNvSpPr>
          <p:nvPr>
            <p:ph type="ftr" sz="quarter" idx="11"/>
          </p:nvPr>
        </p:nvSpPr>
        <p:spPr/>
        <p:txBody>
          <a:bodyPr/>
          <a:lstStyle/>
          <a:p>
            <a:endParaRPr lang="es-ES" dirty="0"/>
          </a:p>
        </p:txBody>
      </p:sp>
      <p:sp>
        <p:nvSpPr>
          <p:cNvPr id="7" name="Espace réservé du numéro de diapositive 6"/>
          <p:cNvSpPr>
            <a:spLocks noGrp="1"/>
          </p:cNvSpPr>
          <p:nvPr>
            <p:ph type="sldNum" sz="quarter" idx="12"/>
          </p:nvPr>
        </p:nvSpPr>
        <p:spPr/>
        <p:txBody>
          <a:bodyPr/>
          <a:lstStyle/>
          <a:p>
            <a:fld id="{73745ED2-D8E6-4381-A147-405399333799}" type="slidenum">
              <a:rPr lang="es-ES" smtClean="0"/>
              <a:t>‹#›</a:t>
            </a:fld>
            <a:endParaRPr lang="es-ES" dirty="0"/>
          </a:p>
        </p:txBody>
      </p:sp>
    </p:spTree>
    <p:extLst>
      <p:ext uri="{BB962C8B-B14F-4D97-AF65-F5344CB8AC3E}">
        <p14:creationId xmlns:p14="http://schemas.microsoft.com/office/powerpoint/2010/main" val="1961635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017848" y="1752771"/>
            <a:ext cx="37860268" cy="6363316"/>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p:cNvSpPr>
            <a:spLocks noGrp="1"/>
          </p:cNvSpPr>
          <p:nvPr>
            <p:ph type="body" idx="1"/>
          </p:nvPr>
        </p:nvSpPr>
        <p:spPr>
          <a:xfrm>
            <a:off x="3017848" y="8763845"/>
            <a:ext cx="37860268" cy="20888437"/>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p:cNvSpPr>
            <a:spLocks noGrp="1"/>
          </p:cNvSpPr>
          <p:nvPr>
            <p:ph type="dt" sz="half" idx="2"/>
          </p:nvPr>
        </p:nvSpPr>
        <p:spPr>
          <a:xfrm>
            <a:off x="3017847" y="30513425"/>
            <a:ext cx="9876592" cy="1752769"/>
          </a:xfrm>
          <a:prstGeom prst="rect">
            <a:avLst/>
          </a:prstGeom>
        </p:spPr>
        <p:txBody>
          <a:bodyPr vert="horz" lIns="91440" tIns="45720" rIns="91440" bIns="45720" rtlCol="0" anchor="ctr"/>
          <a:lstStyle>
            <a:lvl1pPr algn="l">
              <a:defRPr sz="4320">
                <a:solidFill>
                  <a:schemeClr val="tx1">
                    <a:tint val="75000"/>
                  </a:schemeClr>
                </a:solidFill>
              </a:defRPr>
            </a:lvl1pPr>
          </a:lstStyle>
          <a:p>
            <a:fld id="{E1C77828-315A-464F-9C9B-AFA10D773A46}" type="datetimeFigureOut">
              <a:rPr lang="es-ES" smtClean="0"/>
              <a:t>14/04/2021</a:t>
            </a:fld>
            <a:endParaRPr lang="es-ES" dirty="0"/>
          </a:p>
        </p:txBody>
      </p:sp>
      <p:sp>
        <p:nvSpPr>
          <p:cNvPr id="5" name="Espace réservé du pied de page 4"/>
          <p:cNvSpPr>
            <a:spLocks noGrp="1"/>
          </p:cNvSpPr>
          <p:nvPr>
            <p:ph type="ftr" sz="quarter" idx="3"/>
          </p:nvPr>
        </p:nvSpPr>
        <p:spPr>
          <a:xfrm>
            <a:off x="14540538" y="30513425"/>
            <a:ext cx="14814888" cy="1752769"/>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s-ES" dirty="0"/>
          </a:p>
        </p:txBody>
      </p:sp>
      <p:sp>
        <p:nvSpPr>
          <p:cNvPr id="6" name="Espace réservé du numéro de diapositive 5"/>
          <p:cNvSpPr>
            <a:spLocks noGrp="1"/>
          </p:cNvSpPr>
          <p:nvPr>
            <p:ph type="sldNum" sz="quarter" idx="4"/>
          </p:nvPr>
        </p:nvSpPr>
        <p:spPr>
          <a:xfrm>
            <a:off x="31001524" y="30513425"/>
            <a:ext cx="9876592" cy="1752769"/>
          </a:xfrm>
          <a:prstGeom prst="rect">
            <a:avLst/>
          </a:prstGeom>
        </p:spPr>
        <p:txBody>
          <a:bodyPr vert="horz" lIns="91440" tIns="45720" rIns="91440" bIns="45720" rtlCol="0" anchor="ctr"/>
          <a:lstStyle>
            <a:lvl1pPr algn="r">
              <a:defRPr sz="4320">
                <a:solidFill>
                  <a:schemeClr val="tx1">
                    <a:tint val="75000"/>
                  </a:schemeClr>
                </a:solidFill>
              </a:defRPr>
            </a:lvl1pPr>
          </a:lstStyle>
          <a:p>
            <a:fld id="{73745ED2-D8E6-4381-A147-405399333799}" type="slidenum">
              <a:rPr lang="es-ES" smtClean="0"/>
              <a:t>‹#›</a:t>
            </a:fld>
            <a:endParaRPr lang="es-ES" dirty="0"/>
          </a:p>
        </p:txBody>
      </p:sp>
    </p:spTree>
    <p:extLst>
      <p:ext uri="{BB962C8B-B14F-4D97-AF65-F5344CB8AC3E}">
        <p14:creationId xmlns:p14="http://schemas.microsoft.com/office/powerpoint/2010/main" val="1888858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3292206" rtl="0" eaLnBrk="1" latinLnBrk="0" hangingPunct="1">
        <a:lnSpc>
          <a:spcPct val="90000"/>
        </a:lnSpc>
        <a:spcBef>
          <a:spcPct val="0"/>
        </a:spcBef>
        <a:buNone/>
        <a:defRPr sz="15842" kern="1200">
          <a:solidFill>
            <a:schemeClr val="tx1"/>
          </a:solidFill>
          <a:latin typeface="+mj-lt"/>
          <a:ea typeface="+mj-ea"/>
          <a:cs typeface="+mj-cs"/>
        </a:defRPr>
      </a:lvl1pPr>
    </p:titleStyle>
    <p:bodyStyle>
      <a:lvl1pPr marL="823051" indent="-823051" algn="l" defTabSz="3292206" rtl="0" eaLnBrk="1" latinLnBrk="0" hangingPunct="1">
        <a:lnSpc>
          <a:spcPct val="90000"/>
        </a:lnSpc>
        <a:spcBef>
          <a:spcPts val="3600"/>
        </a:spcBef>
        <a:buFont typeface="Arial" panose="020B0604020202020204" pitchFamily="34" charset="0"/>
        <a:buChar char="•"/>
        <a:defRPr sz="10081" kern="1200">
          <a:solidFill>
            <a:schemeClr val="tx1"/>
          </a:solidFill>
          <a:latin typeface="+mn-lt"/>
          <a:ea typeface="+mn-ea"/>
          <a:cs typeface="+mn-cs"/>
        </a:defRPr>
      </a:lvl1pPr>
      <a:lvl2pPr marL="2469154" indent="-823051" algn="l" defTabSz="3292206" rtl="0" eaLnBrk="1" latinLnBrk="0" hangingPunct="1">
        <a:lnSpc>
          <a:spcPct val="90000"/>
        </a:lnSpc>
        <a:spcBef>
          <a:spcPts val="1800"/>
        </a:spcBef>
        <a:buFont typeface="Arial" panose="020B0604020202020204" pitchFamily="34" charset="0"/>
        <a:buChar char="•"/>
        <a:defRPr sz="8641" kern="1200">
          <a:solidFill>
            <a:schemeClr val="tx1"/>
          </a:solidFill>
          <a:latin typeface="+mn-lt"/>
          <a:ea typeface="+mn-ea"/>
          <a:cs typeface="+mn-cs"/>
        </a:defRPr>
      </a:lvl2pPr>
      <a:lvl3pPr marL="4115257" indent="-823051" algn="l" defTabSz="3292206" rtl="0" eaLnBrk="1" latinLnBrk="0" hangingPunct="1">
        <a:lnSpc>
          <a:spcPct val="90000"/>
        </a:lnSpc>
        <a:spcBef>
          <a:spcPts val="1800"/>
        </a:spcBef>
        <a:buFont typeface="Arial" panose="020B0604020202020204" pitchFamily="34" charset="0"/>
        <a:buChar char="•"/>
        <a:defRPr sz="7201" kern="1200">
          <a:solidFill>
            <a:schemeClr val="tx1"/>
          </a:solidFill>
          <a:latin typeface="+mn-lt"/>
          <a:ea typeface="+mn-ea"/>
          <a:cs typeface="+mn-cs"/>
        </a:defRPr>
      </a:lvl3pPr>
      <a:lvl4pPr marL="5761360"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4pPr>
      <a:lvl5pPr marL="7407463"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5pPr>
      <a:lvl6pPr marL="9053566"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6pPr>
      <a:lvl7pPr marL="10699669"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7pPr>
      <a:lvl8pPr marL="12345772"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8pPr>
      <a:lvl9pPr marL="13991874" indent="-823051" algn="l" defTabSz="3292206" rtl="0" eaLnBrk="1" latinLnBrk="0" hangingPunct="1">
        <a:lnSpc>
          <a:spcPct val="90000"/>
        </a:lnSpc>
        <a:spcBef>
          <a:spcPts val="1800"/>
        </a:spcBef>
        <a:buFont typeface="Arial" panose="020B0604020202020204" pitchFamily="34" charset="0"/>
        <a:buChar char="•"/>
        <a:defRPr sz="6481" kern="1200">
          <a:solidFill>
            <a:schemeClr val="tx1"/>
          </a:solidFill>
          <a:latin typeface="+mn-lt"/>
          <a:ea typeface="+mn-ea"/>
          <a:cs typeface="+mn-cs"/>
        </a:defRPr>
      </a:lvl9pPr>
    </p:bodyStyle>
    <p:otherStyle>
      <a:defPPr>
        <a:defRPr lang="fr-FR"/>
      </a:defPPr>
      <a:lvl1pPr marL="0" algn="l" defTabSz="3292206" rtl="0" eaLnBrk="1" latinLnBrk="0" hangingPunct="1">
        <a:defRPr sz="6481" kern="1200">
          <a:solidFill>
            <a:schemeClr val="tx1"/>
          </a:solidFill>
          <a:latin typeface="+mn-lt"/>
          <a:ea typeface="+mn-ea"/>
          <a:cs typeface="+mn-cs"/>
        </a:defRPr>
      </a:lvl1pPr>
      <a:lvl2pPr marL="1646103" algn="l" defTabSz="3292206" rtl="0" eaLnBrk="1" latinLnBrk="0" hangingPunct="1">
        <a:defRPr sz="6481" kern="1200">
          <a:solidFill>
            <a:schemeClr val="tx1"/>
          </a:solidFill>
          <a:latin typeface="+mn-lt"/>
          <a:ea typeface="+mn-ea"/>
          <a:cs typeface="+mn-cs"/>
        </a:defRPr>
      </a:lvl2pPr>
      <a:lvl3pPr marL="3292206" algn="l" defTabSz="3292206" rtl="0" eaLnBrk="1" latinLnBrk="0" hangingPunct="1">
        <a:defRPr sz="6481" kern="1200">
          <a:solidFill>
            <a:schemeClr val="tx1"/>
          </a:solidFill>
          <a:latin typeface="+mn-lt"/>
          <a:ea typeface="+mn-ea"/>
          <a:cs typeface="+mn-cs"/>
        </a:defRPr>
      </a:lvl3pPr>
      <a:lvl4pPr marL="4938309" algn="l" defTabSz="3292206" rtl="0" eaLnBrk="1" latinLnBrk="0" hangingPunct="1">
        <a:defRPr sz="6481" kern="1200">
          <a:solidFill>
            <a:schemeClr val="tx1"/>
          </a:solidFill>
          <a:latin typeface="+mn-lt"/>
          <a:ea typeface="+mn-ea"/>
          <a:cs typeface="+mn-cs"/>
        </a:defRPr>
      </a:lvl4pPr>
      <a:lvl5pPr marL="6584412" algn="l" defTabSz="3292206" rtl="0" eaLnBrk="1" latinLnBrk="0" hangingPunct="1">
        <a:defRPr sz="6481" kern="1200">
          <a:solidFill>
            <a:schemeClr val="tx1"/>
          </a:solidFill>
          <a:latin typeface="+mn-lt"/>
          <a:ea typeface="+mn-ea"/>
          <a:cs typeface="+mn-cs"/>
        </a:defRPr>
      </a:lvl5pPr>
      <a:lvl6pPr marL="8230514" algn="l" defTabSz="3292206" rtl="0" eaLnBrk="1" latinLnBrk="0" hangingPunct="1">
        <a:defRPr sz="6481" kern="1200">
          <a:solidFill>
            <a:schemeClr val="tx1"/>
          </a:solidFill>
          <a:latin typeface="+mn-lt"/>
          <a:ea typeface="+mn-ea"/>
          <a:cs typeface="+mn-cs"/>
        </a:defRPr>
      </a:lvl6pPr>
      <a:lvl7pPr marL="9876617" algn="l" defTabSz="3292206" rtl="0" eaLnBrk="1" latinLnBrk="0" hangingPunct="1">
        <a:defRPr sz="6481" kern="1200">
          <a:solidFill>
            <a:schemeClr val="tx1"/>
          </a:solidFill>
          <a:latin typeface="+mn-lt"/>
          <a:ea typeface="+mn-ea"/>
          <a:cs typeface="+mn-cs"/>
        </a:defRPr>
      </a:lvl7pPr>
      <a:lvl8pPr marL="11522720" algn="l" defTabSz="3292206" rtl="0" eaLnBrk="1" latinLnBrk="0" hangingPunct="1">
        <a:defRPr sz="6481" kern="1200">
          <a:solidFill>
            <a:schemeClr val="tx1"/>
          </a:solidFill>
          <a:latin typeface="+mn-lt"/>
          <a:ea typeface="+mn-ea"/>
          <a:cs typeface="+mn-cs"/>
        </a:defRPr>
      </a:lvl8pPr>
      <a:lvl9pPr marL="13168823" algn="l" defTabSz="3292206" rtl="0" eaLnBrk="1" latinLnBrk="0" hangingPunct="1">
        <a:defRPr sz="64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p1021@wildcats.unh.edu"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91000">
              <a:srgbClr val="0070C0"/>
            </a:gs>
            <a:gs pos="26000">
              <a:schemeClr val="accent5">
                <a:lumMod val="20000"/>
                <a:lumOff val="80000"/>
              </a:schemeClr>
            </a:gs>
            <a:gs pos="6000">
              <a:schemeClr val="accent1">
                <a:lumMod val="0"/>
                <a:lumOff val="100000"/>
              </a:schemeClr>
            </a:gs>
            <a:gs pos="68000">
              <a:schemeClr val="accent1">
                <a:lumMod val="75000"/>
              </a:schemeClr>
            </a:gs>
            <a:gs pos="38000">
              <a:schemeClr val="accent5">
                <a:lumMod val="40000"/>
                <a:lumOff val="60000"/>
              </a:schemeClr>
            </a:gs>
            <a:gs pos="50000">
              <a:schemeClr val="accent1">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5" name="Rectangle 24"/>
          <p:cNvSpPr/>
          <p:nvPr/>
        </p:nvSpPr>
        <p:spPr>
          <a:xfrm>
            <a:off x="633613" y="4936759"/>
            <a:ext cx="42628735" cy="25796959"/>
          </a:xfrm>
          <a:prstGeom prst="rect">
            <a:avLst/>
          </a:prstGeom>
          <a:solidFill>
            <a:schemeClr val="lt1">
              <a:alpha val="90000"/>
            </a:schemeClr>
          </a:solidFill>
          <a:ln>
            <a:solidFill>
              <a:srgbClr val="0FA8BD"/>
            </a:solidFill>
            <a:prstDash val="solid"/>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
        <p:nvSpPr>
          <p:cNvPr id="4" name="Titre 3"/>
          <p:cNvSpPr>
            <a:spLocks noGrp="1"/>
          </p:cNvSpPr>
          <p:nvPr>
            <p:ph type="title"/>
          </p:nvPr>
        </p:nvSpPr>
        <p:spPr>
          <a:xfrm>
            <a:off x="8043436" y="-333"/>
            <a:ext cx="27291033" cy="5486929"/>
          </a:xfrm>
        </p:spPr>
        <p:txBody>
          <a:bodyPr>
            <a:normAutofit/>
          </a:bodyPr>
          <a:lstStyle/>
          <a:p>
            <a:pPr algn="ctr"/>
            <a:r>
              <a:rPr lang="en-US" sz="7200" b="1" dirty="0">
                <a:solidFill>
                  <a:srgbClr val="0036A2"/>
                </a:solidFill>
                <a:latin typeface="Cambria" panose="02040503050406030204" pitchFamily="18" charset="0"/>
                <a:ea typeface="Cambria" panose="02040503050406030204" pitchFamily="18" charset="0"/>
                <a:cs typeface="Arial" panose="020B0604020202020204" pitchFamily="34" charset="0"/>
              </a:rPr>
              <a:t>Temperature dependent plastic response in the design and analysis of pavement structures with cold in-place recycled </a:t>
            </a:r>
            <a:r>
              <a:rPr lang="en-US" sz="7200" b="1" dirty="0" smtClean="0">
                <a:solidFill>
                  <a:srgbClr val="0036A2"/>
                </a:solidFill>
                <a:latin typeface="Cambria" panose="02040503050406030204" pitchFamily="18" charset="0"/>
                <a:ea typeface="Cambria" panose="02040503050406030204" pitchFamily="18" charset="0"/>
                <a:cs typeface="Arial" panose="020B0604020202020204" pitchFamily="34" charset="0"/>
              </a:rPr>
              <a:t>layer</a:t>
            </a:r>
            <a:r>
              <a:rPr lang="en-US" sz="7600" b="1" dirty="0" smtClean="0">
                <a:solidFill>
                  <a:srgbClr val="0036A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
            </a:r>
            <a:br>
              <a:rPr lang="en-US" sz="7600" b="1" dirty="0" smtClean="0">
                <a:solidFill>
                  <a:srgbClr val="0036A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b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Francesco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Preti</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a,b</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Miranda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Chiappini</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b</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Eshan V.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Dave</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a</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Jo E.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Sias</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a</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Elena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Romeo</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b</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Gabriele </a:t>
            </a:r>
            <a:r>
              <a:rPr lang="en-US" sz="48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Tebaldi</a:t>
            </a:r>
            <a:r>
              <a:rPr lang="en-US" sz="4800" baseline="30000" dirty="0" err="1" smtClean="0">
                <a:solidFill>
                  <a:srgbClr val="0036A2"/>
                </a:solidFill>
                <a:latin typeface="Cambria" panose="02040503050406030204" pitchFamily="18" charset="0"/>
                <a:ea typeface="Cambria" panose="02040503050406030204" pitchFamily="18" charset="0"/>
                <a:cs typeface="Arial" panose="020B0604020202020204" pitchFamily="34" charset="0"/>
              </a:rPr>
              <a:t>b</a:t>
            </a:r>
            <a: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t/>
            </a:r>
            <a:br>
              <a:rPr lang="en-US" sz="4800" dirty="0" smtClean="0">
                <a:solidFill>
                  <a:srgbClr val="0036A2"/>
                </a:solidFill>
                <a:latin typeface="Cambria" panose="02040503050406030204" pitchFamily="18" charset="0"/>
                <a:ea typeface="Cambria" panose="02040503050406030204" pitchFamily="18" charset="0"/>
                <a:cs typeface="Arial" panose="020B0604020202020204" pitchFamily="34" charset="0"/>
              </a:rPr>
            </a:br>
            <a:r>
              <a:rPr lang="en-US" sz="4800" i="1" dirty="0" smtClean="0">
                <a:solidFill>
                  <a:srgbClr val="0036A2"/>
                </a:solidFill>
                <a:latin typeface="Cambria" panose="02040503050406030204" pitchFamily="18" charset="0"/>
                <a:ea typeface="Cambria" panose="02040503050406030204" pitchFamily="18" charset="0"/>
                <a:cs typeface="Arial" panose="020B0604020202020204" pitchFamily="34" charset="0"/>
              </a:rPr>
              <a:t>a. University of New Hampshire, Durham, NH, United States; b. University of Parma, Parma, Italy</a:t>
            </a:r>
            <a:r>
              <a:rPr lang="en-US" sz="5300" b="1" i="1" dirty="0" smtClean="0">
                <a:solidFill>
                  <a:srgbClr val="0036A2"/>
                </a:solidFill>
                <a:latin typeface="Cambria" panose="02040503050406030204" pitchFamily="18" charset="0"/>
                <a:ea typeface="Cambria" panose="02040503050406030204" pitchFamily="18" charset="0"/>
                <a:cs typeface="Arial" panose="020B0604020202020204" pitchFamily="34" charset="0"/>
              </a:rPr>
              <a:t/>
            </a:r>
            <a:br>
              <a:rPr lang="en-US" sz="5300" b="1" i="1" dirty="0" smtClean="0">
                <a:solidFill>
                  <a:srgbClr val="0036A2"/>
                </a:solidFill>
                <a:latin typeface="Cambria" panose="02040503050406030204" pitchFamily="18" charset="0"/>
                <a:ea typeface="Cambria" panose="02040503050406030204" pitchFamily="18" charset="0"/>
                <a:cs typeface="Arial" panose="020B0604020202020204" pitchFamily="34" charset="0"/>
              </a:rPr>
            </a:br>
            <a:r>
              <a:rPr lang="en-US" sz="4400" b="1" dirty="0" smtClean="0">
                <a:solidFill>
                  <a:schemeClr val="accent5">
                    <a:lumMod val="75000"/>
                  </a:schemeClr>
                </a:solidFill>
                <a:latin typeface="Cambria" panose="02040503050406030204" pitchFamily="18" charset="0"/>
                <a:ea typeface="Cambria" panose="02040503050406030204" pitchFamily="18" charset="0"/>
                <a:cs typeface="Arial" panose="020B0604020202020204" pitchFamily="34" charset="0"/>
                <a:hlinkClick r:id="rId3"/>
              </a:rPr>
              <a:t>fp1021@wildcats.unh.edu</a:t>
            </a:r>
            <a:r>
              <a:rPr lang="es-ES" sz="4400" dirty="0" smtClean="0">
                <a:latin typeface="Arial" panose="020B0604020202020204" pitchFamily="34" charset="0"/>
                <a:cs typeface="Arial" panose="020B0604020202020204" pitchFamily="34" charset="0"/>
              </a:rPr>
              <a:t/>
            </a:r>
            <a:br>
              <a:rPr lang="es-ES" sz="4400" dirty="0" smtClean="0">
                <a:latin typeface="Arial" panose="020B0604020202020204" pitchFamily="34" charset="0"/>
                <a:cs typeface="Arial" panose="020B0604020202020204" pitchFamily="34" charset="0"/>
              </a:rPr>
            </a:br>
            <a:endParaRPr lang="es-ES" sz="4900" dirty="0">
              <a:latin typeface="Arial" panose="020B0604020202020204" pitchFamily="34" charset="0"/>
              <a:cs typeface="Arial" panose="020B0604020202020204" pitchFamily="34" charset="0"/>
            </a:endParaRPr>
          </a:p>
        </p:txBody>
      </p:sp>
      <p:pic>
        <p:nvPicPr>
          <p:cNvPr id="1028" name="Picture 4" descr="C:\Users\Deisy\Downloads\EmblemBlueWeb_R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1805" y="1057610"/>
            <a:ext cx="2536720" cy="3485572"/>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900868" y="4693263"/>
            <a:ext cx="18288000" cy="999728"/>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Introduction</a:t>
            </a:r>
            <a:endParaRPr lang="en-US" sz="4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
        <p:nvSpPr>
          <p:cNvPr id="45" name="Rectangle 44"/>
          <p:cNvSpPr/>
          <p:nvPr/>
        </p:nvSpPr>
        <p:spPr>
          <a:xfrm>
            <a:off x="23549961" y="4692705"/>
            <a:ext cx="18288000" cy="107183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Results from numerical simulations</a:t>
            </a:r>
            <a:endParaRPr lang="en-US" sz="4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
        <p:nvSpPr>
          <p:cNvPr id="24" name="ZoneTexte 23"/>
          <p:cNvSpPr txBox="1"/>
          <p:nvPr/>
        </p:nvSpPr>
        <p:spPr>
          <a:xfrm>
            <a:off x="633613" y="30795606"/>
            <a:ext cx="42628735" cy="2031325"/>
          </a:xfrm>
          <a:prstGeom prst="rect">
            <a:avLst/>
          </a:prstGeom>
          <a:noFill/>
        </p:spPr>
        <p:txBody>
          <a:bodyPr wrap="square" rtlCol="0">
            <a:spAutoFit/>
          </a:bodyPr>
          <a:lstStyle/>
          <a:p>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References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1.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Feisthauer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Bruno, et 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Simulation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Influence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Early-life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Traffic</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Curing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Cold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In-place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Recycling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Full-</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depth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Reclamation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Proceedings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Annual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Conference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-Canadian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Society</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Civil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Engineering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Vol. 5.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2013. 2</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Tebaldi</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Gabriele, et 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Synthesis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standards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procedures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specimen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preparation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in-</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field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evaluation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cold-recycled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asphalt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mixtures." Road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15.2 (2014):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272-299. 3</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DIEFENDERFER, Brian K., et 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Dynamic</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modulus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recycled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mixtures.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Transportation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Research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Record, 2016, 2575.1: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19-26. 4</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NATAATMADJA, Andreas.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Some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characteristics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foamed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bitumen mixes.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Transportation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Research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Record, 2001, 1767.1: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120-125. 5</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Kavussi</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Amir, and Amir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Modarres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Laboratory</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fatigue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models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recycled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mixes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with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emulsion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cement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Construction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building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24, no. 10 (2010):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1920-1927. 6</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Ebels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Lucas-</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Jan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Kim Jenkins.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Mix</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stabilised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Best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practice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considerations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classification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Proceedings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the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9th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Conference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Asphalt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Southern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Africa</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(CAPSA’07). Vol. 2.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2007. 7</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Preti, F., E.V. Dave, J.E. Sias, E. Romeo and G.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Tebaldi</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Influence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Temperature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Global and Local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Elastoplastic</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Properties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Bituminous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Stabilized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Material”.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Manuscript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submitted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publication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2020. 8</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Tanquist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Bruce, et al.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Designer's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Guide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Mn/DOT Flexible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MnPAVE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Beta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Version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5.1."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MnDOT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Office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Road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Research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Maplewood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Minnesota (2002</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 9</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ASPHALT ACADEMY. A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guideline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the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construction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emulsion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foamed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stabilised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2009. 10</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KOLOSKI, Jon W.; SCHWARZ, Sigmund D.; TUBBS, Donald W.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Geotechnical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properties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geologic</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Engineering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geology</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in Washington, 1989, 1: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19-24. 11</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Thompson, Marshall R., and ROBERT P.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Elliott</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"ILLI-PAVE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based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response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algorithms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conventional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flexible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pavements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Transportation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Research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Record 1043 (1985):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50-57. 12</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Menetrey</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Philippe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K. J.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Willam</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Triaxial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failure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criterion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concrete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its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generalization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Structural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Journal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92.3 (1995):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311-318. 13</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ASPHALT ACADEMY. TG 2. A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guideline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the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construction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of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emulsion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foamed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stabilised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smtClean="0">
                <a:solidFill>
                  <a:schemeClr val="bg1"/>
                </a:solidFill>
                <a:latin typeface="Cambria" panose="02040503050406030204" pitchFamily="18" charset="0"/>
                <a:ea typeface="Cambria" panose="02040503050406030204" pitchFamily="18" charset="0"/>
                <a:cs typeface="Arial" panose="020B0604020202020204" pitchFamily="34" charset="0"/>
              </a:rPr>
              <a:t>2019. 14</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Jenkins, K, C.E.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Rudman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C.R.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Bierman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Delivering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Sustainable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Solutions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through</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Improved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Mix</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Structural</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Design</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Functions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for</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Bitumen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Stabilised</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Advances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in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Materials</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Science</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and </a:t>
            </a:r>
            <a:r>
              <a:rPr lang="es-ES" sz="1800" b="1" dirty="0" err="1">
                <a:solidFill>
                  <a:schemeClr val="bg1"/>
                </a:solidFill>
                <a:latin typeface="Cambria" panose="02040503050406030204" pitchFamily="18" charset="0"/>
                <a:ea typeface="Cambria" panose="02040503050406030204" pitchFamily="18" charset="0"/>
                <a:cs typeface="Arial" panose="020B0604020202020204" pitchFamily="34" charset="0"/>
              </a:rPr>
              <a:t>Engineering</a:t>
            </a:r>
            <a:r>
              <a:rPr lang="es-ES" sz="1800" b="1" dirty="0">
                <a:solidFill>
                  <a:schemeClr val="bg1"/>
                </a:solidFill>
                <a:latin typeface="Cambria" panose="02040503050406030204" pitchFamily="18" charset="0"/>
                <a:ea typeface="Cambria" panose="02040503050406030204" pitchFamily="18" charset="0"/>
                <a:cs typeface="Arial" panose="020B0604020202020204" pitchFamily="34" charset="0"/>
              </a:rPr>
              <a:t>, vol. 2020, p. 10, 2020. </a:t>
            </a:r>
          </a:p>
        </p:txBody>
      </p:sp>
      <p:sp>
        <p:nvSpPr>
          <p:cNvPr id="37" name="Rectangle 36"/>
          <p:cNvSpPr/>
          <p:nvPr/>
        </p:nvSpPr>
        <p:spPr>
          <a:xfrm>
            <a:off x="1900868" y="14435229"/>
            <a:ext cx="18288000" cy="1088461"/>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Multilayer elastoplastic finite element pavement model</a:t>
            </a:r>
            <a:endParaRPr lang="en-US" sz="4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
        <p:nvSpPr>
          <p:cNvPr id="5" name="ZoneTexte 4"/>
          <p:cNvSpPr txBox="1"/>
          <p:nvPr/>
        </p:nvSpPr>
        <p:spPr>
          <a:xfrm flipH="1">
            <a:off x="1135753" y="5821164"/>
            <a:ext cx="19879347" cy="8956298"/>
          </a:xfrm>
          <a:prstGeom prst="rect">
            <a:avLst/>
          </a:prstGeom>
          <a:noFill/>
        </p:spPr>
        <p:txBody>
          <a:bodyPr wrap="square" rtlCol="0">
            <a:spAutoFit/>
          </a:bodyPr>
          <a:lstStyle/>
          <a:p>
            <a:pPr algn="just"/>
            <a:r>
              <a:rPr lang="en-US" sz="3200" dirty="0" smtClean="0">
                <a:latin typeface="Cambria" panose="02040503050406030204" pitchFamily="18" charset="0"/>
                <a:ea typeface="Cambria" panose="02040503050406030204" pitchFamily="18" charset="0"/>
                <a:cs typeface="Arial" panose="020B0604020202020204" pitchFamily="34" charset="0"/>
              </a:rPr>
              <a:t>Cold </a:t>
            </a:r>
            <a:r>
              <a:rPr lang="en-US" sz="3200" dirty="0">
                <a:latin typeface="Cambria" panose="02040503050406030204" pitchFamily="18" charset="0"/>
                <a:ea typeface="Cambria" panose="02040503050406030204" pitchFamily="18" charset="0"/>
                <a:cs typeface="Arial" panose="020B0604020202020204" pitchFamily="34" charset="0"/>
              </a:rPr>
              <a:t>In-Place Recycling (CIR) is an increasingly popular rehabilitation technique; it allows the surface layers of the pavement structure to be recycled with minimum energy usage to heat materials (unlike traditional hot recycled of RAP in asphalt mixtures) and without need for transporting in-situ materials. This technique is recognized in road construction for its environmental, economic and structural benefits [1]. The milled material from the existing pavement is directly mixed on site with an asphalt stabilizer, either asphalt emulsion or foamed asphalt, and in some cases with active fillers [2]. The mixture that is generated by CIR process is a partially bonded material containing a relatively low amount of new asphalt binder, usually up to 2% of weight of total mixture. </a:t>
            </a:r>
            <a:endParaRPr lang="en-US" sz="3200" dirty="0" smtClean="0">
              <a:latin typeface="Cambria" panose="02040503050406030204" pitchFamily="18" charset="0"/>
              <a:ea typeface="Cambria" panose="02040503050406030204" pitchFamily="18" charset="0"/>
              <a:cs typeface="Arial" panose="020B0604020202020204" pitchFamily="34" charset="0"/>
            </a:endParaRPr>
          </a:p>
          <a:p>
            <a:pPr algn="ctr"/>
            <a:r>
              <a:rPr lang="en-US" sz="3200" b="1" dirty="0" smtClean="0">
                <a:latin typeface="Cambria" panose="02040503050406030204" pitchFamily="18" charset="0"/>
                <a:ea typeface="Cambria" panose="02040503050406030204" pitchFamily="18" charset="0"/>
                <a:cs typeface="Arial" panose="020B0604020202020204" pitchFamily="34" charset="0"/>
              </a:rPr>
              <a:t>Motivation:</a:t>
            </a:r>
          </a:p>
          <a:p>
            <a:pPr algn="just"/>
            <a:r>
              <a:rPr lang="en-US" sz="3200" dirty="0">
                <a:latin typeface="Cambria" panose="02040503050406030204" pitchFamily="18" charset="0"/>
                <a:ea typeface="Cambria" panose="02040503050406030204" pitchFamily="18" charset="0"/>
                <a:cs typeface="Arial" panose="020B0604020202020204" pitchFamily="34" charset="0"/>
              </a:rPr>
              <a:t>In current pavement design procedures, the main property of CIR that is taken into consideration is stiffness, or capacity of the material to carry load; in reality, the dominant failure mechanism for this type of pavement layer is permanent deformation from plastic </a:t>
            </a:r>
            <a:r>
              <a:rPr lang="en-US" sz="3200" dirty="0" smtClean="0">
                <a:latin typeface="Cambria" panose="02040503050406030204" pitchFamily="18" charset="0"/>
                <a:ea typeface="Cambria" panose="02040503050406030204" pitchFamily="18" charset="0"/>
                <a:cs typeface="Arial" panose="020B0604020202020204" pitchFamily="34" charset="0"/>
              </a:rPr>
              <a:t>behavior.</a:t>
            </a:r>
          </a:p>
          <a:p>
            <a:pPr algn="ctr"/>
            <a:r>
              <a:rPr lang="en-US" sz="3200" b="1" dirty="0" smtClean="0">
                <a:latin typeface="Cambria" panose="02040503050406030204" pitchFamily="18" charset="0"/>
                <a:ea typeface="Cambria" panose="02040503050406030204" pitchFamily="18" charset="0"/>
                <a:cs typeface="Arial" panose="020B0604020202020204" pitchFamily="34" charset="0"/>
              </a:rPr>
              <a:t>Objectives:</a:t>
            </a:r>
          </a:p>
          <a:p>
            <a:pPr marL="457200" indent="-457200">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Demonstrate that the </a:t>
            </a:r>
            <a:r>
              <a:rPr lang="en-US" sz="3200" dirty="0">
                <a:latin typeface="Cambria" panose="02040503050406030204" pitchFamily="18" charset="0"/>
                <a:ea typeface="Cambria" panose="02040503050406030204" pitchFamily="18" charset="0"/>
                <a:cs typeface="Arial" panose="020B0604020202020204" pitchFamily="34" charset="0"/>
              </a:rPr>
              <a:t>plastic behavior </a:t>
            </a:r>
            <a:r>
              <a:rPr lang="en-US" sz="3200" dirty="0" smtClean="0">
                <a:latin typeface="Cambria" panose="02040503050406030204" pitchFamily="18" charset="0"/>
                <a:ea typeface="Cambria" panose="02040503050406030204" pitchFamily="18" charset="0"/>
                <a:cs typeface="Arial" panose="020B0604020202020204" pitchFamily="34" charset="0"/>
              </a:rPr>
              <a:t>of partially-bonded and unbounded materials needs </a:t>
            </a:r>
            <a:r>
              <a:rPr lang="en-US" sz="3200" dirty="0">
                <a:latin typeface="Cambria" panose="02040503050406030204" pitchFamily="18" charset="0"/>
                <a:ea typeface="Cambria" panose="02040503050406030204" pitchFamily="18" charset="0"/>
                <a:cs typeface="Arial" panose="020B0604020202020204" pitchFamily="34" charset="0"/>
              </a:rPr>
              <a:t>to be considered for pavement design and </a:t>
            </a:r>
            <a:r>
              <a:rPr lang="en-US" sz="3200" dirty="0" smtClean="0">
                <a:latin typeface="Cambria" panose="02040503050406030204" pitchFamily="18" charset="0"/>
                <a:ea typeface="Cambria" panose="02040503050406030204" pitchFamily="18" charset="0"/>
                <a:cs typeface="Arial" panose="020B0604020202020204" pitchFamily="34" charset="0"/>
              </a:rPr>
              <a:t>analysis.</a:t>
            </a:r>
          </a:p>
          <a:p>
            <a:pPr marL="457200" indent="-457200">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Demonstrate that temperature susceptibility of CIR material mechanical properties cannot be neglected for an accurate prediction of rehabilitated pavement structures performance.</a:t>
            </a:r>
          </a:p>
          <a:p>
            <a:pPr marL="457200" indent="-457200">
              <a:buFont typeface="Wingdings" panose="05000000000000000000" pitchFamily="2" charset="2"/>
              <a:buChar char="Ø"/>
            </a:pPr>
            <a:endParaRPr lang="en-US" sz="3200" dirty="0">
              <a:latin typeface="Cambria" panose="02040503050406030204" pitchFamily="18" charset="0"/>
              <a:ea typeface="Cambria" panose="02040503050406030204" pitchFamily="18" charset="0"/>
              <a:cs typeface="Arial" panose="020B0604020202020204" pitchFamily="34" charset="0"/>
            </a:endParaRPr>
          </a:p>
        </p:txBody>
      </p:sp>
      <p:sp>
        <p:nvSpPr>
          <p:cNvPr id="39" name="Rectangle 38"/>
          <p:cNvSpPr/>
          <p:nvPr/>
        </p:nvSpPr>
        <p:spPr>
          <a:xfrm>
            <a:off x="23549961" y="23909353"/>
            <a:ext cx="18288000" cy="1101677"/>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rPr>
              <a:t>Conclusions</a:t>
            </a:r>
            <a:endParaRPr lang="en-US" sz="44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endParaRPr>
          </a:p>
        </p:txBody>
      </p:sp>
      <p:sp>
        <p:nvSpPr>
          <p:cNvPr id="81" name="ZoneTexte 4"/>
          <p:cNvSpPr txBox="1"/>
          <p:nvPr/>
        </p:nvSpPr>
        <p:spPr>
          <a:xfrm flipH="1">
            <a:off x="1135753" y="15586526"/>
            <a:ext cx="19879347" cy="353943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The 2D axisymmetric model was designed with dimensions of 6 m width and 6 m </a:t>
            </a:r>
            <a:r>
              <a:rPr lang="en-US" sz="3200" dirty="0" smtClean="0">
                <a:latin typeface="Cambria" panose="02040503050406030204" pitchFamily="18" charset="0"/>
                <a:ea typeface="Cambria" panose="02040503050406030204" pitchFamily="18" charset="0"/>
                <a:cs typeface="Arial" panose="020B0604020202020204" pitchFamily="34" charset="0"/>
              </a:rPr>
              <a:t>depth on </a:t>
            </a:r>
            <a:r>
              <a:rPr lang="en-US" sz="3200" dirty="0">
                <a:latin typeface="Cambria" panose="02040503050406030204" pitchFamily="18" charset="0"/>
                <a:ea typeface="Cambria" panose="02040503050406030204" pitchFamily="18" charset="0"/>
                <a:cs typeface="Arial" panose="020B0604020202020204" pitchFamily="34" charset="0"/>
              </a:rPr>
              <a:t>the basis of a model extent analysis that allowed identification of the necessary minimum dimensions to avoid artifact effects coming from the boundary conditions. The elements used to build the model are 4 node quadrilateral axisymmetric explicit </a:t>
            </a:r>
            <a:r>
              <a:rPr lang="en-US" sz="3200" dirty="0" smtClean="0">
                <a:latin typeface="Cambria" panose="02040503050406030204" pitchFamily="18" charset="0"/>
                <a:ea typeface="Cambria" panose="02040503050406030204" pitchFamily="18" charset="0"/>
                <a:cs typeface="Arial" panose="020B0604020202020204" pitchFamily="34" charset="0"/>
              </a:rPr>
              <a:t>elements and dimensions </a:t>
            </a:r>
            <a:r>
              <a:rPr lang="en-US" sz="3200" dirty="0">
                <a:latin typeface="Cambria" panose="02040503050406030204" pitchFamily="18" charset="0"/>
                <a:ea typeface="Cambria" panose="02040503050406030204" pitchFamily="18" charset="0"/>
                <a:cs typeface="Arial" panose="020B0604020202020204" pitchFamily="34" charset="0"/>
              </a:rPr>
              <a:t>were varied using an one-way graded transition approach resulting in smaller element sizes in the area close to the applied </a:t>
            </a:r>
            <a:r>
              <a:rPr lang="en-US" sz="3200" dirty="0" smtClean="0">
                <a:latin typeface="Cambria" panose="02040503050406030204" pitchFamily="18" charset="0"/>
                <a:ea typeface="Cambria" panose="02040503050406030204" pitchFamily="18" charset="0"/>
                <a:cs typeface="Arial" panose="020B0604020202020204" pitchFamily="34" charset="0"/>
              </a:rPr>
              <a:t>load. The cross section for the pavement structure was designed to replicate the CIR project taking place on TH 30 in Minnesota.</a:t>
            </a:r>
            <a:endParaRPr lang="en-US" sz="3200" dirty="0">
              <a:latin typeface="Cambria" panose="02040503050406030204" pitchFamily="18" charset="0"/>
              <a:ea typeface="Cambria" panose="02040503050406030204" pitchFamily="18" charset="0"/>
              <a:cs typeface="Arial" panose="020B0604020202020204" pitchFamily="34" charset="0"/>
            </a:endParaRPr>
          </a:p>
          <a:p>
            <a:endParaRPr lang="en-US" sz="3200" dirty="0">
              <a:latin typeface="Cambria" panose="02040503050406030204" pitchFamily="18" charset="0"/>
              <a:ea typeface="Cambria" panose="02040503050406030204" pitchFamily="18" charset="0"/>
              <a:cs typeface="Arial" panose="020B0604020202020204" pitchFamily="34" charset="0"/>
            </a:endParaRPr>
          </a:p>
        </p:txBody>
      </p:sp>
      <p:sp>
        <p:nvSpPr>
          <p:cNvPr id="102" name="ZoneTexte 4"/>
          <p:cNvSpPr txBox="1"/>
          <p:nvPr/>
        </p:nvSpPr>
        <p:spPr>
          <a:xfrm flipH="1">
            <a:off x="1135753" y="20934421"/>
            <a:ext cx="19879347" cy="550920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The model was verified following two steps: </a:t>
            </a:r>
            <a:endParaRPr lang="en-US" sz="3200" dirty="0" smtClean="0">
              <a:latin typeface="Cambria" panose="02040503050406030204" pitchFamily="18" charset="0"/>
              <a:ea typeface="Cambria" panose="02040503050406030204" pitchFamily="18" charset="0"/>
              <a:cs typeface="Arial" panose="020B0604020202020204" pitchFamily="34" charset="0"/>
            </a:endParaRP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Linear </a:t>
            </a:r>
            <a:r>
              <a:rPr lang="en-US" sz="3200" dirty="0">
                <a:latin typeface="Cambria" panose="02040503050406030204" pitchFamily="18" charset="0"/>
                <a:ea typeface="Cambria" panose="02040503050406030204" pitchFamily="18" charset="0"/>
                <a:cs typeface="Arial" panose="020B0604020202020204" pitchFamily="34" charset="0"/>
              </a:rPr>
              <a:t>elastic behavior was simulated for all pavement layers with moduli values corresponding to a constant reference temperature of 25 °C throughout the whole pavement </a:t>
            </a:r>
            <a:r>
              <a:rPr lang="en-US" sz="3200" dirty="0" smtClean="0">
                <a:latin typeface="Cambria" panose="02040503050406030204" pitchFamily="18" charset="0"/>
                <a:ea typeface="Cambria" panose="02040503050406030204" pitchFamily="18" charset="0"/>
                <a:cs typeface="Arial" panose="020B0604020202020204" pitchFamily="34" charset="0"/>
              </a:rPr>
              <a:t>structure and </a:t>
            </a:r>
            <a:r>
              <a:rPr lang="en-US" sz="3200" dirty="0">
                <a:latin typeface="Cambria" panose="02040503050406030204" pitchFamily="18" charset="0"/>
                <a:ea typeface="Cambria" panose="02040503050406030204" pitchFamily="18" charset="0"/>
                <a:cs typeface="Arial" panose="020B0604020202020204" pitchFamily="34" charset="0"/>
              </a:rPr>
              <a:t>the pavement response from ABAQUS model was then compared to the LEA software JULEA. </a:t>
            </a:r>
            <a:endParaRPr lang="en-US" sz="3200" dirty="0" smtClean="0">
              <a:latin typeface="Cambria" panose="02040503050406030204" pitchFamily="18" charset="0"/>
              <a:ea typeface="Cambria" panose="02040503050406030204" pitchFamily="18" charset="0"/>
              <a:cs typeface="Arial" panose="020B0604020202020204" pitchFamily="34" charset="0"/>
            </a:endParaRP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Plasticity </a:t>
            </a:r>
            <a:r>
              <a:rPr lang="en-US" sz="3200" dirty="0">
                <a:latin typeface="Cambria" panose="02040503050406030204" pitchFamily="18" charset="0"/>
                <a:ea typeface="Cambria" panose="02040503050406030204" pitchFamily="18" charset="0"/>
                <a:cs typeface="Arial" panose="020B0604020202020204" pitchFamily="34" charset="0"/>
              </a:rPr>
              <a:t>response was introduced in all the sub-surface layers (CIR, aggregate base, and subgrade)using a constant temperature of 25 °C. The results predicted from the ABAQUS </a:t>
            </a:r>
            <a:r>
              <a:rPr lang="en-US" sz="3200" dirty="0" smtClean="0">
                <a:latin typeface="Cambria" panose="02040503050406030204" pitchFamily="18" charset="0"/>
                <a:ea typeface="Cambria" panose="02040503050406030204" pitchFamily="18" charset="0"/>
                <a:cs typeface="Arial" panose="020B0604020202020204" pitchFamily="34" charset="0"/>
              </a:rPr>
              <a:t>elastoplastic </a:t>
            </a:r>
            <a:r>
              <a:rPr lang="en-US" sz="3200" dirty="0">
                <a:latin typeface="Cambria" panose="02040503050406030204" pitchFamily="18" charset="0"/>
                <a:ea typeface="Cambria" panose="02040503050406030204" pitchFamily="18" charset="0"/>
                <a:cs typeface="Arial" panose="020B0604020202020204" pitchFamily="34" charset="0"/>
              </a:rPr>
              <a:t>model were compared with the nonlinear finite element software ILLIPAVE [11]. </a:t>
            </a:r>
            <a:endParaRPr lang="en-US" sz="3200" dirty="0" smtClean="0">
              <a:latin typeface="Cambria" panose="02040503050406030204" pitchFamily="18" charset="0"/>
              <a:ea typeface="Cambria" panose="02040503050406030204" pitchFamily="18" charset="0"/>
              <a:cs typeface="Arial" panose="020B0604020202020204" pitchFamily="34" charset="0"/>
            </a:endParaRPr>
          </a:p>
          <a:p>
            <a:pPr algn="just"/>
            <a:r>
              <a:rPr lang="en-US" sz="3200" dirty="0" smtClean="0">
                <a:latin typeface="Cambria" panose="02040503050406030204" pitchFamily="18" charset="0"/>
                <a:ea typeface="Cambria" panose="02040503050406030204" pitchFamily="18" charset="0"/>
                <a:cs typeface="Arial" panose="020B0604020202020204" pitchFamily="34" charset="0"/>
              </a:rPr>
              <a:t>Plastic properties for all the sub-surface layers were input in terms of Cohesion and Internal Friction Angle following the Mohr-Coulomb theory, HMA layer was assumed to give a linear elastic response in all the simulated scenarios. </a:t>
            </a:r>
            <a:r>
              <a:rPr lang="en-US" sz="3200" dirty="0">
                <a:latin typeface="Cambria" panose="02040503050406030204" pitchFamily="18" charset="0"/>
                <a:ea typeface="Cambria" panose="02040503050406030204" pitchFamily="18" charset="0"/>
                <a:cs typeface="Arial" panose="020B0604020202020204" pitchFamily="34" charset="0"/>
              </a:rPr>
              <a:t>In addition, function able to adjust material mechanical properties based on the layer temperature was introduced for HMA and CIR. </a:t>
            </a:r>
          </a:p>
        </p:txBody>
      </p:sp>
      <p:graphicFrame>
        <p:nvGraphicFramePr>
          <p:cNvPr id="97" name="Table 96"/>
          <p:cNvGraphicFramePr>
            <a:graphicFrameLocks noGrp="1"/>
          </p:cNvGraphicFramePr>
          <p:nvPr>
            <p:extLst>
              <p:ext uri="{D42A27DB-BD31-4B8C-83A1-F6EECF244321}">
                <p14:modId xmlns:p14="http://schemas.microsoft.com/office/powerpoint/2010/main" val="2990044231"/>
              </p:ext>
            </p:extLst>
          </p:nvPr>
        </p:nvGraphicFramePr>
        <p:xfrm>
          <a:off x="6330217" y="18793963"/>
          <a:ext cx="10133152" cy="2282952"/>
        </p:xfrm>
        <a:graphic>
          <a:graphicData uri="http://schemas.openxmlformats.org/drawingml/2006/table">
            <a:tbl>
              <a:tblPr>
                <a:tableStyleId>{5C22544A-7EE6-4342-B048-85BDC9FD1C3A}</a:tableStyleId>
              </a:tblPr>
              <a:tblGrid>
                <a:gridCol w="2462868">
                  <a:extLst>
                    <a:ext uri="{9D8B030D-6E8A-4147-A177-3AD203B41FA5}">
                      <a16:colId xmlns:a16="http://schemas.microsoft.com/office/drawing/2014/main" val="528592078"/>
                    </a:ext>
                  </a:extLst>
                </a:gridCol>
                <a:gridCol w="4550168">
                  <a:extLst>
                    <a:ext uri="{9D8B030D-6E8A-4147-A177-3AD203B41FA5}">
                      <a16:colId xmlns:a16="http://schemas.microsoft.com/office/drawing/2014/main" val="1124923788"/>
                    </a:ext>
                  </a:extLst>
                </a:gridCol>
                <a:gridCol w="3120116">
                  <a:extLst>
                    <a:ext uri="{9D8B030D-6E8A-4147-A177-3AD203B41FA5}">
                      <a16:colId xmlns:a16="http://schemas.microsoft.com/office/drawing/2014/main" val="3944526126"/>
                    </a:ext>
                  </a:extLst>
                </a:gridCol>
              </a:tblGrid>
              <a:tr h="49835">
                <a:tc gridSpan="3">
                  <a:txBody>
                    <a:bodyPr/>
                    <a:lstStyle/>
                    <a:p>
                      <a:pPr marL="0" marR="0" algn="ctr">
                        <a:lnSpc>
                          <a:spcPct val="107000"/>
                        </a:lnSpc>
                        <a:spcBef>
                          <a:spcPts val="0"/>
                        </a:spcBef>
                        <a:spcAft>
                          <a:spcPts val="0"/>
                        </a:spcAft>
                      </a:pPr>
                      <a:r>
                        <a:rPr lang="en-US" sz="2000" b="1" kern="1200" dirty="0" err="1">
                          <a:solidFill>
                            <a:schemeClr val="tx1"/>
                          </a:solidFill>
                          <a:latin typeface="Cambria" panose="02040503050406030204" pitchFamily="18" charset="0"/>
                          <a:ea typeface="Cambria" panose="02040503050406030204" pitchFamily="18" charset="0"/>
                          <a:cs typeface="Arial" panose="020B0604020202020204" pitchFamily="34" charset="0"/>
                        </a:rPr>
                        <a:t>MnDOT</a:t>
                      </a:r>
                      <a:r>
                        <a:rPr lang="en-US" sz="2000" b="1" kern="1200" dirty="0">
                          <a:solidFill>
                            <a:schemeClr val="tx1"/>
                          </a:solidFill>
                          <a:latin typeface="Cambria" panose="02040503050406030204" pitchFamily="18" charset="0"/>
                          <a:ea typeface="Cambria" panose="02040503050406030204" pitchFamily="18" charset="0"/>
                          <a:cs typeface="Arial" panose="020B0604020202020204" pitchFamily="34" charset="0"/>
                        </a:rPr>
                        <a:t> TH30 CIR Project [Stevens County; District 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7452610"/>
                  </a:ext>
                </a:extLst>
              </a:tr>
              <a:tr h="82550">
                <a:tc>
                  <a:txBody>
                    <a:bodyPr/>
                    <a:lstStyle/>
                    <a:p>
                      <a:pPr marL="0" marR="0" algn="ctr" defTabSz="3292206" rtl="0" eaLnBrk="1" latinLnBrk="0" hangingPunct="1">
                        <a:lnSpc>
                          <a:spcPct val="107000"/>
                        </a:lnSpc>
                        <a:spcBef>
                          <a:spcPts val="0"/>
                        </a:spcBef>
                        <a:spcAft>
                          <a:spcPts val="0"/>
                        </a:spcAft>
                        <a:tabLst>
                          <a:tab pos="790575" algn="l"/>
                        </a:tabLst>
                      </a:pPr>
                      <a:r>
                        <a:rPr lang="en-US" sz="200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Layer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Description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Thickness [mm]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6397446"/>
                  </a:ext>
                </a:extLst>
              </a:tr>
              <a:tr h="82550">
                <a:tc>
                  <a:txBody>
                    <a:bodyPr/>
                    <a:lstStyle/>
                    <a:p>
                      <a:pPr marL="0" marR="0" algn="ctr" defTabSz="3292206" rtl="0" eaLnBrk="1" latinLnBrk="0" hangingPunct="1">
                        <a:lnSpc>
                          <a:spcPct val="107000"/>
                        </a:lnSpc>
                        <a:spcBef>
                          <a:spcPts val="0"/>
                        </a:spcBef>
                        <a:spcAft>
                          <a:spcPts val="0"/>
                        </a:spcAft>
                      </a:pPr>
                      <a:r>
                        <a:rPr lang="en-US" sz="200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HMA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12.5 mm nominal maximum aggregate size, Binder: PG58-34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2070696"/>
                  </a:ext>
                </a:extLst>
              </a:tr>
              <a:tr h="82550">
                <a:tc>
                  <a:txBody>
                    <a:bodyPr/>
                    <a:lstStyle/>
                    <a:p>
                      <a:pPr marL="0" marR="0" algn="ctr" defTabSz="3292206" rtl="0" eaLnBrk="1" latinLnBrk="0" hangingPunct="1">
                        <a:lnSpc>
                          <a:spcPct val="107000"/>
                        </a:lnSpc>
                        <a:spcBef>
                          <a:spcPts val="0"/>
                        </a:spcBef>
                        <a:spcAft>
                          <a:spcPts val="0"/>
                        </a:spcAft>
                      </a:pPr>
                      <a:r>
                        <a:rPr lang="en-US" sz="200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CIR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2% RB + 2% HL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9943359"/>
                  </a:ext>
                </a:extLst>
              </a:tr>
              <a:tr h="83185">
                <a:tc>
                  <a:txBody>
                    <a:bodyPr/>
                    <a:lstStyle/>
                    <a:p>
                      <a:pPr marL="0" marR="0" algn="ctr" defTabSz="3292206" rtl="0" eaLnBrk="1" latinLnBrk="0" hangingPunct="1">
                        <a:lnSpc>
                          <a:spcPct val="107000"/>
                        </a:lnSpc>
                        <a:spcBef>
                          <a:spcPts val="0"/>
                        </a:spcBef>
                        <a:spcAft>
                          <a:spcPts val="0"/>
                        </a:spcAft>
                      </a:pPr>
                      <a:r>
                        <a:rPr lang="en-US" sz="200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Granular Base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err="1">
                          <a:solidFill>
                            <a:schemeClr val="tx1"/>
                          </a:solidFill>
                          <a:latin typeface="Cambria" panose="02040503050406030204" pitchFamily="18" charset="0"/>
                          <a:ea typeface="Cambria" panose="02040503050406030204" pitchFamily="18" charset="0"/>
                          <a:cs typeface="Arial" panose="020B0604020202020204" pitchFamily="34" charset="0"/>
                        </a:rPr>
                        <a:t>MnDOT</a:t>
                      </a: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 Class 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250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1453601"/>
                  </a:ext>
                </a:extLst>
              </a:tr>
              <a:tr h="82550">
                <a:tc>
                  <a:txBody>
                    <a:bodyPr/>
                    <a:lstStyle/>
                    <a:p>
                      <a:pPr marL="0" marR="0" algn="ctr" defTabSz="3292206" rtl="0" eaLnBrk="1" latinLnBrk="0" hangingPunct="1">
                        <a:lnSpc>
                          <a:spcPct val="107000"/>
                        </a:lnSpc>
                        <a:spcBef>
                          <a:spcPts val="0"/>
                        </a:spcBef>
                        <a:spcAft>
                          <a:spcPts val="0"/>
                        </a:spcAft>
                      </a:pPr>
                      <a:r>
                        <a:rPr lang="en-US" sz="2000" kern="1200" dirty="0">
                          <a:solidFill>
                            <a:schemeClr val="tx1"/>
                          </a:solidFill>
                          <a:effectLst/>
                          <a:latin typeface="Cambria" panose="02040503050406030204" pitchFamily="18" charset="0"/>
                          <a:ea typeface="Cambria" panose="02040503050406030204" pitchFamily="18" charset="0"/>
                          <a:cs typeface="Arial" panose="020B0604020202020204" pitchFamily="34" charset="0"/>
                        </a:rPr>
                        <a:t>Subgrade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Silty Loam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kern="1200" dirty="0">
                          <a:solidFill>
                            <a:schemeClr val="tx1"/>
                          </a:solidFill>
                          <a:latin typeface="Cambria" panose="02040503050406030204" pitchFamily="18" charset="0"/>
                          <a:ea typeface="Cambria" panose="02040503050406030204" pitchFamily="18" charset="0"/>
                          <a:cs typeface="Arial" panose="020B0604020202020204" pitchFamily="34" charset="0"/>
                        </a:rPr>
                        <a:t>Semi-infinite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5287863"/>
                  </a:ext>
                </a:extLst>
              </a:tr>
            </a:tbl>
          </a:graphicData>
        </a:graphic>
      </p:graphicFrame>
      <p:sp>
        <p:nvSpPr>
          <p:cNvPr id="100" name="Rectangle 99"/>
          <p:cNvSpPr/>
          <p:nvPr/>
        </p:nvSpPr>
        <p:spPr>
          <a:xfrm>
            <a:off x="13528496" y="26115554"/>
            <a:ext cx="7386359" cy="4492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5"/>
          <a:stretch>
            <a:fillRect/>
          </a:stretch>
        </p:blipFill>
        <p:spPr>
          <a:xfrm>
            <a:off x="13523045" y="26149578"/>
            <a:ext cx="7386358" cy="4492679"/>
          </a:xfrm>
          <a:prstGeom prst="rect">
            <a:avLst/>
          </a:prstGeom>
        </p:spPr>
      </p:pic>
      <p:sp>
        <p:nvSpPr>
          <p:cNvPr id="105" name="ZoneTexte 4"/>
          <p:cNvSpPr txBox="1"/>
          <p:nvPr/>
        </p:nvSpPr>
        <p:spPr>
          <a:xfrm flipH="1">
            <a:off x="21947980" y="25133057"/>
            <a:ext cx="20869611" cy="550920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Based on the analysis conducted, the main conclusions from this research study are as follows:</a:t>
            </a: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The </a:t>
            </a:r>
            <a:r>
              <a:rPr lang="en-US" sz="3200" dirty="0">
                <a:latin typeface="Cambria" panose="02040503050406030204" pitchFamily="18" charset="0"/>
                <a:ea typeface="Cambria" panose="02040503050406030204" pitchFamily="18" charset="0"/>
                <a:cs typeface="Arial" panose="020B0604020202020204" pitchFamily="34" charset="0"/>
              </a:rPr>
              <a:t>plasticity effect needs to be considered for pavement design and analysis; this can be done introducing cohesion and friction angle properties for the partially bounded and unbounded layers.</a:t>
            </a: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The </a:t>
            </a:r>
            <a:r>
              <a:rPr lang="en-US" sz="3200" dirty="0">
                <a:latin typeface="Cambria" panose="02040503050406030204" pitchFamily="18" charset="0"/>
                <a:ea typeface="Cambria" panose="02040503050406030204" pitchFamily="18" charset="0"/>
                <a:cs typeface="Arial" panose="020B0604020202020204" pitchFamily="34" charset="0"/>
              </a:rPr>
              <a:t>effect of temperature on mechanical properties of CIR material are not negligible; this means that elastic modulus and cohesion properties need to be evaluated in the laboratory under different temperature conditions.</a:t>
            </a: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Rutting </a:t>
            </a:r>
            <a:r>
              <a:rPr lang="en-US" sz="3200" dirty="0">
                <a:latin typeface="Cambria" panose="02040503050406030204" pitchFamily="18" charset="0"/>
                <a:ea typeface="Cambria" panose="02040503050406030204" pitchFamily="18" charset="0"/>
                <a:cs typeface="Arial" panose="020B0604020202020204" pitchFamily="34" charset="0"/>
              </a:rPr>
              <a:t>and fatigue life calculations based on linear elastic simulations can lead to an overestimated life for the pavement structure. The inclusion of plasticity is most important for thinner (HMA and CIR layers under 75 mm thickness such as in low volume roadways) pavement structures and primarily in warmer regions (where the CIR layers may approach temperatures of 40 °C for a significant portion of the year). </a:t>
            </a:r>
          </a:p>
          <a:p>
            <a:pPr marL="457200" indent="-457200" algn="just">
              <a:buFont typeface="Wingdings" panose="05000000000000000000" pitchFamily="2" charset="2"/>
              <a:buChar char="Ø"/>
            </a:pPr>
            <a:r>
              <a:rPr lang="en-US" sz="3200" dirty="0" smtClean="0">
                <a:latin typeface="Cambria" panose="02040503050406030204" pitchFamily="18" charset="0"/>
                <a:ea typeface="Cambria" panose="02040503050406030204" pitchFamily="18" charset="0"/>
                <a:cs typeface="Arial" panose="020B0604020202020204" pitchFamily="34" charset="0"/>
              </a:rPr>
              <a:t>The </a:t>
            </a:r>
            <a:r>
              <a:rPr lang="en-US" sz="3200" dirty="0">
                <a:latin typeface="Cambria" panose="02040503050406030204" pitchFamily="18" charset="0"/>
                <a:ea typeface="Cambria" panose="02040503050406030204" pitchFamily="18" charset="0"/>
                <a:cs typeface="Arial" panose="020B0604020202020204" pitchFamily="34" charset="0"/>
              </a:rPr>
              <a:t>thickness of the HMA overlay is of fundamental importance for limiting the stress concentration in the CIR layer. Use of DSR as a design parameter to determine suitable overlay thickness is recommended.</a:t>
            </a:r>
          </a:p>
        </p:txBody>
      </p:sp>
      <p:graphicFrame>
        <p:nvGraphicFramePr>
          <p:cNvPr id="101" name="Table 100"/>
          <p:cNvGraphicFramePr>
            <a:graphicFrameLocks noGrp="1"/>
          </p:cNvGraphicFramePr>
          <p:nvPr>
            <p:extLst>
              <p:ext uri="{D42A27DB-BD31-4B8C-83A1-F6EECF244321}">
                <p14:modId xmlns:p14="http://schemas.microsoft.com/office/powerpoint/2010/main" val="537864345"/>
              </p:ext>
            </p:extLst>
          </p:nvPr>
        </p:nvGraphicFramePr>
        <p:xfrm>
          <a:off x="1139253" y="26521122"/>
          <a:ext cx="12014173" cy="4239768"/>
        </p:xfrm>
        <a:graphic>
          <a:graphicData uri="http://schemas.openxmlformats.org/drawingml/2006/table">
            <a:tbl>
              <a:tblPr>
                <a:tableStyleId>{5C22544A-7EE6-4342-B048-85BDC9FD1C3A}</a:tableStyleId>
              </a:tblPr>
              <a:tblGrid>
                <a:gridCol w="2184395">
                  <a:extLst>
                    <a:ext uri="{9D8B030D-6E8A-4147-A177-3AD203B41FA5}">
                      <a16:colId xmlns:a16="http://schemas.microsoft.com/office/drawing/2014/main" val="203805219"/>
                    </a:ext>
                  </a:extLst>
                </a:gridCol>
                <a:gridCol w="2184395">
                  <a:extLst>
                    <a:ext uri="{9D8B030D-6E8A-4147-A177-3AD203B41FA5}">
                      <a16:colId xmlns:a16="http://schemas.microsoft.com/office/drawing/2014/main" val="4776126"/>
                    </a:ext>
                  </a:extLst>
                </a:gridCol>
                <a:gridCol w="1820329">
                  <a:extLst>
                    <a:ext uri="{9D8B030D-6E8A-4147-A177-3AD203B41FA5}">
                      <a16:colId xmlns:a16="http://schemas.microsoft.com/office/drawing/2014/main" val="2327947945"/>
                    </a:ext>
                  </a:extLst>
                </a:gridCol>
                <a:gridCol w="1577619">
                  <a:extLst>
                    <a:ext uri="{9D8B030D-6E8A-4147-A177-3AD203B41FA5}">
                      <a16:colId xmlns:a16="http://schemas.microsoft.com/office/drawing/2014/main" val="2689952862"/>
                    </a:ext>
                  </a:extLst>
                </a:gridCol>
                <a:gridCol w="1577619">
                  <a:extLst>
                    <a:ext uri="{9D8B030D-6E8A-4147-A177-3AD203B41FA5}">
                      <a16:colId xmlns:a16="http://schemas.microsoft.com/office/drawing/2014/main" val="4209775695"/>
                    </a:ext>
                  </a:extLst>
                </a:gridCol>
                <a:gridCol w="1334908">
                  <a:extLst>
                    <a:ext uri="{9D8B030D-6E8A-4147-A177-3AD203B41FA5}">
                      <a16:colId xmlns:a16="http://schemas.microsoft.com/office/drawing/2014/main" val="897577807"/>
                    </a:ext>
                  </a:extLst>
                </a:gridCol>
                <a:gridCol w="1334908">
                  <a:extLst>
                    <a:ext uri="{9D8B030D-6E8A-4147-A177-3AD203B41FA5}">
                      <a16:colId xmlns:a16="http://schemas.microsoft.com/office/drawing/2014/main" val="3179434035"/>
                    </a:ext>
                  </a:extLst>
                </a:gridCol>
              </a:tblGrid>
              <a:tr h="85725">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Layer</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Temperature [°C]</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Elastic Modulus</a:t>
                      </a:r>
                    </a:p>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[MPa]</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Poisson’s ratio</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Cohesion</a:t>
                      </a:r>
                    </a:p>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[MPa]</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Friction Angle</a:t>
                      </a:r>
                    </a:p>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Density</a:t>
                      </a:r>
                    </a:p>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[kg/m³]</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9897267"/>
                  </a:ext>
                </a:extLst>
              </a:tr>
              <a:tr h="82550">
                <a:tc rowSpan="3">
                  <a:txBody>
                    <a:bodyPr/>
                    <a:lstStyle/>
                    <a:p>
                      <a:pPr marL="0" marR="0" algn="ctr">
                        <a:lnSpc>
                          <a:spcPct val="107000"/>
                        </a:lnSpc>
                        <a:spcBef>
                          <a:spcPts val="0"/>
                        </a:spcBef>
                        <a:spcAft>
                          <a:spcPts val="0"/>
                        </a:spcAft>
                        <a:tabLst>
                          <a:tab pos="790575" algn="l"/>
                        </a:tabLst>
                      </a:pPr>
                      <a:r>
                        <a:rPr lang="en-US" sz="2000">
                          <a:effectLst/>
                          <a:latin typeface="Cambria" panose="02040503050406030204" pitchFamily="18" charset="0"/>
                          <a:ea typeface="Cambria" panose="02040503050406030204" pitchFamily="18" charset="0"/>
                        </a:rPr>
                        <a:t>HMA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3395</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2400</a:t>
                      </a:r>
                    </a:p>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 </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3658267"/>
                  </a:ext>
                </a:extLst>
              </a:tr>
              <a:tr h="82550">
                <a:tc vMerge="1">
                  <a:txBody>
                    <a:bodyPr/>
                    <a:lstStyle/>
                    <a:p>
                      <a:endParaRPr lang="en-US"/>
                    </a:p>
                  </a:txBody>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25</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1004</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0.41</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606014498"/>
                  </a:ext>
                </a:extLst>
              </a:tr>
              <a:tr h="82550">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500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0.43</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N/A</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357372004"/>
                  </a:ext>
                </a:extLst>
              </a:tr>
              <a:tr h="82550">
                <a:tc rowSpan="3">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CIR</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250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smtClean="0">
                          <a:effectLst/>
                          <a:latin typeface="Cambria" panose="02040503050406030204" pitchFamily="18" charset="0"/>
                          <a:ea typeface="Cambria" panose="02040503050406030204" pitchFamily="18" charset="0"/>
                        </a:rPr>
                        <a:t>0.500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1970</a:t>
                      </a:r>
                    </a:p>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 </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3112077"/>
                  </a:ext>
                </a:extLst>
              </a:tr>
              <a:tr h="82550">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0.280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4177369008"/>
                  </a:ext>
                </a:extLst>
              </a:tr>
              <a:tr h="82550">
                <a:tc vMerge="1">
                  <a:txBody>
                    <a:bodyPr/>
                    <a:lstStyle/>
                    <a:p>
                      <a:endParaRPr lang="en-US"/>
                    </a:p>
                  </a:txBody>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70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smtClean="0">
                          <a:effectLst/>
                          <a:latin typeface="Cambria" panose="02040503050406030204" pitchFamily="18" charset="0"/>
                          <a:ea typeface="Cambria" panose="02040503050406030204" pitchFamily="18" charset="0"/>
                        </a:rPr>
                        <a:t>0.180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31369579"/>
                  </a:ext>
                </a:extLst>
              </a:tr>
              <a:tr h="82550">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Granular Base (MnDOT Class 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10, 25, 40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138.5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0.042</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2080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1934038"/>
                  </a:ext>
                </a:extLst>
              </a:tr>
              <a:tr h="83185">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Subgrade (Silty Loan)</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10, 25, 40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0.45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0.015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24</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1840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7411423"/>
                  </a:ext>
                </a:extLst>
              </a:tr>
            </a:tbl>
          </a:graphicData>
        </a:graphic>
      </p:graphicFrame>
      <p:sp>
        <p:nvSpPr>
          <p:cNvPr id="111" name="ZoneTexte 4"/>
          <p:cNvSpPr txBox="1"/>
          <p:nvPr/>
        </p:nvSpPr>
        <p:spPr>
          <a:xfrm flipH="1">
            <a:off x="21947980" y="5953203"/>
            <a:ext cx="20869611" cy="584775"/>
          </a:xfrm>
          <a:prstGeom prst="rect">
            <a:avLst/>
          </a:prstGeom>
          <a:noFill/>
        </p:spPr>
        <p:txBody>
          <a:bodyPr wrap="square" rtlCol="0">
            <a:spAutoFit/>
          </a:bodyPr>
          <a:lstStyle/>
          <a:p>
            <a:pPr algn="ctr"/>
            <a:r>
              <a:rPr lang="en-US" sz="3200" b="1" dirty="0" smtClean="0">
                <a:latin typeface="Cambria" panose="02040503050406030204" pitchFamily="18" charset="0"/>
                <a:ea typeface="Cambria" panose="02040503050406030204" pitchFamily="18" charset="0"/>
                <a:cs typeface="Arial" panose="020B0604020202020204" pitchFamily="34" charset="0"/>
              </a:rPr>
              <a:t>Plasticity effect at different temperatures</a:t>
            </a:r>
            <a:r>
              <a:rPr lang="en-US" sz="3200" b="1" dirty="0">
                <a:latin typeface="Cambria" panose="02040503050406030204" pitchFamily="18" charset="0"/>
                <a:ea typeface="Cambria" panose="02040503050406030204" pitchFamily="18" charset="0"/>
                <a:cs typeface="Arial" panose="020B0604020202020204" pitchFamily="34" charset="0"/>
              </a:rPr>
              <a:t>: Elastoplastic model vs Elastic model </a:t>
            </a:r>
          </a:p>
        </p:txBody>
      </p:sp>
      <p:pic>
        <p:nvPicPr>
          <p:cNvPr id="108" name="Picture 107"/>
          <p:cNvPicPr>
            <a:picLocks noChangeAspect="1"/>
          </p:cNvPicPr>
          <p:nvPr/>
        </p:nvPicPr>
        <p:blipFill>
          <a:blip r:embed="rId6"/>
          <a:stretch>
            <a:fillRect/>
          </a:stretch>
        </p:blipFill>
        <p:spPr>
          <a:xfrm>
            <a:off x="22726462" y="8229665"/>
            <a:ext cx="9412262" cy="4701151"/>
          </a:xfrm>
          <a:prstGeom prst="rect">
            <a:avLst/>
          </a:prstGeom>
        </p:spPr>
      </p:pic>
      <p:pic>
        <p:nvPicPr>
          <p:cNvPr id="110" name="Picture 109"/>
          <p:cNvPicPr>
            <a:picLocks noChangeAspect="1"/>
          </p:cNvPicPr>
          <p:nvPr/>
        </p:nvPicPr>
        <p:blipFill>
          <a:blip r:embed="rId7"/>
          <a:stretch>
            <a:fillRect/>
          </a:stretch>
        </p:blipFill>
        <p:spPr>
          <a:xfrm>
            <a:off x="32518632" y="8224916"/>
            <a:ext cx="9415971" cy="4703003"/>
          </a:xfrm>
          <a:prstGeom prst="rect">
            <a:avLst/>
          </a:prstGeom>
        </p:spPr>
      </p:pic>
      <p:graphicFrame>
        <p:nvGraphicFramePr>
          <p:cNvPr id="117" name="Table 116"/>
          <p:cNvGraphicFramePr>
            <a:graphicFrameLocks noGrp="1"/>
          </p:cNvGraphicFramePr>
          <p:nvPr>
            <p:extLst>
              <p:ext uri="{D42A27DB-BD31-4B8C-83A1-F6EECF244321}">
                <p14:modId xmlns:p14="http://schemas.microsoft.com/office/powerpoint/2010/main" val="103064861"/>
              </p:ext>
            </p:extLst>
          </p:nvPr>
        </p:nvGraphicFramePr>
        <p:xfrm>
          <a:off x="22944094" y="14728607"/>
          <a:ext cx="19149076" cy="2609088"/>
        </p:xfrm>
        <a:graphic>
          <a:graphicData uri="http://schemas.openxmlformats.org/drawingml/2006/table">
            <a:tbl>
              <a:tblPr>
                <a:tableStyleId>{5C22544A-7EE6-4342-B048-85BDC9FD1C3A}</a:tableStyleId>
              </a:tblPr>
              <a:tblGrid>
                <a:gridCol w="3511941">
                  <a:extLst>
                    <a:ext uri="{9D8B030D-6E8A-4147-A177-3AD203B41FA5}">
                      <a16:colId xmlns:a16="http://schemas.microsoft.com/office/drawing/2014/main" val="3873244266"/>
                    </a:ext>
                  </a:extLst>
                </a:gridCol>
                <a:gridCol w="3515770">
                  <a:extLst>
                    <a:ext uri="{9D8B030D-6E8A-4147-A177-3AD203B41FA5}">
                      <a16:colId xmlns:a16="http://schemas.microsoft.com/office/drawing/2014/main" val="2153632432"/>
                    </a:ext>
                  </a:extLst>
                </a:gridCol>
                <a:gridCol w="2347677">
                  <a:extLst>
                    <a:ext uri="{9D8B030D-6E8A-4147-A177-3AD203B41FA5}">
                      <a16:colId xmlns:a16="http://schemas.microsoft.com/office/drawing/2014/main" val="2782958927"/>
                    </a:ext>
                  </a:extLst>
                </a:gridCol>
                <a:gridCol w="3515770">
                  <a:extLst>
                    <a:ext uri="{9D8B030D-6E8A-4147-A177-3AD203B41FA5}">
                      <a16:colId xmlns:a16="http://schemas.microsoft.com/office/drawing/2014/main" val="270055064"/>
                    </a:ext>
                  </a:extLst>
                </a:gridCol>
                <a:gridCol w="2347677">
                  <a:extLst>
                    <a:ext uri="{9D8B030D-6E8A-4147-A177-3AD203B41FA5}">
                      <a16:colId xmlns:a16="http://schemas.microsoft.com/office/drawing/2014/main" val="3777050397"/>
                    </a:ext>
                  </a:extLst>
                </a:gridCol>
                <a:gridCol w="3910241">
                  <a:extLst>
                    <a:ext uri="{9D8B030D-6E8A-4147-A177-3AD203B41FA5}">
                      <a16:colId xmlns:a16="http://schemas.microsoft.com/office/drawing/2014/main" val="245452279"/>
                    </a:ext>
                  </a:extLst>
                </a:gridCol>
              </a:tblGrid>
              <a:tr h="510797">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HMA Temperature [°C]</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CIR Temperature [°C]</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N</a:t>
                      </a:r>
                      <a:r>
                        <a:rPr lang="en-US" sz="2000" b="1" baseline="-25000" dirty="0">
                          <a:effectLst/>
                          <a:latin typeface="Cambria" panose="02040503050406030204" pitchFamily="18" charset="0"/>
                          <a:ea typeface="Cambria" panose="02040503050406030204" pitchFamily="18" charset="0"/>
                        </a:rPr>
                        <a:t>F</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b="1" dirty="0">
                          <a:effectLst/>
                          <a:latin typeface="Cambria" panose="02040503050406030204" pitchFamily="18" charset="0"/>
                          <a:ea typeface="Cambria" panose="02040503050406030204" pitchFamily="18" charset="0"/>
                        </a:rPr>
                        <a:t>Difference between Reference and Other Cases N</a:t>
                      </a:r>
                      <a:r>
                        <a:rPr lang="en-US" sz="2000" b="1" baseline="-25000" dirty="0">
                          <a:effectLst/>
                          <a:latin typeface="Cambria" panose="02040503050406030204" pitchFamily="18" charset="0"/>
                          <a:ea typeface="Cambria" panose="02040503050406030204" pitchFamily="18" charset="0"/>
                        </a:rPr>
                        <a:t>F</a:t>
                      </a:r>
                      <a:r>
                        <a:rPr lang="en-US" sz="2000" b="1" dirty="0">
                          <a:effectLst/>
                          <a:latin typeface="Cambria" panose="02040503050406030204" pitchFamily="18" charset="0"/>
                          <a:ea typeface="Cambria" panose="02040503050406030204" pitchFamily="18" charset="0"/>
                        </a:rPr>
                        <a:t> [%]</a:t>
                      </a:r>
                      <a:endParaRPr lang="en-US" sz="20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N</a:t>
                      </a:r>
                      <a:r>
                        <a:rPr lang="en-US" sz="2000" b="1" baseline="-25000" dirty="0">
                          <a:effectLst/>
                          <a:latin typeface="Cambria" panose="02040503050406030204" pitchFamily="18" charset="0"/>
                          <a:ea typeface="Cambria" panose="02040503050406030204" pitchFamily="18" charset="0"/>
                        </a:rPr>
                        <a:t>R</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Difference between Reference and Other Cases </a:t>
                      </a:r>
                    </a:p>
                    <a:p>
                      <a:pPr marL="0" marR="0" algn="ctr">
                        <a:lnSpc>
                          <a:spcPct val="107000"/>
                        </a:lnSpc>
                        <a:spcBef>
                          <a:spcPts val="0"/>
                        </a:spcBef>
                        <a:spcAft>
                          <a:spcPts val="0"/>
                        </a:spcAft>
                      </a:pPr>
                      <a:r>
                        <a:rPr lang="en-US" sz="2000" b="1" dirty="0">
                          <a:effectLst/>
                          <a:latin typeface="Cambria" panose="02040503050406030204" pitchFamily="18" charset="0"/>
                          <a:ea typeface="Cambria" panose="02040503050406030204" pitchFamily="18" charset="0"/>
                        </a:rPr>
                        <a:t>N</a:t>
                      </a:r>
                      <a:r>
                        <a:rPr lang="en-US" sz="2000" b="1" baseline="-25000" dirty="0">
                          <a:effectLst/>
                          <a:latin typeface="Cambria" panose="02040503050406030204" pitchFamily="18" charset="0"/>
                          <a:ea typeface="Cambria" panose="02040503050406030204" pitchFamily="18" charset="0"/>
                        </a:rPr>
                        <a:t>R </a:t>
                      </a:r>
                      <a:r>
                        <a:rPr lang="en-US" sz="2000" b="1" dirty="0">
                          <a:effectLst/>
                          <a:latin typeface="Cambria" panose="02040503050406030204" pitchFamily="18" charset="0"/>
                          <a:ea typeface="Cambria" panose="02040503050406030204" pitchFamily="18" charset="0"/>
                        </a:rPr>
                        <a:t>[%]</a:t>
                      </a:r>
                      <a:endParaRPr lang="en-US" sz="2000" b="1"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7146908"/>
                  </a:ext>
                </a:extLst>
              </a:tr>
              <a:tr h="211820">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581,568</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77.16</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418,770*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52.80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486182"/>
                  </a:ext>
                </a:extLst>
              </a:tr>
              <a:tr h="211820">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25</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322,442</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58.81</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299,177*</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33.94</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6865219"/>
                  </a:ext>
                </a:extLst>
              </a:tr>
              <a:tr h="211820">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25 (Reference)</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25 (Reference)</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132,808*</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197,623</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0745887"/>
                  </a:ext>
                </a:extLst>
              </a:tr>
              <a:tr h="211820">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109,909*</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-17.24</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152,167</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-23.00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0927939"/>
                  </a:ext>
                </a:extLst>
              </a:tr>
              <a:tr h="211820">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40</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37,507*</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effectLst/>
                          <a:latin typeface="Cambria" panose="02040503050406030204" pitchFamily="18" charset="0"/>
                          <a:ea typeface="Cambria" panose="02040503050406030204" pitchFamily="18" charset="0"/>
                        </a:rPr>
                        <a:t>-71.75</a:t>
                      </a:r>
                      <a:endParaRPr lang="en-US" sz="200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112,265</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effectLst/>
                          <a:latin typeface="Cambria" panose="02040503050406030204" pitchFamily="18" charset="0"/>
                          <a:ea typeface="Cambria" panose="02040503050406030204" pitchFamily="18" charset="0"/>
                        </a:rPr>
                        <a:t>-43.19</a:t>
                      </a:r>
                      <a:endParaRPr lang="en-US" sz="2000" dirty="0">
                        <a:solidFill>
                          <a:srgbClr val="000000"/>
                        </a:solidFill>
                        <a:effectLst/>
                        <a:latin typeface="Cambria" panose="02040503050406030204" pitchFamily="18" charset="0"/>
                        <a:ea typeface="Cambria" panose="02040503050406030204" pitchFamily="18" charset="0"/>
                        <a:cs typeface="MWNYHL+Times-New-Roman,Bold"/>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1616892"/>
                  </a:ext>
                </a:extLst>
              </a:tr>
            </a:tbl>
          </a:graphicData>
        </a:graphic>
      </p:graphicFrame>
      <p:graphicFrame>
        <p:nvGraphicFramePr>
          <p:cNvPr id="118" name="Table 117"/>
          <p:cNvGraphicFramePr>
            <a:graphicFrameLocks noGrp="1"/>
          </p:cNvGraphicFramePr>
          <p:nvPr>
            <p:extLst>
              <p:ext uri="{D42A27DB-BD31-4B8C-83A1-F6EECF244321}">
                <p14:modId xmlns:p14="http://schemas.microsoft.com/office/powerpoint/2010/main" val="1269868857"/>
              </p:ext>
            </p:extLst>
          </p:nvPr>
        </p:nvGraphicFramePr>
        <p:xfrm>
          <a:off x="22959093" y="19125956"/>
          <a:ext cx="19149075" cy="3531119"/>
        </p:xfrm>
        <a:graphic>
          <a:graphicData uri="http://schemas.openxmlformats.org/drawingml/2006/table">
            <a:tbl>
              <a:tblPr firstRow="1" firstCol="1" bandRow="1">
                <a:tableStyleId>{5C22544A-7EE6-4342-B048-85BDC9FD1C3A}</a:tableStyleId>
              </a:tblPr>
              <a:tblGrid>
                <a:gridCol w="4986859">
                  <a:extLst>
                    <a:ext uri="{9D8B030D-6E8A-4147-A177-3AD203B41FA5}">
                      <a16:colId xmlns:a16="http://schemas.microsoft.com/office/drawing/2014/main" val="379303230"/>
                    </a:ext>
                  </a:extLst>
                </a:gridCol>
                <a:gridCol w="4581894">
                  <a:extLst>
                    <a:ext uri="{9D8B030D-6E8A-4147-A177-3AD203B41FA5}">
                      <a16:colId xmlns:a16="http://schemas.microsoft.com/office/drawing/2014/main" val="3331656259"/>
                    </a:ext>
                  </a:extLst>
                </a:gridCol>
                <a:gridCol w="4790161">
                  <a:extLst>
                    <a:ext uri="{9D8B030D-6E8A-4147-A177-3AD203B41FA5}">
                      <a16:colId xmlns:a16="http://schemas.microsoft.com/office/drawing/2014/main" val="1867488014"/>
                    </a:ext>
                  </a:extLst>
                </a:gridCol>
                <a:gridCol w="4790161">
                  <a:extLst>
                    <a:ext uri="{9D8B030D-6E8A-4147-A177-3AD203B41FA5}">
                      <a16:colId xmlns:a16="http://schemas.microsoft.com/office/drawing/2014/main" val="2205530083"/>
                    </a:ext>
                  </a:extLst>
                </a:gridCol>
              </a:tblGrid>
              <a:tr h="595895">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HMA Temperature [°C]</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rPr>
                        <a:t>CIR Temperature [°C]</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Structure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DSR [%]</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6581490"/>
                  </a:ext>
                </a:extLst>
              </a:tr>
              <a:tr h="301465">
                <a:tc rowSpan="2">
                  <a:txBody>
                    <a:bodyPr/>
                    <a:lstStyle/>
                    <a:p>
                      <a:pPr marL="0" marR="0" algn="ctr">
                        <a:lnSpc>
                          <a:spcPct val="107000"/>
                        </a:lnSpc>
                        <a:spcBef>
                          <a:spcPts val="0"/>
                        </a:spcBef>
                        <a:spcAft>
                          <a:spcPts val="0"/>
                        </a:spcAft>
                      </a:pPr>
                      <a:r>
                        <a:rPr lang="en-US" sz="2000" b="0">
                          <a:solidFill>
                            <a:schemeClr val="tx1"/>
                          </a:solidFill>
                          <a:effectLst/>
                          <a:latin typeface="Cambria" panose="02040503050406030204" pitchFamily="18" charset="0"/>
                          <a:ea typeface="Cambria" panose="02040503050406030204" pitchFamily="18" charset="0"/>
                        </a:rPr>
                        <a:t>10</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rPr>
                        <a:t>10</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Thin</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33%</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0419374"/>
                  </a:ext>
                </a:extLst>
              </a:tr>
              <a:tr h="30146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Reference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16%</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534603"/>
                  </a:ext>
                </a:extLst>
              </a:tr>
              <a:tr h="301465">
                <a:tc>
                  <a:txBody>
                    <a:bodyPr/>
                    <a:lstStyle/>
                    <a:p>
                      <a:pPr marL="0" marR="0" algn="ctr">
                        <a:lnSpc>
                          <a:spcPct val="107000"/>
                        </a:lnSpc>
                        <a:spcBef>
                          <a:spcPts val="0"/>
                        </a:spcBef>
                        <a:spcAft>
                          <a:spcPts val="0"/>
                        </a:spcAft>
                      </a:pPr>
                      <a:r>
                        <a:rPr lang="en-US" sz="2000" b="0">
                          <a:solidFill>
                            <a:schemeClr val="tx1"/>
                          </a:solidFill>
                          <a:effectLst/>
                          <a:latin typeface="Cambria" panose="02040503050406030204" pitchFamily="18" charset="0"/>
                          <a:ea typeface="Cambria" panose="02040503050406030204" pitchFamily="18" charset="0"/>
                        </a:rPr>
                        <a:t>10</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25</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Reference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21%</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6430625"/>
                  </a:ext>
                </a:extLst>
              </a:tr>
              <a:tr h="301465">
                <a:tc rowSpan="3">
                  <a:txBody>
                    <a:bodyPr/>
                    <a:lstStyle/>
                    <a:p>
                      <a:pPr marL="0" marR="0" algn="ctr">
                        <a:lnSpc>
                          <a:spcPct val="107000"/>
                        </a:lnSpc>
                        <a:spcBef>
                          <a:spcPts val="0"/>
                        </a:spcBef>
                        <a:spcAft>
                          <a:spcPts val="0"/>
                        </a:spcAft>
                      </a:pPr>
                      <a:r>
                        <a:rPr lang="en-US" sz="2000" b="0">
                          <a:solidFill>
                            <a:schemeClr val="tx1"/>
                          </a:solidFill>
                          <a:effectLst/>
                          <a:latin typeface="Cambria" panose="02040503050406030204" pitchFamily="18" charset="0"/>
                          <a:ea typeface="Cambria" panose="02040503050406030204" pitchFamily="18" charset="0"/>
                        </a:rPr>
                        <a:t>25</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25</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Thin </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49%</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9427934"/>
                  </a:ext>
                </a:extLst>
              </a:tr>
              <a:tr h="30146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Reference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36%</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680469"/>
                  </a:ext>
                </a:extLst>
              </a:tr>
              <a:tr h="30146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Thick</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8%</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1271362"/>
                  </a:ext>
                </a:extLst>
              </a:tr>
              <a:tr h="301465">
                <a:tc>
                  <a:txBody>
                    <a:bodyPr/>
                    <a:lstStyle/>
                    <a:p>
                      <a:pPr marL="0" marR="0" algn="ctr">
                        <a:lnSpc>
                          <a:spcPct val="107000"/>
                        </a:lnSpc>
                        <a:spcBef>
                          <a:spcPts val="0"/>
                        </a:spcBef>
                        <a:spcAft>
                          <a:spcPts val="0"/>
                        </a:spcAft>
                      </a:pPr>
                      <a:r>
                        <a:rPr lang="en-US" sz="2000" b="0">
                          <a:solidFill>
                            <a:schemeClr val="tx1"/>
                          </a:solidFill>
                          <a:effectLst/>
                          <a:latin typeface="Cambria" panose="02040503050406030204" pitchFamily="18" charset="0"/>
                          <a:ea typeface="Cambria" panose="02040503050406030204" pitchFamily="18" charset="0"/>
                        </a:rPr>
                        <a:t>40</a:t>
                      </a:r>
                      <a:endParaRPr lang="en-US" sz="2000" b="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25</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Reference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61%</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7788647"/>
                  </a:ext>
                </a:extLst>
              </a:tr>
              <a:tr h="301465">
                <a:tc rowSpan="2">
                  <a:txBody>
                    <a:bodyPr/>
                    <a:lstStyle/>
                    <a:p>
                      <a:pPr marL="0" marR="0" algn="ctr">
                        <a:lnSpc>
                          <a:spcPct val="107000"/>
                        </a:lnSpc>
                        <a:spcBef>
                          <a:spcPts val="0"/>
                        </a:spcBef>
                        <a:spcAft>
                          <a:spcPts val="0"/>
                        </a:spcAft>
                      </a:pPr>
                      <a:r>
                        <a:rPr lang="en-US" sz="2000" b="0" dirty="0">
                          <a:solidFill>
                            <a:schemeClr val="tx1"/>
                          </a:solidFill>
                          <a:effectLst/>
                          <a:latin typeface="Cambria" panose="02040503050406030204" pitchFamily="18" charset="0"/>
                          <a:ea typeface="Cambria" panose="02040503050406030204" pitchFamily="18" charset="0"/>
                        </a:rPr>
                        <a:t>40</a:t>
                      </a:r>
                      <a:endParaRPr lang="en-US" sz="2000" b="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40</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Reference</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65%</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3127105"/>
                  </a:ext>
                </a:extLst>
              </a:tr>
              <a:tr h="301465">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000">
                          <a:solidFill>
                            <a:schemeClr val="tx1"/>
                          </a:solidFill>
                          <a:effectLst/>
                          <a:latin typeface="Cambria" panose="02040503050406030204" pitchFamily="18" charset="0"/>
                          <a:ea typeface="Cambria" panose="02040503050406030204" pitchFamily="18" charset="0"/>
                        </a:rPr>
                        <a:t>Thick</a:t>
                      </a:r>
                      <a:endParaRPr lang="en-US" sz="200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2000" dirty="0">
                          <a:solidFill>
                            <a:schemeClr val="tx1"/>
                          </a:solidFill>
                          <a:effectLst/>
                          <a:latin typeface="Cambria" panose="02040503050406030204" pitchFamily="18" charset="0"/>
                          <a:ea typeface="Cambria" panose="02040503050406030204" pitchFamily="18" charset="0"/>
                        </a:rPr>
                        <a:t>11%</a:t>
                      </a:r>
                      <a:endParaRPr lang="en-US" sz="2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1333172"/>
                  </a:ext>
                </a:extLst>
              </a:tr>
            </a:tbl>
          </a:graphicData>
        </a:graphic>
      </p:graphicFrame>
      <p:sp>
        <p:nvSpPr>
          <p:cNvPr id="122" name="ZoneTexte 4"/>
          <p:cNvSpPr txBox="1"/>
          <p:nvPr/>
        </p:nvSpPr>
        <p:spPr>
          <a:xfrm flipH="1">
            <a:off x="21947979" y="17883030"/>
            <a:ext cx="20869611" cy="1077218"/>
          </a:xfrm>
          <a:prstGeom prst="rect">
            <a:avLst/>
          </a:prstGeom>
          <a:noFill/>
        </p:spPr>
        <p:txBody>
          <a:bodyPr wrap="square" rtlCol="0">
            <a:spAutoFit/>
          </a:bodyPr>
          <a:lstStyle/>
          <a:p>
            <a:pPr algn="just"/>
            <a:r>
              <a:rPr lang="en-US" sz="3200" dirty="0" smtClean="0">
                <a:latin typeface="Cambria" panose="02040503050406030204" pitchFamily="18" charset="0"/>
                <a:ea typeface="Cambria" panose="02040503050406030204" pitchFamily="18" charset="0"/>
                <a:cs typeface="Arial" panose="020B0604020202020204" pitchFamily="34" charset="0"/>
              </a:rPr>
              <a:t>Lastly, the Deviator Stress Ratio (DSR) was </a:t>
            </a:r>
            <a:r>
              <a:rPr lang="en-US" sz="3200" dirty="0">
                <a:latin typeface="Cambria" panose="02040503050406030204" pitchFamily="18" charset="0"/>
                <a:ea typeface="Cambria" panose="02040503050406030204" pitchFamily="18" charset="0"/>
                <a:cs typeface="Arial" panose="020B0604020202020204" pitchFamily="34" charset="0"/>
              </a:rPr>
              <a:t>adopted as the critical </a:t>
            </a:r>
            <a:r>
              <a:rPr lang="en-US" sz="3200" dirty="0" smtClean="0">
                <a:latin typeface="Cambria" panose="02040503050406030204" pitchFamily="18" charset="0"/>
                <a:ea typeface="Cambria" panose="02040503050406030204" pitchFamily="18" charset="0"/>
                <a:cs typeface="Arial" panose="020B0604020202020204" pitchFamily="34" charset="0"/>
              </a:rPr>
              <a:t>response. This </a:t>
            </a:r>
            <a:r>
              <a:rPr lang="en-US" sz="3200" dirty="0">
                <a:latin typeface="Cambria" panose="02040503050406030204" pitchFamily="18" charset="0"/>
                <a:ea typeface="Cambria" panose="02040503050406030204" pitchFamily="18" charset="0"/>
                <a:cs typeface="Arial" panose="020B0604020202020204" pitchFamily="34" charset="0"/>
              </a:rPr>
              <a:t>was done to evaluate the </a:t>
            </a:r>
            <a:r>
              <a:rPr lang="en-US" sz="3200" dirty="0" smtClean="0">
                <a:latin typeface="Cambria" panose="02040503050406030204" pitchFamily="18" charset="0"/>
                <a:ea typeface="Cambria" panose="02040503050406030204" pitchFamily="18" charset="0"/>
                <a:cs typeface="Arial" panose="020B0604020202020204" pitchFamily="34" charset="0"/>
              </a:rPr>
              <a:t>CIR material rutting </a:t>
            </a:r>
            <a:r>
              <a:rPr lang="en-US" sz="3200" dirty="0">
                <a:latin typeface="Cambria" panose="02040503050406030204" pitchFamily="18" charset="0"/>
                <a:ea typeface="Cambria" panose="02040503050406030204" pitchFamily="18" charset="0"/>
                <a:cs typeface="Arial" panose="020B0604020202020204" pitchFamily="34" charset="0"/>
              </a:rPr>
              <a:t>potential and DSR was calculated for the CIR layer under all the above mentioned scenarios.</a:t>
            </a:r>
          </a:p>
        </p:txBody>
      </p:sp>
      <p:sp>
        <p:nvSpPr>
          <p:cNvPr id="123" name="ZoneTexte 4"/>
          <p:cNvSpPr txBox="1"/>
          <p:nvPr/>
        </p:nvSpPr>
        <p:spPr>
          <a:xfrm flipH="1">
            <a:off x="21947979" y="22611803"/>
            <a:ext cx="20869611" cy="1077218"/>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Based on </a:t>
            </a:r>
            <a:r>
              <a:rPr lang="en-US" sz="3200" dirty="0" err="1">
                <a:latin typeface="Cambria" panose="02040503050406030204" pitchFamily="18" charset="0"/>
                <a:ea typeface="Cambria" panose="02040503050406030204" pitchFamily="18" charset="0"/>
                <a:cs typeface="Arial" panose="020B0604020202020204" pitchFamily="34" charset="0"/>
              </a:rPr>
              <a:t>researech</a:t>
            </a:r>
            <a:r>
              <a:rPr lang="en-US" sz="3200" dirty="0">
                <a:latin typeface="Cambria" panose="02040503050406030204" pitchFamily="18" charset="0"/>
                <a:ea typeface="Cambria" panose="02040503050406030204" pitchFamily="18" charset="0"/>
                <a:cs typeface="Arial" panose="020B0604020202020204" pitchFamily="34" charset="0"/>
              </a:rPr>
              <a:t> by Jenkins et al. [14], the maximum allowable DSR for CIR layer is 35% for a design reliability of 95% (Highways with heavy traffic); for a design reliability of 80-90% it is of 40% (Arterials with moderate traffic). </a:t>
            </a:r>
          </a:p>
        </p:txBody>
      </p:sp>
      <p:sp>
        <p:nvSpPr>
          <p:cNvPr id="124" name="ZoneTexte 4"/>
          <p:cNvSpPr txBox="1"/>
          <p:nvPr/>
        </p:nvSpPr>
        <p:spPr>
          <a:xfrm flipH="1">
            <a:off x="21947979" y="6537978"/>
            <a:ext cx="20869611"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cs typeface="Arial" panose="020B0604020202020204" pitchFamily="34" charset="0"/>
              </a:rPr>
              <a:t>Comparisons are made between structures with different layer thicknesses both in terms of horizontal strains at the bottom of HMA layer and vertical strain at the top of subgrade, and of maximum allowable loading repetitions before fatigue and rutting failure of the pavement. </a:t>
            </a:r>
          </a:p>
        </p:txBody>
      </p:sp>
      <p:sp>
        <p:nvSpPr>
          <p:cNvPr id="125" name="ZoneTexte 4"/>
          <p:cNvSpPr txBox="1"/>
          <p:nvPr/>
        </p:nvSpPr>
        <p:spPr>
          <a:xfrm flipH="1">
            <a:off x="21947979" y="13589501"/>
            <a:ext cx="20869611" cy="1077218"/>
          </a:xfrm>
          <a:prstGeom prst="rect">
            <a:avLst/>
          </a:prstGeom>
          <a:noFill/>
        </p:spPr>
        <p:txBody>
          <a:bodyPr wrap="square" rtlCol="0">
            <a:spAutoFit/>
          </a:bodyPr>
          <a:lstStyle/>
          <a:p>
            <a:pPr algn="just"/>
            <a:r>
              <a:rPr lang="en-US" sz="3200" dirty="0" smtClean="0">
                <a:latin typeface="Cambria" panose="02040503050406030204" pitchFamily="18" charset="0"/>
                <a:ea typeface="Cambria" panose="02040503050406030204" pitchFamily="18" charset="0"/>
                <a:cs typeface="Arial" panose="020B0604020202020204" pitchFamily="34" charset="0"/>
              </a:rPr>
              <a:t>The two additional scenarios with only HMA layer temperature variation are introduced and the responses from those simulations are compared to the previous cases.</a:t>
            </a:r>
            <a:endParaRPr lang="en-US" sz="3200" dirty="0">
              <a:latin typeface="Cambria" panose="02040503050406030204" pitchFamily="18" charset="0"/>
              <a:ea typeface="Cambria" panose="02040503050406030204" pitchFamily="18" charset="0"/>
              <a:cs typeface="Arial" panose="020B0604020202020204" pitchFamily="34" charset="0"/>
            </a:endParaRPr>
          </a:p>
        </p:txBody>
      </p:sp>
      <p:sp>
        <p:nvSpPr>
          <p:cNvPr id="126" name="ZoneTexte 4"/>
          <p:cNvSpPr txBox="1"/>
          <p:nvPr/>
        </p:nvSpPr>
        <p:spPr>
          <a:xfrm flipH="1">
            <a:off x="22392737" y="13049946"/>
            <a:ext cx="20869611"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Plasticity effect comparison with different temperature distributions</a:t>
            </a:r>
          </a:p>
        </p:txBody>
      </p:sp>
      <p:sp>
        <p:nvSpPr>
          <p:cNvPr id="127" name="ZoneTexte 4"/>
          <p:cNvSpPr txBox="1"/>
          <p:nvPr/>
        </p:nvSpPr>
        <p:spPr>
          <a:xfrm flipH="1">
            <a:off x="22392737" y="17298255"/>
            <a:ext cx="20869611"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cs typeface="Arial" panose="020B0604020202020204" pitchFamily="34" charset="0"/>
              </a:rPr>
              <a:t>CIR response under different temperature conditions</a:t>
            </a:r>
          </a:p>
        </p:txBody>
      </p:sp>
    </p:spTree>
    <p:extLst>
      <p:ext uri="{BB962C8B-B14F-4D97-AF65-F5344CB8AC3E}">
        <p14:creationId xmlns:p14="http://schemas.microsoft.com/office/powerpoint/2010/main" val="37928461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3218</TotalTime>
  <Words>1694</Words>
  <Application>Microsoft Office PowerPoint</Application>
  <PresentationFormat>Custom</PresentationFormat>
  <Paragraphs>176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MWNYHL+Times-New-Roman,Bold</vt:lpstr>
      <vt:lpstr>Times New Roman</vt:lpstr>
      <vt:lpstr>Wingdings</vt:lpstr>
      <vt:lpstr>Thème Office</vt:lpstr>
      <vt:lpstr>Temperature dependent plastic response in the design and analysis of pavement structures with cold in-place recycled layer Francesco Pretia,b, Miranda Chiappinib, Eshan V. Davea, Jo E. Siasa, Elena Romeob, Gabriele Tebaldib a. University of New Hampshire, Durham, NH, United States; b. University of Parma, Parma, Italy fp1021@wildcats.unh.edu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Deisy</dc:creator>
  <cp:lastModifiedBy>Preti, Francesco</cp:lastModifiedBy>
  <cp:revision>202</cp:revision>
  <dcterms:created xsi:type="dcterms:W3CDTF">2017-04-04T14:23:25Z</dcterms:created>
  <dcterms:modified xsi:type="dcterms:W3CDTF">2021-04-14T16:44:58Z</dcterms:modified>
</cp:coreProperties>
</file>