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
  </p:notesMasterIdLst>
  <p:sldIdLst>
    <p:sldId id="256" r:id="rId3"/>
  </p:sldIdLst>
  <p:sldSz cx="43891200" cy="32918400"/>
  <p:notesSz cx="9144000" cy="6858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63" autoAdjust="0"/>
    <p:restoredTop sz="90689" autoAdjust="0"/>
  </p:normalViewPr>
  <p:slideViewPr>
    <p:cSldViewPr snapToGrid="0">
      <p:cViewPr>
        <p:scale>
          <a:sx n="20" d="100"/>
          <a:sy n="20" d="100"/>
        </p:scale>
        <p:origin x="180" y="-1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2496B44-A7BB-4D83-8270-F25E43BC0D48}" type="datetimeFigureOut">
              <a:rPr lang="en-US" smtClean="0"/>
              <a:t>4/25/2020</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4051AF4-93CE-4D72-973D-215F3EFBDBE5}" type="slidenum">
              <a:rPr lang="en-US" smtClean="0"/>
              <a:t>‹#›</a:t>
            </a:fld>
            <a:endParaRPr lang="en-US"/>
          </a:p>
        </p:txBody>
      </p:sp>
    </p:spTree>
    <p:extLst>
      <p:ext uri="{BB962C8B-B14F-4D97-AF65-F5344CB8AC3E}">
        <p14:creationId xmlns:p14="http://schemas.microsoft.com/office/powerpoint/2010/main" val="2861208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051AF4-93CE-4D72-973D-215F3EFBDBE5}" type="slidenum">
              <a:rPr lang="en-US" smtClean="0"/>
              <a:t>1</a:t>
            </a:fld>
            <a:endParaRPr lang="en-US"/>
          </a:p>
        </p:txBody>
      </p:sp>
    </p:spTree>
    <p:extLst>
      <p:ext uri="{BB962C8B-B14F-4D97-AF65-F5344CB8AC3E}">
        <p14:creationId xmlns:p14="http://schemas.microsoft.com/office/powerpoint/2010/main" val="748446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9F2A90-EBCC-4A33-A5B5-1BD96337D968}"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586210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9F2A90-EBCC-4A33-A5B5-1BD96337D968}"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268987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9F2A90-EBCC-4A33-A5B5-1BD96337D968}"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2572833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5387975"/>
            <a:ext cx="32918400" cy="114601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5486400" y="17289463"/>
            <a:ext cx="32918400" cy="79486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AEEAC0-AE7D-41F2-BB8B-88041E3E93C6}"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1707707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EEAC0-AE7D-41F2-BB8B-88041E3E93C6}"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57180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025" y="8207375"/>
            <a:ext cx="37857113" cy="13692188"/>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994025" y="22029738"/>
            <a:ext cx="37857113" cy="72009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AEEAC0-AE7D-41F2-BB8B-88041E3E93C6}"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2259548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838" y="8763000"/>
            <a:ext cx="18851562" cy="2088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8763000"/>
            <a:ext cx="18851563" cy="2088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AEEAC0-AE7D-41F2-BB8B-88041E3E93C6}"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967187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2600" y="1752600"/>
            <a:ext cx="37857113" cy="6362700"/>
          </a:xfrm>
        </p:spPr>
        <p:txBody>
          <a:bodyPr/>
          <a:lstStyle/>
          <a:p>
            <a:r>
              <a:rPr lang="en-US"/>
              <a:t>Click to edit Master title style</a:t>
            </a:r>
          </a:p>
        </p:txBody>
      </p:sp>
      <p:sp>
        <p:nvSpPr>
          <p:cNvPr id="3" name="Text Placeholder 2"/>
          <p:cNvSpPr>
            <a:spLocks noGrp="1"/>
          </p:cNvSpPr>
          <p:nvPr>
            <p:ph type="body" idx="1"/>
          </p:nvPr>
        </p:nvSpPr>
        <p:spPr>
          <a:xfrm>
            <a:off x="3022600" y="8069263"/>
            <a:ext cx="18568988" cy="3954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22600" y="12023725"/>
            <a:ext cx="18568988" cy="17686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20238" y="8069263"/>
            <a:ext cx="18659475" cy="3954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20238" y="12023725"/>
            <a:ext cx="18659475" cy="17686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AEEAC0-AE7D-41F2-BB8B-88041E3E93C6}" type="datetimeFigureOut">
              <a:rPr lang="en-US" smtClean="0"/>
              <a:t>4/25/2020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1149013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AEEAC0-AE7D-41F2-BB8B-88041E3E93C6}" type="datetimeFigureOut">
              <a:rPr lang="en-US" smtClean="0"/>
              <a:t>4/25/2020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1220496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EEAC0-AE7D-41F2-BB8B-88041E3E93C6}" type="datetimeFigureOut">
              <a:rPr lang="en-US" smtClean="0"/>
              <a:t>4/25/2020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2969515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2600" y="2193925"/>
            <a:ext cx="14157325" cy="7681913"/>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8659475" y="4740275"/>
            <a:ext cx="22220238" cy="23393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2600" y="9875838"/>
            <a:ext cx="14157325" cy="18295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AEEAC0-AE7D-41F2-BB8B-88041E3E93C6}"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594110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9F2A90-EBCC-4A33-A5B5-1BD96337D968}"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372323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2600" y="2193925"/>
            <a:ext cx="14157325" cy="7681913"/>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8659475" y="4740275"/>
            <a:ext cx="22220238" cy="2339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022600" y="9875838"/>
            <a:ext cx="14157325" cy="18295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AEEAC0-AE7D-41F2-BB8B-88041E3E93C6}"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2119575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EEAC0-AE7D-41F2-BB8B-88041E3E93C6}"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1986903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10275" y="1752600"/>
            <a:ext cx="9463088" cy="278971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838" y="1752600"/>
            <a:ext cx="28240037" cy="278971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EEAC0-AE7D-41F2-BB8B-88041E3E93C6}"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161877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9F2A90-EBCC-4A33-A5B5-1BD96337D968}"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1927325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9F2A90-EBCC-4A33-A5B5-1BD96337D968}"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1112998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9F2A90-EBCC-4A33-A5B5-1BD96337D968}" type="datetimeFigureOut">
              <a:rPr lang="en-US" smtClean="0"/>
              <a:t>4/25/2020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2678789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9F2A90-EBCC-4A33-A5B5-1BD96337D968}" type="datetimeFigureOut">
              <a:rPr lang="en-US" smtClean="0"/>
              <a:t>4/25/2020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4053194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F2A90-EBCC-4A33-A5B5-1BD96337D968}" type="datetimeFigureOut">
              <a:rPr lang="en-US" smtClean="0"/>
              <a:t>4/25/2020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229461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6D9F2A90-EBCC-4A33-A5B5-1BD96337D968}"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275387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6D9F2A90-EBCC-4A33-A5B5-1BD96337D968}"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445488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7837" y="0"/>
            <a:ext cx="43891200" cy="32975249"/>
          </a:xfrm>
          <a:prstGeom prst="rect">
            <a:avLst/>
          </a:prstGeom>
        </p:spPr>
      </p:pic>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6D9F2A90-EBCC-4A33-A5B5-1BD96337D968}" type="datetimeFigureOut">
              <a:rPr lang="en-US" smtClean="0"/>
              <a:t>4/25/2020</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3D8A0F4E-6A04-4FB6-BF85-C12A642EB0E1}" type="slidenum">
              <a:rPr lang="en-US" smtClean="0"/>
              <a:t>‹#›</a:t>
            </a:fld>
            <a:endParaRPr lang="en-US"/>
          </a:p>
        </p:txBody>
      </p:sp>
    </p:spTree>
    <p:extLst>
      <p:ext uri="{BB962C8B-B14F-4D97-AF65-F5344CB8AC3E}">
        <p14:creationId xmlns:p14="http://schemas.microsoft.com/office/powerpoint/2010/main" val="2150489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838" y="1752600"/>
            <a:ext cx="37855525" cy="63627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838" y="8763000"/>
            <a:ext cx="37855525" cy="208867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838" y="30510163"/>
            <a:ext cx="9875837" cy="1752600"/>
          </a:xfrm>
          <a:prstGeom prst="rect">
            <a:avLst/>
          </a:prstGeom>
        </p:spPr>
        <p:txBody>
          <a:bodyPr vert="horz" lIns="91440" tIns="45720" rIns="91440" bIns="45720" rtlCol="0" anchor="ctr"/>
          <a:lstStyle>
            <a:lvl1pPr algn="l">
              <a:defRPr sz="1200">
                <a:solidFill>
                  <a:schemeClr val="tx1">
                    <a:tint val="75000"/>
                  </a:schemeClr>
                </a:solidFill>
              </a:defRPr>
            </a:lvl1pPr>
          </a:lstStyle>
          <a:p>
            <a:fld id="{24AEEAC0-AE7D-41F2-BB8B-88041E3E93C6}" type="datetimeFigureOut">
              <a:rPr lang="en-US" smtClean="0"/>
              <a:t>4/25/2020</a:t>
            </a:fld>
            <a:endParaRPr lang="en-US"/>
          </a:p>
        </p:txBody>
      </p:sp>
      <p:sp>
        <p:nvSpPr>
          <p:cNvPr id="5" name="Footer Placeholder 4"/>
          <p:cNvSpPr>
            <a:spLocks noGrp="1"/>
          </p:cNvSpPr>
          <p:nvPr>
            <p:ph type="ftr" sz="quarter" idx="3"/>
          </p:nvPr>
        </p:nvSpPr>
        <p:spPr>
          <a:xfrm>
            <a:off x="14538325" y="30510163"/>
            <a:ext cx="14814550" cy="1752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7525" y="30510163"/>
            <a:ext cx="9875838" cy="1752600"/>
          </a:xfrm>
          <a:prstGeom prst="rect">
            <a:avLst/>
          </a:prstGeom>
        </p:spPr>
        <p:txBody>
          <a:bodyPr vert="horz" lIns="91440" tIns="45720" rIns="91440" bIns="45720" rtlCol="0" anchor="ctr"/>
          <a:lstStyle>
            <a:lvl1pPr algn="r">
              <a:defRPr sz="1200">
                <a:solidFill>
                  <a:schemeClr val="tx1">
                    <a:tint val="75000"/>
                  </a:schemeClr>
                </a:solidFill>
              </a:defRPr>
            </a:lvl1pPr>
          </a:lstStyle>
          <a:p>
            <a:fld id="{E38260B6-AD4F-41D9-A024-2F7061D6CFD4}" type="slidenum">
              <a:rPr lang="en-US" smtClean="0"/>
              <a:t>‹#›</a:t>
            </a:fld>
            <a:endParaRPr lang="en-US"/>
          </a:p>
        </p:txBody>
      </p:sp>
    </p:spTree>
    <p:extLst>
      <p:ext uri="{BB962C8B-B14F-4D97-AF65-F5344CB8AC3E}">
        <p14:creationId xmlns:p14="http://schemas.microsoft.com/office/powerpoint/2010/main" val="8590195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9031" y="6274652"/>
            <a:ext cx="39050329" cy="17454693"/>
          </a:xfrm>
        </p:spPr>
        <p:txBody>
          <a:bodyPr>
            <a:normAutofit/>
          </a:bodyPr>
          <a:lstStyle/>
          <a:p>
            <a:br>
              <a:rPr lang="en-US" sz="3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endParaRPr lang="en-US" sz="1200" dirty="0"/>
          </a:p>
        </p:txBody>
      </p:sp>
      <p:pic>
        <p:nvPicPr>
          <p:cNvPr id="13" name="Picture 12">
            <a:extLst>
              <a:ext uri="{FF2B5EF4-FFF2-40B4-BE49-F238E27FC236}">
                <a16:creationId xmlns:a16="http://schemas.microsoft.com/office/drawing/2014/main" id="{063CA066-AFD0-4440-BC00-7769B979477B}"/>
              </a:ext>
            </a:extLst>
          </p:cNvPr>
          <p:cNvPicPr>
            <a:picLocks noChangeAspect="1"/>
          </p:cNvPicPr>
          <p:nvPr/>
        </p:nvPicPr>
        <p:blipFill>
          <a:blip r:embed="rId3"/>
          <a:stretch>
            <a:fillRect/>
          </a:stretch>
        </p:blipFill>
        <p:spPr>
          <a:xfrm>
            <a:off x="22761677" y="24444152"/>
            <a:ext cx="7343185" cy="4731179"/>
          </a:xfrm>
          <a:prstGeom prst="rect">
            <a:avLst/>
          </a:prstGeom>
        </p:spPr>
      </p:pic>
      <p:pic>
        <p:nvPicPr>
          <p:cNvPr id="20" name="Picture 19">
            <a:extLst>
              <a:ext uri="{FF2B5EF4-FFF2-40B4-BE49-F238E27FC236}">
                <a16:creationId xmlns:a16="http://schemas.microsoft.com/office/drawing/2014/main" id="{C48D8C15-A9B1-4F47-B564-5272BDDD83EE}"/>
              </a:ext>
            </a:extLst>
          </p:cNvPr>
          <p:cNvPicPr>
            <a:picLocks noChangeAspect="1"/>
          </p:cNvPicPr>
          <p:nvPr/>
        </p:nvPicPr>
        <p:blipFill>
          <a:blip r:embed="rId4"/>
          <a:stretch>
            <a:fillRect/>
          </a:stretch>
        </p:blipFill>
        <p:spPr>
          <a:xfrm>
            <a:off x="12536130" y="24771115"/>
            <a:ext cx="6216960" cy="4645746"/>
          </a:xfrm>
          <a:prstGeom prst="rect">
            <a:avLst/>
          </a:prstGeom>
        </p:spPr>
      </p:pic>
      <p:sp>
        <p:nvSpPr>
          <p:cNvPr id="3" name="Subtitle 2"/>
          <p:cNvSpPr>
            <a:spLocks noGrp="1"/>
          </p:cNvSpPr>
          <p:nvPr>
            <p:ph type="subTitle" idx="1"/>
          </p:nvPr>
        </p:nvSpPr>
        <p:spPr>
          <a:xfrm>
            <a:off x="5294551" y="26330403"/>
            <a:ext cx="33347672" cy="2677656"/>
          </a:xfrm>
        </p:spPr>
        <p:txBody>
          <a:bodyPr/>
          <a:lstStyle/>
          <a:p>
            <a:endParaRPr lang="en-US" dirty="0"/>
          </a:p>
        </p:txBody>
      </p:sp>
      <p:sp>
        <p:nvSpPr>
          <p:cNvPr id="6" name="TextBox 5">
            <a:extLst>
              <a:ext uri="{FF2B5EF4-FFF2-40B4-BE49-F238E27FC236}">
                <a16:creationId xmlns:a16="http://schemas.microsoft.com/office/drawing/2014/main" id="{34800243-8F79-4084-B87E-438081A02FCC}"/>
              </a:ext>
            </a:extLst>
          </p:cNvPr>
          <p:cNvSpPr txBox="1"/>
          <p:nvPr/>
        </p:nvSpPr>
        <p:spPr>
          <a:xfrm>
            <a:off x="1549031" y="9192731"/>
            <a:ext cx="5547421" cy="7048083"/>
          </a:xfrm>
          <a:prstGeom prst="rect">
            <a:avLst/>
          </a:prstGeom>
          <a:noFill/>
        </p:spPr>
        <p:txBody>
          <a:bodyPr wrap="square" rtlCol="0">
            <a:spAutoFit/>
          </a:bodyPr>
          <a:lstStyle/>
          <a:p>
            <a:pPr>
              <a:spcAft>
                <a:spcPts val="2400"/>
              </a:spcAft>
            </a:pPr>
            <a:r>
              <a:rPr lang="en-US" sz="3200" b="1" i="1" dirty="0"/>
              <a:t>Leadership Activities</a:t>
            </a:r>
          </a:p>
          <a:p>
            <a:pPr>
              <a:spcAft>
                <a:spcPts val="2400"/>
              </a:spcAft>
            </a:pPr>
            <a:r>
              <a:rPr lang="en-US" sz="3200" dirty="0"/>
              <a:t>Learning to use disability viewing for different disabilities.</a:t>
            </a:r>
          </a:p>
          <a:p>
            <a:pPr>
              <a:spcAft>
                <a:spcPts val="2400"/>
              </a:spcAft>
            </a:pPr>
            <a:r>
              <a:rPr lang="en-US" sz="3200" dirty="0"/>
              <a:t>Work With ASM</a:t>
            </a:r>
          </a:p>
          <a:p>
            <a:pPr>
              <a:spcAft>
                <a:spcPts val="2400"/>
              </a:spcAft>
            </a:pPr>
            <a:r>
              <a:rPr lang="en-US" sz="3200" dirty="0"/>
              <a:t>Researching different topics that effect Autism</a:t>
            </a:r>
          </a:p>
          <a:p>
            <a:pPr>
              <a:spcAft>
                <a:spcPts val="2400"/>
              </a:spcAft>
            </a:pPr>
            <a:r>
              <a:rPr lang="en-US" sz="3200" dirty="0"/>
              <a:t>Working with a group on doing a Power Point presentation</a:t>
            </a:r>
          </a:p>
          <a:p>
            <a:pPr>
              <a:spcAft>
                <a:spcPts val="2400"/>
              </a:spcAft>
            </a:pPr>
            <a:r>
              <a:rPr lang="en-US" sz="3200" dirty="0"/>
              <a:t>Following up on research that Alan, a previous LEND Trainee, completed.</a:t>
            </a:r>
          </a:p>
        </p:txBody>
      </p:sp>
      <p:sp>
        <p:nvSpPr>
          <p:cNvPr id="7" name="TextBox 6">
            <a:extLst>
              <a:ext uri="{FF2B5EF4-FFF2-40B4-BE49-F238E27FC236}">
                <a16:creationId xmlns:a16="http://schemas.microsoft.com/office/drawing/2014/main" id="{F39F71F6-62FE-43FD-ADC1-9A5C741B827A}"/>
              </a:ext>
            </a:extLst>
          </p:cNvPr>
          <p:cNvSpPr txBox="1"/>
          <p:nvPr/>
        </p:nvSpPr>
        <p:spPr>
          <a:xfrm>
            <a:off x="9839456" y="9234775"/>
            <a:ext cx="3328018" cy="6832640"/>
          </a:xfrm>
          <a:prstGeom prst="rect">
            <a:avLst/>
          </a:prstGeom>
          <a:noFill/>
        </p:spPr>
        <p:txBody>
          <a:bodyPr wrap="square" rtlCol="0">
            <a:spAutoFit/>
          </a:bodyPr>
          <a:lstStyle/>
          <a:p>
            <a:pPr>
              <a:spcAft>
                <a:spcPts val="2400"/>
              </a:spcAft>
            </a:pPr>
            <a:r>
              <a:rPr lang="en-US" sz="3600" b="1" i="1" dirty="0"/>
              <a:t>Module 1</a:t>
            </a:r>
            <a:endParaRPr lang="en-US" sz="2800" b="1" i="1" dirty="0"/>
          </a:p>
          <a:p>
            <a:r>
              <a:rPr lang="en-US" sz="2800" dirty="0"/>
              <a:t>WHAT IS AUTISM</a:t>
            </a:r>
            <a:r>
              <a:rPr lang="en-US" sz="3200" dirty="0"/>
              <a:t>?</a:t>
            </a:r>
          </a:p>
          <a:p>
            <a:pPr>
              <a:spcAft>
                <a:spcPts val="1800"/>
              </a:spcAft>
            </a:pPr>
            <a:r>
              <a:rPr lang="en-US" sz="3200" dirty="0"/>
              <a:t>Developmental Disability that appears before age 7</a:t>
            </a:r>
          </a:p>
          <a:p>
            <a:pPr>
              <a:spcAft>
                <a:spcPts val="1800"/>
              </a:spcAft>
            </a:pPr>
            <a:r>
              <a:rPr lang="en-US" sz="3200" dirty="0"/>
              <a:t>Crosses all racial, ethnic, and social boundaries</a:t>
            </a:r>
          </a:p>
          <a:p>
            <a:pPr>
              <a:spcAft>
                <a:spcPts val="1800"/>
              </a:spcAft>
            </a:pPr>
            <a:r>
              <a:rPr lang="en-US" sz="3200" dirty="0"/>
              <a:t>Impacts all individuals differently</a:t>
            </a:r>
          </a:p>
        </p:txBody>
      </p:sp>
      <p:sp>
        <p:nvSpPr>
          <p:cNvPr id="10" name="TextBox 9">
            <a:extLst>
              <a:ext uri="{FF2B5EF4-FFF2-40B4-BE49-F238E27FC236}">
                <a16:creationId xmlns:a16="http://schemas.microsoft.com/office/drawing/2014/main" id="{B5E04504-7E81-485F-B7B2-4AF75F6A2DEA}"/>
              </a:ext>
            </a:extLst>
          </p:cNvPr>
          <p:cNvSpPr txBox="1"/>
          <p:nvPr/>
        </p:nvSpPr>
        <p:spPr>
          <a:xfrm>
            <a:off x="13651885" y="9192731"/>
            <a:ext cx="4538613" cy="5166037"/>
          </a:xfrm>
          <a:prstGeom prst="rect">
            <a:avLst/>
          </a:prstGeom>
          <a:noFill/>
        </p:spPr>
        <p:txBody>
          <a:bodyPr wrap="square" rtlCol="0">
            <a:spAutoFit/>
          </a:bodyPr>
          <a:lstStyle/>
          <a:p>
            <a:pPr>
              <a:spcAft>
                <a:spcPts val="2400"/>
              </a:spcAft>
            </a:pPr>
            <a:r>
              <a:rPr lang="en-US" sz="3600" b="1" i="1" dirty="0"/>
              <a:t>Module 2</a:t>
            </a:r>
            <a:endParaRPr lang="en-US" sz="2000" b="1" i="1" dirty="0"/>
          </a:p>
          <a:p>
            <a:pPr>
              <a:spcAft>
                <a:spcPts val="1800"/>
              </a:spcAft>
            </a:pPr>
            <a:r>
              <a:rPr lang="en-US" sz="3200" dirty="0"/>
              <a:t>WHAT CAN FAMILIES WITH AN AUTISM DIAGNOSIS EXPECT?</a:t>
            </a:r>
          </a:p>
          <a:p>
            <a:pPr>
              <a:spcAft>
                <a:spcPts val="1800"/>
              </a:spcAft>
            </a:pPr>
            <a:r>
              <a:rPr lang="en-US" sz="3200" dirty="0"/>
              <a:t>Strategies</a:t>
            </a:r>
          </a:p>
          <a:p>
            <a:pPr>
              <a:spcAft>
                <a:spcPts val="1800"/>
              </a:spcAft>
            </a:pPr>
            <a:r>
              <a:rPr lang="en-US" sz="3200" dirty="0"/>
              <a:t>Testing</a:t>
            </a:r>
          </a:p>
          <a:p>
            <a:pPr>
              <a:spcAft>
                <a:spcPts val="1800"/>
              </a:spcAft>
            </a:pPr>
            <a:r>
              <a:rPr lang="en-US" sz="3200" dirty="0"/>
              <a:t>Coping</a:t>
            </a:r>
          </a:p>
          <a:p>
            <a:endParaRPr lang="en-US" sz="1600" dirty="0"/>
          </a:p>
        </p:txBody>
      </p:sp>
      <p:sp>
        <p:nvSpPr>
          <p:cNvPr id="12" name="TextBox 11">
            <a:extLst>
              <a:ext uri="{FF2B5EF4-FFF2-40B4-BE49-F238E27FC236}">
                <a16:creationId xmlns:a16="http://schemas.microsoft.com/office/drawing/2014/main" id="{3D9D74EB-8DC3-475B-B962-B785424F3D1B}"/>
              </a:ext>
            </a:extLst>
          </p:cNvPr>
          <p:cNvSpPr txBox="1"/>
          <p:nvPr/>
        </p:nvSpPr>
        <p:spPr>
          <a:xfrm>
            <a:off x="18753089" y="9234775"/>
            <a:ext cx="3614903" cy="6524863"/>
          </a:xfrm>
          <a:prstGeom prst="rect">
            <a:avLst/>
          </a:prstGeom>
          <a:noFill/>
        </p:spPr>
        <p:txBody>
          <a:bodyPr wrap="square" rtlCol="0">
            <a:spAutoFit/>
          </a:bodyPr>
          <a:lstStyle/>
          <a:p>
            <a:pPr>
              <a:spcAft>
                <a:spcPts val="2400"/>
              </a:spcAft>
            </a:pPr>
            <a:r>
              <a:rPr lang="en-US" sz="3600" b="1" i="1" dirty="0"/>
              <a:t>Module 3</a:t>
            </a:r>
            <a:endParaRPr lang="en-US" sz="2000" b="1" i="1" dirty="0"/>
          </a:p>
          <a:p>
            <a:pPr>
              <a:spcAft>
                <a:spcPts val="1800"/>
              </a:spcAft>
            </a:pPr>
            <a:r>
              <a:rPr lang="en-US" sz="3200" dirty="0"/>
              <a:t>AQUIRING SERVICES FOR YOUR CHILD</a:t>
            </a:r>
          </a:p>
          <a:p>
            <a:pPr>
              <a:spcAft>
                <a:spcPts val="1800"/>
              </a:spcAft>
            </a:pPr>
            <a:r>
              <a:rPr lang="en-US" sz="3200" dirty="0"/>
              <a:t>Different types of educational interventions</a:t>
            </a:r>
          </a:p>
          <a:p>
            <a:pPr>
              <a:spcAft>
                <a:spcPts val="1800"/>
              </a:spcAft>
            </a:pPr>
            <a:r>
              <a:rPr lang="en-US" sz="3200" dirty="0"/>
              <a:t>Different medications</a:t>
            </a:r>
          </a:p>
          <a:p>
            <a:pPr>
              <a:spcAft>
                <a:spcPts val="1800"/>
              </a:spcAft>
            </a:pPr>
            <a:r>
              <a:rPr lang="en-US" sz="3200" dirty="0"/>
              <a:t>Different types of treatment</a:t>
            </a:r>
          </a:p>
          <a:p>
            <a:endParaRPr lang="en-US" sz="1400" dirty="0"/>
          </a:p>
        </p:txBody>
      </p:sp>
      <p:sp>
        <p:nvSpPr>
          <p:cNvPr id="14" name="TextBox 13">
            <a:extLst>
              <a:ext uri="{FF2B5EF4-FFF2-40B4-BE49-F238E27FC236}">
                <a16:creationId xmlns:a16="http://schemas.microsoft.com/office/drawing/2014/main" id="{1059F90C-43DC-4C8C-81D5-86B088A42F7E}"/>
              </a:ext>
            </a:extLst>
          </p:cNvPr>
          <p:cNvSpPr txBox="1"/>
          <p:nvPr/>
        </p:nvSpPr>
        <p:spPr>
          <a:xfrm>
            <a:off x="23636390" y="9289957"/>
            <a:ext cx="3395930" cy="5278368"/>
          </a:xfrm>
          <a:prstGeom prst="rect">
            <a:avLst/>
          </a:prstGeom>
          <a:noFill/>
        </p:spPr>
        <p:txBody>
          <a:bodyPr wrap="square" rtlCol="0">
            <a:spAutoFit/>
          </a:bodyPr>
          <a:lstStyle/>
          <a:p>
            <a:pPr>
              <a:spcAft>
                <a:spcPts val="1800"/>
              </a:spcAft>
            </a:pPr>
            <a:r>
              <a:rPr lang="en-US" sz="3600" b="1" i="1" dirty="0"/>
              <a:t>Module 4</a:t>
            </a:r>
            <a:endParaRPr lang="en-US" sz="2000" b="1" i="1" dirty="0"/>
          </a:p>
          <a:p>
            <a:pPr>
              <a:spcAft>
                <a:spcPts val="1800"/>
              </a:spcAft>
            </a:pPr>
            <a:r>
              <a:rPr lang="en-US" sz="3200" dirty="0"/>
              <a:t>AUTSIM AND STRATEGIES FOR HEALTHY LIVING</a:t>
            </a:r>
          </a:p>
          <a:p>
            <a:pPr>
              <a:spcAft>
                <a:spcPts val="1800"/>
              </a:spcAft>
            </a:pPr>
            <a:r>
              <a:rPr lang="en-US" sz="3200" dirty="0"/>
              <a:t>Medical and physical challenges</a:t>
            </a:r>
          </a:p>
          <a:p>
            <a:pPr>
              <a:spcAft>
                <a:spcPts val="1800"/>
              </a:spcAft>
            </a:pPr>
            <a:r>
              <a:rPr lang="en-US" sz="3200" dirty="0"/>
              <a:t>Medical interventions and supports</a:t>
            </a:r>
          </a:p>
        </p:txBody>
      </p:sp>
      <p:sp>
        <p:nvSpPr>
          <p:cNvPr id="16" name="TextBox 15">
            <a:extLst>
              <a:ext uri="{FF2B5EF4-FFF2-40B4-BE49-F238E27FC236}">
                <a16:creationId xmlns:a16="http://schemas.microsoft.com/office/drawing/2014/main" id="{53A33CF5-A9E8-4D66-8610-626B9C8B0780}"/>
              </a:ext>
            </a:extLst>
          </p:cNvPr>
          <p:cNvSpPr txBox="1"/>
          <p:nvPr/>
        </p:nvSpPr>
        <p:spPr>
          <a:xfrm>
            <a:off x="27953608" y="9289957"/>
            <a:ext cx="3347480" cy="3477875"/>
          </a:xfrm>
          <a:prstGeom prst="rect">
            <a:avLst/>
          </a:prstGeom>
          <a:noFill/>
        </p:spPr>
        <p:txBody>
          <a:bodyPr wrap="square" rtlCol="0">
            <a:spAutoFit/>
          </a:bodyPr>
          <a:lstStyle/>
          <a:p>
            <a:pPr>
              <a:spcAft>
                <a:spcPts val="1200"/>
              </a:spcAft>
            </a:pPr>
            <a:r>
              <a:rPr lang="en-US" sz="3600" b="1" i="1" dirty="0"/>
              <a:t>Module 5</a:t>
            </a:r>
            <a:endParaRPr lang="en-US" sz="2000" b="1" i="1" dirty="0"/>
          </a:p>
          <a:p>
            <a:pPr>
              <a:spcAft>
                <a:spcPts val="1200"/>
              </a:spcAft>
            </a:pPr>
            <a:r>
              <a:rPr lang="en-US" sz="3200" dirty="0"/>
              <a:t>SELF-ADVOCACY</a:t>
            </a:r>
          </a:p>
          <a:p>
            <a:pPr>
              <a:spcAft>
                <a:spcPts val="1200"/>
              </a:spcAft>
            </a:pPr>
            <a:r>
              <a:rPr lang="en-US" sz="3200" dirty="0"/>
              <a:t>Teaching your child self-advocacy </a:t>
            </a:r>
          </a:p>
          <a:p>
            <a:pPr>
              <a:spcAft>
                <a:spcPts val="1200"/>
              </a:spcAft>
            </a:pPr>
            <a:r>
              <a:rPr lang="en-US" sz="3200" dirty="0"/>
              <a:t>Being an advocate</a:t>
            </a:r>
          </a:p>
          <a:p>
            <a:endParaRPr lang="en-US" sz="1600" dirty="0"/>
          </a:p>
        </p:txBody>
      </p:sp>
      <p:sp>
        <p:nvSpPr>
          <p:cNvPr id="17" name="TextBox 16">
            <a:extLst>
              <a:ext uri="{FF2B5EF4-FFF2-40B4-BE49-F238E27FC236}">
                <a16:creationId xmlns:a16="http://schemas.microsoft.com/office/drawing/2014/main" id="{9B9D00C7-0874-423A-8B19-1AB29C559A3B}"/>
              </a:ext>
            </a:extLst>
          </p:cNvPr>
          <p:cNvSpPr txBox="1"/>
          <p:nvPr/>
        </p:nvSpPr>
        <p:spPr>
          <a:xfrm>
            <a:off x="33976236" y="8150558"/>
            <a:ext cx="7197057" cy="5016758"/>
          </a:xfrm>
          <a:prstGeom prst="rect">
            <a:avLst/>
          </a:prstGeom>
          <a:noFill/>
        </p:spPr>
        <p:txBody>
          <a:bodyPr wrap="square" rtlCol="0">
            <a:spAutoFit/>
          </a:bodyPr>
          <a:lstStyle/>
          <a:p>
            <a:pPr>
              <a:spcAft>
                <a:spcPts val="2400"/>
              </a:spcAft>
            </a:pPr>
            <a:r>
              <a:rPr lang="en-US" sz="4000" b="1" i="1" dirty="0"/>
              <a:t>Why Do The PowerPoint Presentations?</a:t>
            </a:r>
          </a:p>
          <a:p>
            <a:pPr>
              <a:spcAft>
                <a:spcPts val="1800"/>
              </a:spcAft>
            </a:pPr>
            <a:r>
              <a:rPr lang="en-US" sz="3600" dirty="0"/>
              <a:t>Easier to give caregivers information</a:t>
            </a:r>
          </a:p>
          <a:p>
            <a:pPr>
              <a:spcAft>
                <a:spcPts val="1800"/>
              </a:spcAft>
            </a:pPr>
            <a:r>
              <a:rPr lang="en-US" sz="3600" dirty="0"/>
              <a:t>Better understanding of Autism</a:t>
            </a:r>
          </a:p>
          <a:p>
            <a:pPr>
              <a:spcAft>
                <a:spcPts val="1800"/>
              </a:spcAft>
            </a:pPr>
            <a:r>
              <a:rPr lang="en-US" sz="3600" dirty="0"/>
              <a:t>Networking</a:t>
            </a:r>
          </a:p>
          <a:p>
            <a:pPr>
              <a:spcAft>
                <a:spcPts val="1800"/>
              </a:spcAft>
            </a:pPr>
            <a:r>
              <a:rPr lang="en-US" sz="3600" dirty="0"/>
              <a:t>Better communication</a:t>
            </a:r>
          </a:p>
          <a:p>
            <a:endParaRPr lang="en-US" sz="1600" dirty="0"/>
          </a:p>
        </p:txBody>
      </p:sp>
      <p:pic>
        <p:nvPicPr>
          <p:cNvPr id="19" name="Picture 18">
            <a:extLst>
              <a:ext uri="{FF2B5EF4-FFF2-40B4-BE49-F238E27FC236}">
                <a16:creationId xmlns:a16="http://schemas.microsoft.com/office/drawing/2014/main" id="{325C6CAC-66A1-49E2-8A30-A9C9411C7E6E}"/>
              </a:ext>
            </a:extLst>
          </p:cNvPr>
          <p:cNvPicPr>
            <a:picLocks noChangeAspect="1"/>
          </p:cNvPicPr>
          <p:nvPr/>
        </p:nvPicPr>
        <p:blipFill>
          <a:blip r:embed="rId5"/>
          <a:stretch>
            <a:fillRect/>
          </a:stretch>
        </p:blipFill>
        <p:spPr>
          <a:xfrm>
            <a:off x="34729910" y="3985877"/>
            <a:ext cx="2061980" cy="3670092"/>
          </a:xfrm>
          <a:prstGeom prst="rect">
            <a:avLst/>
          </a:prstGeom>
        </p:spPr>
      </p:pic>
      <p:sp>
        <p:nvSpPr>
          <p:cNvPr id="21" name="TextBox 20">
            <a:extLst>
              <a:ext uri="{FF2B5EF4-FFF2-40B4-BE49-F238E27FC236}">
                <a16:creationId xmlns:a16="http://schemas.microsoft.com/office/drawing/2014/main" id="{E85F1BDC-3AC7-4D55-A637-DA03A1B8BE88}"/>
              </a:ext>
            </a:extLst>
          </p:cNvPr>
          <p:cNvSpPr txBox="1"/>
          <p:nvPr/>
        </p:nvSpPr>
        <p:spPr>
          <a:xfrm>
            <a:off x="31301088" y="24315480"/>
            <a:ext cx="9298272" cy="3908762"/>
          </a:xfrm>
          <a:prstGeom prst="rect">
            <a:avLst/>
          </a:prstGeom>
          <a:noFill/>
        </p:spPr>
        <p:txBody>
          <a:bodyPr wrap="square" rtlCol="0">
            <a:spAutoFit/>
          </a:bodyPr>
          <a:lstStyle/>
          <a:p>
            <a:r>
              <a:rPr lang="en-US" sz="4800" b="1" i="1" dirty="0"/>
              <a:t>What’s Next?</a:t>
            </a:r>
          </a:p>
          <a:p>
            <a:r>
              <a:rPr lang="en-US" sz="4000" dirty="0"/>
              <a:t>Present the Power Point presentations to caregivers and individuals diagnosed with ASD and get feedback which will bring about adjustments for better presentation results</a:t>
            </a:r>
          </a:p>
        </p:txBody>
      </p:sp>
      <p:sp>
        <p:nvSpPr>
          <p:cNvPr id="23" name="TextBox 22">
            <a:extLst>
              <a:ext uri="{FF2B5EF4-FFF2-40B4-BE49-F238E27FC236}">
                <a16:creationId xmlns:a16="http://schemas.microsoft.com/office/drawing/2014/main" id="{A286D8E0-6041-472E-A345-956E869047B5}"/>
              </a:ext>
            </a:extLst>
          </p:cNvPr>
          <p:cNvSpPr txBox="1"/>
          <p:nvPr/>
        </p:nvSpPr>
        <p:spPr>
          <a:xfrm>
            <a:off x="2064783" y="25084297"/>
            <a:ext cx="9252619" cy="3046988"/>
          </a:xfrm>
          <a:prstGeom prst="rect">
            <a:avLst/>
          </a:prstGeom>
          <a:noFill/>
        </p:spPr>
        <p:txBody>
          <a:bodyPr wrap="square" rtlCol="0">
            <a:spAutoFit/>
          </a:bodyPr>
          <a:lstStyle/>
          <a:p>
            <a:pPr algn="ctr"/>
            <a:r>
              <a:rPr lang="en-US" sz="4800" b="1" i="1" dirty="0"/>
              <a:t>Project description </a:t>
            </a:r>
          </a:p>
          <a:p>
            <a:r>
              <a:rPr lang="en-US" sz="3200" b="1" dirty="0"/>
              <a:t> </a:t>
            </a:r>
            <a:r>
              <a:rPr lang="en-US" sz="3600" b="1" dirty="0"/>
              <a:t>Developing power point presentations for training that teaches professionals, family members and individuals on the spectrum about effective supports for people with ASD</a:t>
            </a:r>
            <a:r>
              <a:rPr lang="en-US" sz="3600" dirty="0"/>
              <a:t>.</a:t>
            </a:r>
          </a:p>
        </p:txBody>
      </p:sp>
      <p:pic>
        <p:nvPicPr>
          <p:cNvPr id="5" name="Picture 4">
            <a:extLst>
              <a:ext uri="{FF2B5EF4-FFF2-40B4-BE49-F238E27FC236}">
                <a16:creationId xmlns:a16="http://schemas.microsoft.com/office/drawing/2014/main" id="{4A9F7904-5F24-42BB-8867-1EE898FFC76F}"/>
              </a:ext>
            </a:extLst>
          </p:cNvPr>
          <p:cNvPicPr>
            <a:picLocks noChangeAspect="1"/>
          </p:cNvPicPr>
          <p:nvPr/>
        </p:nvPicPr>
        <p:blipFill>
          <a:blip r:embed="rId6"/>
          <a:stretch>
            <a:fillRect/>
          </a:stretch>
        </p:blipFill>
        <p:spPr>
          <a:xfrm>
            <a:off x="3519714" y="4734339"/>
            <a:ext cx="7126147" cy="2789693"/>
          </a:xfrm>
          <a:prstGeom prst="rect">
            <a:avLst/>
          </a:prstGeom>
        </p:spPr>
      </p:pic>
      <p:pic>
        <p:nvPicPr>
          <p:cNvPr id="8" name="Picture 7">
            <a:extLst>
              <a:ext uri="{FF2B5EF4-FFF2-40B4-BE49-F238E27FC236}">
                <a16:creationId xmlns:a16="http://schemas.microsoft.com/office/drawing/2014/main" id="{80DDE573-FB74-456E-B9BC-F985CA77C24D}"/>
              </a:ext>
            </a:extLst>
          </p:cNvPr>
          <p:cNvPicPr>
            <a:picLocks noChangeAspect="1"/>
          </p:cNvPicPr>
          <p:nvPr/>
        </p:nvPicPr>
        <p:blipFill>
          <a:blip r:embed="rId7"/>
          <a:stretch>
            <a:fillRect/>
          </a:stretch>
        </p:blipFill>
        <p:spPr>
          <a:xfrm>
            <a:off x="27097562" y="13089241"/>
            <a:ext cx="6946365" cy="4618046"/>
          </a:xfrm>
          <a:prstGeom prst="rect">
            <a:avLst/>
          </a:prstGeom>
        </p:spPr>
      </p:pic>
      <p:pic>
        <p:nvPicPr>
          <p:cNvPr id="11" name="Picture 10">
            <a:extLst>
              <a:ext uri="{FF2B5EF4-FFF2-40B4-BE49-F238E27FC236}">
                <a16:creationId xmlns:a16="http://schemas.microsoft.com/office/drawing/2014/main" id="{7DC04335-1A01-4BA0-BE6D-00D506406F40}"/>
              </a:ext>
            </a:extLst>
          </p:cNvPr>
          <p:cNvPicPr>
            <a:picLocks noChangeAspect="1"/>
          </p:cNvPicPr>
          <p:nvPr/>
        </p:nvPicPr>
        <p:blipFill>
          <a:blip r:embed="rId8"/>
          <a:stretch>
            <a:fillRect/>
          </a:stretch>
        </p:blipFill>
        <p:spPr>
          <a:xfrm>
            <a:off x="34983146" y="13185943"/>
            <a:ext cx="6250413" cy="4562773"/>
          </a:xfrm>
          <a:prstGeom prst="rect">
            <a:avLst/>
          </a:prstGeom>
        </p:spPr>
      </p:pic>
      <p:sp>
        <p:nvSpPr>
          <p:cNvPr id="24" name="TextBox 23">
            <a:extLst>
              <a:ext uri="{FF2B5EF4-FFF2-40B4-BE49-F238E27FC236}">
                <a16:creationId xmlns:a16="http://schemas.microsoft.com/office/drawing/2014/main" id="{72205221-270D-A44F-B0E8-4A47A05D1224}"/>
              </a:ext>
            </a:extLst>
          </p:cNvPr>
          <p:cNvSpPr txBox="1"/>
          <p:nvPr/>
        </p:nvSpPr>
        <p:spPr>
          <a:xfrm>
            <a:off x="13167474" y="3974638"/>
            <a:ext cx="15951200" cy="3231654"/>
          </a:xfrm>
          <a:prstGeom prst="rect">
            <a:avLst/>
          </a:prstGeom>
          <a:noFill/>
        </p:spPr>
        <p:txBody>
          <a:bodyPr wrap="square" rtlCol="0">
            <a:spAutoFit/>
          </a:bodyPr>
          <a:lstStyle/>
          <a:p>
            <a:pPr algn="ctr"/>
            <a:r>
              <a:rPr lang="en-US" sz="4400" b="1" i="1" dirty="0"/>
              <a:t>Leadership Placement With Autism Society Of Maine</a:t>
            </a:r>
            <a:br>
              <a:rPr lang="en-US" sz="4000" dirty="0"/>
            </a:br>
            <a:br>
              <a:rPr lang="en-US" sz="4000" dirty="0"/>
            </a:br>
            <a:r>
              <a:rPr lang="en-US" sz="4000" dirty="0"/>
              <a:t>Autism Society of Maine (ASM) Collaboration Cathy Dionne, Nancy Dyer                                                                                                                                                </a:t>
            </a:r>
            <a:br>
              <a:rPr lang="en-US" sz="4000" dirty="0"/>
            </a:br>
            <a:r>
              <a:rPr lang="en-US" sz="4000" dirty="0"/>
              <a:t>Deborah Tardif Bachelors in Human Services Mental Health and LEND Community Trainee </a:t>
            </a:r>
          </a:p>
        </p:txBody>
      </p:sp>
      <p:sp>
        <p:nvSpPr>
          <p:cNvPr id="25" name="TextBox 24">
            <a:extLst>
              <a:ext uri="{FF2B5EF4-FFF2-40B4-BE49-F238E27FC236}">
                <a16:creationId xmlns:a16="http://schemas.microsoft.com/office/drawing/2014/main" id="{1AB1B677-B40F-9E44-AA61-EE506180ACC4}"/>
              </a:ext>
            </a:extLst>
          </p:cNvPr>
          <p:cNvSpPr txBox="1"/>
          <p:nvPr/>
        </p:nvSpPr>
        <p:spPr>
          <a:xfrm>
            <a:off x="2301766" y="16622842"/>
            <a:ext cx="25367302" cy="2000548"/>
          </a:xfrm>
          <a:prstGeom prst="rect">
            <a:avLst/>
          </a:prstGeom>
          <a:noFill/>
        </p:spPr>
        <p:txBody>
          <a:bodyPr wrap="square" rtlCol="0">
            <a:spAutoFit/>
          </a:bodyPr>
          <a:lstStyle/>
          <a:p>
            <a:pPr algn="ctr"/>
            <a:r>
              <a:rPr lang="en-US" sz="4000" b="1" dirty="0"/>
              <a:t> Myths About Autism | Autism Speaks</a:t>
            </a:r>
          </a:p>
          <a:p>
            <a:pPr algn="ctr"/>
            <a:r>
              <a:rPr lang="en-US" sz="4000" b="1" dirty="0"/>
              <a:t>(From Module 1)</a:t>
            </a:r>
          </a:p>
          <a:p>
            <a:pPr algn="ctr"/>
            <a:endParaRPr lang="en-US" sz="4400" dirty="0"/>
          </a:p>
        </p:txBody>
      </p:sp>
      <p:sp>
        <p:nvSpPr>
          <p:cNvPr id="4" name="TextBox 3">
            <a:extLst>
              <a:ext uri="{FF2B5EF4-FFF2-40B4-BE49-F238E27FC236}">
                <a16:creationId xmlns:a16="http://schemas.microsoft.com/office/drawing/2014/main" id="{169AA0DF-C3B2-489A-8D91-91D234BE0BD3}"/>
              </a:ext>
            </a:extLst>
          </p:cNvPr>
          <p:cNvSpPr txBox="1"/>
          <p:nvPr/>
        </p:nvSpPr>
        <p:spPr>
          <a:xfrm>
            <a:off x="1746185" y="18804820"/>
            <a:ext cx="40622480" cy="5555367"/>
          </a:xfrm>
          <a:prstGeom prst="rect">
            <a:avLst/>
          </a:prstGeom>
          <a:noFill/>
        </p:spPr>
        <p:txBody>
          <a:bodyPr wrap="square" rtlCol="0">
            <a:spAutoFit/>
          </a:bodyPr>
          <a:lstStyle/>
          <a:p>
            <a:pPr>
              <a:spcAft>
                <a:spcPts val="600"/>
              </a:spcAft>
            </a:pPr>
            <a:r>
              <a:rPr lang="en-US" sz="3200" dirty="0"/>
              <a:t>1. Myth: People with autism don’t want friends.</a:t>
            </a:r>
          </a:p>
          <a:p>
            <a:pPr>
              <a:spcAft>
                <a:spcPts val="600"/>
              </a:spcAft>
            </a:pPr>
            <a:r>
              <a:rPr lang="en-US" sz="3200" dirty="0"/>
              <a:t>Truth: If someone in your class has autism, they probably struggle with social skills, which may make it difficult to interact with peers. They might seem shy or unfriendly, but that’s just because he or she is unable communicate their desire for relationships the same way you do.</a:t>
            </a:r>
          </a:p>
          <a:p>
            <a:pPr>
              <a:spcAft>
                <a:spcPts val="600"/>
              </a:spcAft>
            </a:pPr>
            <a:r>
              <a:rPr lang="en-US" sz="3200" dirty="0"/>
              <a:t>2. Myth: People with autism can’t feel or express any emotion—happy or sad.</a:t>
            </a:r>
          </a:p>
          <a:p>
            <a:pPr>
              <a:spcAft>
                <a:spcPts val="600"/>
              </a:spcAft>
            </a:pPr>
            <a:r>
              <a:rPr lang="en-US" sz="3200" dirty="0"/>
              <a:t>Truth: Autism doesn’t make an individual unable to feel the emotions you feel, it just makes the person communicate emotions (and perceive your expressions) in different ways.</a:t>
            </a:r>
          </a:p>
          <a:p>
            <a:pPr>
              <a:spcAft>
                <a:spcPts val="600"/>
              </a:spcAft>
            </a:pPr>
            <a:r>
              <a:rPr lang="en-US" sz="3200" dirty="0"/>
              <a:t>3. Myth: People with autism can’t understand the emotions of others.</a:t>
            </a:r>
          </a:p>
          <a:p>
            <a:pPr>
              <a:spcAft>
                <a:spcPts val="600"/>
              </a:spcAft>
            </a:pPr>
            <a:r>
              <a:rPr lang="en-US" sz="3200" dirty="0"/>
              <a:t>Truth: Autism often affects an individual’s ability to understand unspoken interpersonal communication, so someone with autism might not detect sadness based solely on one’s body language or sarcasm in one’s tone of voice. But, when emotions are communicated more directly, people with autism are much more likely to feel empathy and compassion for others.</a:t>
            </a:r>
          </a:p>
          <a:p>
            <a:pPr>
              <a:spcAft>
                <a:spcPts val="600"/>
              </a:spcAft>
            </a:pPr>
            <a:r>
              <a:rPr lang="en-US" sz="3200" dirty="0"/>
              <a:t>4. Myth: People with autism are intellectually disabled.</a:t>
            </a:r>
          </a:p>
          <a:p>
            <a:pPr>
              <a:spcAft>
                <a:spcPts val="600"/>
              </a:spcAft>
            </a:pPr>
            <a:r>
              <a:rPr lang="en-US" sz="3200" dirty="0"/>
              <a:t>Truth: Often, autism brings with it just as many exceptional abilities as challenges. Many people with autism have normal to high IQs and some may excel at math, music or another pursuit.</a:t>
            </a:r>
          </a:p>
        </p:txBody>
      </p:sp>
      <p:sp>
        <p:nvSpPr>
          <p:cNvPr id="18" name="TextBox 17">
            <a:extLst>
              <a:ext uri="{FF2B5EF4-FFF2-40B4-BE49-F238E27FC236}">
                <a16:creationId xmlns:a16="http://schemas.microsoft.com/office/drawing/2014/main" id="{34E4B504-9A3B-4811-A5C2-ECF42E168474}"/>
              </a:ext>
            </a:extLst>
          </p:cNvPr>
          <p:cNvSpPr txBox="1"/>
          <p:nvPr/>
        </p:nvSpPr>
        <p:spPr>
          <a:xfrm>
            <a:off x="12617462" y="7643504"/>
            <a:ext cx="17487400" cy="1209242"/>
          </a:xfrm>
          <a:prstGeom prst="rect">
            <a:avLst/>
          </a:prstGeom>
          <a:noFill/>
        </p:spPr>
        <p:txBody>
          <a:bodyPr wrap="square" rtlCol="0">
            <a:spAutoFit/>
          </a:bodyPr>
          <a:lstStyle/>
          <a:p>
            <a:r>
              <a:rPr lang="en-US" b="1" i="1" dirty="0"/>
              <a:t>PowerPoint Modules  Developed </a:t>
            </a:r>
          </a:p>
        </p:txBody>
      </p:sp>
    </p:spTree>
    <p:extLst>
      <p:ext uri="{BB962C8B-B14F-4D97-AF65-F5344CB8AC3E}">
        <p14:creationId xmlns:p14="http://schemas.microsoft.com/office/powerpoint/2010/main" val="12798213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408</TotalTime>
  <Words>545</Words>
  <Application>Microsoft Office PowerPoint</Application>
  <PresentationFormat>Custom</PresentationFormat>
  <Paragraphs>52</Paragraphs>
  <Slides>1</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Arial</vt:lpstr>
      <vt:lpstr>Calibri</vt:lpstr>
      <vt:lpstr>Calibri Light</vt:lpstr>
      <vt:lpstr>Office Theme</vt:lpstr>
      <vt:lpstr>Custom Design</vt:lpstr>
      <vt:lpstr>                                                        </vt:lpstr>
    </vt:vector>
  </TitlesOfParts>
  <Company>UNH Institute on Disability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Brennan-Curry, Anna</dc:creator>
  <cp:lastModifiedBy>12075</cp:lastModifiedBy>
  <cp:revision>36</cp:revision>
  <dcterms:created xsi:type="dcterms:W3CDTF">2016-11-23T16:20:03Z</dcterms:created>
  <dcterms:modified xsi:type="dcterms:W3CDTF">2020-04-25T14:15:14Z</dcterms:modified>
</cp:coreProperties>
</file>